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wmf" ContentType="image/x-w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60" r:id="rId2"/>
  </p:sldMasterIdLst>
  <p:notesMasterIdLst>
    <p:notesMasterId r:id="rId174"/>
  </p:notesMasterIdLst>
  <p:handoutMasterIdLst>
    <p:handoutMasterId r:id="rId175"/>
  </p:handoutMasterIdLst>
  <p:sldIdLst>
    <p:sldId id="421" r:id="rId3"/>
    <p:sldId id="355" r:id="rId4"/>
    <p:sldId id="373" r:id="rId5"/>
    <p:sldId id="374" r:id="rId6"/>
    <p:sldId id="375" r:id="rId7"/>
    <p:sldId id="363" r:id="rId8"/>
    <p:sldId id="364" r:id="rId9"/>
    <p:sldId id="365" r:id="rId10"/>
    <p:sldId id="366" r:id="rId11"/>
    <p:sldId id="367" r:id="rId12"/>
    <p:sldId id="368" r:id="rId13"/>
    <p:sldId id="370" r:id="rId14"/>
    <p:sldId id="371" r:id="rId15"/>
    <p:sldId id="372" r:id="rId16"/>
    <p:sldId id="356" r:id="rId17"/>
    <p:sldId id="357" r:id="rId18"/>
    <p:sldId id="358" r:id="rId19"/>
    <p:sldId id="359" r:id="rId20"/>
    <p:sldId id="360" r:id="rId21"/>
    <p:sldId id="361" r:id="rId22"/>
    <p:sldId id="362" r:id="rId23"/>
    <p:sldId id="345" r:id="rId24"/>
    <p:sldId id="346" r:id="rId25"/>
    <p:sldId id="347" r:id="rId26"/>
    <p:sldId id="382" r:id="rId27"/>
    <p:sldId id="383" r:id="rId28"/>
    <p:sldId id="384" r:id="rId29"/>
    <p:sldId id="385" r:id="rId30"/>
    <p:sldId id="386" r:id="rId31"/>
    <p:sldId id="387" r:id="rId32"/>
    <p:sldId id="388" r:id="rId33"/>
    <p:sldId id="389" r:id="rId34"/>
    <p:sldId id="390" r:id="rId35"/>
    <p:sldId id="391" r:id="rId36"/>
    <p:sldId id="392" r:id="rId37"/>
    <p:sldId id="393" r:id="rId38"/>
    <p:sldId id="394" r:id="rId39"/>
    <p:sldId id="395" r:id="rId40"/>
    <p:sldId id="396" r:id="rId41"/>
    <p:sldId id="397" r:id="rId42"/>
    <p:sldId id="399" r:id="rId43"/>
    <p:sldId id="400" r:id="rId44"/>
    <p:sldId id="401" r:id="rId45"/>
    <p:sldId id="402" r:id="rId46"/>
    <p:sldId id="403" r:id="rId47"/>
    <p:sldId id="404" r:id="rId48"/>
    <p:sldId id="405" r:id="rId49"/>
    <p:sldId id="406" r:id="rId50"/>
    <p:sldId id="407" r:id="rId51"/>
    <p:sldId id="408" r:id="rId52"/>
    <p:sldId id="409" r:id="rId53"/>
    <p:sldId id="351" r:id="rId54"/>
    <p:sldId id="352" r:id="rId55"/>
    <p:sldId id="340" r:id="rId56"/>
    <p:sldId id="353" r:id="rId57"/>
    <p:sldId id="329" r:id="rId58"/>
    <p:sldId id="330" r:id="rId59"/>
    <p:sldId id="333" r:id="rId60"/>
    <p:sldId id="334" r:id="rId61"/>
    <p:sldId id="335" r:id="rId62"/>
    <p:sldId id="336" r:id="rId63"/>
    <p:sldId id="337" r:id="rId64"/>
    <p:sldId id="338" r:id="rId65"/>
    <p:sldId id="354" r:id="rId66"/>
    <p:sldId id="341" r:id="rId67"/>
    <p:sldId id="342" r:id="rId68"/>
    <p:sldId id="343" r:id="rId69"/>
    <p:sldId id="344" r:id="rId70"/>
    <p:sldId id="410" r:id="rId71"/>
    <p:sldId id="411" r:id="rId72"/>
    <p:sldId id="412" r:id="rId73"/>
    <p:sldId id="413" r:id="rId74"/>
    <p:sldId id="420" r:id="rId75"/>
    <p:sldId id="415" r:id="rId76"/>
    <p:sldId id="416" r:id="rId77"/>
    <p:sldId id="417" r:id="rId78"/>
    <p:sldId id="465" r:id="rId79"/>
    <p:sldId id="466" r:id="rId80"/>
    <p:sldId id="467" r:id="rId81"/>
    <p:sldId id="468" r:id="rId82"/>
    <p:sldId id="469" r:id="rId83"/>
    <p:sldId id="470" r:id="rId84"/>
    <p:sldId id="472" r:id="rId85"/>
    <p:sldId id="474" r:id="rId86"/>
    <p:sldId id="475" r:id="rId87"/>
    <p:sldId id="476" r:id="rId88"/>
    <p:sldId id="477" r:id="rId89"/>
    <p:sldId id="478" r:id="rId90"/>
    <p:sldId id="479" r:id="rId91"/>
    <p:sldId id="480" r:id="rId92"/>
    <p:sldId id="481" r:id="rId93"/>
    <p:sldId id="482" r:id="rId94"/>
    <p:sldId id="483" r:id="rId95"/>
    <p:sldId id="484" r:id="rId96"/>
    <p:sldId id="485" r:id="rId97"/>
    <p:sldId id="486" r:id="rId98"/>
    <p:sldId id="487" r:id="rId99"/>
    <p:sldId id="488" r:id="rId100"/>
    <p:sldId id="489" r:id="rId101"/>
    <p:sldId id="490" r:id="rId102"/>
    <p:sldId id="491" r:id="rId103"/>
    <p:sldId id="492" r:id="rId104"/>
    <p:sldId id="493" r:id="rId105"/>
    <p:sldId id="494" r:id="rId106"/>
    <p:sldId id="495" r:id="rId107"/>
    <p:sldId id="496" r:id="rId108"/>
    <p:sldId id="497" r:id="rId109"/>
    <p:sldId id="498" r:id="rId110"/>
    <p:sldId id="499" r:id="rId111"/>
    <p:sldId id="500" r:id="rId112"/>
    <p:sldId id="501" r:id="rId113"/>
    <p:sldId id="502" r:id="rId114"/>
    <p:sldId id="503" r:id="rId115"/>
    <p:sldId id="504" r:id="rId116"/>
    <p:sldId id="505" r:id="rId117"/>
    <p:sldId id="506" r:id="rId118"/>
    <p:sldId id="507" r:id="rId119"/>
    <p:sldId id="508" r:id="rId120"/>
    <p:sldId id="509" r:id="rId121"/>
    <p:sldId id="510" r:id="rId122"/>
    <p:sldId id="511" r:id="rId123"/>
    <p:sldId id="512" r:id="rId124"/>
    <p:sldId id="513" r:id="rId125"/>
    <p:sldId id="514" r:id="rId126"/>
    <p:sldId id="515" r:id="rId127"/>
    <p:sldId id="516" r:id="rId128"/>
    <p:sldId id="517" r:id="rId129"/>
    <p:sldId id="518" r:id="rId130"/>
    <p:sldId id="519" r:id="rId131"/>
    <p:sldId id="520" r:id="rId132"/>
    <p:sldId id="521" r:id="rId133"/>
    <p:sldId id="522" r:id="rId134"/>
    <p:sldId id="523" r:id="rId135"/>
    <p:sldId id="524" r:id="rId136"/>
    <p:sldId id="525" r:id="rId137"/>
    <p:sldId id="526" r:id="rId138"/>
    <p:sldId id="527" r:id="rId139"/>
    <p:sldId id="528" r:id="rId140"/>
    <p:sldId id="529" r:id="rId141"/>
    <p:sldId id="530" r:id="rId142"/>
    <p:sldId id="531" r:id="rId143"/>
    <p:sldId id="532" r:id="rId144"/>
    <p:sldId id="533" r:id="rId145"/>
    <p:sldId id="534" r:id="rId146"/>
    <p:sldId id="535" r:id="rId147"/>
    <p:sldId id="536" r:id="rId148"/>
    <p:sldId id="537" r:id="rId149"/>
    <p:sldId id="538" r:id="rId150"/>
    <p:sldId id="539" r:id="rId151"/>
    <p:sldId id="540" r:id="rId152"/>
    <p:sldId id="541" r:id="rId153"/>
    <p:sldId id="542" r:id="rId154"/>
    <p:sldId id="543" r:id="rId155"/>
    <p:sldId id="544" r:id="rId156"/>
    <p:sldId id="545" r:id="rId157"/>
    <p:sldId id="546" r:id="rId158"/>
    <p:sldId id="547" r:id="rId159"/>
    <p:sldId id="548" r:id="rId160"/>
    <p:sldId id="549" r:id="rId161"/>
    <p:sldId id="550" r:id="rId162"/>
    <p:sldId id="551" r:id="rId163"/>
    <p:sldId id="552" r:id="rId164"/>
    <p:sldId id="553" r:id="rId165"/>
    <p:sldId id="554" r:id="rId166"/>
    <p:sldId id="557" r:id="rId167"/>
    <p:sldId id="561" r:id="rId168"/>
    <p:sldId id="562" r:id="rId169"/>
    <p:sldId id="556" r:id="rId170"/>
    <p:sldId id="559" r:id="rId171"/>
    <p:sldId id="560" r:id="rId172"/>
    <p:sldId id="558" r:id="rId173"/>
  </p:sldIdLst>
  <p:sldSz cx="9144000" cy="6858000" type="letter"/>
  <p:notesSz cx="6642100" cy="9653588"/>
  <p:defaultTextStyle>
    <a:defPPr>
      <a:defRPr lang="tr-TR"/>
    </a:defPPr>
    <a:lvl1pPr algn="l" rtl="0" eaLnBrk="0" fontAlgn="base" hangingPunct="0">
      <a:spcBef>
        <a:spcPct val="0"/>
      </a:spcBef>
      <a:spcAft>
        <a:spcPct val="0"/>
      </a:spcAft>
      <a:defRPr kern="1200">
        <a:solidFill>
          <a:schemeClr val="bg2"/>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bg2"/>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bg2"/>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bg2"/>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bg2"/>
        </a:solidFill>
        <a:latin typeface="Arial" panose="020B0604020202020204" pitchFamily="34" charset="0"/>
        <a:ea typeface="+mn-ea"/>
        <a:cs typeface="+mn-cs"/>
      </a:defRPr>
    </a:lvl5pPr>
    <a:lvl6pPr marL="2286000" algn="l" defTabSz="914400" rtl="0" eaLnBrk="1" latinLnBrk="0" hangingPunct="1">
      <a:defRPr kern="1200">
        <a:solidFill>
          <a:schemeClr val="bg2"/>
        </a:solidFill>
        <a:latin typeface="Arial" panose="020B0604020202020204" pitchFamily="34" charset="0"/>
        <a:ea typeface="+mn-ea"/>
        <a:cs typeface="+mn-cs"/>
      </a:defRPr>
    </a:lvl6pPr>
    <a:lvl7pPr marL="2743200" algn="l" defTabSz="914400" rtl="0" eaLnBrk="1" latinLnBrk="0" hangingPunct="1">
      <a:defRPr kern="1200">
        <a:solidFill>
          <a:schemeClr val="bg2"/>
        </a:solidFill>
        <a:latin typeface="Arial" panose="020B0604020202020204" pitchFamily="34" charset="0"/>
        <a:ea typeface="+mn-ea"/>
        <a:cs typeface="+mn-cs"/>
      </a:defRPr>
    </a:lvl7pPr>
    <a:lvl8pPr marL="3200400" algn="l" defTabSz="914400" rtl="0" eaLnBrk="1" latinLnBrk="0" hangingPunct="1">
      <a:defRPr kern="1200">
        <a:solidFill>
          <a:schemeClr val="bg2"/>
        </a:solidFill>
        <a:latin typeface="Arial" panose="020B0604020202020204" pitchFamily="34" charset="0"/>
        <a:ea typeface="+mn-ea"/>
        <a:cs typeface="+mn-cs"/>
      </a:defRPr>
    </a:lvl8pPr>
    <a:lvl9pPr marL="3657600" algn="l" defTabSz="914400" rtl="0" eaLnBrk="1" latinLnBrk="0" hangingPunct="1">
      <a:defRPr kern="1200">
        <a:solidFill>
          <a:schemeClr val="bg2"/>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00"/>
    <a:srgbClr val="CC0099"/>
    <a:srgbClr val="FFFF99"/>
    <a:srgbClr val="00CCFF"/>
    <a:srgbClr val="00FF00"/>
    <a:srgbClr val="996633"/>
    <a:srgbClr val="FF3300"/>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37" autoAdjust="0"/>
    <p:restoredTop sz="94737" autoAdjust="0"/>
  </p:normalViewPr>
  <p:slideViewPr>
    <p:cSldViewPr>
      <p:cViewPr varScale="1">
        <p:scale>
          <a:sx n="73" d="100"/>
          <a:sy n="73" d="100"/>
        </p:scale>
        <p:origin x="1210" y="58"/>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Lst>
  </p:outlineViewPr>
  <p:notesTextViewPr>
    <p:cViewPr>
      <p:scale>
        <a:sx n="100" d="100"/>
        <a:sy n="100" d="100"/>
      </p:scale>
      <p:origin x="0" y="0"/>
    </p:cViewPr>
  </p:notesTextViewPr>
  <p:sorterViewPr>
    <p:cViewPr>
      <p:scale>
        <a:sx n="66" d="100"/>
        <a:sy n="66" d="100"/>
      </p:scale>
      <p:origin x="0" y="777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viewProps" Target="viewProps.xml"/><Relationship Id="rId172" Type="http://schemas.openxmlformats.org/officeDocument/2006/relationships/slide" Target="slides/slide170.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theme" Target="theme/theme1.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notesMaster" Target="notesMasters/notesMaster1.xml"/><Relationship Id="rId179" Type="http://schemas.openxmlformats.org/officeDocument/2006/relationships/tableStyles" Target="tableStyle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handoutMaster" Target="handoutMasters/handoutMaster1.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presProps" Target="presProps.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 Type="http://schemas.openxmlformats.org/officeDocument/2006/relationships/slideMaster" Target="slideMasters/slideMaster1.xml"/></Relationships>
</file>

<file path=ppt/_rels/viewProps.xml.rels><?xml version="1.0" encoding="UTF-8" standalone="yes"?>
<Relationships xmlns="http://schemas.openxmlformats.org/package/2006/relationships"><Relationship Id="rId8" Type="http://schemas.openxmlformats.org/officeDocument/2006/relationships/slide" Target="slides/slide107.xml"/><Relationship Id="rId3" Type="http://schemas.openxmlformats.org/officeDocument/2006/relationships/slide" Target="slides/slide89.xml"/><Relationship Id="rId7" Type="http://schemas.openxmlformats.org/officeDocument/2006/relationships/slide" Target="slides/slide106.xml"/><Relationship Id="rId12" Type="http://schemas.openxmlformats.org/officeDocument/2006/relationships/slide" Target="slides/slide163.xml"/><Relationship Id="rId2" Type="http://schemas.openxmlformats.org/officeDocument/2006/relationships/slide" Target="slides/slide22.xml"/><Relationship Id="rId1" Type="http://schemas.openxmlformats.org/officeDocument/2006/relationships/slide" Target="slides/slide1.xml"/><Relationship Id="rId6" Type="http://schemas.openxmlformats.org/officeDocument/2006/relationships/slide" Target="slides/slide105.xml"/><Relationship Id="rId11" Type="http://schemas.openxmlformats.org/officeDocument/2006/relationships/slide" Target="slides/slide161.xml"/><Relationship Id="rId5" Type="http://schemas.openxmlformats.org/officeDocument/2006/relationships/slide" Target="slides/slide102.xml"/><Relationship Id="rId10" Type="http://schemas.openxmlformats.org/officeDocument/2006/relationships/slide" Target="slides/slide145.xml"/><Relationship Id="rId4" Type="http://schemas.openxmlformats.org/officeDocument/2006/relationships/slide" Target="slides/slide96.xml"/><Relationship Id="rId9" Type="http://schemas.openxmlformats.org/officeDocument/2006/relationships/slide" Target="slides/slide14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6.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8.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0.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9.w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35.wmf"/><Relationship Id="rId1" Type="http://schemas.openxmlformats.org/officeDocument/2006/relationships/image" Target="../media/image34.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35.wmf"/><Relationship Id="rId1" Type="http://schemas.openxmlformats.org/officeDocument/2006/relationships/image" Target="../media/image34.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35.wmf"/><Relationship Id="rId1" Type="http://schemas.openxmlformats.org/officeDocument/2006/relationships/image" Target="../media/image34.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hdr" sz="quarter"/>
          </p:nvPr>
        </p:nvSpPr>
        <p:spPr bwMode="auto">
          <a:xfrm>
            <a:off x="0" y="0"/>
            <a:ext cx="2878138" cy="482600"/>
          </a:xfrm>
          <a:prstGeom prst="rect">
            <a:avLst/>
          </a:prstGeom>
          <a:noFill/>
          <a:ln w="9525">
            <a:noFill/>
            <a:miter lim="800000"/>
            <a:headEnd/>
            <a:tailEnd/>
          </a:ln>
          <a:effectLst/>
        </p:spPr>
        <p:txBody>
          <a:bodyPr vert="horz" wrap="square" lIns="89538" tIns="44769" rIns="89538" bIns="44769" numCol="1" anchor="t" anchorCtr="0" compatLnSpc="1">
            <a:prstTxWarp prst="textNoShape">
              <a:avLst/>
            </a:prstTxWarp>
          </a:bodyPr>
          <a:lstStyle>
            <a:lvl1pPr algn="l" defTabSz="895350" eaLnBrk="1" hangingPunct="1">
              <a:defRPr sz="1200">
                <a:solidFill>
                  <a:schemeClr val="tx1"/>
                </a:solidFill>
                <a:latin typeface="Arial" pitchFamily="34" charset="0"/>
              </a:defRPr>
            </a:lvl1pPr>
          </a:lstStyle>
          <a:p>
            <a:pPr>
              <a:defRPr/>
            </a:pPr>
            <a:endParaRPr lang="en-US"/>
          </a:p>
        </p:txBody>
      </p:sp>
      <p:sp>
        <p:nvSpPr>
          <p:cNvPr id="60419" name="Rectangle 3"/>
          <p:cNvSpPr>
            <a:spLocks noGrp="1" noChangeArrowheads="1"/>
          </p:cNvSpPr>
          <p:nvPr>
            <p:ph type="dt" sz="quarter" idx="1"/>
          </p:nvPr>
        </p:nvSpPr>
        <p:spPr bwMode="auto">
          <a:xfrm>
            <a:off x="3762375" y="0"/>
            <a:ext cx="2878138" cy="482600"/>
          </a:xfrm>
          <a:prstGeom prst="rect">
            <a:avLst/>
          </a:prstGeom>
          <a:noFill/>
          <a:ln w="9525">
            <a:noFill/>
            <a:miter lim="800000"/>
            <a:headEnd/>
            <a:tailEnd/>
          </a:ln>
          <a:effectLst/>
        </p:spPr>
        <p:txBody>
          <a:bodyPr vert="horz" wrap="square" lIns="89538" tIns="44769" rIns="89538" bIns="44769" numCol="1" anchor="t" anchorCtr="0" compatLnSpc="1">
            <a:prstTxWarp prst="textNoShape">
              <a:avLst/>
            </a:prstTxWarp>
          </a:bodyPr>
          <a:lstStyle>
            <a:lvl1pPr algn="r" defTabSz="895350" eaLnBrk="1" hangingPunct="1">
              <a:defRPr sz="1200">
                <a:solidFill>
                  <a:schemeClr val="tx1"/>
                </a:solidFill>
                <a:latin typeface="Arial" pitchFamily="34" charset="0"/>
              </a:defRPr>
            </a:lvl1pPr>
          </a:lstStyle>
          <a:p>
            <a:pPr>
              <a:defRPr/>
            </a:pPr>
            <a:endParaRPr lang="en-US"/>
          </a:p>
        </p:txBody>
      </p:sp>
      <p:sp>
        <p:nvSpPr>
          <p:cNvPr id="60420" name="Rectangle 4"/>
          <p:cNvSpPr>
            <a:spLocks noGrp="1" noChangeArrowheads="1"/>
          </p:cNvSpPr>
          <p:nvPr>
            <p:ph type="ftr" sz="quarter" idx="2"/>
          </p:nvPr>
        </p:nvSpPr>
        <p:spPr bwMode="auto">
          <a:xfrm>
            <a:off x="0" y="9167813"/>
            <a:ext cx="2878138" cy="484187"/>
          </a:xfrm>
          <a:prstGeom prst="rect">
            <a:avLst/>
          </a:prstGeom>
          <a:noFill/>
          <a:ln w="9525">
            <a:noFill/>
            <a:miter lim="800000"/>
            <a:headEnd/>
            <a:tailEnd/>
          </a:ln>
          <a:effectLst/>
        </p:spPr>
        <p:txBody>
          <a:bodyPr vert="horz" wrap="square" lIns="89538" tIns="44769" rIns="89538" bIns="44769" numCol="1" anchor="b" anchorCtr="0" compatLnSpc="1">
            <a:prstTxWarp prst="textNoShape">
              <a:avLst/>
            </a:prstTxWarp>
          </a:bodyPr>
          <a:lstStyle>
            <a:lvl1pPr algn="l" defTabSz="895350" eaLnBrk="1" hangingPunct="1">
              <a:defRPr sz="1200">
                <a:solidFill>
                  <a:schemeClr val="tx1"/>
                </a:solidFill>
                <a:latin typeface="Arial" pitchFamily="34" charset="0"/>
              </a:defRPr>
            </a:lvl1pPr>
          </a:lstStyle>
          <a:p>
            <a:pPr>
              <a:defRPr/>
            </a:pPr>
            <a:r>
              <a:rPr lang="en-US"/>
              <a:t>Copyright 2000 N. AYDIN. All rights reserved.</a:t>
            </a:r>
          </a:p>
        </p:txBody>
      </p:sp>
      <p:sp>
        <p:nvSpPr>
          <p:cNvPr id="60421" name="Rectangle 5"/>
          <p:cNvSpPr>
            <a:spLocks noGrp="1" noChangeArrowheads="1"/>
          </p:cNvSpPr>
          <p:nvPr>
            <p:ph type="sldNum" sz="quarter" idx="3"/>
          </p:nvPr>
        </p:nvSpPr>
        <p:spPr bwMode="auto">
          <a:xfrm>
            <a:off x="3762375" y="9167813"/>
            <a:ext cx="2878138" cy="484187"/>
          </a:xfrm>
          <a:prstGeom prst="rect">
            <a:avLst/>
          </a:prstGeom>
          <a:noFill/>
          <a:ln w="9525">
            <a:noFill/>
            <a:miter lim="800000"/>
            <a:headEnd/>
            <a:tailEnd/>
          </a:ln>
          <a:effectLst/>
        </p:spPr>
        <p:txBody>
          <a:bodyPr vert="horz" wrap="square" lIns="89538" tIns="44769" rIns="89538" bIns="44769" numCol="1" anchor="b" anchorCtr="0" compatLnSpc="1">
            <a:prstTxWarp prst="textNoShape">
              <a:avLst/>
            </a:prstTxWarp>
          </a:bodyPr>
          <a:lstStyle>
            <a:lvl1pPr algn="r" defTabSz="895350" eaLnBrk="1" hangingPunct="1">
              <a:defRPr sz="1200">
                <a:solidFill>
                  <a:schemeClr val="tx1"/>
                </a:solidFill>
              </a:defRPr>
            </a:lvl1pPr>
          </a:lstStyle>
          <a:p>
            <a:pPr>
              <a:defRPr/>
            </a:pPr>
            <a:fld id="{62C1D37B-5934-4E96-ADFA-F4C7AE179EBB}" type="slidenum">
              <a:rPr lang="en-US" altLang="tr-TR"/>
              <a:pPr>
                <a:defRPr/>
              </a:pPr>
              <a:t>‹#›</a:t>
            </a:fld>
            <a:endParaRPr lang="en-US" altLang="tr-TR"/>
          </a:p>
        </p:txBody>
      </p:sp>
    </p:spTree>
    <p:extLst>
      <p:ext uri="{BB962C8B-B14F-4D97-AF65-F5344CB8AC3E}">
        <p14:creationId xmlns:p14="http://schemas.microsoft.com/office/powerpoint/2010/main" val="260725457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2878138" cy="482600"/>
          </a:xfrm>
          <a:prstGeom prst="rect">
            <a:avLst/>
          </a:prstGeom>
          <a:noFill/>
          <a:ln w="9525">
            <a:noFill/>
            <a:miter lim="800000"/>
            <a:headEnd/>
            <a:tailEnd/>
          </a:ln>
          <a:effectLst/>
        </p:spPr>
        <p:txBody>
          <a:bodyPr vert="horz" wrap="square" lIns="89538" tIns="44769" rIns="89538" bIns="44769" numCol="1" anchor="t" anchorCtr="0" compatLnSpc="1">
            <a:prstTxWarp prst="textNoShape">
              <a:avLst/>
            </a:prstTxWarp>
          </a:bodyPr>
          <a:lstStyle>
            <a:lvl1pPr algn="l" defTabSz="895350" eaLnBrk="0" hangingPunct="0">
              <a:defRPr sz="1200">
                <a:solidFill>
                  <a:schemeClr val="tx1"/>
                </a:solidFill>
                <a:latin typeface="Arial" pitchFamily="34" charset="0"/>
              </a:defRPr>
            </a:lvl1pPr>
          </a:lstStyle>
          <a:p>
            <a:pPr>
              <a:defRPr/>
            </a:pPr>
            <a:endParaRPr lang="tr-TR"/>
          </a:p>
        </p:txBody>
      </p:sp>
      <p:sp>
        <p:nvSpPr>
          <p:cNvPr id="4099" name="Rectangle 3"/>
          <p:cNvSpPr>
            <a:spLocks noGrp="1" noChangeArrowheads="1"/>
          </p:cNvSpPr>
          <p:nvPr>
            <p:ph type="dt" idx="1"/>
          </p:nvPr>
        </p:nvSpPr>
        <p:spPr bwMode="auto">
          <a:xfrm>
            <a:off x="3762375" y="0"/>
            <a:ext cx="2878138" cy="482600"/>
          </a:xfrm>
          <a:prstGeom prst="rect">
            <a:avLst/>
          </a:prstGeom>
          <a:noFill/>
          <a:ln w="9525">
            <a:noFill/>
            <a:miter lim="800000"/>
            <a:headEnd/>
            <a:tailEnd/>
          </a:ln>
          <a:effectLst/>
        </p:spPr>
        <p:txBody>
          <a:bodyPr vert="horz" wrap="square" lIns="89538" tIns="44769" rIns="89538" bIns="44769" numCol="1" anchor="t" anchorCtr="0" compatLnSpc="1">
            <a:prstTxWarp prst="textNoShape">
              <a:avLst/>
            </a:prstTxWarp>
          </a:bodyPr>
          <a:lstStyle>
            <a:lvl1pPr algn="r" defTabSz="895350" eaLnBrk="0" hangingPunct="0">
              <a:defRPr sz="1200">
                <a:solidFill>
                  <a:schemeClr val="tx1"/>
                </a:solidFill>
                <a:latin typeface="Arial" pitchFamily="34" charset="0"/>
              </a:defRPr>
            </a:lvl1pPr>
          </a:lstStyle>
          <a:p>
            <a:pPr>
              <a:defRPr/>
            </a:pPr>
            <a:endParaRPr lang="tr-TR"/>
          </a:p>
        </p:txBody>
      </p:sp>
      <p:sp>
        <p:nvSpPr>
          <p:cNvPr id="3076" name="Rectangle 4"/>
          <p:cNvSpPr>
            <a:spLocks noGrp="1" noRot="1" noChangeAspect="1" noChangeArrowheads="1" noTextEdit="1"/>
          </p:cNvSpPr>
          <p:nvPr>
            <p:ph type="sldImg" idx="2"/>
          </p:nvPr>
        </p:nvSpPr>
        <p:spPr bwMode="auto">
          <a:xfrm>
            <a:off x="908050" y="723900"/>
            <a:ext cx="4826000" cy="36195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1" name="Rectangle 5"/>
          <p:cNvSpPr>
            <a:spLocks noGrp="1" noChangeArrowheads="1"/>
          </p:cNvSpPr>
          <p:nvPr>
            <p:ph type="body" sz="quarter" idx="3"/>
          </p:nvPr>
        </p:nvSpPr>
        <p:spPr bwMode="auto">
          <a:xfrm>
            <a:off x="663575" y="4584700"/>
            <a:ext cx="5314950" cy="4344988"/>
          </a:xfrm>
          <a:prstGeom prst="rect">
            <a:avLst/>
          </a:prstGeom>
          <a:noFill/>
          <a:ln w="9525">
            <a:noFill/>
            <a:miter lim="800000"/>
            <a:headEnd/>
            <a:tailEnd/>
          </a:ln>
          <a:effectLst/>
        </p:spPr>
        <p:txBody>
          <a:bodyPr vert="horz" wrap="square" lIns="89538" tIns="44769" rIns="89538" bIns="44769" numCol="1" anchor="t" anchorCtr="0" compatLnSpc="1">
            <a:prstTxWarp prst="textNoShape">
              <a:avLst/>
            </a:prstTxWarp>
          </a:bodyPr>
          <a:lstStyle/>
          <a:p>
            <a:pPr lvl="0"/>
            <a:r>
              <a:rPr lang="tr-TR" noProof="0" smtClean="0"/>
              <a:t>Click to edit Master text styles</a:t>
            </a:r>
          </a:p>
          <a:p>
            <a:pPr lvl="1"/>
            <a:r>
              <a:rPr lang="tr-TR" noProof="0" smtClean="0"/>
              <a:t>Second level</a:t>
            </a:r>
          </a:p>
          <a:p>
            <a:pPr lvl="2"/>
            <a:r>
              <a:rPr lang="tr-TR" noProof="0" smtClean="0"/>
              <a:t>Third level</a:t>
            </a:r>
          </a:p>
          <a:p>
            <a:pPr lvl="3"/>
            <a:r>
              <a:rPr lang="tr-TR" noProof="0" smtClean="0"/>
              <a:t>Fourth level</a:t>
            </a:r>
          </a:p>
          <a:p>
            <a:pPr lvl="4"/>
            <a:r>
              <a:rPr lang="tr-TR" noProof="0" smtClean="0"/>
              <a:t>Fifth level</a:t>
            </a:r>
          </a:p>
        </p:txBody>
      </p:sp>
      <p:sp>
        <p:nvSpPr>
          <p:cNvPr id="4102" name="Rectangle 6"/>
          <p:cNvSpPr>
            <a:spLocks noGrp="1" noChangeArrowheads="1"/>
          </p:cNvSpPr>
          <p:nvPr>
            <p:ph type="ftr" sz="quarter" idx="4"/>
          </p:nvPr>
        </p:nvSpPr>
        <p:spPr bwMode="auto">
          <a:xfrm>
            <a:off x="0" y="9167813"/>
            <a:ext cx="2878138" cy="484187"/>
          </a:xfrm>
          <a:prstGeom prst="rect">
            <a:avLst/>
          </a:prstGeom>
          <a:noFill/>
          <a:ln w="9525">
            <a:noFill/>
            <a:miter lim="800000"/>
            <a:headEnd/>
            <a:tailEnd/>
          </a:ln>
          <a:effectLst/>
        </p:spPr>
        <p:txBody>
          <a:bodyPr vert="horz" wrap="square" lIns="89538" tIns="44769" rIns="89538" bIns="44769" numCol="1" anchor="b" anchorCtr="0" compatLnSpc="1">
            <a:prstTxWarp prst="textNoShape">
              <a:avLst/>
            </a:prstTxWarp>
          </a:bodyPr>
          <a:lstStyle>
            <a:lvl1pPr algn="l" defTabSz="895350" eaLnBrk="0" hangingPunct="0">
              <a:defRPr sz="1200">
                <a:solidFill>
                  <a:schemeClr val="tx1"/>
                </a:solidFill>
                <a:latin typeface="Arial" pitchFamily="34" charset="0"/>
              </a:defRPr>
            </a:lvl1pPr>
          </a:lstStyle>
          <a:p>
            <a:pPr>
              <a:defRPr/>
            </a:pPr>
            <a:r>
              <a:rPr lang="tr-TR"/>
              <a:t>Copyright 2000 N. AYDIN. All rights reserved.</a:t>
            </a:r>
          </a:p>
        </p:txBody>
      </p:sp>
      <p:sp>
        <p:nvSpPr>
          <p:cNvPr id="4103" name="Rectangle 7"/>
          <p:cNvSpPr>
            <a:spLocks noGrp="1" noChangeArrowheads="1"/>
          </p:cNvSpPr>
          <p:nvPr>
            <p:ph type="sldNum" sz="quarter" idx="5"/>
          </p:nvPr>
        </p:nvSpPr>
        <p:spPr bwMode="auto">
          <a:xfrm>
            <a:off x="3762375" y="9167813"/>
            <a:ext cx="2878138" cy="484187"/>
          </a:xfrm>
          <a:prstGeom prst="rect">
            <a:avLst/>
          </a:prstGeom>
          <a:noFill/>
          <a:ln w="9525">
            <a:noFill/>
            <a:miter lim="800000"/>
            <a:headEnd/>
            <a:tailEnd/>
          </a:ln>
          <a:effectLst/>
        </p:spPr>
        <p:txBody>
          <a:bodyPr vert="horz" wrap="square" lIns="89538" tIns="44769" rIns="89538" bIns="44769" numCol="1" anchor="b" anchorCtr="0" compatLnSpc="1">
            <a:prstTxWarp prst="textNoShape">
              <a:avLst/>
            </a:prstTxWarp>
          </a:bodyPr>
          <a:lstStyle>
            <a:lvl1pPr algn="r" defTabSz="895350">
              <a:defRPr sz="1200">
                <a:solidFill>
                  <a:schemeClr val="tx1"/>
                </a:solidFill>
              </a:defRPr>
            </a:lvl1pPr>
          </a:lstStyle>
          <a:p>
            <a:pPr>
              <a:defRPr/>
            </a:pPr>
            <a:fld id="{01A7CF35-E2AA-465C-8ACE-BACC9FCAD03E}" type="slidenum">
              <a:rPr lang="tr-TR" altLang="tr-TR"/>
              <a:pPr>
                <a:defRPr/>
              </a:pPr>
              <a:t>‹#›</a:t>
            </a:fld>
            <a:endParaRPr lang="tr-TR" altLang="tr-TR"/>
          </a:p>
        </p:txBody>
      </p:sp>
    </p:spTree>
    <p:extLst>
      <p:ext uri="{BB962C8B-B14F-4D97-AF65-F5344CB8AC3E}">
        <p14:creationId xmlns:p14="http://schemas.microsoft.com/office/powerpoint/2010/main" val="841156843"/>
      </p:ext>
    </p:extLst>
  </p:cSld>
  <p:clrMap bg1="lt1" tx1="dk1" bg2="lt2" tx2="dk2" accent1="accent1" accent2="accent2" accent3="accent3" accent4="accent4" accent5="accent5" accent6="accent6" hlink="hlink" folHlink="folHlink"/>
  <p:hf hdr="0" dt="0"/>
  <p:notesStyle>
    <a:lvl1pPr algn="just" rtl="0" eaLnBrk="0" fontAlgn="base" hangingPunct="0">
      <a:spcBef>
        <a:spcPct val="30000"/>
      </a:spcBef>
      <a:spcAft>
        <a:spcPct val="0"/>
      </a:spcAft>
      <a:defRPr kumimoji="1" sz="1200" kern="1200">
        <a:solidFill>
          <a:schemeClr val="tx1"/>
        </a:solidFill>
        <a:latin typeface="Times New Roman" pitchFamily="18" charset="0"/>
        <a:ea typeface="+mn-ea"/>
        <a:cs typeface="+mn-cs"/>
      </a:defRPr>
    </a:lvl1pPr>
    <a:lvl2pPr marL="457200" algn="just" rtl="0" eaLnBrk="0" fontAlgn="base" hangingPunct="0">
      <a:spcBef>
        <a:spcPct val="30000"/>
      </a:spcBef>
      <a:spcAft>
        <a:spcPct val="0"/>
      </a:spcAft>
      <a:defRPr kumimoji="1" sz="1200" kern="1200">
        <a:solidFill>
          <a:schemeClr val="tx1"/>
        </a:solidFill>
        <a:latin typeface="Times New Roman" pitchFamily="18" charset="0"/>
        <a:ea typeface="+mn-ea"/>
        <a:cs typeface="+mn-cs"/>
      </a:defRPr>
    </a:lvl2pPr>
    <a:lvl3pPr marL="914400" algn="just" rtl="0" eaLnBrk="0" fontAlgn="base" hangingPunct="0">
      <a:spcBef>
        <a:spcPct val="30000"/>
      </a:spcBef>
      <a:spcAft>
        <a:spcPct val="0"/>
      </a:spcAft>
      <a:defRPr kumimoji="1" sz="1200" kern="1200">
        <a:solidFill>
          <a:schemeClr val="tx1"/>
        </a:solidFill>
        <a:latin typeface="Times New Roman" pitchFamily="18" charset="0"/>
        <a:ea typeface="+mn-ea"/>
        <a:cs typeface="+mn-cs"/>
      </a:defRPr>
    </a:lvl3pPr>
    <a:lvl4pPr marL="1371600" algn="just" rtl="0" eaLnBrk="0" fontAlgn="base" hangingPunct="0">
      <a:spcBef>
        <a:spcPct val="30000"/>
      </a:spcBef>
      <a:spcAft>
        <a:spcPct val="0"/>
      </a:spcAft>
      <a:defRPr kumimoji="1" sz="1200" kern="1200">
        <a:solidFill>
          <a:schemeClr val="tx1"/>
        </a:solidFill>
        <a:latin typeface="Times New Roman" pitchFamily="18" charset="0"/>
        <a:ea typeface="+mn-ea"/>
        <a:cs typeface="+mn-cs"/>
      </a:defRPr>
    </a:lvl4pPr>
    <a:lvl5pPr marL="1828800" algn="just" rtl="0" eaLnBrk="0" fontAlgn="base" hangingPunct="0">
      <a:spcBef>
        <a:spcPct val="30000"/>
      </a:spcBef>
      <a:spcAft>
        <a:spcPct val="0"/>
      </a:spcAft>
      <a:defRPr kumimoji="1"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l">
              <a:spcBef>
                <a:spcPct val="0"/>
              </a:spcBef>
            </a:pPr>
            <a:r>
              <a:rPr kumimoji="0" lang="tr-TR" altLang="tr-TR" smtClean="0">
                <a:latin typeface="Arial" panose="020B0604020202020204" pitchFamily="34" charset="0"/>
              </a:rPr>
              <a:t>Copyright 2000 N. AYDIN. All rights reserved.</a:t>
            </a:r>
          </a:p>
        </p:txBody>
      </p:sp>
      <p:sp>
        <p:nvSpPr>
          <p:cNvPr id="614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r">
              <a:spcBef>
                <a:spcPct val="0"/>
              </a:spcBef>
            </a:pPr>
            <a:fld id="{0B1D6772-2F9E-4E94-884F-577B2E448667}" type="slidenum">
              <a:rPr kumimoji="0" lang="tr-TR" altLang="tr-TR" smtClean="0">
                <a:latin typeface="Arial" panose="020B0604020202020204" pitchFamily="34" charset="0"/>
              </a:rPr>
              <a:pPr algn="r">
                <a:spcBef>
                  <a:spcPct val="0"/>
                </a:spcBef>
              </a:pPr>
              <a:t>1</a:t>
            </a:fld>
            <a:endParaRPr kumimoji="0" lang="tr-TR" altLang="tr-TR" smtClean="0">
              <a:latin typeface="Arial" panose="020B0604020202020204" pitchFamily="34" charset="0"/>
            </a:endParaRPr>
          </a:p>
        </p:txBody>
      </p:sp>
      <p:sp>
        <p:nvSpPr>
          <p:cNvPr id="6148" name="Rectangle 2"/>
          <p:cNvSpPr>
            <a:spLocks noGrp="1" noRot="1" noChangeAspect="1" noChangeArrowheads="1" noTextEdit="1"/>
          </p:cNvSpPr>
          <p:nvPr>
            <p:ph type="sldImg"/>
          </p:nvPr>
        </p:nvSpPr>
        <p:spPr>
          <a:xfrm>
            <a:off x="917575" y="730250"/>
            <a:ext cx="4808538" cy="3606800"/>
          </a:xfrm>
          <a:ln/>
        </p:spPr>
      </p:sp>
      <p:sp>
        <p:nvSpPr>
          <p:cNvPr id="6149" name="Rectangle 3"/>
          <p:cNvSpPr>
            <a:spLocks noGrp="1" noChangeArrowheads="1"/>
          </p:cNvSpPr>
          <p:nvPr>
            <p:ph type="body" idx="1"/>
          </p:nvPr>
        </p:nvSpPr>
        <p:spPr>
          <a:xfrm>
            <a:off x="882650" y="4583113"/>
            <a:ext cx="4875213" cy="43449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69" tIns="45184" rIns="90369" bIns="45184"/>
          <a:lstStyle/>
          <a:p>
            <a:pPr eaLnBrk="1" hangingPunct="1"/>
            <a:endParaRPr lang="en-US" altLang="tr-TR" smtClean="0"/>
          </a:p>
        </p:txBody>
      </p:sp>
    </p:spTree>
    <p:extLst>
      <p:ext uri="{BB962C8B-B14F-4D97-AF65-F5344CB8AC3E}">
        <p14:creationId xmlns:p14="http://schemas.microsoft.com/office/powerpoint/2010/main" val="27763620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8601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98F906E4-C027-4EB0-AE80-48F9EEE587DC}" type="slidenum">
              <a:rPr lang="tr-TR" altLang="tr-TR" smtClean="0">
                <a:solidFill>
                  <a:schemeClr val="tx1"/>
                </a:solidFill>
              </a:rPr>
              <a:pPr/>
              <a:t>68</a:t>
            </a:fld>
            <a:endParaRPr lang="tr-TR" altLang="tr-TR" smtClean="0">
              <a:solidFill>
                <a:schemeClr val="tx1"/>
              </a:solidFill>
            </a:endParaRPr>
          </a:p>
        </p:txBody>
      </p:sp>
      <p:sp>
        <p:nvSpPr>
          <p:cNvPr id="86020" name="Rectangle 2"/>
          <p:cNvSpPr>
            <a:spLocks noGrp="1" noRot="1" noChangeAspect="1" noChangeArrowheads="1" noTextEdit="1"/>
          </p:cNvSpPr>
          <p:nvPr>
            <p:ph type="sldImg"/>
          </p:nvPr>
        </p:nvSpPr>
        <p:spPr>
          <a:ln/>
        </p:spPr>
      </p:sp>
      <p:sp>
        <p:nvSpPr>
          <p:cNvPr id="86021" name="Rectangle 3"/>
          <p:cNvSpPr>
            <a:spLocks noGrp="1" noChangeArrowheads="1"/>
          </p:cNvSpPr>
          <p:nvPr>
            <p:ph type="body" idx="1"/>
          </p:nvPr>
        </p:nvSpPr>
        <p:spPr>
          <a:xfrm>
            <a:off x="884238" y="4583113"/>
            <a:ext cx="4873625"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tr-TR" smtClean="0"/>
          </a:p>
        </p:txBody>
      </p:sp>
    </p:spTree>
    <p:extLst>
      <p:ext uri="{BB962C8B-B14F-4D97-AF65-F5344CB8AC3E}">
        <p14:creationId xmlns:p14="http://schemas.microsoft.com/office/powerpoint/2010/main" val="6204944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l">
              <a:spcBef>
                <a:spcPct val="0"/>
              </a:spcBef>
            </a:pPr>
            <a:r>
              <a:rPr kumimoji="0" lang="tr-TR" altLang="tr-TR" smtClean="0">
                <a:latin typeface="Arial" panose="020B0604020202020204" pitchFamily="34" charset="0"/>
              </a:rPr>
              <a:t>Copyright 2000 N. AYDIN. All rights reserved.</a:t>
            </a:r>
          </a:p>
        </p:txBody>
      </p:sp>
      <p:sp>
        <p:nvSpPr>
          <p:cNvPr id="8806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r">
              <a:spcBef>
                <a:spcPct val="0"/>
              </a:spcBef>
            </a:pPr>
            <a:fld id="{DC75863E-4A2A-48CF-AC9D-AC74B596368C}" type="slidenum">
              <a:rPr kumimoji="0" lang="tr-TR" altLang="tr-TR" smtClean="0">
                <a:latin typeface="Arial" panose="020B0604020202020204" pitchFamily="34" charset="0"/>
              </a:rPr>
              <a:pPr algn="r">
                <a:spcBef>
                  <a:spcPct val="0"/>
                </a:spcBef>
              </a:pPr>
              <a:t>69</a:t>
            </a:fld>
            <a:endParaRPr kumimoji="0" lang="tr-TR" altLang="tr-TR" smtClean="0">
              <a:latin typeface="Arial" panose="020B0604020202020204" pitchFamily="34" charset="0"/>
            </a:endParaRPr>
          </a:p>
        </p:txBody>
      </p:sp>
      <p:sp>
        <p:nvSpPr>
          <p:cNvPr id="88068" name="Rectangle 2"/>
          <p:cNvSpPr>
            <a:spLocks noGrp="1" noRot="1" noChangeAspect="1" noChangeArrowheads="1" noTextEdit="1"/>
          </p:cNvSpPr>
          <p:nvPr>
            <p:ph type="sldImg"/>
          </p:nvPr>
        </p:nvSpPr>
        <p:spPr>
          <a:ln/>
        </p:spPr>
      </p:sp>
      <p:sp>
        <p:nvSpPr>
          <p:cNvPr id="88069" name="Rectangle 3"/>
          <p:cNvSpPr>
            <a:spLocks noGrp="1" noChangeArrowheads="1"/>
          </p:cNvSpPr>
          <p:nvPr>
            <p:ph type="body" idx="1"/>
          </p:nvPr>
        </p:nvSpPr>
        <p:spPr>
          <a:xfrm>
            <a:off x="884238" y="4583113"/>
            <a:ext cx="4873625"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tr-TR" smtClean="0"/>
              <a:t>Answer 1: 6</a:t>
            </a:r>
          </a:p>
          <a:p>
            <a:pPr eaLnBrk="1" hangingPunct="1"/>
            <a:r>
              <a:rPr lang="en-US" altLang="tr-TR" smtClean="0"/>
              <a:t>Answer 2: 1010, 1011, 1100, 1101, 1110, 1111</a:t>
            </a:r>
          </a:p>
        </p:txBody>
      </p:sp>
    </p:spTree>
    <p:extLst>
      <p:ext uri="{BB962C8B-B14F-4D97-AF65-F5344CB8AC3E}">
        <p14:creationId xmlns:p14="http://schemas.microsoft.com/office/powerpoint/2010/main" val="42480255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l">
              <a:spcBef>
                <a:spcPct val="0"/>
              </a:spcBef>
            </a:pPr>
            <a:r>
              <a:rPr kumimoji="0" lang="tr-TR" altLang="tr-TR" smtClean="0">
                <a:latin typeface="Arial" panose="020B0604020202020204" pitchFamily="34" charset="0"/>
              </a:rPr>
              <a:t>Copyright 2000 N. AYDIN. All rights reserved.</a:t>
            </a:r>
          </a:p>
        </p:txBody>
      </p:sp>
      <p:sp>
        <p:nvSpPr>
          <p:cNvPr id="9113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r">
              <a:spcBef>
                <a:spcPct val="0"/>
              </a:spcBef>
            </a:pPr>
            <a:fld id="{1E3D4AC9-957A-47AB-8C27-D7AC8B5C7F84}" type="slidenum">
              <a:rPr kumimoji="0" lang="tr-TR" altLang="tr-TR" smtClean="0">
                <a:latin typeface="Arial" panose="020B0604020202020204" pitchFamily="34" charset="0"/>
              </a:rPr>
              <a:pPr algn="r">
                <a:spcBef>
                  <a:spcPct val="0"/>
                </a:spcBef>
              </a:pPr>
              <a:t>71</a:t>
            </a:fld>
            <a:endParaRPr kumimoji="0" lang="tr-TR" altLang="tr-TR" smtClean="0">
              <a:latin typeface="Arial" panose="020B0604020202020204" pitchFamily="34" charset="0"/>
            </a:endParaRPr>
          </a:p>
        </p:txBody>
      </p:sp>
      <p:sp>
        <p:nvSpPr>
          <p:cNvPr id="91140" name="Rectangle 2"/>
          <p:cNvSpPr>
            <a:spLocks noGrp="1" noRot="1" noChangeAspect="1" noChangeArrowheads="1" noTextEdit="1"/>
          </p:cNvSpPr>
          <p:nvPr>
            <p:ph type="sldImg"/>
          </p:nvPr>
        </p:nvSpPr>
        <p:spPr>
          <a:ln/>
        </p:spPr>
      </p:sp>
      <p:sp>
        <p:nvSpPr>
          <p:cNvPr id="91141" name="Rectangle 3"/>
          <p:cNvSpPr>
            <a:spLocks noGrp="1" noChangeArrowheads="1"/>
          </p:cNvSpPr>
          <p:nvPr>
            <p:ph type="body" idx="1"/>
          </p:nvPr>
        </p:nvSpPr>
        <p:spPr>
          <a:xfrm>
            <a:off x="884238" y="4583113"/>
            <a:ext cx="4873625"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tr-TR" smtClean="0"/>
              <a:t>Even Parity Bits: 0, 1, 1, 0, 1, 0, 0, 1</a:t>
            </a:r>
          </a:p>
          <a:p>
            <a:pPr eaLnBrk="1" hangingPunct="1"/>
            <a:r>
              <a:rPr lang="en-US" altLang="tr-TR" smtClean="0"/>
              <a:t>Odd Parity Bits:  1, 0, 0, 1, 0, 1, 1, 0</a:t>
            </a:r>
          </a:p>
        </p:txBody>
      </p:sp>
    </p:spTree>
    <p:extLst>
      <p:ext uri="{BB962C8B-B14F-4D97-AF65-F5344CB8AC3E}">
        <p14:creationId xmlns:p14="http://schemas.microsoft.com/office/powerpoint/2010/main" val="35648914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0445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35BA4C04-26D8-41FD-99E2-607B4CA10EBD}" type="slidenum">
              <a:rPr lang="tr-TR" altLang="tr-TR" smtClean="0">
                <a:solidFill>
                  <a:schemeClr val="tx1"/>
                </a:solidFill>
              </a:rPr>
              <a:pPr/>
              <a:t>83</a:t>
            </a:fld>
            <a:endParaRPr lang="tr-TR" altLang="tr-TR" smtClean="0">
              <a:solidFill>
                <a:schemeClr val="tx1"/>
              </a:solidFill>
            </a:endParaRPr>
          </a:p>
        </p:txBody>
      </p:sp>
      <p:sp>
        <p:nvSpPr>
          <p:cNvPr id="104452" name="Rectangle 2"/>
          <p:cNvSpPr>
            <a:spLocks noGrp="1" noRot="1" noChangeAspect="1" noChangeArrowheads="1" noTextEdit="1"/>
          </p:cNvSpPr>
          <p:nvPr>
            <p:ph type="sldImg"/>
          </p:nvPr>
        </p:nvSpPr>
        <p:spPr>
          <a:xfrm>
            <a:off x="908050" y="722313"/>
            <a:ext cx="4827588" cy="3621087"/>
          </a:xfrm>
          <a:ln/>
        </p:spPr>
      </p:sp>
      <p:sp>
        <p:nvSpPr>
          <p:cNvPr id="104453" name="Rectangle 3"/>
          <p:cNvSpPr>
            <a:spLocks noGrp="1" noChangeArrowheads="1"/>
          </p:cNvSpPr>
          <p:nvPr>
            <p:ph type="body" idx="1"/>
          </p:nvPr>
        </p:nvSpPr>
        <p:spPr>
          <a:xfrm>
            <a:off x="885825" y="4584700"/>
            <a:ext cx="4870450"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tr-TR" smtClean="0"/>
              <a:t>Intel and Pentium are trademarks of Intel Corporation. IBM and PowerPC are trademarks of International Business Machines Corporation.  Apple is a trademark of Apple Computer, Inc.</a:t>
            </a:r>
          </a:p>
        </p:txBody>
      </p:sp>
    </p:spTree>
    <p:extLst>
      <p:ext uri="{BB962C8B-B14F-4D97-AF65-F5344CB8AC3E}">
        <p14:creationId xmlns:p14="http://schemas.microsoft.com/office/powerpoint/2010/main" val="10129150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0752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D094A3D5-788E-44B2-AE55-3298D27FD744}" type="slidenum">
              <a:rPr lang="tr-TR" altLang="tr-TR" smtClean="0">
                <a:solidFill>
                  <a:schemeClr val="tx1"/>
                </a:solidFill>
              </a:rPr>
              <a:pPr/>
              <a:t>85</a:t>
            </a:fld>
            <a:endParaRPr lang="tr-TR" altLang="tr-TR" smtClean="0">
              <a:solidFill>
                <a:schemeClr val="tx1"/>
              </a:solidFill>
            </a:endParaRPr>
          </a:p>
        </p:txBody>
      </p:sp>
      <p:sp>
        <p:nvSpPr>
          <p:cNvPr id="107524" name="Rectangle 2"/>
          <p:cNvSpPr>
            <a:spLocks noGrp="1" noRot="1" noChangeAspect="1" noChangeArrowheads="1" noTextEdit="1"/>
          </p:cNvSpPr>
          <p:nvPr>
            <p:ph type="sldImg"/>
          </p:nvPr>
        </p:nvSpPr>
        <p:spPr>
          <a:xfrm>
            <a:off x="908050" y="722313"/>
            <a:ext cx="4827588" cy="3621087"/>
          </a:xfrm>
          <a:ln/>
        </p:spPr>
      </p:sp>
      <p:sp>
        <p:nvSpPr>
          <p:cNvPr id="107525" name="Rectangle 3"/>
          <p:cNvSpPr>
            <a:spLocks noGrp="1" noChangeArrowheads="1"/>
          </p:cNvSpPr>
          <p:nvPr>
            <p:ph type="body" idx="1"/>
          </p:nvPr>
        </p:nvSpPr>
        <p:spPr>
          <a:xfrm>
            <a:off x="885825" y="4584700"/>
            <a:ext cx="4870450"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tr-TR" altLang="tr-TR" smtClean="0"/>
          </a:p>
        </p:txBody>
      </p:sp>
    </p:spTree>
    <p:extLst>
      <p:ext uri="{BB962C8B-B14F-4D97-AF65-F5344CB8AC3E}">
        <p14:creationId xmlns:p14="http://schemas.microsoft.com/office/powerpoint/2010/main" val="418677231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1469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36E79872-2BE8-45CF-9345-691D7E0CB940}" type="slidenum">
              <a:rPr lang="tr-TR" altLang="tr-TR" smtClean="0">
                <a:solidFill>
                  <a:schemeClr val="tx1"/>
                </a:solidFill>
              </a:rPr>
              <a:pPr/>
              <a:t>91</a:t>
            </a:fld>
            <a:endParaRPr lang="tr-TR" altLang="tr-TR" smtClean="0">
              <a:solidFill>
                <a:schemeClr val="tx1"/>
              </a:solidFill>
            </a:endParaRPr>
          </a:p>
        </p:txBody>
      </p:sp>
      <p:sp>
        <p:nvSpPr>
          <p:cNvPr id="114692" name="Rectangle 2"/>
          <p:cNvSpPr>
            <a:spLocks noGrp="1" noRot="1" noChangeAspect="1" noChangeArrowheads="1" noTextEdit="1"/>
          </p:cNvSpPr>
          <p:nvPr>
            <p:ph type="sldImg"/>
          </p:nvPr>
        </p:nvSpPr>
        <p:spPr>
          <a:ln/>
        </p:spPr>
      </p:sp>
      <p:sp>
        <p:nvSpPr>
          <p:cNvPr id="114693" name="Rectangle 3"/>
          <p:cNvSpPr>
            <a:spLocks noGrp="1" noChangeArrowheads="1"/>
          </p:cNvSpPr>
          <p:nvPr>
            <p:ph type="body" idx="1"/>
          </p:nvPr>
        </p:nvSpPr>
        <p:spPr>
          <a:xfrm>
            <a:off x="884238" y="4584700"/>
            <a:ext cx="4873625"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r>
              <a:rPr lang="en-US" altLang="tr-TR" smtClean="0"/>
              <a:t>  Justification 1: 			1 </a:t>
            </a:r>
            <a:r>
              <a:rPr lang="en-US" altLang="tr-TR" sz="1400" baseline="30000" smtClean="0"/>
              <a:t>. </a:t>
            </a:r>
            <a:r>
              <a:rPr lang="en-US" altLang="tr-TR" smtClean="0"/>
              <a:t>X = X</a:t>
            </a:r>
          </a:p>
          <a:p>
            <a:pPr marL="228600" indent="-228600"/>
            <a:r>
              <a:rPr lang="en-US" altLang="tr-TR" smtClean="0"/>
              <a:t>  Justification 2: 			X + X’ = 1</a:t>
            </a:r>
          </a:p>
          <a:p>
            <a:pPr marL="228600" indent="-228600"/>
            <a:r>
              <a:rPr lang="en-US" altLang="tr-TR" smtClean="0"/>
              <a:t>  = AB + A’C + ABC + A’BC 	X(Y + Z) = XY + XZ (Distributive Law)</a:t>
            </a:r>
          </a:p>
          <a:p>
            <a:pPr marL="228600" indent="-228600"/>
            <a:r>
              <a:rPr lang="en-US" altLang="tr-TR" smtClean="0"/>
              <a:t>  = AB + ABC + A’C + A’BC  	X + Y = Y + X (Commutative Law)</a:t>
            </a:r>
          </a:p>
          <a:p>
            <a:pPr marL="228600" indent="-228600"/>
            <a:r>
              <a:rPr lang="en-US" altLang="tr-TR" smtClean="0"/>
              <a:t>  = AB </a:t>
            </a:r>
            <a:r>
              <a:rPr lang="en-US" altLang="tr-TR" sz="1400" baseline="30000" smtClean="0"/>
              <a:t>. </a:t>
            </a:r>
            <a:r>
              <a:rPr lang="en-US" altLang="tr-TR" smtClean="0"/>
              <a:t>1 + ABC + A’C </a:t>
            </a:r>
            <a:r>
              <a:rPr lang="en-US" altLang="tr-TR" sz="1400" baseline="30000" smtClean="0"/>
              <a:t>.</a:t>
            </a:r>
            <a:r>
              <a:rPr lang="en-US" altLang="tr-TR" smtClean="0"/>
              <a:t> 1 + A’C </a:t>
            </a:r>
            <a:r>
              <a:rPr lang="en-US" altLang="tr-TR" sz="1400" baseline="30000" smtClean="0"/>
              <a:t>.</a:t>
            </a:r>
            <a:r>
              <a:rPr lang="en-US" altLang="tr-TR" smtClean="0"/>
              <a:t> B X </a:t>
            </a:r>
            <a:r>
              <a:rPr lang="en-US" altLang="tr-TR" sz="1400" baseline="30000" smtClean="0"/>
              <a:t>.</a:t>
            </a:r>
            <a:r>
              <a:rPr lang="en-US" altLang="tr-TR" smtClean="0"/>
              <a:t> 1 = X, X </a:t>
            </a:r>
            <a:r>
              <a:rPr lang="en-US" altLang="tr-TR" sz="1400" baseline="30000" smtClean="0"/>
              <a:t>.</a:t>
            </a:r>
            <a:r>
              <a:rPr lang="en-US" altLang="tr-TR" smtClean="0"/>
              <a:t> Y = Y  </a:t>
            </a:r>
            <a:r>
              <a:rPr lang="en-US" altLang="tr-TR" sz="1400" baseline="30000" smtClean="0"/>
              <a:t>.</a:t>
            </a:r>
            <a:r>
              <a:rPr lang="en-US" altLang="tr-TR" smtClean="0"/>
              <a:t> X (Commutative Law)</a:t>
            </a:r>
          </a:p>
          <a:p>
            <a:pPr marL="228600" indent="-228600"/>
            <a:r>
              <a:rPr lang="en-US" altLang="tr-TR" smtClean="0"/>
              <a:t>  = AB (1 + C) + A’C (1 + B)  X(Y + Z) = XY +XZ (Distributive Law)</a:t>
            </a:r>
          </a:p>
          <a:p>
            <a:pPr marL="228600" indent="-228600"/>
            <a:r>
              <a:rPr lang="en-US" altLang="tr-TR" smtClean="0"/>
              <a:t>  = AB </a:t>
            </a:r>
            <a:r>
              <a:rPr lang="en-US" altLang="tr-TR" sz="1400" baseline="30000" smtClean="0"/>
              <a:t>. </a:t>
            </a:r>
            <a:r>
              <a:rPr lang="en-US" altLang="tr-TR" smtClean="0"/>
              <a:t>1</a:t>
            </a:r>
            <a:r>
              <a:rPr lang="en-US" altLang="tr-TR" sz="1400" smtClean="0"/>
              <a:t> + A’C </a:t>
            </a:r>
            <a:r>
              <a:rPr lang="en-US" altLang="tr-TR" sz="1400" baseline="30000" smtClean="0"/>
              <a:t>. </a:t>
            </a:r>
            <a:r>
              <a:rPr lang="en-US" altLang="tr-TR" smtClean="0"/>
              <a:t>1 = AB + A’C	X </a:t>
            </a:r>
            <a:r>
              <a:rPr lang="en-US" altLang="tr-TR" sz="1400" baseline="30000" smtClean="0"/>
              <a:t>. </a:t>
            </a:r>
            <a:r>
              <a:rPr lang="en-US" altLang="tr-TR" smtClean="0"/>
              <a:t>1 = X</a:t>
            </a:r>
          </a:p>
        </p:txBody>
      </p:sp>
    </p:spTree>
    <p:extLst>
      <p:ext uri="{BB962C8B-B14F-4D97-AF65-F5344CB8AC3E}">
        <p14:creationId xmlns:p14="http://schemas.microsoft.com/office/powerpoint/2010/main" val="231901434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1673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428F3AFF-35BF-4EF8-A4A6-B8CF9F7BE97D}" type="slidenum">
              <a:rPr lang="tr-TR" altLang="tr-TR" smtClean="0">
                <a:solidFill>
                  <a:schemeClr val="tx1"/>
                </a:solidFill>
              </a:rPr>
              <a:pPr/>
              <a:t>92</a:t>
            </a:fld>
            <a:endParaRPr lang="tr-TR" altLang="tr-TR" smtClean="0">
              <a:solidFill>
                <a:schemeClr val="tx1"/>
              </a:solidFill>
            </a:endParaRPr>
          </a:p>
        </p:txBody>
      </p:sp>
      <p:sp>
        <p:nvSpPr>
          <p:cNvPr id="116740" name="Rectangle 2"/>
          <p:cNvSpPr>
            <a:spLocks noGrp="1" noRot="1" noChangeAspect="1" noChangeArrowheads="1" noTextEdit="1"/>
          </p:cNvSpPr>
          <p:nvPr>
            <p:ph type="sldImg"/>
          </p:nvPr>
        </p:nvSpPr>
        <p:spPr>
          <a:ln/>
        </p:spPr>
      </p:sp>
      <p:sp>
        <p:nvSpPr>
          <p:cNvPr id="116741" name="Rectangle 3"/>
          <p:cNvSpPr>
            <a:spLocks noGrp="1" noChangeArrowheads="1"/>
          </p:cNvSpPr>
          <p:nvPr>
            <p:ph type="body" idx="1"/>
          </p:nvPr>
        </p:nvSpPr>
        <p:spPr>
          <a:xfrm>
            <a:off x="884238" y="4584700"/>
            <a:ext cx="4873625"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tr-TR" smtClean="0"/>
              <a:t> = </a:t>
            </a:r>
            <a:r>
              <a:rPr lang="en-US" altLang="tr-TR" smtClean="0">
                <a:cs typeface="Times New Roman" panose="02020603050405020304" pitchFamily="18" charset="0"/>
                <a:sym typeface="Symbol" panose="05050102010706020507" pitchFamily="18" charset="2"/>
              </a:rPr>
              <a:t>X’ Y’ Z + X Y’ (A + B)’ = A’ </a:t>
            </a:r>
            <a:r>
              <a:rPr lang="en-US" altLang="tr-TR" sz="1400" baseline="30000" smtClean="0">
                <a:cs typeface="Times New Roman" panose="02020603050405020304" pitchFamily="18" charset="0"/>
                <a:sym typeface="Symbol" panose="05050102010706020507" pitchFamily="18" charset="2"/>
              </a:rPr>
              <a:t>.</a:t>
            </a:r>
            <a:r>
              <a:rPr lang="en-US" altLang="tr-TR" smtClean="0">
                <a:cs typeface="Times New Roman" panose="02020603050405020304" pitchFamily="18" charset="0"/>
                <a:sym typeface="Symbol" panose="05050102010706020507" pitchFamily="18" charset="2"/>
              </a:rPr>
              <a:t> B’ (DeMorgan’s Law)</a:t>
            </a:r>
          </a:p>
          <a:p>
            <a:r>
              <a:rPr lang="en-US" altLang="tr-TR" smtClean="0">
                <a:cs typeface="Times New Roman" panose="02020603050405020304" pitchFamily="18" charset="0"/>
                <a:sym typeface="Symbol" panose="05050102010706020507" pitchFamily="18" charset="2"/>
              </a:rPr>
              <a:t> = Y’ X’ Z + Y’ X A </a:t>
            </a:r>
            <a:r>
              <a:rPr lang="en-US" altLang="tr-TR" sz="1400" baseline="30000" smtClean="0">
                <a:cs typeface="Times New Roman" panose="02020603050405020304" pitchFamily="18" charset="0"/>
                <a:sym typeface="Symbol" panose="05050102010706020507" pitchFamily="18" charset="2"/>
              </a:rPr>
              <a:t>.</a:t>
            </a:r>
            <a:r>
              <a:rPr lang="en-US" altLang="tr-TR" smtClean="0">
                <a:cs typeface="Times New Roman" panose="02020603050405020304" pitchFamily="18" charset="0"/>
                <a:sym typeface="Symbol" panose="05050102010706020507" pitchFamily="18" charset="2"/>
              </a:rPr>
              <a:t> B = B </a:t>
            </a:r>
            <a:r>
              <a:rPr lang="en-US" altLang="tr-TR" sz="1400" baseline="30000" smtClean="0">
                <a:cs typeface="Times New Roman" panose="02020603050405020304" pitchFamily="18" charset="0"/>
                <a:sym typeface="Symbol" panose="05050102010706020507" pitchFamily="18" charset="2"/>
              </a:rPr>
              <a:t>.</a:t>
            </a:r>
            <a:r>
              <a:rPr lang="en-US" altLang="tr-TR" smtClean="0">
                <a:cs typeface="Times New Roman" panose="02020603050405020304" pitchFamily="18" charset="0"/>
                <a:sym typeface="Symbol" panose="05050102010706020507" pitchFamily="18" charset="2"/>
              </a:rPr>
              <a:t> A (Commutative Law)</a:t>
            </a:r>
          </a:p>
          <a:p>
            <a:r>
              <a:rPr lang="en-US" altLang="tr-TR" smtClean="0">
                <a:cs typeface="Times New Roman" panose="02020603050405020304" pitchFamily="18" charset="0"/>
                <a:sym typeface="Symbol" panose="05050102010706020507" pitchFamily="18" charset="2"/>
              </a:rPr>
              <a:t> = Y’ (X’ Z + X)  A(B + C) = AB + AC (Distributive Law)</a:t>
            </a:r>
          </a:p>
          <a:p>
            <a:r>
              <a:rPr lang="en-US" altLang="tr-TR" smtClean="0">
                <a:cs typeface="Times New Roman" panose="02020603050405020304" pitchFamily="18" charset="0"/>
                <a:sym typeface="Symbol" panose="05050102010706020507" pitchFamily="18" charset="2"/>
              </a:rPr>
              <a:t> = Y’ (X’ + X)(Z + X) A + BC = (A + B)(A + C) (Distributive Law)</a:t>
            </a:r>
          </a:p>
          <a:p>
            <a:r>
              <a:rPr lang="en-US" altLang="tr-TR" smtClean="0">
                <a:cs typeface="Times New Roman" panose="02020603050405020304" pitchFamily="18" charset="0"/>
                <a:sym typeface="Symbol" panose="05050102010706020507" pitchFamily="18" charset="2"/>
              </a:rPr>
              <a:t> = Y’ </a:t>
            </a:r>
            <a:r>
              <a:rPr lang="en-US" altLang="tr-TR" sz="1400" baseline="30000" smtClean="0">
                <a:cs typeface="Times New Roman" panose="02020603050405020304" pitchFamily="18" charset="0"/>
                <a:sym typeface="Symbol" panose="05050102010706020507" pitchFamily="18" charset="2"/>
              </a:rPr>
              <a:t>.</a:t>
            </a:r>
            <a:r>
              <a:rPr lang="en-US" altLang="tr-TR" smtClean="0">
                <a:cs typeface="Times New Roman" panose="02020603050405020304" pitchFamily="18" charset="0"/>
                <a:sym typeface="Symbol" panose="05050102010706020507" pitchFamily="18" charset="2"/>
              </a:rPr>
              <a:t> 1 </a:t>
            </a:r>
            <a:r>
              <a:rPr lang="en-US" altLang="tr-TR" sz="1400" baseline="30000" smtClean="0">
                <a:cs typeface="Times New Roman" panose="02020603050405020304" pitchFamily="18" charset="0"/>
                <a:sym typeface="Symbol" panose="05050102010706020507" pitchFamily="18" charset="2"/>
              </a:rPr>
              <a:t>. </a:t>
            </a:r>
            <a:r>
              <a:rPr lang="en-US" altLang="tr-TR" smtClean="0">
                <a:cs typeface="Times New Roman" panose="02020603050405020304" pitchFamily="18" charset="0"/>
                <a:sym typeface="Symbol" panose="05050102010706020507" pitchFamily="18" charset="2"/>
              </a:rPr>
              <a:t>(Z + X)        A + A’ = 1</a:t>
            </a:r>
          </a:p>
          <a:p>
            <a:r>
              <a:rPr lang="en-US" altLang="tr-TR" smtClean="0">
                <a:cs typeface="Times New Roman" panose="02020603050405020304" pitchFamily="18" charset="0"/>
                <a:sym typeface="Symbol" panose="05050102010706020507" pitchFamily="18" charset="2"/>
              </a:rPr>
              <a:t> = Y’ (X + Z)		1 </a:t>
            </a:r>
            <a:r>
              <a:rPr lang="en-US" altLang="tr-TR" sz="1400" baseline="30000" smtClean="0">
                <a:cs typeface="Times New Roman" panose="02020603050405020304" pitchFamily="18" charset="0"/>
                <a:sym typeface="Symbol" panose="05050102010706020507" pitchFamily="18" charset="2"/>
              </a:rPr>
              <a:t>. </a:t>
            </a:r>
            <a:r>
              <a:rPr lang="en-US" altLang="tr-TR" smtClean="0">
                <a:cs typeface="Times New Roman" panose="02020603050405020304" pitchFamily="18" charset="0"/>
                <a:sym typeface="Symbol" panose="05050102010706020507" pitchFamily="18" charset="2"/>
              </a:rPr>
              <a:t>A</a:t>
            </a:r>
            <a:r>
              <a:rPr lang="en-US" altLang="tr-TR" sz="1400" smtClean="0">
                <a:cs typeface="Times New Roman" panose="02020603050405020304" pitchFamily="18" charset="0"/>
                <a:sym typeface="Symbol" panose="05050102010706020507" pitchFamily="18" charset="2"/>
              </a:rPr>
              <a:t> = A, A + B = B + A (Commutative Law)</a:t>
            </a:r>
            <a:endParaRPr lang="en-US" altLang="tr-TR" smtClean="0">
              <a:cs typeface="Times New Roman" panose="02020603050405020304" pitchFamily="18" charset="0"/>
              <a:sym typeface="Symbol" panose="05050102010706020507" pitchFamily="18" charset="2"/>
            </a:endParaRPr>
          </a:p>
          <a:p>
            <a:endParaRPr lang="en-US" altLang="tr-TR" smtClean="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3561065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1981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396E230A-3C67-4142-A350-14E52CA7E7CC}" type="slidenum">
              <a:rPr lang="tr-TR" altLang="tr-TR" smtClean="0">
                <a:solidFill>
                  <a:schemeClr val="tx1"/>
                </a:solidFill>
              </a:rPr>
              <a:pPr/>
              <a:t>94</a:t>
            </a:fld>
            <a:endParaRPr lang="tr-TR" altLang="tr-TR" smtClean="0">
              <a:solidFill>
                <a:schemeClr val="tx1"/>
              </a:solidFill>
            </a:endParaRPr>
          </a:p>
        </p:txBody>
      </p:sp>
      <p:sp>
        <p:nvSpPr>
          <p:cNvPr id="119812" name="Rectangle 2"/>
          <p:cNvSpPr>
            <a:spLocks noGrp="1" noRot="1" noChangeAspect="1" noChangeArrowheads="1" noTextEdit="1"/>
          </p:cNvSpPr>
          <p:nvPr>
            <p:ph type="sldImg"/>
          </p:nvPr>
        </p:nvSpPr>
        <p:spPr>
          <a:ln/>
        </p:spPr>
      </p:sp>
      <p:sp>
        <p:nvSpPr>
          <p:cNvPr id="119813" name="Rectangle 3"/>
          <p:cNvSpPr>
            <a:spLocks noGrp="1" noChangeArrowheads="1"/>
          </p:cNvSpPr>
          <p:nvPr>
            <p:ph type="body" idx="1"/>
          </p:nvPr>
        </p:nvSpPr>
        <p:spPr>
          <a:xfrm>
            <a:off x="884238" y="4584700"/>
            <a:ext cx="4873625"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tr-TR" smtClean="0"/>
              <a:t>     x </a:t>
            </a:r>
            <a:r>
              <a:rPr lang="en-US" altLang="tr-TR" baseline="12000" smtClean="0"/>
              <a:t>. </a:t>
            </a:r>
            <a:r>
              <a:rPr lang="en-US" altLang="tr-TR" smtClean="0"/>
              <a:t>y + x’ </a:t>
            </a:r>
            <a:r>
              <a:rPr lang="en-US" altLang="tr-TR" baseline="12000" smtClean="0"/>
              <a:t>. </a:t>
            </a:r>
            <a:r>
              <a:rPr lang="en-US" altLang="tr-TR" smtClean="0"/>
              <a:t>y</a:t>
            </a:r>
          </a:p>
          <a:p>
            <a:r>
              <a:rPr lang="en-US" altLang="tr-TR" smtClean="0"/>
              <a:t> = (x </a:t>
            </a:r>
            <a:r>
              <a:rPr lang="en-US" altLang="tr-TR" baseline="12000" smtClean="0"/>
              <a:t>+</a:t>
            </a:r>
            <a:r>
              <a:rPr lang="en-US" altLang="tr-TR" smtClean="0"/>
              <a:t> x’) </a:t>
            </a:r>
            <a:r>
              <a:rPr lang="en-US" altLang="tr-TR" baseline="12000" smtClean="0"/>
              <a:t>. </a:t>
            </a:r>
            <a:r>
              <a:rPr lang="en-US" altLang="tr-TR" smtClean="0"/>
              <a:t>y  X(Y + Z) = XY + XZ (Distributive Law)</a:t>
            </a:r>
          </a:p>
          <a:p>
            <a:r>
              <a:rPr lang="en-US" altLang="tr-TR" smtClean="0"/>
              <a:t> = 1 </a:t>
            </a:r>
            <a:r>
              <a:rPr lang="en-US" altLang="tr-TR" baseline="12000" smtClean="0"/>
              <a:t>.</a:t>
            </a:r>
            <a:r>
              <a:rPr lang="en-US" altLang="tr-TR" smtClean="0"/>
              <a:t> y    X + X’ = 1</a:t>
            </a:r>
          </a:p>
          <a:p>
            <a:r>
              <a:rPr lang="en-US" altLang="tr-TR" smtClean="0"/>
              <a:t> = y        X </a:t>
            </a:r>
            <a:r>
              <a:rPr lang="en-US" altLang="tr-TR" baseline="12000" smtClean="0"/>
              <a:t>.</a:t>
            </a:r>
            <a:r>
              <a:rPr lang="en-US" altLang="tr-TR" smtClean="0"/>
              <a:t> 1 = X	</a:t>
            </a:r>
          </a:p>
        </p:txBody>
      </p:sp>
    </p:spTree>
    <p:extLst>
      <p:ext uri="{BB962C8B-B14F-4D97-AF65-F5344CB8AC3E}">
        <p14:creationId xmlns:p14="http://schemas.microsoft.com/office/powerpoint/2010/main" val="35484926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2185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6D39DF00-878A-44CF-B6D8-7AA86298C5E3}" type="slidenum">
              <a:rPr lang="tr-TR" altLang="tr-TR" smtClean="0">
                <a:solidFill>
                  <a:schemeClr val="tx1"/>
                </a:solidFill>
              </a:rPr>
              <a:pPr/>
              <a:t>95</a:t>
            </a:fld>
            <a:endParaRPr lang="tr-TR" altLang="tr-TR" smtClean="0">
              <a:solidFill>
                <a:schemeClr val="tx1"/>
              </a:solidFill>
            </a:endParaRPr>
          </a:p>
        </p:txBody>
      </p:sp>
      <p:sp>
        <p:nvSpPr>
          <p:cNvPr id="121860" name="Rectangle 2"/>
          <p:cNvSpPr>
            <a:spLocks noGrp="1" noRot="1" noChangeAspect="1" noChangeArrowheads="1" noTextEdit="1"/>
          </p:cNvSpPr>
          <p:nvPr>
            <p:ph type="sldImg"/>
          </p:nvPr>
        </p:nvSpPr>
        <p:spPr>
          <a:ln/>
        </p:spPr>
      </p:sp>
      <p:sp>
        <p:nvSpPr>
          <p:cNvPr id="121861" name="Rectangle 3"/>
          <p:cNvSpPr>
            <a:spLocks noGrp="1" noChangeArrowheads="1"/>
          </p:cNvSpPr>
          <p:nvPr>
            <p:ph type="body" idx="1"/>
          </p:nvPr>
        </p:nvSpPr>
        <p:spPr>
          <a:xfrm>
            <a:off x="884238" y="4584700"/>
            <a:ext cx="4873625"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tr-TR" smtClean="0"/>
              <a:t>It is important that we do not USE DeMorgan’s Laws in doing this proof.</a:t>
            </a:r>
            <a:br>
              <a:rPr lang="en-US" altLang="tr-TR" smtClean="0"/>
            </a:br>
            <a:r>
              <a:rPr lang="en-US" altLang="tr-TR" smtClean="0"/>
              <a:t>This requires a different proof method. We will show that,  x’ . y’, satisfies</a:t>
            </a:r>
            <a:br>
              <a:rPr lang="en-US" altLang="tr-TR" smtClean="0"/>
            </a:br>
            <a:r>
              <a:rPr lang="en-US" altLang="tr-TR" smtClean="0"/>
              <a:t>the definition of the complement of (x + y), defined as (x + y)’  by</a:t>
            </a:r>
            <a:br>
              <a:rPr lang="en-US" altLang="tr-TR" smtClean="0"/>
            </a:br>
            <a:r>
              <a:rPr lang="en-US" altLang="tr-TR" smtClean="0"/>
              <a:t>DeMorgan’s Law.</a:t>
            </a:r>
          </a:p>
          <a:p>
            <a:r>
              <a:rPr lang="en-US" altLang="tr-TR" smtClean="0"/>
              <a:t>To show this we need to show that A + A’ = 1  and A</a:t>
            </a:r>
            <a:r>
              <a:rPr lang="en-US" altLang="tr-TR" baseline="30000" smtClean="0"/>
              <a:t>.</a:t>
            </a:r>
            <a:r>
              <a:rPr lang="en-US" altLang="tr-TR" smtClean="0"/>
              <a:t>A’ = 0 with</a:t>
            </a:r>
            <a:br>
              <a:rPr lang="en-US" altLang="tr-TR" smtClean="0"/>
            </a:br>
            <a:r>
              <a:rPr lang="en-US" altLang="tr-TR" smtClean="0"/>
              <a:t>A = x + y and A’ = x’</a:t>
            </a:r>
            <a:r>
              <a:rPr lang="en-US" altLang="tr-TR" baseline="12000" smtClean="0"/>
              <a:t>. </a:t>
            </a:r>
            <a:r>
              <a:rPr lang="en-US" altLang="tr-TR" smtClean="0"/>
              <a:t>y’. This proves that x’</a:t>
            </a:r>
            <a:r>
              <a:rPr lang="en-US" altLang="tr-TR" baseline="12000" smtClean="0"/>
              <a:t>. </a:t>
            </a:r>
            <a:r>
              <a:rPr lang="en-US" altLang="tr-TR" smtClean="0"/>
              <a:t>y’ = (x + y)’.</a:t>
            </a:r>
          </a:p>
          <a:p>
            <a:r>
              <a:rPr lang="en-US" altLang="tr-TR" smtClean="0"/>
              <a:t> Part 1: Show x + y + x’</a:t>
            </a:r>
            <a:r>
              <a:rPr lang="en-US" altLang="tr-TR" baseline="12000" smtClean="0"/>
              <a:t>. </a:t>
            </a:r>
            <a:r>
              <a:rPr lang="en-US" altLang="tr-TR" smtClean="0"/>
              <a:t>y’ = 1. </a:t>
            </a:r>
          </a:p>
          <a:p>
            <a:r>
              <a:rPr lang="en-US" altLang="tr-TR" smtClean="0"/>
              <a:t>x + y + x’</a:t>
            </a:r>
            <a:r>
              <a:rPr lang="en-US" altLang="tr-TR" baseline="12000" smtClean="0"/>
              <a:t>. </a:t>
            </a:r>
            <a:r>
              <a:rPr lang="en-US" altLang="tr-TR" smtClean="0"/>
              <a:t>y’ </a:t>
            </a:r>
          </a:p>
          <a:p>
            <a:r>
              <a:rPr lang="en-US" altLang="tr-TR" smtClean="0"/>
              <a:t>= (x + y + x’) (x + y + y’)  	X + YZ = (X + Y)(X + Z) (Distributive Law)</a:t>
            </a:r>
          </a:p>
          <a:p>
            <a:r>
              <a:rPr lang="en-US" altLang="tr-TR" smtClean="0"/>
              <a:t>= (x + x’ + y) (x + y + y’)		X + Y = Y + X (Commutative Law)</a:t>
            </a:r>
          </a:p>
          <a:p>
            <a:r>
              <a:rPr lang="en-US" altLang="tr-TR" smtClean="0"/>
              <a:t>= (1 + y)(x + 1)			X + X’ = 1</a:t>
            </a:r>
          </a:p>
          <a:p>
            <a:r>
              <a:rPr lang="en-US" altLang="tr-TR" smtClean="0"/>
              <a:t>= 1 </a:t>
            </a:r>
            <a:r>
              <a:rPr lang="en-US" altLang="tr-TR" baseline="12000" smtClean="0"/>
              <a:t>. </a:t>
            </a:r>
            <a:r>
              <a:rPr lang="en-US" altLang="tr-TR" smtClean="0"/>
              <a:t>1  				1 + X = 1</a:t>
            </a:r>
          </a:p>
          <a:p>
            <a:r>
              <a:rPr lang="en-US" altLang="tr-TR" smtClean="0"/>
              <a:t>= 1					1 </a:t>
            </a:r>
            <a:r>
              <a:rPr lang="en-US" altLang="tr-TR" baseline="12000" smtClean="0"/>
              <a:t>.</a:t>
            </a:r>
            <a:r>
              <a:rPr lang="en-US" altLang="tr-TR" smtClean="0"/>
              <a:t> X = 1</a:t>
            </a:r>
          </a:p>
          <a:p>
            <a:r>
              <a:rPr lang="en-US" altLang="tr-TR" smtClean="0"/>
              <a:t>Part 2: Show (x + y) </a:t>
            </a:r>
            <a:r>
              <a:rPr lang="en-US" altLang="tr-TR" baseline="12000" smtClean="0"/>
              <a:t>.</a:t>
            </a:r>
            <a:r>
              <a:rPr lang="en-US" altLang="tr-TR" smtClean="0"/>
              <a:t> x’</a:t>
            </a:r>
            <a:r>
              <a:rPr lang="en-US" altLang="tr-TR" baseline="12000" smtClean="0"/>
              <a:t>. </a:t>
            </a:r>
            <a:r>
              <a:rPr lang="en-US" altLang="tr-TR" smtClean="0"/>
              <a:t>y’ = 0.</a:t>
            </a:r>
          </a:p>
          <a:p>
            <a:r>
              <a:rPr lang="en-US" altLang="tr-TR" smtClean="0"/>
              <a:t>   (x + y) </a:t>
            </a:r>
            <a:r>
              <a:rPr lang="en-US" altLang="tr-TR" baseline="12000" smtClean="0"/>
              <a:t>.</a:t>
            </a:r>
            <a:r>
              <a:rPr lang="en-US" altLang="tr-TR" smtClean="0"/>
              <a:t> x’</a:t>
            </a:r>
            <a:r>
              <a:rPr lang="en-US" altLang="tr-TR" baseline="12000" smtClean="0"/>
              <a:t>. </a:t>
            </a:r>
            <a:r>
              <a:rPr lang="en-US" altLang="tr-TR" smtClean="0"/>
              <a:t>y’ </a:t>
            </a:r>
          </a:p>
          <a:p>
            <a:r>
              <a:rPr lang="en-US" altLang="tr-TR" smtClean="0"/>
              <a:t>= (x </a:t>
            </a:r>
            <a:r>
              <a:rPr lang="en-US" altLang="tr-TR" baseline="12000" smtClean="0"/>
              <a:t>.</a:t>
            </a:r>
            <a:r>
              <a:rPr lang="en-US" altLang="tr-TR" smtClean="0"/>
              <a:t> x’</a:t>
            </a:r>
            <a:r>
              <a:rPr lang="en-US" altLang="tr-TR" baseline="12000" smtClean="0"/>
              <a:t>. </a:t>
            </a:r>
            <a:r>
              <a:rPr lang="en-US" altLang="tr-TR" smtClean="0"/>
              <a:t>y’ + y </a:t>
            </a:r>
            <a:r>
              <a:rPr lang="en-US" altLang="tr-TR" baseline="12000" smtClean="0"/>
              <a:t>.</a:t>
            </a:r>
            <a:r>
              <a:rPr lang="en-US" altLang="tr-TR" smtClean="0"/>
              <a:t> x’</a:t>
            </a:r>
            <a:r>
              <a:rPr lang="en-US" altLang="tr-TR" baseline="12000" smtClean="0"/>
              <a:t>. </a:t>
            </a:r>
            <a:r>
              <a:rPr lang="en-US" altLang="tr-TR" smtClean="0"/>
              <a:t>y’)		X (Y + Z) = XY + XZ (Distributive Law)</a:t>
            </a:r>
          </a:p>
          <a:p>
            <a:r>
              <a:rPr lang="en-US" altLang="tr-TR" smtClean="0"/>
              <a:t>= (x </a:t>
            </a:r>
            <a:r>
              <a:rPr lang="en-US" altLang="tr-TR" baseline="12000" smtClean="0"/>
              <a:t>.</a:t>
            </a:r>
            <a:r>
              <a:rPr lang="en-US" altLang="tr-TR" smtClean="0"/>
              <a:t> x’</a:t>
            </a:r>
            <a:r>
              <a:rPr lang="en-US" altLang="tr-TR" baseline="12000" smtClean="0"/>
              <a:t>. </a:t>
            </a:r>
            <a:r>
              <a:rPr lang="en-US" altLang="tr-TR" smtClean="0"/>
              <a:t>y’ + y </a:t>
            </a:r>
            <a:r>
              <a:rPr lang="en-US" altLang="tr-TR" baseline="12000" smtClean="0"/>
              <a:t>. </a:t>
            </a:r>
            <a:r>
              <a:rPr lang="en-US" altLang="tr-TR" smtClean="0"/>
              <a:t>y’ </a:t>
            </a:r>
            <a:r>
              <a:rPr lang="en-US" altLang="tr-TR" baseline="12000" smtClean="0"/>
              <a:t>. </a:t>
            </a:r>
            <a:r>
              <a:rPr lang="en-US" altLang="tr-TR" smtClean="0"/>
              <a:t>x’)		XY = YX (Commutative Law)</a:t>
            </a:r>
          </a:p>
          <a:p>
            <a:r>
              <a:rPr lang="en-US" altLang="tr-TR" smtClean="0"/>
              <a:t>= (0 </a:t>
            </a:r>
            <a:r>
              <a:rPr lang="en-US" altLang="tr-TR" baseline="12000" smtClean="0"/>
              <a:t>. </a:t>
            </a:r>
            <a:r>
              <a:rPr lang="en-US" altLang="tr-TR" smtClean="0"/>
              <a:t>y’ + 0 </a:t>
            </a:r>
            <a:r>
              <a:rPr lang="en-US" altLang="tr-TR" baseline="12000" smtClean="0"/>
              <a:t>. </a:t>
            </a:r>
            <a:r>
              <a:rPr lang="en-US" altLang="tr-TR" smtClean="0"/>
              <a:t>x’)			X </a:t>
            </a:r>
            <a:r>
              <a:rPr lang="en-US" altLang="tr-TR" baseline="12000" smtClean="0"/>
              <a:t>. </a:t>
            </a:r>
            <a:r>
              <a:rPr lang="en-US" altLang="tr-TR" smtClean="0"/>
              <a:t>X’ = 0</a:t>
            </a:r>
          </a:p>
          <a:p>
            <a:r>
              <a:rPr lang="en-US" altLang="tr-TR" smtClean="0"/>
              <a:t>= (0 + 0)				0 </a:t>
            </a:r>
            <a:r>
              <a:rPr lang="en-US" altLang="tr-TR" baseline="12000" smtClean="0"/>
              <a:t>. </a:t>
            </a:r>
            <a:r>
              <a:rPr lang="en-US" altLang="tr-TR" smtClean="0"/>
              <a:t>X = 0</a:t>
            </a:r>
          </a:p>
          <a:p>
            <a:r>
              <a:rPr lang="en-US" altLang="tr-TR" smtClean="0"/>
              <a:t>= 0					X + 0 = X (With X = 0)</a:t>
            </a:r>
          </a:p>
          <a:p>
            <a:r>
              <a:rPr lang="en-US" altLang="tr-TR" smtClean="0"/>
              <a:t>Based on the above two parts, x’y’ = (x + y)’</a:t>
            </a:r>
          </a:p>
          <a:p>
            <a:r>
              <a:rPr lang="en-US" altLang="tr-TR" smtClean="0"/>
              <a:t>The second DeMorgans’ law is proved by duality. Note that DeMorgan’s</a:t>
            </a:r>
            <a:br>
              <a:rPr lang="en-US" altLang="tr-TR" smtClean="0"/>
            </a:br>
            <a:r>
              <a:rPr lang="en-US" altLang="tr-TR" smtClean="0"/>
              <a:t>Law, given as an identity is not an axiom in the sense that it can be</a:t>
            </a:r>
            <a:br>
              <a:rPr lang="en-US" altLang="tr-TR" smtClean="0"/>
            </a:br>
            <a:r>
              <a:rPr lang="en-US" altLang="tr-TR" smtClean="0"/>
              <a:t>proved using the other identities.  </a:t>
            </a:r>
          </a:p>
        </p:txBody>
      </p:sp>
    </p:spTree>
    <p:extLst>
      <p:ext uri="{BB962C8B-B14F-4D97-AF65-F5344CB8AC3E}">
        <p14:creationId xmlns:p14="http://schemas.microsoft.com/office/powerpoint/2010/main" val="999376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2390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A180CC89-8470-468B-939B-07D11AE2EB2C}" type="slidenum">
              <a:rPr lang="tr-TR" altLang="tr-TR" smtClean="0">
                <a:solidFill>
                  <a:schemeClr val="tx1"/>
                </a:solidFill>
              </a:rPr>
              <a:pPr/>
              <a:t>96</a:t>
            </a:fld>
            <a:endParaRPr lang="tr-TR" altLang="tr-TR" smtClean="0">
              <a:solidFill>
                <a:schemeClr val="tx1"/>
              </a:solidFill>
            </a:endParaRPr>
          </a:p>
        </p:txBody>
      </p:sp>
      <p:sp>
        <p:nvSpPr>
          <p:cNvPr id="123908" name="Rectangle 2"/>
          <p:cNvSpPr>
            <a:spLocks noGrp="1" noRot="1" noChangeAspect="1" noChangeArrowheads="1" noTextEdit="1"/>
          </p:cNvSpPr>
          <p:nvPr>
            <p:ph type="sldImg"/>
          </p:nvPr>
        </p:nvSpPr>
        <p:spPr>
          <a:ln/>
        </p:spPr>
      </p:sp>
      <p:sp>
        <p:nvSpPr>
          <p:cNvPr id="123909" name="Rectangle 3"/>
          <p:cNvSpPr>
            <a:spLocks noGrp="1" noChangeArrowheads="1"/>
          </p:cNvSpPr>
          <p:nvPr>
            <p:ph type="body" idx="1"/>
          </p:nvPr>
        </p:nvSpPr>
        <p:spPr>
          <a:xfrm>
            <a:off x="884238" y="4584700"/>
            <a:ext cx="4873625"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tr-TR" smtClean="0"/>
              <a:t> F3 is 1 for x’y’z’, x’yz, xy’z’ and xy’z =&gt; F3 = 1,0,0,1,1,1,0,0</a:t>
            </a:r>
          </a:p>
          <a:p>
            <a:r>
              <a:rPr lang="en-US" altLang="tr-TR" smtClean="0"/>
              <a:t> F4 is 1 for xy’z’, xy’z, x’y’z and x’y z =&gt; F4 = 0,1,0,1,1,1,0,0</a:t>
            </a:r>
          </a:p>
          <a:p>
            <a:endParaRPr lang="en-US" altLang="tr-TR" smtClean="0"/>
          </a:p>
          <a:p>
            <a:r>
              <a:rPr lang="en-US" altLang="tr-TR" smtClean="0"/>
              <a:t> </a:t>
            </a:r>
          </a:p>
        </p:txBody>
      </p:sp>
    </p:spTree>
    <p:extLst>
      <p:ext uri="{BB962C8B-B14F-4D97-AF65-F5344CB8AC3E}">
        <p14:creationId xmlns:p14="http://schemas.microsoft.com/office/powerpoint/2010/main" val="18736431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2969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CAA1D44C-6F2B-4F24-8A78-791A0AF4C760}" type="slidenum">
              <a:rPr lang="tr-TR" altLang="tr-TR" smtClean="0">
                <a:solidFill>
                  <a:schemeClr val="tx1"/>
                </a:solidFill>
              </a:rPr>
              <a:pPr/>
              <a:t>23</a:t>
            </a:fld>
            <a:endParaRPr lang="tr-TR" altLang="tr-TR" smtClean="0">
              <a:solidFill>
                <a:schemeClr val="tx1"/>
              </a:solidFill>
            </a:endParaRPr>
          </a:p>
        </p:txBody>
      </p:sp>
      <p:sp>
        <p:nvSpPr>
          <p:cNvPr id="29700" name="Rectangle 2"/>
          <p:cNvSpPr>
            <a:spLocks noGrp="1" noRot="1" noChangeAspect="1" noChangeArrowheads="1" noTextEdit="1"/>
          </p:cNvSpPr>
          <p:nvPr>
            <p:ph type="sldImg"/>
          </p:nvPr>
        </p:nvSpPr>
        <p:spPr>
          <a:ln/>
        </p:spPr>
      </p:sp>
      <p:sp>
        <p:nvSpPr>
          <p:cNvPr id="29701" name="Rectangle 3"/>
          <p:cNvSpPr>
            <a:spLocks noGrp="1" noChangeArrowheads="1"/>
          </p:cNvSpPr>
          <p:nvPr>
            <p:ph type="body" idx="1"/>
          </p:nvPr>
        </p:nvSpPr>
        <p:spPr>
          <a:xfrm>
            <a:off x="884238" y="4583113"/>
            <a:ext cx="4873625"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tr-TR" smtClean="0"/>
              <a:t>Answer: Part of specification for a PC is in MHz. What does that imply? A </a:t>
            </a:r>
            <a:r>
              <a:rPr lang="en-US" altLang="tr-TR" u="sng" smtClean="0"/>
              <a:t>clock</a:t>
            </a:r>
            <a:r>
              <a:rPr lang="en-US" altLang="tr-TR" smtClean="0"/>
              <a:t> which defines the discrete times for update of state for a </a:t>
            </a:r>
            <a:r>
              <a:rPr lang="en-US" altLang="tr-TR" u="sng" smtClean="0"/>
              <a:t>synchronous</a:t>
            </a:r>
            <a:r>
              <a:rPr lang="en-US" altLang="tr-TR" smtClean="0"/>
              <a:t> system. Not all of the computer may be synchronous, however.</a:t>
            </a:r>
          </a:p>
        </p:txBody>
      </p:sp>
    </p:spTree>
    <p:extLst>
      <p:ext uri="{BB962C8B-B14F-4D97-AF65-F5344CB8AC3E}">
        <p14:creationId xmlns:p14="http://schemas.microsoft.com/office/powerpoint/2010/main" val="994721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2595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3A227613-6191-42E1-B16E-9E6F206ABA01}" type="slidenum">
              <a:rPr lang="tr-TR" altLang="tr-TR" smtClean="0">
                <a:solidFill>
                  <a:schemeClr val="tx1"/>
                </a:solidFill>
              </a:rPr>
              <a:pPr/>
              <a:t>97</a:t>
            </a:fld>
            <a:endParaRPr lang="tr-TR" altLang="tr-TR" smtClean="0">
              <a:solidFill>
                <a:schemeClr val="tx1"/>
              </a:solidFill>
            </a:endParaRPr>
          </a:p>
        </p:txBody>
      </p:sp>
      <p:sp>
        <p:nvSpPr>
          <p:cNvPr id="125956" name="Rectangle 2"/>
          <p:cNvSpPr>
            <a:spLocks noGrp="1" noRot="1" noChangeAspect="1" noChangeArrowheads="1" noTextEdit="1"/>
          </p:cNvSpPr>
          <p:nvPr>
            <p:ph type="sldImg"/>
          </p:nvPr>
        </p:nvSpPr>
        <p:spPr>
          <a:xfrm>
            <a:off x="908050" y="722313"/>
            <a:ext cx="4827588" cy="3621087"/>
          </a:xfrm>
          <a:ln/>
        </p:spPr>
      </p:sp>
      <p:sp>
        <p:nvSpPr>
          <p:cNvPr id="125957" name="Rectangle 3"/>
          <p:cNvSpPr>
            <a:spLocks noGrp="1" noChangeArrowheads="1"/>
          </p:cNvSpPr>
          <p:nvPr>
            <p:ph type="body" idx="1"/>
          </p:nvPr>
        </p:nvSpPr>
        <p:spPr>
          <a:xfrm>
            <a:off x="885825" y="4584700"/>
            <a:ext cx="4870450"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tr-TR" smtClean="0"/>
              <a:t>NAND and NOR are not associative.</a:t>
            </a:r>
          </a:p>
          <a:p>
            <a:endParaRPr lang="en-US" altLang="tr-TR" smtClean="0"/>
          </a:p>
          <a:p>
            <a:r>
              <a:rPr lang="en-US" altLang="tr-TR" smtClean="0"/>
              <a:t>Jim Conrad’s example:</a:t>
            </a:r>
          </a:p>
          <a:p>
            <a:r>
              <a:rPr lang="en-US" altLang="tr-TR" smtClean="0"/>
              <a:t>NAND(NAND(0,0), 1) = NAND(1, 1) = 0</a:t>
            </a:r>
          </a:p>
          <a:p>
            <a:r>
              <a:rPr lang="en-US" altLang="tr-TR" smtClean="0"/>
              <a:t>NAND(0, NAND(0,1)) = NAND(0, 0) = 1</a:t>
            </a:r>
          </a:p>
          <a:p>
            <a:endParaRPr lang="en-US" altLang="tr-TR" smtClean="0"/>
          </a:p>
        </p:txBody>
      </p:sp>
    </p:spTree>
    <p:extLst>
      <p:ext uri="{BB962C8B-B14F-4D97-AF65-F5344CB8AC3E}">
        <p14:creationId xmlns:p14="http://schemas.microsoft.com/office/powerpoint/2010/main" val="39251658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5155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692F21B5-A2F4-4F78-BA42-CEC82B7EF3A4}" type="slidenum">
              <a:rPr lang="tr-TR" altLang="tr-TR" smtClean="0">
                <a:solidFill>
                  <a:schemeClr val="tx1"/>
                </a:solidFill>
              </a:rPr>
              <a:pPr/>
              <a:t>121</a:t>
            </a:fld>
            <a:endParaRPr lang="tr-TR" altLang="tr-TR" smtClean="0">
              <a:solidFill>
                <a:schemeClr val="tx1"/>
              </a:solidFill>
            </a:endParaRPr>
          </a:p>
        </p:txBody>
      </p:sp>
      <p:sp>
        <p:nvSpPr>
          <p:cNvPr id="151556" name="Rectangle 2"/>
          <p:cNvSpPr>
            <a:spLocks noGrp="1" noRot="1" noChangeAspect="1" noChangeArrowheads="1" noTextEdit="1"/>
          </p:cNvSpPr>
          <p:nvPr>
            <p:ph type="sldImg"/>
          </p:nvPr>
        </p:nvSpPr>
        <p:spPr>
          <a:xfrm>
            <a:off x="908050" y="722313"/>
            <a:ext cx="4827588" cy="3621087"/>
          </a:xfrm>
          <a:ln/>
        </p:spPr>
      </p:sp>
      <p:sp>
        <p:nvSpPr>
          <p:cNvPr id="151557" name="Rectangle 3"/>
          <p:cNvSpPr>
            <a:spLocks noGrp="1" noChangeArrowheads="1"/>
          </p:cNvSpPr>
          <p:nvPr>
            <p:ph type="body" idx="1"/>
          </p:nvPr>
        </p:nvSpPr>
        <p:spPr>
          <a:xfrm>
            <a:off x="885825" y="4584700"/>
            <a:ext cx="4870450"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572" tIns="45786" rIns="91572" bIns="45786"/>
          <a:lstStyle/>
          <a:p>
            <a:endParaRPr lang="tr-TR" altLang="tr-TR" smtClean="0"/>
          </a:p>
        </p:txBody>
      </p:sp>
    </p:spTree>
    <p:extLst>
      <p:ext uri="{BB962C8B-B14F-4D97-AF65-F5344CB8AC3E}">
        <p14:creationId xmlns:p14="http://schemas.microsoft.com/office/powerpoint/2010/main" val="375375023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5360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05ACA2C9-9D6F-4FF7-B5A5-6DAA9737E661}" type="slidenum">
              <a:rPr lang="tr-TR" altLang="tr-TR" smtClean="0">
                <a:solidFill>
                  <a:schemeClr val="tx1"/>
                </a:solidFill>
              </a:rPr>
              <a:pPr/>
              <a:t>122</a:t>
            </a:fld>
            <a:endParaRPr lang="tr-TR" altLang="tr-TR" smtClean="0">
              <a:solidFill>
                <a:schemeClr val="tx1"/>
              </a:solidFill>
            </a:endParaRPr>
          </a:p>
        </p:txBody>
      </p:sp>
      <p:sp>
        <p:nvSpPr>
          <p:cNvPr id="153604" name="Rectangle 2"/>
          <p:cNvSpPr>
            <a:spLocks noGrp="1" noRot="1" noChangeAspect="1" noChangeArrowheads="1" noTextEdit="1"/>
          </p:cNvSpPr>
          <p:nvPr>
            <p:ph type="sldImg"/>
          </p:nvPr>
        </p:nvSpPr>
        <p:spPr>
          <a:xfrm>
            <a:off x="906463" y="723900"/>
            <a:ext cx="4826000" cy="3619500"/>
          </a:xfrm>
          <a:ln/>
        </p:spPr>
      </p:sp>
      <p:sp>
        <p:nvSpPr>
          <p:cNvPr id="153605" name="Rectangle 3"/>
          <p:cNvSpPr>
            <a:spLocks noGrp="1" noChangeArrowheads="1"/>
          </p:cNvSpPr>
          <p:nvPr>
            <p:ph type="body" idx="1"/>
          </p:nvPr>
        </p:nvSpPr>
        <p:spPr>
          <a:xfrm>
            <a:off x="885825" y="4584700"/>
            <a:ext cx="4870450"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171" tIns="47585" rIns="95171" bIns="47585"/>
          <a:lstStyle/>
          <a:p>
            <a:endParaRPr lang="tr-TR" altLang="tr-TR" smtClean="0"/>
          </a:p>
        </p:txBody>
      </p:sp>
    </p:spTree>
    <p:extLst>
      <p:ext uri="{BB962C8B-B14F-4D97-AF65-F5344CB8AC3E}">
        <p14:creationId xmlns:p14="http://schemas.microsoft.com/office/powerpoint/2010/main" val="6273310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5565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539AF22C-1FC1-4385-84C8-8486A5610247}" type="slidenum">
              <a:rPr lang="tr-TR" altLang="tr-TR" smtClean="0">
                <a:solidFill>
                  <a:schemeClr val="tx1"/>
                </a:solidFill>
              </a:rPr>
              <a:pPr/>
              <a:t>123</a:t>
            </a:fld>
            <a:endParaRPr lang="tr-TR" altLang="tr-TR" smtClean="0">
              <a:solidFill>
                <a:schemeClr val="tx1"/>
              </a:solidFill>
            </a:endParaRPr>
          </a:p>
        </p:txBody>
      </p:sp>
      <p:sp>
        <p:nvSpPr>
          <p:cNvPr id="155652" name="Rectangle 2"/>
          <p:cNvSpPr>
            <a:spLocks noGrp="1" noRot="1" noChangeAspect="1" noChangeArrowheads="1" noTextEdit="1"/>
          </p:cNvSpPr>
          <p:nvPr>
            <p:ph type="sldImg"/>
          </p:nvPr>
        </p:nvSpPr>
        <p:spPr>
          <a:xfrm>
            <a:off x="908050" y="722313"/>
            <a:ext cx="4827588" cy="3621087"/>
          </a:xfrm>
          <a:ln/>
        </p:spPr>
      </p:sp>
      <p:sp>
        <p:nvSpPr>
          <p:cNvPr id="155653" name="Rectangle 3"/>
          <p:cNvSpPr>
            <a:spLocks noGrp="1" noChangeArrowheads="1"/>
          </p:cNvSpPr>
          <p:nvPr>
            <p:ph type="body" idx="1"/>
          </p:nvPr>
        </p:nvSpPr>
        <p:spPr>
          <a:xfrm>
            <a:off x="885825" y="4584700"/>
            <a:ext cx="4870450"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572" tIns="45786" rIns="91572" bIns="45786"/>
          <a:lstStyle/>
          <a:p>
            <a:endParaRPr lang="tr-TR" altLang="tr-TR" smtClean="0"/>
          </a:p>
        </p:txBody>
      </p:sp>
    </p:spTree>
    <p:extLst>
      <p:ext uri="{BB962C8B-B14F-4D97-AF65-F5344CB8AC3E}">
        <p14:creationId xmlns:p14="http://schemas.microsoft.com/office/powerpoint/2010/main" val="29836950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5872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D14F0A76-B79F-4A42-8121-8583AF5CC929}" type="slidenum">
              <a:rPr lang="tr-TR" altLang="tr-TR" smtClean="0">
                <a:solidFill>
                  <a:schemeClr val="tx1"/>
                </a:solidFill>
              </a:rPr>
              <a:pPr/>
              <a:t>125</a:t>
            </a:fld>
            <a:endParaRPr lang="tr-TR" altLang="tr-TR" smtClean="0">
              <a:solidFill>
                <a:schemeClr val="tx1"/>
              </a:solidFill>
            </a:endParaRPr>
          </a:p>
        </p:txBody>
      </p:sp>
      <p:sp>
        <p:nvSpPr>
          <p:cNvPr id="158724" name="Rectangle 2"/>
          <p:cNvSpPr>
            <a:spLocks noGrp="1" noRot="1" noChangeAspect="1" noChangeArrowheads="1" noTextEdit="1"/>
          </p:cNvSpPr>
          <p:nvPr>
            <p:ph type="sldImg"/>
          </p:nvPr>
        </p:nvSpPr>
        <p:spPr>
          <a:xfrm>
            <a:off x="906463" y="723900"/>
            <a:ext cx="4826000" cy="3619500"/>
          </a:xfrm>
          <a:ln/>
        </p:spPr>
      </p:sp>
      <p:sp>
        <p:nvSpPr>
          <p:cNvPr id="158725" name="Rectangle 3"/>
          <p:cNvSpPr>
            <a:spLocks noGrp="1" noChangeArrowheads="1"/>
          </p:cNvSpPr>
          <p:nvPr>
            <p:ph type="body" idx="1"/>
          </p:nvPr>
        </p:nvSpPr>
        <p:spPr>
          <a:xfrm>
            <a:off x="885825" y="4584700"/>
            <a:ext cx="4870450"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171" tIns="47585" rIns="95171" bIns="47585"/>
          <a:lstStyle/>
          <a:p>
            <a:endParaRPr lang="tr-TR" altLang="tr-TR" smtClean="0"/>
          </a:p>
        </p:txBody>
      </p:sp>
    </p:spTree>
    <p:extLst>
      <p:ext uri="{BB962C8B-B14F-4D97-AF65-F5344CB8AC3E}">
        <p14:creationId xmlns:p14="http://schemas.microsoft.com/office/powerpoint/2010/main" val="40959636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6384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3237F728-4346-4ED1-8C39-B7DE9C9F67A4}" type="slidenum">
              <a:rPr lang="tr-TR" altLang="tr-TR" smtClean="0">
                <a:solidFill>
                  <a:schemeClr val="tx1"/>
                </a:solidFill>
              </a:rPr>
              <a:pPr/>
              <a:t>129</a:t>
            </a:fld>
            <a:endParaRPr lang="tr-TR" altLang="tr-TR" smtClean="0">
              <a:solidFill>
                <a:schemeClr val="tx1"/>
              </a:solidFill>
            </a:endParaRPr>
          </a:p>
        </p:txBody>
      </p:sp>
      <p:sp>
        <p:nvSpPr>
          <p:cNvPr id="163844" name="Rectangle 2"/>
          <p:cNvSpPr>
            <a:spLocks noGrp="1" noRot="1" noChangeAspect="1" noChangeArrowheads="1" noTextEdit="1"/>
          </p:cNvSpPr>
          <p:nvPr>
            <p:ph type="sldImg"/>
          </p:nvPr>
        </p:nvSpPr>
        <p:spPr>
          <a:xfrm>
            <a:off x="908050" y="722313"/>
            <a:ext cx="4827588" cy="3621087"/>
          </a:xfrm>
          <a:ln/>
        </p:spPr>
      </p:sp>
      <p:sp>
        <p:nvSpPr>
          <p:cNvPr id="163845" name="Rectangle 3"/>
          <p:cNvSpPr>
            <a:spLocks noGrp="1" noChangeArrowheads="1"/>
          </p:cNvSpPr>
          <p:nvPr>
            <p:ph type="body" idx="1"/>
          </p:nvPr>
        </p:nvSpPr>
        <p:spPr>
          <a:xfrm>
            <a:off x="885825" y="4584700"/>
            <a:ext cx="4870450"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572" tIns="45786" rIns="91572" bIns="45786"/>
          <a:lstStyle/>
          <a:p>
            <a:r>
              <a:rPr lang="en-US" altLang="tr-TR" smtClean="0"/>
              <a:t>Decoder asserts one of the word select lines, based on address.</a:t>
            </a:r>
          </a:p>
          <a:p>
            <a:r>
              <a:rPr lang="en-US" altLang="tr-TR" smtClean="0"/>
              <a:t>Word select activates one of the output AND gates, which drives the selected data to the output OR gate.  (For a read, this is basically a MUX -- decoder ANDed with signals, results ORed together.)</a:t>
            </a:r>
          </a:p>
          <a:p>
            <a:r>
              <a:rPr lang="en-US" altLang="tr-TR" smtClean="0"/>
              <a:t>When writing, the only WE bits for the proper word are asserted (based on decoder again).</a:t>
            </a:r>
          </a:p>
        </p:txBody>
      </p:sp>
    </p:spTree>
    <p:extLst>
      <p:ext uri="{BB962C8B-B14F-4D97-AF65-F5344CB8AC3E}">
        <p14:creationId xmlns:p14="http://schemas.microsoft.com/office/powerpoint/2010/main" val="30659188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9149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ADDB34E1-0886-4DC7-9672-B339A73AD2D3}" type="slidenum">
              <a:rPr lang="tr-TR" altLang="tr-TR" smtClean="0">
                <a:solidFill>
                  <a:schemeClr val="tx1"/>
                </a:solidFill>
              </a:rPr>
              <a:pPr/>
              <a:t>155</a:t>
            </a:fld>
            <a:endParaRPr lang="tr-TR" altLang="tr-TR" smtClean="0">
              <a:solidFill>
                <a:schemeClr val="tx1"/>
              </a:solidFill>
            </a:endParaRPr>
          </a:p>
        </p:txBody>
      </p:sp>
      <p:sp>
        <p:nvSpPr>
          <p:cNvPr id="191492" name="Rectangle 2"/>
          <p:cNvSpPr>
            <a:spLocks noGrp="1" noRot="1" noChangeAspect="1" noChangeArrowheads="1" noTextEdit="1"/>
          </p:cNvSpPr>
          <p:nvPr>
            <p:ph type="sldImg"/>
          </p:nvPr>
        </p:nvSpPr>
        <p:spPr>
          <a:ln/>
        </p:spPr>
      </p:sp>
      <p:sp>
        <p:nvSpPr>
          <p:cNvPr id="191493" name="Rectangle 3"/>
          <p:cNvSpPr>
            <a:spLocks noGrp="1" noChangeArrowheads="1"/>
          </p:cNvSpPr>
          <p:nvPr>
            <p:ph type="body" idx="1"/>
          </p:nvPr>
        </p:nvSpPr>
        <p:spPr>
          <a:xfrm>
            <a:off x="885825" y="4584700"/>
            <a:ext cx="4870450"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161" tIns="47579" rIns="95161" bIns="47579"/>
          <a:lstStyle/>
          <a:p>
            <a:endParaRPr lang="tr-TR" altLang="tr-TR" smtClean="0"/>
          </a:p>
        </p:txBody>
      </p:sp>
    </p:spTree>
    <p:extLst>
      <p:ext uri="{BB962C8B-B14F-4D97-AF65-F5344CB8AC3E}">
        <p14:creationId xmlns:p14="http://schemas.microsoft.com/office/powerpoint/2010/main" val="363395808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9353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1AEA901E-7F04-4EA7-9CB2-16731883DA30}" type="slidenum">
              <a:rPr lang="tr-TR" altLang="tr-TR" smtClean="0">
                <a:solidFill>
                  <a:schemeClr val="tx1"/>
                </a:solidFill>
              </a:rPr>
              <a:pPr/>
              <a:t>156</a:t>
            </a:fld>
            <a:endParaRPr lang="tr-TR" altLang="tr-TR" smtClean="0">
              <a:solidFill>
                <a:schemeClr val="tx1"/>
              </a:solidFill>
            </a:endParaRPr>
          </a:p>
        </p:txBody>
      </p:sp>
      <p:sp>
        <p:nvSpPr>
          <p:cNvPr id="193540" name="Rectangle 2"/>
          <p:cNvSpPr>
            <a:spLocks noGrp="1" noRot="1" noChangeAspect="1" noChangeArrowheads="1" noTextEdit="1"/>
          </p:cNvSpPr>
          <p:nvPr>
            <p:ph type="sldImg"/>
          </p:nvPr>
        </p:nvSpPr>
        <p:spPr>
          <a:ln/>
        </p:spPr>
      </p:sp>
      <p:sp>
        <p:nvSpPr>
          <p:cNvPr id="193541" name="Rectangle 3"/>
          <p:cNvSpPr>
            <a:spLocks noGrp="1" noChangeArrowheads="1"/>
          </p:cNvSpPr>
          <p:nvPr>
            <p:ph type="body" idx="1"/>
          </p:nvPr>
        </p:nvSpPr>
        <p:spPr>
          <a:xfrm>
            <a:off x="885825" y="4584700"/>
            <a:ext cx="4870450"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161" tIns="47579" rIns="95161" bIns="47579"/>
          <a:lstStyle/>
          <a:p>
            <a:endParaRPr lang="tr-TR" altLang="tr-TR" smtClean="0"/>
          </a:p>
        </p:txBody>
      </p:sp>
    </p:spTree>
    <p:extLst>
      <p:ext uri="{BB962C8B-B14F-4D97-AF65-F5344CB8AC3E}">
        <p14:creationId xmlns:p14="http://schemas.microsoft.com/office/powerpoint/2010/main" val="33634938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9558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E4AF0A83-3211-4F33-AA78-DC0D8CD43A88}" type="slidenum">
              <a:rPr lang="tr-TR" altLang="tr-TR" smtClean="0">
                <a:solidFill>
                  <a:schemeClr val="tx1"/>
                </a:solidFill>
              </a:rPr>
              <a:pPr/>
              <a:t>157</a:t>
            </a:fld>
            <a:endParaRPr lang="tr-TR" altLang="tr-TR" smtClean="0">
              <a:solidFill>
                <a:schemeClr val="tx1"/>
              </a:solidFill>
            </a:endParaRPr>
          </a:p>
        </p:txBody>
      </p:sp>
      <p:sp>
        <p:nvSpPr>
          <p:cNvPr id="195588" name="Rectangle 2"/>
          <p:cNvSpPr>
            <a:spLocks noGrp="1" noRot="1" noChangeAspect="1" noChangeArrowheads="1" noTextEdit="1"/>
          </p:cNvSpPr>
          <p:nvPr>
            <p:ph type="sldImg"/>
          </p:nvPr>
        </p:nvSpPr>
        <p:spPr>
          <a:ln/>
        </p:spPr>
      </p:sp>
      <p:sp>
        <p:nvSpPr>
          <p:cNvPr id="195589" name="Rectangle 3"/>
          <p:cNvSpPr>
            <a:spLocks noGrp="1" noChangeArrowheads="1"/>
          </p:cNvSpPr>
          <p:nvPr>
            <p:ph type="body" idx="1"/>
          </p:nvPr>
        </p:nvSpPr>
        <p:spPr>
          <a:xfrm>
            <a:off x="885825" y="4584700"/>
            <a:ext cx="4870450"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161" tIns="47579" rIns="95161" bIns="47579"/>
          <a:lstStyle/>
          <a:p>
            <a:endParaRPr lang="tr-TR" altLang="tr-TR" smtClean="0"/>
          </a:p>
        </p:txBody>
      </p:sp>
    </p:spTree>
    <p:extLst>
      <p:ext uri="{BB962C8B-B14F-4D97-AF65-F5344CB8AC3E}">
        <p14:creationId xmlns:p14="http://schemas.microsoft.com/office/powerpoint/2010/main" val="386689079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19763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07EB66A1-546D-4E10-871E-1A7A658EEDE5}" type="slidenum">
              <a:rPr lang="tr-TR" altLang="tr-TR" smtClean="0">
                <a:solidFill>
                  <a:schemeClr val="tx1"/>
                </a:solidFill>
              </a:rPr>
              <a:pPr/>
              <a:t>158</a:t>
            </a:fld>
            <a:endParaRPr lang="tr-TR" altLang="tr-TR" smtClean="0">
              <a:solidFill>
                <a:schemeClr val="tx1"/>
              </a:solidFill>
            </a:endParaRPr>
          </a:p>
        </p:txBody>
      </p:sp>
      <p:sp>
        <p:nvSpPr>
          <p:cNvPr id="197636" name="Rectangle 2"/>
          <p:cNvSpPr>
            <a:spLocks noGrp="1" noRot="1" noChangeAspect="1" noChangeArrowheads="1" noTextEdit="1"/>
          </p:cNvSpPr>
          <p:nvPr>
            <p:ph type="sldImg"/>
          </p:nvPr>
        </p:nvSpPr>
        <p:spPr>
          <a:ln/>
        </p:spPr>
      </p:sp>
      <p:sp>
        <p:nvSpPr>
          <p:cNvPr id="197637" name="Rectangle 3"/>
          <p:cNvSpPr>
            <a:spLocks noGrp="1" noChangeArrowheads="1"/>
          </p:cNvSpPr>
          <p:nvPr>
            <p:ph type="body" idx="1"/>
          </p:nvPr>
        </p:nvSpPr>
        <p:spPr>
          <a:xfrm>
            <a:off x="885825" y="4584700"/>
            <a:ext cx="4870450"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161" tIns="47579" rIns="95161" bIns="47579"/>
          <a:lstStyle/>
          <a:p>
            <a:endParaRPr lang="tr-TR" altLang="tr-TR" smtClean="0"/>
          </a:p>
        </p:txBody>
      </p:sp>
    </p:spTree>
    <p:extLst>
      <p:ext uri="{BB962C8B-B14F-4D97-AF65-F5344CB8AC3E}">
        <p14:creationId xmlns:p14="http://schemas.microsoft.com/office/powerpoint/2010/main" val="41541109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r">
              <a:spcBef>
                <a:spcPct val="0"/>
              </a:spcBef>
            </a:pPr>
            <a:fld id="{CFECB903-E3C3-4536-B0A3-278F06661955}" type="slidenum">
              <a:rPr kumimoji="0" lang="en-US" altLang="tr-TR" smtClean="0">
                <a:latin typeface="Arial" panose="020B0604020202020204" pitchFamily="34" charset="0"/>
              </a:rPr>
              <a:pPr algn="r">
                <a:spcBef>
                  <a:spcPct val="0"/>
                </a:spcBef>
              </a:pPr>
              <a:t>31</a:t>
            </a:fld>
            <a:endParaRPr kumimoji="0" lang="en-US" altLang="tr-TR" smtClean="0">
              <a:latin typeface="Arial" panose="020B0604020202020204" pitchFamily="34" charset="0"/>
            </a:endParaRPr>
          </a:p>
        </p:txBody>
      </p:sp>
      <p:sp>
        <p:nvSpPr>
          <p:cNvPr id="38915" name="Rectangle 2"/>
          <p:cNvSpPr>
            <a:spLocks noGrp="1" noRot="1" noChangeAspect="1" noChangeArrowheads="1" noTextEdit="1"/>
          </p:cNvSpPr>
          <p:nvPr>
            <p:ph type="sldImg"/>
          </p:nvPr>
        </p:nvSpPr>
        <p:spPr>
          <a:ln/>
        </p:spPr>
      </p:sp>
      <p:sp>
        <p:nvSpPr>
          <p:cNvPr id="38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tr-TR" smtClean="0"/>
          </a:p>
        </p:txBody>
      </p:sp>
    </p:spTree>
    <p:extLst>
      <p:ext uri="{BB962C8B-B14F-4D97-AF65-F5344CB8AC3E}">
        <p14:creationId xmlns:p14="http://schemas.microsoft.com/office/powerpoint/2010/main" val="13794371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20377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3EE152C4-7388-44A0-AC74-A770E1FBC186}" type="slidenum">
              <a:rPr lang="tr-TR" altLang="tr-TR" smtClean="0">
                <a:solidFill>
                  <a:schemeClr val="tx1"/>
                </a:solidFill>
              </a:rPr>
              <a:pPr/>
              <a:t>163</a:t>
            </a:fld>
            <a:endParaRPr lang="tr-TR" altLang="tr-TR" smtClean="0">
              <a:solidFill>
                <a:schemeClr val="tx1"/>
              </a:solidFill>
            </a:endParaRPr>
          </a:p>
        </p:txBody>
      </p:sp>
      <p:sp>
        <p:nvSpPr>
          <p:cNvPr id="203780" name="Rectangle 2"/>
          <p:cNvSpPr>
            <a:spLocks noGrp="1" noRot="1" noChangeAspect="1" noChangeArrowheads="1" noTextEdit="1"/>
          </p:cNvSpPr>
          <p:nvPr>
            <p:ph type="sldImg"/>
          </p:nvPr>
        </p:nvSpPr>
        <p:spPr>
          <a:ln/>
        </p:spPr>
      </p:sp>
      <p:sp>
        <p:nvSpPr>
          <p:cNvPr id="203781" name="Rectangle 3"/>
          <p:cNvSpPr>
            <a:spLocks noGrp="1" noChangeArrowheads="1"/>
          </p:cNvSpPr>
          <p:nvPr>
            <p:ph type="body" idx="1"/>
          </p:nvPr>
        </p:nvSpPr>
        <p:spPr>
          <a:xfrm>
            <a:off x="885825" y="4584700"/>
            <a:ext cx="4870450"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161" tIns="47579" rIns="95161" bIns="47579"/>
          <a:lstStyle/>
          <a:p>
            <a:endParaRPr lang="tr-TR" altLang="tr-TR" smtClean="0"/>
          </a:p>
        </p:txBody>
      </p:sp>
    </p:spTree>
    <p:extLst>
      <p:ext uri="{BB962C8B-B14F-4D97-AF65-F5344CB8AC3E}">
        <p14:creationId xmlns:p14="http://schemas.microsoft.com/office/powerpoint/2010/main" val="257965721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20582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BE5F9830-87BE-4CCD-964A-7D1D5AEC15BB}" type="slidenum">
              <a:rPr lang="tr-TR" altLang="tr-TR" smtClean="0">
                <a:solidFill>
                  <a:schemeClr val="tx1"/>
                </a:solidFill>
              </a:rPr>
              <a:pPr/>
              <a:t>164</a:t>
            </a:fld>
            <a:endParaRPr lang="tr-TR" altLang="tr-TR" smtClean="0">
              <a:solidFill>
                <a:schemeClr val="tx1"/>
              </a:solidFill>
            </a:endParaRPr>
          </a:p>
        </p:txBody>
      </p:sp>
      <p:sp>
        <p:nvSpPr>
          <p:cNvPr id="205828" name="Rectangle 2"/>
          <p:cNvSpPr>
            <a:spLocks noGrp="1" noRot="1" noChangeAspect="1" noChangeArrowheads="1" noTextEdit="1"/>
          </p:cNvSpPr>
          <p:nvPr>
            <p:ph type="sldImg"/>
          </p:nvPr>
        </p:nvSpPr>
        <p:spPr>
          <a:ln/>
        </p:spPr>
      </p:sp>
      <p:sp>
        <p:nvSpPr>
          <p:cNvPr id="205829" name="Rectangle 3"/>
          <p:cNvSpPr>
            <a:spLocks noGrp="1" noChangeArrowheads="1"/>
          </p:cNvSpPr>
          <p:nvPr>
            <p:ph type="body" idx="1"/>
          </p:nvPr>
        </p:nvSpPr>
        <p:spPr>
          <a:xfrm>
            <a:off x="885825" y="4584700"/>
            <a:ext cx="4870450" cy="4344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161" tIns="47579" rIns="95161" bIns="47579"/>
          <a:lstStyle/>
          <a:p>
            <a:endParaRPr lang="tr-TR" altLang="tr-TR" smtClean="0"/>
          </a:p>
        </p:txBody>
      </p:sp>
    </p:spTree>
    <p:extLst>
      <p:ext uri="{BB962C8B-B14F-4D97-AF65-F5344CB8AC3E}">
        <p14:creationId xmlns:p14="http://schemas.microsoft.com/office/powerpoint/2010/main" val="1121220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Slide Image Placeholder 1"/>
          <p:cNvSpPr>
            <a:spLocks noGrp="1" noRot="1" noChangeAspect="1" noTextEdit="1"/>
          </p:cNvSpPr>
          <p:nvPr>
            <p:ph type="sldImg"/>
          </p:nvPr>
        </p:nvSpPr>
        <p:spPr>
          <a:ln/>
        </p:spPr>
      </p:sp>
      <p:sp>
        <p:nvSpPr>
          <p:cNvPr id="2088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tr-TR" smtClean="0"/>
              <a:t>After being sliced from the silicon ingot, blank wafers are put through 20 to 40 steps to create patterned wafers (see Figure 1.13). These patterned wafers are then tested with a wafer tester, and a map of the good parts is made. Then, the wafers are diced into dies (see Figure 1.9). In this figure, one wafer produced 20 dies, of which 17 passed testing. (X means the die is bad.) The yield of good dies in this case was 17/20, or 85%. These good dies are then bonded into packages and tested one more time before shipping the packaged parts to customers. One bad packaged part was found in this final test.</a:t>
            </a:r>
          </a:p>
          <a:p>
            <a:endParaRPr lang="tr-TR" altLang="tr-TR" smtClean="0"/>
          </a:p>
        </p:txBody>
      </p:sp>
      <p:sp>
        <p:nvSpPr>
          <p:cNvPr id="208900" name="Footer Placeholder 3"/>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208901" name="Slide Number Placeholder 4"/>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8DB8D369-5BB6-46CB-99FB-B37B538A3FAC}" type="slidenum">
              <a:rPr lang="tr-TR" altLang="tr-TR" smtClean="0">
                <a:solidFill>
                  <a:schemeClr val="tx1"/>
                </a:solidFill>
              </a:rPr>
              <a:pPr/>
              <a:t>166</a:t>
            </a:fld>
            <a:endParaRPr lang="tr-TR" altLang="tr-TR" smtClean="0">
              <a:solidFill>
                <a:schemeClr val="tx1"/>
              </a:solidFill>
            </a:endParaRPr>
          </a:p>
        </p:txBody>
      </p:sp>
    </p:spTree>
    <p:extLst>
      <p:ext uri="{BB962C8B-B14F-4D97-AF65-F5344CB8AC3E}">
        <p14:creationId xmlns:p14="http://schemas.microsoft.com/office/powerpoint/2010/main" val="40226208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Slide Image Placeholder 1"/>
          <p:cNvSpPr>
            <a:spLocks noGrp="1" noRot="1" noChangeAspect="1" noTextEdit="1"/>
          </p:cNvSpPr>
          <p:nvPr>
            <p:ph type="sldImg"/>
          </p:nvPr>
        </p:nvSpPr>
        <p:spPr>
          <a:ln/>
        </p:spPr>
      </p:sp>
      <p:sp>
        <p:nvSpPr>
          <p:cNvPr id="2109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tr-TR" smtClean="0">
                <a:solidFill>
                  <a:srgbClr val="000000"/>
                </a:solidFill>
                <a:ea typeface="Times New Roman" panose="02020603050405020304" pitchFamily="18" charset="0"/>
                <a:cs typeface="ITCFranklinGothicStd-Hvy"/>
              </a:rPr>
              <a:t>A 12-inch (300</a:t>
            </a:r>
            <a:r>
              <a:rPr lang="en-US" altLang="tr-TR" smtClean="0">
                <a:solidFill>
                  <a:srgbClr val="000000"/>
                </a:solidFill>
                <a:ea typeface="Times New Roman" panose="02020603050405020304" pitchFamily="18" charset="0"/>
                <a:cs typeface="Arial" panose="020B0604020202020204" pitchFamily="34" charset="0"/>
              </a:rPr>
              <a:t> </a:t>
            </a:r>
            <a:r>
              <a:rPr lang="en-US" altLang="tr-TR" smtClean="0">
                <a:solidFill>
                  <a:srgbClr val="000000"/>
                </a:solidFill>
                <a:ea typeface="Times New Roman" panose="02020603050405020304" pitchFamily="18" charset="0"/>
                <a:cs typeface="ITCFranklinGothicStd-Hvy"/>
              </a:rPr>
              <a:t>mm) wafer of Intel Core i7 (Courtesy Intel).</a:t>
            </a:r>
            <a:r>
              <a:rPr lang="en-US" altLang="tr-TR" smtClean="0">
                <a:solidFill>
                  <a:srgbClr val="000000"/>
                </a:solidFill>
                <a:ea typeface="Times New Roman" panose="02020603050405020304" pitchFamily="18" charset="0"/>
                <a:cs typeface="MinionPro-Regular"/>
              </a:rPr>
              <a:t> The number of dies on this 300 mm (12 inch) wafer at 100% yield is 280, each 20.7 by 10.5 mm. The several dozen partially rounded chips at the boundaries of the wafer are useless; they are included because it’s easier to create the masks used to pattern the silicon. This die uses a 32-nanometer technology, which means that the smallest features are approximately 32 nm in size, although they are typically somewhat smaller than the actual feature size, which refers to the size of the transistors as “drawn” versus the final manufactured size.</a:t>
            </a:r>
          </a:p>
        </p:txBody>
      </p:sp>
      <p:sp>
        <p:nvSpPr>
          <p:cNvPr id="210948" name="Footer Placeholder 3"/>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210949" name="Slide Number Placeholder 4"/>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4EBBC1BE-519E-434F-BE5C-EDAE7FEA227F}" type="slidenum">
              <a:rPr lang="tr-TR" altLang="tr-TR" smtClean="0">
                <a:solidFill>
                  <a:schemeClr val="tx1"/>
                </a:solidFill>
              </a:rPr>
              <a:pPr/>
              <a:t>167</a:t>
            </a:fld>
            <a:endParaRPr lang="tr-TR" altLang="tr-TR" smtClean="0">
              <a:solidFill>
                <a:schemeClr val="tx1"/>
              </a:solidFill>
            </a:endParaRPr>
          </a:p>
        </p:txBody>
      </p:sp>
    </p:spTree>
    <p:extLst>
      <p:ext uri="{BB962C8B-B14F-4D97-AF65-F5344CB8AC3E}">
        <p14:creationId xmlns:p14="http://schemas.microsoft.com/office/powerpoint/2010/main" val="177114795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21606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AFD0FBDD-7302-4BE4-9EF1-72FC9F9A3FA1}" type="slidenum">
              <a:rPr lang="tr-TR" altLang="tr-TR" smtClean="0">
                <a:solidFill>
                  <a:schemeClr val="tx1"/>
                </a:solidFill>
              </a:rPr>
              <a:pPr/>
              <a:t>171</a:t>
            </a:fld>
            <a:endParaRPr lang="tr-TR" altLang="tr-TR" smtClean="0">
              <a:solidFill>
                <a:schemeClr val="tx1"/>
              </a:solidFill>
            </a:endParaRPr>
          </a:p>
        </p:txBody>
      </p:sp>
      <p:sp>
        <p:nvSpPr>
          <p:cNvPr id="216068" name="Rectangle 2"/>
          <p:cNvSpPr>
            <a:spLocks noGrp="1" noRot="1" noChangeAspect="1" noChangeArrowheads="1" noTextEdit="1"/>
          </p:cNvSpPr>
          <p:nvPr>
            <p:ph type="sldImg"/>
          </p:nvPr>
        </p:nvSpPr>
        <p:spPr>
          <a:ln/>
        </p:spPr>
      </p:sp>
      <p:sp>
        <p:nvSpPr>
          <p:cNvPr id="21606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ltLang="tr-TR" smtClean="0"/>
              <a:t>In this slide top and bottom sides of the testing board are shown. This board was designed by Alex and produced in-house (Electronics lab in Edinburgh).</a:t>
            </a:r>
            <a:endParaRPr lang="en-US" altLang="tr-TR" smtClean="0"/>
          </a:p>
        </p:txBody>
      </p:sp>
    </p:spTree>
    <p:extLst>
      <p:ext uri="{BB962C8B-B14F-4D97-AF65-F5344CB8AC3E}">
        <p14:creationId xmlns:p14="http://schemas.microsoft.com/office/powerpoint/2010/main" val="4875257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r">
              <a:spcBef>
                <a:spcPct val="0"/>
              </a:spcBef>
            </a:pPr>
            <a:fld id="{BA30D8FC-CE3B-4B62-B936-52F8ACC0F4A1}" type="slidenum">
              <a:rPr kumimoji="0" lang="en-US" altLang="tr-TR" smtClean="0">
                <a:latin typeface="Arial" panose="020B0604020202020204" pitchFamily="34" charset="0"/>
              </a:rPr>
              <a:pPr algn="r">
                <a:spcBef>
                  <a:spcPct val="0"/>
                </a:spcBef>
              </a:pPr>
              <a:t>34</a:t>
            </a:fld>
            <a:endParaRPr kumimoji="0" lang="en-US" altLang="tr-TR" smtClean="0">
              <a:latin typeface="Arial" panose="020B0604020202020204" pitchFamily="34" charset="0"/>
            </a:endParaRPr>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tr-TR" smtClean="0"/>
          </a:p>
        </p:txBody>
      </p:sp>
    </p:spTree>
    <p:extLst>
      <p:ext uri="{BB962C8B-B14F-4D97-AF65-F5344CB8AC3E}">
        <p14:creationId xmlns:p14="http://schemas.microsoft.com/office/powerpoint/2010/main" val="35664559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r">
              <a:spcBef>
                <a:spcPct val="0"/>
              </a:spcBef>
            </a:pPr>
            <a:fld id="{2A7FAB0F-E841-4866-A8DE-3791BDA8C819}" type="slidenum">
              <a:rPr kumimoji="0" lang="en-US" altLang="tr-TR" smtClean="0">
                <a:latin typeface="Arial" panose="020B0604020202020204" pitchFamily="34" charset="0"/>
              </a:rPr>
              <a:pPr algn="r">
                <a:spcBef>
                  <a:spcPct val="0"/>
                </a:spcBef>
              </a:pPr>
              <a:t>35</a:t>
            </a:fld>
            <a:endParaRPr kumimoji="0" lang="en-US" altLang="tr-TR" smtClean="0">
              <a:latin typeface="Arial" panose="020B0604020202020204" pitchFamily="34" charset="0"/>
            </a:endParaRPr>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tr-TR" smtClean="0"/>
          </a:p>
        </p:txBody>
      </p:sp>
    </p:spTree>
    <p:extLst>
      <p:ext uri="{BB962C8B-B14F-4D97-AF65-F5344CB8AC3E}">
        <p14:creationId xmlns:p14="http://schemas.microsoft.com/office/powerpoint/2010/main" val="5292294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r">
              <a:spcBef>
                <a:spcPct val="0"/>
              </a:spcBef>
            </a:pPr>
            <a:fld id="{A7A3A3D7-F03C-4503-93DD-4DE5FFE4CDA5}" type="slidenum">
              <a:rPr kumimoji="0" lang="en-US" altLang="tr-TR" smtClean="0">
                <a:latin typeface="Arial" panose="020B0604020202020204" pitchFamily="34" charset="0"/>
              </a:rPr>
              <a:pPr algn="r">
                <a:spcBef>
                  <a:spcPct val="0"/>
                </a:spcBef>
              </a:pPr>
              <a:t>40</a:t>
            </a:fld>
            <a:endParaRPr kumimoji="0" lang="en-US" altLang="tr-TR" smtClean="0">
              <a:latin typeface="Arial" panose="020B0604020202020204" pitchFamily="34" charset="0"/>
            </a:endParaRPr>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tr-TR" smtClean="0"/>
          </a:p>
        </p:txBody>
      </p:sp>
    </p:spTree>
    <p:extLst>
      <p:ext uri="{BB962C8B-B14F-4D97-AF65-F5344CB8AC3E}">
        <p14:creationId xmlns:p14="http://schemas.microsoft.com/office/powerpoint/2010/main" val="41736119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just" defTabSz="895350">
              <a:spcBef>
                <a:spcPct val="30000"/>
              </a:spcBef>
              <a:defRPr kumimoji="1" sz="1200">
                <a:solidFill>
                  <a:schemeClr val="tx1"/>
                </a:solidFill>
                <a:latin typeface="Times New Roman" panose="02020603050405020304" pitchFamily="18" charset="0"/>
              </a:defRPr>
            </a:lvl1pPr>
            <a:lvl2pPr marL="742950" indent="-285750" algn="just" defTabSz="895350">
              <a:spcBef>
                <a:spcPct val="30000"/>
              </a:spcBef>
              <a:defRPr kumimoji="1" sz="1200">
                <a:solidFill>
                  <a:schemeClr val="tx1"/>
                </a:solidFill>
                <a:latin typeface="Times New Roman" panose="02020603050405020304" pitchFamily="18" charset="0"/>
              </a:defRPr>
            </a:lvl2pPr>
            <a:lvl3pPr marL="1143000" indent="-228600" algn="just" defTabSz="895350">
              <a:spcBef>
                <a:spcPct val="30000"/>
              </a:spcBef>
              <a:defRPr kumimoji="1" sz="1200">
                <a:solidFill>
                  <a:schemeClr val="tx1"/>
                </a:solidFill>
                <a:latin typeface="Times New Roman" panose="02020603050405020304" pitchFamily="18" charset="0"/>
              </a:defRPr>
            </a:lvl3pPr>
            <a:lvl4pPr marL="1600200" indent="-228600" algn="just" defTabSz="895350">
              <a:spcBef>
                <a:spcPct val="30000"/>
              </a:spcBef>
              <a:defRPr kumimoji="1" sz="1200">
                <a:solidFill>
                  <a:schemeClr val="tx1"/>
                </a:solidFill>
                <a:latin typeface="Times New Roman" panose="02020603050405020304" pitchFamily="18" charset="0"/>
              </a:defRPr>
            </a:lvl4pPr>
            <a:lvl5pPr marL="2057400" indent="-228600" algn="just" defTabSz="895350">
              <a:spcBef>
                <a:spcPct val="30000"/>
              </a:spcBef>
              <a:defRPr kumimoji="1" sz="1200">
                <a:solidFill>
                  <a:schemeClr val="tx1"/>
                </a:solidFill>
                <a:latin typeface="Times New Roman" panose="02020603050405020304" pitchFamily="18" charset="0"/>
              </a:defRPr>
            </a:lvl5pPr>
            <a:lvl6pPr marL="25146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6pPr>
            <a:lvl7pPr marL="29718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7pPr>
            <a:lvl8pPr marL="34290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8pPr>
            <a:lvl9pPr marL="3886200" indent="-228600" algn="just" defTabSz="895350" eaLnBrk="0" fontAlgn="base" hangingPunct="0">
              <a:spcBef>
                <a:spcPct val="30000"/>
              </a:spcBef>
              <a:spcAft>
                <a:spcPct val="0"/>
              </a:spcAft>
              <a:defRPr kumimoji="1" sz="1200">
                <a:solidFill>
                  <a:schemeClr val="tx1"/>
                </a:solidFill>
                <a:latin typeface="Times New Roman" panose="02020603050405020304" pitchFamily="18" charset="0"/>
              </a:defRPr>
            </a:lvl9pPr>
          </a:lstStyle>
          <a:p>
            <a:pPr algn="r">
              <a:spcBef>
                <a:spcPct val="0"/>
              </a:spcBef>
            </a:pPr>
            <a:fld id="{02658E4C-2A60-4E5B-B9D3-03D1475901BE}" type="slidenum">
              <a:rPr kumimoji="0" lang="en-US" altLang="tr-TR" smtClean="0">
                <a:latin typeface="Arial" panose="020B0604020202020204" pitchFamily="34" charset="0"/>
              </a:rPr>
              <a:pPr algn="r">
                <a:spcBef>
                  <a:spcPct val="0"/>
                </a:spcBef>
              </a:pPr>
              <a:t>45</a:t>
            </a:fld>
            <a:endParaRPr kumimoji="0" lang="en-US" altLang="tr-TR" smtClean="0">
              <a:latin typeface="Arial" panose="020B0604020202020204" pitchFamily="34" charset="0"/>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tr-TR" smtClean="0"/>
          </a:p>
        </p:txBody>
      </p:sp>
    </p:spTree>
    <p:extLst>
      <p:ext uri="{BB962C8B-B14F-4D97-AF65-F5344CB8AC3E}">
        <p14:creationId xmlns:p14="http://schemas.microsoft.com/office/powerpoint/2010/main" val="41616243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6861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F7592505-5624-486B-BE91-511A556B5A5D}" type="slidenum">
              <a:rPr lang="tr-TR" altLang="tr-TR" smtClean="0">
                <a:solidFill>
                  <a:schemeClr val="tx1"/>
                </a:solidFill>
              </a:rPr>
              <a:pPr/>
              <a:t>53</a:t>
            </a:fld>
            <a:endParaRPr lang="tr-TR" altLang="tr-TR" smtClean="0">
              <a:solidFill>
                <a:schemeClr val="tx1"/>
              </a:solidFill>
            </a:endParaRPr>
          </a:p>
        </p:txBody>
      </p:sp>
      <p:sp>
        <p:nvSpPr>
          <p:cNvPr id="68612" name="Rectangle 2"/>
          <p:cNvSpPr>
            <a:spLocks noGrp="1" noRot="1" noChangeAspect="1" noChangeArrowheads="1" noTextEdit="1"/>
          </p:cNvSpPr>
          <p:nvPr>
            <p:ph type="sldImg"/>
          </p:nvPr>
        </p:nvSpPr>
        <p:spPr>
          <a:xfrm>
            <a:off x="908050" y="723900"/>
            <a:ext cx="4827588" cy="3621088"/>
          </a:xfrm>
          <a:ln/>
        </p:spPr>
      </p:sp>
      <p:sp>
        <p:nvSpPr>
          <p:cNvPr id="68613" name="Rectangle 3"/>
          <p:cNvSpPr>
            <a:spLocks noGrp="1" noChangeArrowheads="1"/>
          </p:cNvSpPr>
          <p:nvPr>
            <p:ph type="body" idx="1"/>
          </p:nvPr>
        </p:nvSpPr>
        <p:spPr>
          <a:xfrm>
            <a:off x="885825" y="4586288"/>
            <a:ext cx="4870450" cy="4343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tr-TR" smtClean="0"/>
          </a:p>
        </p:txBody>
      </p:sp>
    </p:spTree>
    <p:extLst>
      <p:ext uri="{BB962C8B-B14F-4D97-AF65-F5344CB8AC3E}">
        <p14:creationId xmlns:p14="http://schemas.microsoft.com/office/powerpoint/2010/main" val="15032712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r>
              <a:rPr lang="tr-TR" altLang="tr-TR" smtClean="0">
                <a:solidFill>
                  <a:schemeClr val="tx1"/>
                </a:solidFill>
              </a:rPr>
              <a:t>Copyright 2000 N. AYDIN. All rights reserved.</a:t>
            </a:r>
          </a:p>
        </p:txBody>
      </p:sp>
      <p:sp>
        <p:nvSpPr>
          <p:cNvPr id="8397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95350">
              <a:defRPr>
                <a:solidFill>
                  <a:schemeClr val="bg2"/>
                </a:solidFill>
                <a:latin typeface="Arial" panose="020B0604020202020204" pitchFamily="34" charset="0"/>
              </a:defRPr>
            </a:lvl1pPr>
            <a:lvl2pPr marL="742950" indent="-285750" defTabSz="895350">
              <a:defRPr>
                <a:solidFill>
                  <a:schemeClr val="bg2"/>
                </a:solidFill>
                <a:latin typeface="Arial" panose="020B0604020202020204" pitchFamily="34" charset="0"/>
              </a:defRPr>
            </a:lvl2pPr>
            <a:lvl3pPr marL="1143000" indent="-228600" defTabSz="895350">
              <a:defRPr>
                <a:solidFill>
                  <a:schemeClr val="bg2"/>
                </a:solidFill>
                <a:latin typeface="Arial" panose="020B0604020202020204" pitchFamily="34" charset="0"/>
              </a:defRPr>
            </a:lvl3pPr>
            <a:lvl4pPr marL="1600200" indent="-228600" defTabSz="895350">
              <a:defRPr>
                <a:solidFill>
                  <a:schemeClr val="bg2"/>
                </a:solidFill>
                <a:latin typeface="Arial" panose="020B0604020202020204" pitchFamily="34" charset="0"/>
              </a:defRPr>
            </a:lvl4pPr>
            <a:lvl5pPr marL="2057400" indent="-228600" defTabSz="895350">
              <a:defRPr>
                <a:solidFill>
                  <a:schemeClr val="bg2"/>
                </a:solidFill>
                <a:latin typeface="Arial" panose="020B0604020202020204" pitchFamily="34" charset="0"/>
              </a:defRPr>
            </a:lvl5pPr>
            <a:lvl6pPr marL="2514600" indent="-228600" defTabSz="895350" eaLnBrk="0" fontAlgn="base" hangingPunct="0">
              <a:spcBef>
                <a:spcPct val="0"/>
              </a:spcBef>
              <a:spcAft>
                <a:spcPct val="0"/>
              </a:spcAft>
              <a:defRPr>
                <a:solidFill>
                  <a:schemeClr val="bg2"/>
                </a:solidFill>
                <a:latin typeface="Arial" panose="020B0604020202020204" pitchFamily="34" charset="0"/>
              </a:defRPr>
            </a:lvl6pPr>
            <a:lvl7pPr marL="2971800" indent="-228600" defTabSz="895350" eaLnBrk="0" fontAlgn="base" hangingPunct="0">
              <a:spcBef>
                <a:spcPct val="0"/>
              </a:spcBef>
              <a:spcAft>
                <a:spcPct val="0"/>
              </a:spcAft>
              <a:defRPr>
                <a:solidFill>
                  <a:schemeClr val="bg2"/>
                </a:solidFill>
                <a:latin typeface="Arial" panose="020B0604020202020204" pitchFamily="34" charset="0"/>
              </a:defRPr>
            </a:lvl7pPr>
            <a:lvl8pPr marL="3429000" indent="-228600" defTabSz="895350" eaLnBrk="0" fontAlgn="base" hangingPunct="0">
              <a:spcBef>
                <a:spcPct val="0"/>
              </a:spcBef>
              <a:spcAft>
                <a:spcPct val="0"/>
              </a:spcAft>
              <a:defRPr>
                <a:solidFill>
                  <a:schemeClr val="bg2"/>
                </a:solidFill>
                <a:latin typeface="Arial" panose="020B0604020202020204" pitchFamily="34" charset="0"/>
              </a:defRPr>
            </a:lvl8pPr>
            <a:lvl9pPr marL="3886200" indent="-228600" defTabSz="895350" eaLnBrk="0" fontAlgn="base" hangingPunct="0">
              <a:spcBef>
                <a:spcPct val="0"/>
              </a:spcBef>
              <a:spcAft>
                <a:spcPct val="0"/>
              </a:spcAft>
              <a:defRPr>
                <a:solidFill>
                  <a:schemeClr val="bg2"/>
                </a:solidFill>
                <a:latin typeface="Arial" panose="020B0604020202020204" pitchFamily="34" charset="0"/>
              </a:defRPr>
            </a:lvl9pPr>
          </a:lstStyle>
          <a:p>
            <a:fld id="{C857ECF1-68FD-4399-9472-062F2015D5C6}" type="slidenum">
              <a:rPr lang="tr-TR" altLang="tr-TR" smtClean="0">
                <a:solidFill>
                  <a:schemeClr val="tx1"/>
                </a:solidFill>
              </a:rPr>
              <a:pPr/>
              <a:t>67</a:t>
            </a:fld>
            <a:endParaRPr lang="tr-TR" altLang="tr-TR" smtClean="0">
              <a:solidFill>
                <a:schemeClr val="tx1"/>
              </a:solidFill>
            </a:endParaRPr>
          </a:p>
        </p:txBody>
      </p:sp>
      <p:sp>
        <p:nvSpPr>
          <p:cNvPr id="83972" name="Rectangle 2"/>
          <p:cNvSpPr>
            <a:spLocks noGrp="1" noRot="1" noChangeAspect="1" noChangeArrowheads="1" noTextEdit="1"/>
          </p:cNvSpPr>
          <p:nvPr>
            <p:ph type="sldImg"/>
          </p:nvPr>
        </p:nvSpPr>
        <p:spPr>
          <a:ln/>
        </p:spPr>
      </p:sp>
      <p:sp>
        <p:nvSpPr>
          <p:cNvPr id="83973" name="Rectangle 3"/>
          <p:cNvSpPr>
            <a:spLocks noGrp="1" noChangeArrowheads="1"/>
          </p:cNvSpPr>
          <p:nvPr>
            <p:ph type="body" idx="1"/>
          </p:nvPr>
        </p:nvSpPr>
        <p:spPr>
          <a:xfrm>
            <a:off x="884238" y="4583113"/>
            <a:ext cx="4873625" cy="4346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tr-TR" sz="2400" smtClean="0">
                <a:cs typeface="Times New Roman" panose="02020603050405020304" pitchFamily="18" charset="0"/>
                <a:sym typeface="Symbol" panose="05050102010706020507" pitchFamily="18" charset="2"/>
              </a:rPr>
              <a:t>M = 10</a:t>
            </a:r>
          </a:p>
          <a:p>
            <a:pPr eaLnBrk="1" hangingPunct="1">
              <a:spcBef>
                <a:spcPct val="0"/>
              </a:spcBef>
            </a:pPr>
            <a:r>
              <a:rPr lang="en-US" altLang="tr-TR" sz="2400" smtClean="0">
                <a:cs typeface="Times New Roman" panose="02020603050405020304" pitchFamily="18" charset="0"/>
                <a:sym typeface="Symbol" panose="05050102010706020507" pitchFamily="18" charset="2"/>
              </a:rPr>
              <a:t>Therefore n = 4 since:</a:t>
            </a:r>
          </a:p>
          <a:p>
            <a:pPr eaLnBrk="1" hangingPunct="1">
              <a:spcBef>
                <a:spcPct val="0"/>
              </a:spcBef>
            </a:pPr>
            <a:r>
              <a:rPr lang="en-US" altLang="tr-TR" sz="2400" smtClean="0">
                <a:cs typeface="Times New Roman" panose="02020603050405020304" pitchFamily="18" charset="0"/>
                <a:sym typeface="Symbol" panose="05050102010706020507" pitchFamily="18" charset="2"/>
              </a:rPr>
              <a:t>2</a:t>
            </a:r>
            <a:r>
              <a:rPr lang="en-US" altLang="tr-TR" sz="2400" baseline="30000" smtClean="0">
                <a:cs typeface="Times New Roman" panose="02020603050405020304" pitchFamily="18" charset="0"/>
                <a:sym typeface="Symbol" panose="05050102010706020507" pitchFamily="18" charset="2"/>
              </a:rPr>
              <a:t>4</a:t>
            </a:r>
            <a:r>
              <a:rPr lang="en-US" altLang="tr-TR" sz="2400" smtClean="0">
                <a:cs typeface="Times New Roman" panose="02020603050405020304" pitchFamily="18" charset="0"/>
                <a:sym typeface="Symbol" panose="05050102010706020507" pitchFamily="18" charset="2"/>
              </a:rPr>
              <a:t> =16 is </a:t>
            </a:r>
            <a:r>
              <a:rPr lang="en-US" altLang="tr-TR" sz="2400" smtClean="0">
                <a:cs typeface="Times New Roman" panose="02020603050405020304" pitchFamily="18" charset="0"/>
              </a:rPr>
              <a:t> 10 </a:t>
            </a:r>
            <a:r>
              <a:rPr lang="en-US" altLang="tr-TR" sz="2400" smtClean="0">
                <a:cs typeface="Times New Roman" panose="02020603050405020304" pitchFamily="18" charset="0"/>
                <a:sym typeface="Symbol" panose="05050102010706020507" pitchFamily="18" charset="2"/>
              </a:rPr>
              <a:t>&gt; 2</a:t>
            </a:r>
            <a:r>
              <a:rPr lang="en-US" altLang="tr-TR" sz="2400" baseline="30000" smtClean="0">
                <a:cs typeface="Times New Roman" panose="02020603050405020304" pitchFamily="18" charset="0"/>
                <a:sym typeface="Symbol" panose="05050102010706020507" pitchFamily="18" charset="2"/>
              </a:rPr>
              <a:t>3</a:t>
            </a:r>
            <a:r>
              <a:rPr lang="en-US" altLang="tr-TR" sz="2400" smtClean="0">
                <a:cs typeface="Times New Roman" panose="02020603050405020304" pitchFamily="18" charset="0"/>
                <a:sym typeface="Symbol" panose="05050102010706020507" pitchFamily="18" charset="2"/>
              </a:rPr>
              <a:t> = 8</a:t>
            </a:r>
            <a:endParaRPr lang="en-US" altLang="tr-TR" sz="1000" smtClean="0">
              <a:cs typeface="Times New Roman" panose="02020603050405020304" pitchFamily="18" charset="0"/>
              <a:sym typeface="Symbol" panose="05050102010706020507" pitchFamily="18" charset="2"/>
            </a:endParaRPr>
          </a:p>
          <a:p>
            <a:pPr eaLnBrk="1" hangingPunct="1">
              <a:spcBef>
                <a:spcPct val="0"/>
              </a:spcBef>
            </a:pPr>
            <a:r>
              <a:rPr lang="en-US" altLang="tr-TR" sz="2400" smtClean="0">
                <a:cs typeface="Times New Roman" panose="02020603050405020304" pitchFamily="18" charset="0"/>
                <a:sym typeface="Symbol" panose="05050102010706020507" pitchFamily="18" charset="2"/>
              </a:rPr>
              <a:t>and the ceiling function for log</a:t>
            </a:r>
            <a:r>
              <a:rPr lang="en-US" altLang="tr-TR" sz="2400" baseline="-25000" smtClean="0">
                <a:cs typeface="Times New Roman" panose="02020603050405020304" pitchFamily="18" charset="0"/>
                <a:sym typeface="Symbol" panose="05050102010706020507" pitchFamily="18" charset="2"/>
              </a:rPr>
              <a:t>2</a:t>
            </a:r>
            <a:r>
              <a:rPr lang="en-US" altLang="tr-TR" sz="2400" smtClean="0">
                <a:cs typeface="Times New Roman" panose="02020603050405020304" pitchFamily="18" charset="0"/>
                <a:sym typeface="Symbol" panose="05050102010706020507" pitchFamily="18" charset="2"/>
              </a:rPr>
              <a:t> 10 is 4.</a:t>
            </a:r>
            <a:endParaRPr lang="en-US" altLang="tr-TR" sz="1000" smtClean="0">
              <a:cs typeface="Times New Roman" panose="02020603050405020304" pitchFamily="18" charset="0"/>
              <a:sym typeface="Symbol" panose="05050102010706020507" pitchFamily="18" charset="2"/>
            </a:endParaRPr>
          </a:p>
          <a:p>
            <a:pPr eaLnBrk="1" hangingPunct="1"/>
            <a:endParaRPr lang="en-US" altLang="tr-TR" smtClean="0"/>
          </a:p>
          <a:p>
            <a:pPr eaLnBrk="1" hangingPunct="1"/>
            <a:endParaRPr lang="en-US" altLang="tr-TR" smtClean="0"/>
          </a:p>
        </p:txBody>
      </p:sp>
    </p:spTree>
    <p:extLst>
      <p:ext uri="{BB962C8B-B14F-4D97-AF65-F5344CB8AC3E}">
        <p14:creationId xmlns:p14="http://schemas.microsoft.com/office/powerpoint/2010/main" val="5245437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2"/>
          <p:cNvSpPr>
            <a:spLocks noGrp="1" noChangeArrowheads="1"/>
          </p:cNvSpPr>
          <p:nvPr>
            <p:ph type="sldNum" sz="quarter" idx="10"/>
          </p:nvPr>
        </p:nvSpPr>
        <p:spPr>
          <a:ln/>
        </p:spPr>
        <p:txBody>
          <a:bodyPr/>
          <a:lstStyle>
            <a:lvl1pPr>
              <a:defRPr/>
            </a:lvl1pPr>
          </a:lstStyle>
          <a:p>
            <a:pPr>
              <a:defRPr/>
            </a:pPr>
            <a:fld id="{8B68B7A0-AB50-48A5-9308-31619351308D}" type="slidenum">
              <a:rPr lang="en-US" altLang="tr-TR"/>
              <a:pPr>
                <a:defRPr/>
              </a:pPr>
              <a:t>‹#›</a:t>
            </a:fld>
            <a:endParaRPr lang="en-US" altLang="tr-TR"/>
          </a:p>
        </p:txBody>
      </p:sp>
    </p:spTree>
    <p:extLst>
      <p:ext uri="{BB962C8B-B14F-4D97-AF65-F5344CB8AC3E}">
        <p14:creationId xmlns:p14="http://schemas.microsoft.com/office/powerpoint/2010/main" val="266326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sldNum" sz="quarter" idx="10"/>
          </p:nvPr>
        </p:nvSpPr>
        <p:spPr>
          <a:ln/>
        </p:spPr>
        <p:txBody>
          <a:bodyPr/>
          <a:lstStyle>
            <a:lvl1pPr>
              <a:defRPr/>
            </a:lvl1pPr>
          </a:lstStyle>
          <a:p>
            <a:pPr>
              <a:defRPr/>
            </a:pPr>
            <a:fld id="{B2190A15-B82C-413B-BA06-467A6E1C024E}" type="slidenum">
              <a:rPr lang="en-US" altLang="tr-TR"/>
              <a:pPr>
                <a:defRPr/>
              </a:pPr>
              <a:t>‹#›</a:t>
            </a:fld>
            <a:endParaRPr lang="en-US" altLang="tr-TR"/>
          </a:p>
        </p:txBody>
      </p:sp>
    </p:spTree>
    <p:extLst>
      <p:ext uri="{BB962C8B-B14F-4D97-AF65-F5344CB8AC3E}">
        <p14:creationId xmlns:p14="http://schemas.microsoft.com/office/powerpoint/2010/main" val="4102215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039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0"/>
            <a:ext cx="6705600" cy="61039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sldNum" sz="quarter" idx="10"/>
          </p:nvPr>
        </p:nvSpPr>
        <p:spPr>
          <a:ln/>
        </p:spPr>
        <p:txBody>
          <a:bodyPr/>
          <a:lstStyle>
            <a:lvl1pPr>
              <a:defRPr/>
            </a:lvl1pPr>
          </a:lstStyle>
          <a:p>
            <a:pPr>
              <a:defRPr/>
            </a:pPr>
            <a:fld id="{E90DBF14-960D-43C1-AB3F-7454DA1D152E}" type="slidenum">
              <a:rPr lang="en-US" altLang="tr-TR"/>
              <a:pPr>
                <a:defRPr/>
              </a:pPr>
              <a:t>‹#›</a:t>
            </a:fld>
            <a:endParaRPr lang="en-US" altLang="tr-TR"/>
          </a:p>
        </p:txBody>
      </p:sp>
    </p:spTree>
    <p:extLst>
      <p:ext uri="{BB962C8B-B14F-4D97-AF65-F5344CB8AC3E}">
        <p14:creationId xmlns:p14="http://schemas.microsoft.com/office/powerpoint/2010/main" val="2140449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765175"/>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395288" y="1125538"/>
            <a:ext cx="4064000" cy="4978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1688" y="1125538"/>
            <a:ext cx="4064000" cy="4978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2"/>
          <p:cNvSpPr>
            <a:spLocks noGrp="1" noChangeArrowheads="1"/>
          </p:cNvSpPr>
          <p:nvPr>
            <p:ph type="sldNum" sz="quarter" idx="10"/>
          </p:nvPr>
        </p:nvSpPr>
        <p:spPr>
          <a:ln/>
        </p:spPr>
        <p:txBody>
          <a:bodyPr/>
          <a:lstStyle>
            <a:lvl1pPr>
              <a:defRPr/>
            </a:lvl1pPr>
          </a:lstStyle>
          <a:p>
            <a:pPr>
              <a:defRPr/>
            </a:pPr>
            <a:fld id="{C53BB92E-6CB6-4423-A5C9-C8C0A6511BA5}" type="slidenum">
              <a:rPr lang="en-US" altLang="tr-TR"/>
              <a:pPr>
                <a:defRPr/>
              </a:pPr>
              <a:t>‹#›</a:t>
            </a:fld>
            <a:endParaRPr lang="en-US" altLang="tr-TR"/>
          </a:p>
        </p:txBody>
      </p:sp>
    </p:spTree>
    <p:extLst>
      <p:ext uri="{BB962C8B-B14F-4D97-AF65-F5344CB8AC3E}">
        <p14:creationId xmlns:p14="http://schemas.microsoft.com/office/powerpoint/2010/main" val="299689397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765175"/>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395288" y="1125538"/>
            <a:ext cx="4064000" cy="4978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11688" y="1125538"/>
            <a:ext cx="4064000" cy="2413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11688" y="3690938"/>
            <a:ext cx="4064000" cy="2413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12"/>
          <p:cNvSpPr>
            <a:spLocks noGrp="1" noChangeArrowheads="1"/>
          </p:cNvSpPr>
          <p:nvPr>
            <p:ph type="sldNum" sz="quarter" idx="10"/>
          </p:nvPr>
        </p:nvSpPr>
        <p:spPr>
          <a:ln/>
        </p:spPr>
        <p:txBody>
          <a:bodyPr/>
          <a:lstStyle>
            <a:lvl1pPr>
              <a:defRPr/>
            </a:lvl1pPr>
          </a:lstStyle>
          <a:p>
            <a:pPr>
              <a:defRPr/>
            </a:pPr>
            <a:fld id="{0660EB3D-3123-4FAE-8350-BF448C28CC27}" type="slidenum">
              <a:rPr lang="en-US" altLang="tr-TR"/>
              <a:pPr>
                <a:defRPr/>
              </a:pPr>
              <a:t>‹#›</a:t>
            </a:fld>
            <a:endParaRPr lang="en-US" altLang="tr-TR"/>
          </a:p>
        </p:txBody>
      </p:sp>
    </p:spTree>
    <p:extLst>
      <p:ext uri="{BB962C8B-B14F-4D97-AF65-F5344CB8AC3E}">
        <p14:creationId xmlns:p14="http://schemas.microsoft.com/office/powerpoint/2010/main" val="39542126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2"/>
          <p:cNvSpPr>
            <a:spLocks noGrp="1" noChangeArrowheads="1"/>
          </p:cNvSpPr>
          <p:nvPr>
            <p:ph type="sldNum" sz="quarter" idx="10"/>
          </p:nvPr>
        </p:nvSpPr>
        <p:spPr>
          <a:ln/>
        </p:spPr>
        <p:txBody>
          <a:bodyPr/>
          <a:lstStyle>
            <a:lvl1pPr>
              <a:defRPr/>
            </a:lvl1pPr>
          </a:lstStyle>
          <a:p>
            <a:pPr>
              <a:defRPr/>
            </a:pPr>
            <a:fld id="{08C4F990-C11F-4BAA-9CB1-8728BAB20B68}" type="slidenum">
              <a:rPr lang="en-US"/>
              <a:pPr>
                <a:defRPr/>
              </a:pPr>
              <a:t>‹#›</a:t>
            </a:fld>
            <a:endParaRPr lang="en-US"/>
          </a:p>
        </p:txBody>
      </p:sp>
    </p:spTree>
    <p:extLst>
      <p:ext uri="{BB962C8B-B14F-4D97-AF65-F5344CB8AC3E}">
        <p14:creationId xmlns:p14="http://schemas.microsoft.com/office/powerpoint/2010/main" val="744297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5" name="Content Placeholder 2"/>
          <p:cNvSpPr>
            <a:spLocks noGrp="1"/>
          </p:cNvSpPr>
          <p:nvPr>
            <p:ph idx="1"/>
          </p:nvPr>
        </p:nvSpPr>
        <p:spPr>
          <a:xfrm>
            <a:off x="395288" y="1125538"/>
            <a:ext cx="8280400" cy="4978400"/>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Title 1"/>
          <p:cNvSpPr>
            <a:spLocks noGrp="1"/>
          </p:cNvSpPr>
          <p:nvPr>
            <p:ph type="title"/>
          </p:nvPr>
        </p:nvSpPr>
        <p:spPr>
          <a:xfrm>
            <a:off x="0" y="0"/>
            <a:ext cx="9144000" cy="765175"/>
          </a:xfrm>
        </p:spPr>
        <p:txBody>
          <a:bodyPr/>
          <a:lstStyle/>
          <a:p>
            <a:r>
              <a:rPr lang="en-US" dirty="0" smtClean="0"/>
              <a:t>Click to edit Master title style</a:t>
            </a:r>
            <a:endParaRPr lang="en-US" dirty="0"/>
          </a:p>
        </p:txBody>
      </p:sp>
      <p:sp>
        <p:nvSpPr>
          <p:cNvPr id="4" name="Rectangle 12"/>
          <p:cNvSpPr>
            <a:spLocks noGrp="1" noChangeArrowheads="1"/>
          </p:cNvSpPr>
          <p:nvPr>
            <p:ph type="sldNum" sz="quarter" idx="10"/>
          </p:nvPr>
        </p:nvSpPr>
        <p:spPr>
          <a:ln/>
        </p:spPr>
        <p:txBody>
          <a:bodyPr/>
          <a:lstStyle>
            <a:lvl1pPr>
              <a:defRPr/>
            </a:lvl1pPr>
          </a:lstStyle>
          <a:p>
            <a:pPr>
              <a:defRPr/>
            </a:pPr>
            <a:fld id="{EAFB7E3B-43B9-462E-AADD-03B4E8937C73}" type="slidenum">
              <a:rPr lang="en-US"/>
              <a:pPr>
                <a:defRPr/>
              </a:pPr>
              <a:t>‹#›</a:t>
            </a:fld>
            <a:endParaRPr lang="en-US"/>
          </a:p>
        </p:txBody>
      </p:sp>
    </p:spTree>
    <p:extLst>
      <p:ext uri="{BB962C8B-B14F-4D97-AF65-F5344CB8AC3E}">
        <p14:creationId xmlns:p14="http://schemas.microsoft.com/office/powerpoint/2010/main" val="561307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Rectangle 2"/>
          <p:cNvSpPr>
            <a:spLocks noGrp="1" noChangeArrowheads="1"/>
          </p:cNvSpPr>
          <p:nvPr>
            <p:ph type="title" idx="4294967295"/>
          </p:nvPr>
        </p:nvSpPr>
        <p:spPr>
          <a:xfrm>
            <a:off x="0" y="0"/>
            <a:ext cx="9144000" cy="765175"/>
          </a:xfrm>
        </p:spPr>
        <p:txBody>
          <a:bodyPr/>
          <a:lstStyle/>
          <a:p>
            <a:endParaRPr lang="en-US" dirty="0" smtClean="0"/>
          </a:p>
        </p:txBody>
      </p:sp>
      <p:sp>
        <p:nvSpPr>
          <p:cNvPr id="4" name="Rectangle 12"/>
          <p:cNvSpPr>
            <a:spLocks noGrp="1" noChangeArrowheads="1"/>
          </p:cNvSpPr>
          <p:nvPr>
            <p:ph type="sldNum" sz="quarter" idx="10"/>
          </p:nvPr>
        </p:nvSpPr>
        <p:spPr>
          <a:ln/>
        </p:spPr>
        <p:txBody>
          <a:bodyPr/>
          <a:lstStyle>
            <a:lvl1pPr>
              <a:defRPr/>
            </a:lvl1pPr>
          </a:lstStyle>
          <a:p>
            <a:pPr>
              <a:defRPr/>
            </a:pPr>
            <a:fld id="{226A5990-A747-4FEC-AE69-E6D9BFBCEB75}" type="slidenum">
              <a:rPr lang="en-US"/>
              <a:pPr>
                <a:defRPr/>
              </a:pPr>
              <a:t>‹#›</a:t>
            </a:fld>
            <a:endParaRPr lang="en-US"/>
          </a:p>
        </p:txBody>
      </p:sp>
    </p:spTree>
    <p:extLst>
      <p:ext uri="{BB962C8B-B14F-4D97-AF65-F5344CB8AC3E}">
        <p14:creationId xmlns:p14="http://schemas.microsoft.com/office/powerpoint/2010/main" val="25798801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2"/>
          <p:cNvSpPr>
            <a:spLocks noGrp="1" noChangeArrowheads="1"/>
          </p:cNvSpPr>
          <p:nvPr>
            <p:ph type="sldNum" sz="quarter" idx="10"/>
          </p:nvPr>
        </p:nvSpPr>
        <p:spPr>
          <a:ln/>
        </p:spPr>
        <p:txBody>
          <a:bodyPr/>
          <a:lstStyle>
            <a:lvl1pPr>
              <a:defRPr/>
            </a:lvl1pPr>
          </a:lstStyle>
          <a:p>
            <a:pPr>
              <a:defRPr/>
            </a:pPr>
            <a:fld id="{2534AD32-50A6-4DC6-AB69-181F0818F40B}" type="slidenum">
              <a:rPr lang="en-US" altLang="tr-TR"/>
              <a:pPr>
                <a:defRPr/>
              </a:pPr>
              <a:t>‹#›</a:t>
            </a:fld>
            <a:endParaRPr lang="en-US" altLang="tr-TR"/>
          </a:p>
        </p:txBody>
      </p:sp>
    </p:spTree>
    <p:extLst>
      <p:ext uri="{BB962C8B-B14F-4D97-AF65-F5344CB8AC3E}">
        <p14:creationId xmlns:p14="http://schemas.microsoft.com/office/powerpoint/2010/main" val="34816682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2"/>
          <p:cNvSpPr>
            <a:spLocks noGrp="1" noChangeArrowheads="1"/>
          </p:cNvSpPr>
          <p:nvPr>
            <p:ph type="sldNum" sz="quarter" idx="10"/>
          </p:nvPr>
        </p:nvSpPr>
        <p:spPr>
          <a:ln/>
        </p:spPr>
        <p:txBody>
          <a:bodyPr/>
          <a:lstStyle>
            <a:lvl1pPr>
              <a:defRPr/>
            </a:lvl1pPr>
          </a:lstStyle>
          <a:p>
            <a:pPr>
              <a:defRPr/>
            </a:pPr>
            <a:fld id="{1540DA1C-BA70-4FE4-84C7-414C503E99A9}" type="slidenum">
              <a:rPr lang="en-US" altLang="tr-TR"/>
              <a:pPr>
                <a:defRPr/>
              </a:pPr>
              <a:t>‹#›</a:t>
            </a:fld>
            <a:endParaRPr lang="en-US" altLang="tr-TR"/>
          </a:p>
        </p:txBody>
      </p:sp>
    </p:spTree>
    <p:extLst>
      <p:ext uri="{BB962C8B-B14F-4D97-AF65-F5344CB8AC3E}">
        <p14:creationId xmlns:p14="http://schemas.microsoft.com/office/powerpoint/2010/main" val="4086212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395288" y="1125538"/>
            <a:ext cx="4064000" cy="4978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1688" y="1125538"/>
            <a:ext cx="4064000" cy="4978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2"/>
          <p:cNvSpPr>
            <a:spLocks noGrp="1" noChangeArrowheads="1"/>
          </p:cNvSpPr>
          <p:nvPr>
            <p:ph type="sldNum" sz="quarter" idx="10"/>
          </p:nvPr>
        </p:nvSpPr>
        <p:spPr>
          <a:ln/>
        </p:spPr>
        <p:txBody>
          <a:bodyPr/>
          <a:lstStyle>
            <a:lvl1pPr>
              <a:defRPr/>
            </a:lvl1pPr>
          </a:lstStyle>
          <a:p>
            <a:pPr>
              <a:defRPr/>
            </a:pPr>
            <a:fld id="{E682CF95-9C39-4E22-A868-7B5C754EDE54}" type="slidenum">
              <a:rPr lang="en-US" altLang="tr-TR"/>
              <a:pPr>
                <a:defRPr/>
              </a:pPr>
              <a:t>‹#›</a:t>
            </a:fld>
            <a:endParaRPr lang="en-US" altLang="tr-TR"/>
          </a:p>
        </p:txBody>
      </p:sp>
    </p:spTree>
    <p:extLst>
      <p:ext uri="{BB962C8B-B14F-4D97-AF65-F5344CB8AC3E}">
        <p14:creationId xmlns:p14="http://schemas.microsoft.com/office/powerpoint/2010/main" val="42783824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2"/>
          <p:cNvSpPr>
            <a:spLocks noGrp="1" noChangeArrowheads="1"/>
          </p:cNvSpPr>
          <p:nvPr>
            <p:ph type="sldNum" sz="quarter" idx="10"/>
          </p:nvPr>
        </p:nvSpPr>
        <p:spPr>
          <a:ln/>
        </p:spPr>
        <p:txBody>
          <a:bodyPr/>
          <a:lstStyle>
            <a:lvl1pPr>
              <a:defRPr/>
            </a:lvl1pPr>
          </a:lstStyle>
          <a:p>
            <a:pPr>
              <a:defRPr/>
            </a:pPr>
            <a:fld id="{17D83B74-AE82-4D04-866B-34030483C060}" type="slidenum">
              <a:rPr lang="en-US" altLang="tr-TR"/>
              <a:pPr>
                <a:defRPr/>
              </a:pPr>
              <a:t>‹#›</a:t>
            </a:fld>
            <a:endParaRPr lang="en-US" altLang="tr-TR"/>
          </a:p>
        </p:txBody>
      </p:sp>
    </p:spTree>
    <p:extLst>
      <p:ext uri="{BB962C8B-B14F-4D97-AF65-F5344CB8AC3E}">
        <p14:creationId xmlns:p14="http://schemas.microsoft.com/office/powerpoint/2010/main" val="14204786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2"/>
          <p:cNvSpPr>
            <a:spLocks noGrp="1" noChangeArrowheads="1"/>
          </p:cNvSpPr>
          <p:nvPr>
            <p:ph type="sldNum" sz="quarter" idx="10"/>
          </p:nvPr>
        </p:nvSpPr>
        <p:spPr>
          <a:ln/>
        </p:spPr>
        <p:txBody>
          <a:bodyPr/>
          <a:lstStyle>
            <a:lvl1pPr>
              <a:defRPr/>
            </a:lvl1pPr>
          </a:lstStyle>
          <a:p>
            <a:pPr>
              <a:defRPr/>
            </a:pPr>
            <a:fld id="{3DF3B332-EB0A-450F-B046-4D4273DC1E64}" type="slidenum">
              <a:rPr lang="en-US" altLang="tr-TR"/>
              <a:pPr>
                <a:defRPr/>
              </a:pPr>
              <a:t>‹#›</a:t>
            </a:fld>
            <a:endParaRPr lang="en-US" altLang="tr-TR"/>
          </a:p>
        </p:txBody>
      </p:sp>
    </p:spTree>
    <p:extLst>
      <p:ext uri="{BB962C8B-B14F-4D97-AF65-F5344CB8AC3E}">
        <p14:creationId xmlns:p14="http://schemas.microsoft.com/office/powerpoint/2010/main" val="11593868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sldNum" sz="quarter" idx="10"/>
          </p:nvPr>
        </p:nvSpPr>
        <p:spPr>
          <a:ln/>
        </p:spPr>
        <p:txBody>
          <a:bodyPr/>
          <a:lstStyle>
            <a:lvl1pPr>
              <a:defRPr/>
            </a:lvl1pPr>
          </a:lstStyle>
          <a:p>
            <a:pPr>
              <a:defRPr/>
            </a:pPr>
            <a:fld id="{0F9E198F-EA56-43B3-9468-89EEB83BD13E}" type="slidenum">
              <a:rPr lang="en-US" altLang="tr-TR"/>
              <a:pPr>
                <a:defRPr/>
              </a:pPr>
              <a:t>‹#›</a:t>
            </a:fld>
            <a:endParaRPr lang="en-US" altLang="tr-TR"/>
          </a:p>
        </p:txBody>
      </p:sp>
    </p:spTree>
    <p:extLst>
      <p:ext uri="{BB962C8B-B14F-4D97-AF65-F5344CB8AC3E}">
        <p14:creationId xmlns:p14="http://schemas.microsoft.com/office/powerpoint/2010/main" val="15468628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sldNum" sz="quarter" idx="10"/>
          </p:nvPr>
        </p:nvSpPr>
        <p:spPr>
          <a:ln/>
        </p:spPr>
        <p:txBody>
          <a:bodyPr/>
          <a:lstStyle>
            <a:lvl1pPr>
              <a:defRPr/>
            </a:lvl1pPr>
          </a:lstStyle>
          <a:p>
            <a:pPr>
              <a:defRPr/>
            </a:pPr>
            <a:fld id="{B0CDDA4F-59E2-4A0D-8E89-C80AB9B33954}" type="slidenum">
              <a:rPr lang="en-US" altLang="tr-TR"/>
              <a:pPr>
                <a:defRPr/>
              </a:pPr>
              <a:t>‹#›</a:t>
            </a:fld>
            <a:endParaRPr lang="en-US" altLang="tr-TR"/>
          </a:p>
        </p:txBody>
      </p:sp>
    </p:spTree>
    <p:extLst>
      <p:ext uri="{BB962C8B-B14F-4D97-AF65-F5344CB8AC3E}">
        <p14:creationId xmlns:p14="http://schemas.microsoft.com/office/powerpoint/2010/main" val="15548950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sldNum" sz="quarter" idx="10"/>
          </p:nvPr>
        </p:nvSpPr>
        <p:spPr>
          <a:ln/>
        </p:spPr>
        <p:txBody>
          <a:bodyPr/>
          <a:lstStyle>
            <a:lvl1pPr>
              <a:defRPr/>
            </a:lvl1pPr>
          </a:lstStyle>
          <a:p>
            <a:pPr>
              <a:defRPr/>
            </a:pPr>
            <a:fld id="{8AB83197-0914-49A4-97AD-1A5DA2C7655F}" type="slidenum">
              <a:rPr lang="en-US" altLang="tr-TR"/>
              <a:pPr>
                <a:defRPr/>
              </a:pPr>
              <a:t>‹#›</a:t>
            </a:fld>
            <a:endParaRPr lang="en-US" altLang="tr-TR"/>
          </a:p>
        </p:txBody>
      </p:sp>
    </p:spTree>
    <p:extLst>
      <p:ext uri="{BB962C8B-B14F-4D97-AF65-F5344CB8AC3E}">
        <p14:creationId xmlns:p14="http://schemas.microsoft.com/office/powerpoint/2010/main" val="2310989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1"/>
          <p:cNvSpPr>
            <a:spLocks noGrp="1" noChangeArrowheads="1"/>
          </p:cNvSpPr>
          <p:nvPr>
            <p:ph type="body" idx="1"/>
          </p:nvPr>
        </p:nvSpPr>
        <p:spPr bwMode="auto">
          <a:xfrm>
            <a:off x="395288" y="1125538"/>
            <a:ext cx="8280400"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tr-TR" smtClean="0"/>
              <a:t>Click to edit Master text styles</a:t>
            </a:r>
          </a:p>
          <a:p>
            <a:pPr lvl="1"/>
            <a:r>
              <a:rPr lang="en-US" altLang="tr-TR" smtClean="0"/>
              <a:t>Second level</a:t>
            </a:r>
          </a:p>
          <a:p>
            <a:pPr lvl="2"/>
            <a:r>
              <a:rPr lang="en-US" altLang="tr-TR" smtClean="0"/>
              <a:t>Third level</a:t>
            </a:r>
          </a:p>
          <a:p>
            <a:pPr lvl="3"/>
            <a:r>
              <a:rPr lang="en-US" altLang="tr-TR" smtClean="0"/>
              <a:t>Fourth level</a:t>
            </a:r>
          </a:p>
          <a:p>
            <a:pPr lvl="4"/>
            <a:r>
              <a:rPr lang="en-US" altLang="tr-TR" smtClean="0"/>
              <a:t>Fifth level</a:t>
            </a:r>
          </a:p>
        </p:txBody>
      </p:sp>
      <p:sp>
        <p:nvSpPr>
          <p:cNvPr id="1036" name="Rectangle 12"/>
          <p:cNvSpPr>
            <a:spLocks noGrp="1" noChangeArrowheads="1"/>
          </p:cNvSpPr>
          <p:nvPr>
            <p:ph type="sldNum" sz="quarter" idx="4"/>
          </p:nvPr>
        </p:nvSpPr>
        <p:spPr bwMode="auto">
          <a:xfrm>
            <a:off x="7239000" y="6524625"/>
            <a:ext cx="1905000" cy="33337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200">
                <a:solidFill>
                  <a:schemeClr val="tx1"/>
                </a:solidFill>
                <a:latin typeface="Times New Roman" panose="02020603050405020304" pitchFamily="18" charset="0"/>
              </a:defRPr>
            </a:lvl1pPr>
          </a:lstStyle>
          <a:p>
            <a:pPr>
              <a:defRPr/>
            </a:pPr>
            <a:fld id="{31F07A4F-077A-4995-9E73-E6AD4331734C}" type="slidenum">
              <a:rPr lang="en-US" altLang="tr-TR"/>
              <a:pPr>
                <a:defRPr/>
              </a:pPr>
              <a:t>‹#›</a:t>
            </a:fld>
            <a:endParaRPr lang="en-US" altLang="tr-TR"/>
          </a:p>
        </p:txBody>
      </p:sp>
      <p:sp>
        <p:nvSpPr>
          <p:cNvPr id="1028" name="Rectangle 13"/>
          <p:cNvSpPr>
            <a:spLocks noGrp="1" noChangeArrowheads="1"/>
          </p:cNvSpPr>
          <p:nvPr>
            <p:ph type="title"/>
          </p:nvPr>
        </p:nvSpPr>
        <p:spPr bwMode="auto">
          <a:xfrm>
            <a:off x="0" y="0"/>
            <a:ext cx="9144000" cy="76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tr-TR" smtClean="0"/>
              <a:t>Click to edit Master title style</a:t>
            </a: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000" b="1">
          <a:solidFill>
            <a:schemeClr val="tx2"/>
          </a:solidFill>
          <a:latin typeface="+mj-lt"/>
          <a:ea typeface="+mj-ea"/>
          <a:cs typeface="+mj-cs"/>
        </a:defRPr>
      </a:lvl1pPr>
      <a:lvl2pPr algn="ctr" rtl="0" eaLnBrk="0" fontAlgn="base" hangingPunct="0">
        <a:spcBef>
          <a:spcPct val="0"/>
        </a:spcBef>
        <a:spcAft>
          <a:spcPct val="0"/>
        </a:spcAft>
        <a:defRPr kumimoji="1" sz="4000" b="1">
          <a:solidFill>
            <a:schemeClr val="tx2"/>
          </a:solidFill>
          <a:latin typeface="Times New Roman" pitchFamily="18" charset="0"/>
        </a:defRPr>
      </a:lvl2pPr>
      <a:lvl3pPr algn="ctr" rtl="0" eaLnBrk="0" fontAlgn="base" hangingPunct="0">
        <a:spcBef>
          <a:spcPct val="0"/>
        </a:spcBef>
        <a:spcAft>
          <a:spcPct val="0"/>
        </a:spcAft>
        <a:defRPr kumimoji="1" sz="4000" b="1">
          <a:solidFill>
            <a:schemeClr val="tx2"/>
          </a:solidFill>
          <a:latin typeface="Times New Roman" pitchFamily="18" charset="0"/>
        </a:defRPr>
      </a:lvl3pPr>
      <a:lvl4pPr algn="ctr" rtl="0" eaLnBrk="0" fontAlgn="base" hangingPunct="0">
        <a:spcBef>
          <a:spcPct val="0"/>
        </a:spcBef>
        <a:spcAft>
          <a:spcPct val="0"/>
        </a:spcAft>
        <a:defRPr kumimoji="1" sz="4000" b="1">
          <a:solidFill>
            <a:schemeClr val="tx2"/>
          </a:solidFill>
          <a:latin typeface="Times New Roman" pitchFamily="18" charset="0"/>
        </a:defRPr>
      </a:lvl4pPr>
      <a:lvl5pPr algn="ctr" rtl="0" eaLnBrk="0" fontAlgn="base" hangingPunct="0">
        <a:spcBef>
          <a:spcPct val="0"/>
        </a:spcBef>
        <a:spcAft>
          <a:spcPct val="0"/>
        </a:spcAft>
        <a:defRPr kumimoji="1" sz="4000" b="1">
          <a:solidFill>
            <a:schemeClr val="tx2"/>
          </a:solidFill>
          <a:latin typeface="Times New Roman" pitchFamily="18" charset="0"/>
        </a:defRPr>
      </a:lvl5pPr>
      <a:lvl6pPr marL="457200" algn="ctr" rtl="0" fontAlgn="base">
        <a:spcBef>
          <a:spcPct val="0"/>
        </a:spcBef>
        <a:spcAft>
          <a:spcPct val="0"/>
        </a:spcAft>
        <a:defRPr kumimoji="1" sz="4000" b="1">
          <a:solidFill>
            <a:schemeClr val="tx2"/>
          </a:solidFill>
          <a:latin typeface="Times New Roman" pitchFamily="18" charset="0"/>
        </a:defRPr>
      </a:lvl6pPr>
      <a:lvl7pPr marL="914400" algn="ctr" rtl="0" fontAlgn="base">
        <a:spcBef>
          <a:spcPct val="0"/>
        </a:spcBef>
        <a:spcAft>
          <a:spcPct val="0"/>
        </a:spcAft>
        <a:defRPr kumimoji="1" sz="4000" b="1">
          <a:solidFill>
            <a:schemeClr val="tx2"/>
          </a:solidFill>
          <a:latin typeface="Times New Roman" pitchFamily="18" charset="0"/>
        </a:defRPr>
      </a:lvl7pPr>
      <a:lvl8pPr marL="1371600" algn="ctr" rtl="0" fontAlgn="base">
        <a:spcBef>
          <a:spcPct val="0"/>
        </a:spcBef>
        <a:spcAft>
          <a:spcPct val="0"/>
        </a:spcAft>
        <a:defRPr kumimoji="1" sz="4000" b="1">
          <a:solidFill>
            <a:schemeClr val="tx2"/>
          </a:solidFill>
          <a:latin typeface="Times New Roman" pitchFamily="18" charset="0"/>
        </a:defRPr>
      </a:lvl8pPr>
      <a:lvl9pPr marL="1828800" algn="ctr" rtl="0" fontAlgn="base">
        <a:spcBef>
          <a:spcPct val="0"/>
        </a:spcBef>
        <a:spcAft>
          <a:spcPct val="0"/>
        </a:spcAft>
        <a:defRPr kumimoji="1" sz="4000" b="1">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rgbClr val="FF3300"/>
          </a:solidFill>
          <a:latin typeface="+mn-lt"/>
        </a:defRPr>
      </a:lvl2pPr>
      <a:lvl3pPr marL="1143000" indent="-228600" algn="l" rtl="0" eaLnBrk="0" fontAlgn="base" hangingPunct="0">
        <a:spcBef>
          <a:spcPct val="20000"/>
        </a:spcBef>
        <a:spcAft>
          <a:spcPct val="0"/>
        </a:spcAft>
        <a:buChar char="•"/>
        <a:defRPr kumimoji="1" sz="2400">
          <a:solidFill>
            <a:schemeClr val="accent2"/>
          </a:solidFill>
          <a:latin typeface="+mn-lt"/>
        </a:defRPr>
      </a:lvl3pPr>
      <a:lvl4pPr marL="1600200" indent="-228600" algn="l" rtl="0" eaLnBrk="0" fontAlgn="base" hangingPunct="0">
        <a:spcBef>
          <a:spcPct val="20000"/>
        </a:spcBef>
        <a:spcAft>
          <a:spcPct val="0"/>
        </a:spcAft>
        <a:buChar char="–"/>
        <a:defRPr kumimoji="1" sz="2000">
          <a:solidFill>
            <a:schemeClr val="tx1"/>
          </a:solidFill>
          <a:latin typeface="+mn-lt"/>
        </a:defRPr>
      </a:lvl4pPr>
      <a:lvl5pPr marL="2057400" indent="-228600" algn="l" rtl="0" eaLnBrk="0" fontAlgn="base" hangingPunct="0">
        <a:spcBef>
          <a:spcPct val="20000"/>
        </a:spcBef>
        <a:spcAft>
          <a:spcPct val="0"/>
        </a:spcAft>
        <a:buChar char="•"/>
        <a:defRPr kumimoji="1" sz="2000">
          <a:solidFill>
            <a:schemeClr val="tx1"/>
          </a:solidFill>
          <a:latin typeface="+mn-lt"/>
        </a:defRPr>
      </a:lvl5pPr>
      <a:lvl6pPr marL="2514600" indent="-228600" algn="l" rtl="0" fontAlgn="base">
        <a:spcBef>
          <a:spcPct val="20000"/>
        </a:spcBef>
        <a:spcAft>
          <a:spcPct val="0"/>
        </a:spcAft>
        <a:buChar char="•"/>
        <a:defRPr kumimoji="1" sz="2000">
          <a:solidFill>
            <a:schemeClr val="tx1"/>
          </a:solidFill>
          <a:latin typeface="+mn-lt"/>
        </a:defRPr>
      </a:lvl6pPr>
      <a:lvl7pPr marL="2971800" indent="-228600" algn="l" rtl="0" fontAlgn="base">
        <a:spcBef>
          <a:spcPct val="20000"/>
        </a:spcBef>
        <a:spcAft>
          <a:spcPct val="0"/>
        </a:spcAft>
        <a:buChar char="•"/>
        <a:defRPr kumimoji="1" sz="2000">
          <a:solidFill>
            <a:schemeClr val="tx1"/>
          </a:solidFill>
          <a:latin typeface="+mn-lt"/>
        </a:defRPr>
      </a:lvl7pPr>
      <a:lvl8pPr marL="3429000" indent="-228600" algn="l" rtl="0" fontAlgn="base">
        <a:spcBef>
          <a:spcPct val="20000"/>
        </a:spcBef>
        <a:spcAft>
          <a:spcPct val="0"/>
        </a:spcAft>
        <a:buChar char="•"/>
        <a:defRPr kumimoji="1" sz="2000">
          <a:solidFill>
            <a:schemeClr val="tx1"/>
          </a:solidFill>
          <a:latin typeface="+mn-lt"/>
        </a:defRPr>
      </a:lvl8pPr>
      <a:lvl9pPr marL="3886200" indent="-228600" algn="l" rtl="0" fontAlgn="base">
        <a:spcBef>
          <a:spcPct val="20000"/>
        </a:spcBef>
        <a:spcAft>
          <a:spcPct val="0"/>
        </a:spcAft>
        <a:buChar char="•"/>
        <a:defRPr kumimoji="1"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11"/>
          <p:cNvSpPr>
            <a:spLocks noGrp="1" noChangeArrowheads="1"/>
          </p:cNvSpPr>
          <p:nvPr>
            <p:ph type="body" idx="1"/>
          </p:nvPr>
        </p:nvSpPr>
        <p:spPr bwMode="auto">
          <a:xfrm>
            <a:off x="395288" y="1125538"/>
            <a:ext cx="8280400"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tr-TR" smtClean="0"/>
              <a:t>Click to edit Master text styles</a:t>
            </a:r>
          </a:p>
          <a:p>
            <a:pPr lvl="1"/>
            <a:r>
              <a:rPr lang="en-US" altLang="tr-TR" smtClean="0"/>
              <a:t>Second level</a:t>
            </a:r>
          </a:p>
          <a:p>
            <a:pPr lvl="2"/>
            <a:r>
              <a:rPr lang="en-US" altLang="tr-TR" smtClean="0"/>
              <a:t>Third level</a:t>
            </a:r>
          </a:p>
          <a:p>
            <a:pPr lvl="3"/>
            <a:r>
              <a:rPr lang="en-US" altLang="tr-TR" smtClean="0"/>
              <a:t>Fourth level</a:t>
            </a:r>
          </a:p>
          <a:p>
            <a:pPr lvl="4"/>
            <a:r>
              <a:rPr lang="en-US" altLang="tr-TR" smtClean="0"/>
              <a:t>Fifth level</a:t>
            </a:r>
          </a:p>
        </p:txBody>
      </p:sp>
      <p:sp>
        <p:nvSpPr>
          <p:cNvPr id="1036" name="Rectangle 12"/>
          <p:cNvSpPr>
            <a:spLocks noGrp="1" noChangeArrowheads="1"/>
          </p:cNvSpPr>
          <p:nvPr>
            <p:ph type="sldNum" sz="quarter" idx="4"/>
          </p:nvPr>
        </p:nvSpPr>
        <p:spPr bwMode="auto">
          <a:xfrm>
            <a:off x="7239000" y="6524625"/>
            <a:ext cx="1905000" cy="33337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200">
                <a:solidFill>
                  <a:srgbClr val="000000"/>
                </a:solidFill>
                <a:latin typeface="Times New Roman" panose="02020603050405020304" pitchFamily="18" charset="0"/>
              </a:defRPr>
            </a:lvl1pPr>
          </a:lstStyle>
          <a:p>
            <a:pPr>
              <a:defRPr/>
            </a:pPr>
            <a:fld id="{A8C8F34D-D9EA-4B19-9832-AE32250ABC1C}" type="slidenum">
              <a:rPr lang="en-US"/>
              <a:pPr>
                <a:defRPr/>
              </a:pPr>
              <a:t>‹#›</a:t>
            </a:fld>
            <a:endParaRPr lang="en-US"/>
          </a:p>
        </p:txBody>
      </p:sp>
      <p:sp>
        <p:nvSpPr>
          <p:cNvPr id="2052" name="Rectangle 13"/>
          <p:cNvSpPr>
            <a:spLocks noGrp="1" noChangeArrowheads="1"/>
          </p:cNvSpPr>
          <p:nvPr>
            <p:ph type="title"/>
          </p:nvPr>
        </p:nvSpPr>
        <p:spPr bwMode="auto">
          <a:xfrm>
            <a:off x="0" y="0"/>
            <a:ext cx="9144000" cy="76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tr-TR" smtClean="0"/>
              <a:t>Click to edit Master title style</a:t>
            </a:r>
          </a:p>
        </p:txBody>
      </p:sp>
    </p:spTree>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Lst>
  <p:hf hdr="0" dt="0"/>
  <p:txStyles>
    <p:titleStyle>
      <a:lvl1pPr algn="ctr" rtl="0" eaLnBrk="0" fontAlgn="base" hangingPunct="0">
        <a:spcBef>
          <a:spcPct val="0"/>
        </a:spcBef>
        <a:spcAft>
          <a:spcPct val="0"/>
        </a:spcAft>
        <a:defRPr kumimoji="1" sz="4000" b="1">
          <a:solidFill>
            <a:schemeClr val="tx2"/>
          </a:solidFill>
          <a:latin typeface="+mj-lt"/>
          <a:ea typeface="+mj-ea"/>
          <a:cs typeface="+mj-cs"/>
        </a:defRPr>
      </a:lvl1pPr>
      <a:lvl2pPr algn="ctr" rtl="0" eaLnBrk="0" fontAlgn="base" hangingPunct="0">
        <a:spcBef>
          <a:spcPct val="0"/>
        </a:spcBef>
        <a:spcAft>
          <a:spcPct val="0"/>
        </a:spcAft>
        <a:defRPr kumimoji="1" sz="4000" b="1">
          <a:solidFill>
            <a:schemeClr val="tx2"/>
          </a:solidFill>
          <a:latin typeface="Times New Roman" pitchFamily="18" charset="0"/>
        </a:defRPr>
      </a:lvl2pPr>
      <a:lvl3pPr algn="ctr" rtl="0" eaLnBrk="0" fontAlgn="base" hangingPunct="0">
        <a:spcBef>
          <a:spcPct val="0"/>
        </a:spcBef>
        <a:spcAft>
          <a:spcPct val="0"/>
        </a:spcAft>
        <a:defRPr kumimoji="1" sz="4000" b="1">
          <a:solidFill>
            <a:schemeClr val="tx2"/>
          </a:solidFill>
          <a:latin typeface="Times New Roman" pitchFamily="18" charset="0"/>
        </a:defRPr>
      </a:lvl3pPr>
      <a:lvl4pPr algn="ctr" rtl="0" eaLnBrk="0" fontAlgn="base" hangingPunct="0">
        <a:spcBef>
          <a:spcPct val="0"/>
        </a:spcBef>
        <a:spcAft>
          <a:spcPct val="0"/>
        </a:spcAft>
        <a:defRPr kumimoji="1" sz="4000" b="1">
          <a:solidFill>
            <a:schemeClr val="tx2"/>
          </a:solidFill>
          <a:latin typeface="Times New Roman" pitchFamily="18" charset="0"/>
        </a:defRPr>
      </a:lvl4pPr>
      <a:lvl5pPr algn="ctr" rtl="0" eaLnBrk="0" fontAlgn="base" hangingPunct="0">
        <a:spcBef>
          <a:spcPct val="0"/>
        </a:spcBef>
        <a:spcAft>
          <a:spcPct val="0"/>
        </a:spcAft>
        <a:defRPr kumimoji="1" sz="4000" b="1">
          <a:solidFill>
            <a:schemeClr val="tx2"/>
          </a:solidFill>
          <a:latin typeface="Times New Roman" pitchFamily="18" charset="0"/>
        </a:defRPr>
      </a:lvl5pPr>
      <a:lvl6pPr marL="457200" algn="ctr" rtl="0" fontAlgn="base">
        <a:spcBef>
          <a:spcPct val="0"/>
        </a:spcBef>
        <a:spcAft>
          <a:spcPct val="0"/>
        </a:spcAft>
        <a:defRPr kumimoji="1" sz="4000" b="1">
          <a:solidFill>
            <a:schemeClr val="tx2"/>
          </a:solidFill>
          <a:latin typeface="Times New Roman" pitchFamily="18" charset="0"/>
        </a:defRPr>
      </a:lvl6pPr>
      <a:lvl7pPr marL="914400" algn="ctr" rtl="0" fontAlgn="base">
        <a:spcBef>
          <a:spcPct val="0"/>
        </a:spcBef>
        <a:spcAft>
          <a:spcPct val="0"/>
        </a:spcAft>
        <a:defRPr kumimoji="1" sz="4000" b="1">
          <a:solidFill>
            <a:schemeClr val="tx2"/>
          </a:solidFill>
          <a:latin typeface="Times New Roman" pitchFamily="18" charset="0"/>
        </a:defRPr>
      </a:lvl7pPr>
      <a:lvl8pPr marL="1371600" algn="ctr" rtl="0" fontAlgn="base">
        <a:spcBef>
          <a:spcPct val="0"/>
        </a:spcBef>
        <a:spcAft>
          <a:spcPct val="0"/>
        </a:spcAft>
        <a:defRPr kumimoji="1" sz="4000" b="1">
          <a:solidFill>
            <a:schemeClr val="tx2"/>
          </a:solidFill>
          <a:latin typeface="Times New Roman" pitchFamily="18" charset="0"/>
        </a:defRPr>
      </a:lvl8pPr>
      <a:lvl9pPr marL="1828800" algn="ctr" rtl="0" fontAlgn="base">
        <a:spcBef>
          <a:spcPct val="0"/>
        </a:spcBef>
        <a:spcAft>
          <a:spcPct val="0"/>
        </a:spcAft>
        <a:defRPr kumimoji="1" sz="4000" b="1">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rgbClr val="FF3300"/>
          </a:solidFill>
          <a:latin typeface="+mn-lt"/>
        </a:defRPr>
      </a:lvl2pPr>
      <a:lvl3pPr marL="1143000" indent="-228600" algn="l" rtl="0" eaLnBrk="0" fontAlgn="base" hangingPunct="0">
        <a:spcBef>
          <a:spcPct val="20000"/>
        </a:spcBef>
        <a:spcAft>
          <a:spcPct val="0"/>
        </a:spcAft>
        <a:buChar char="•"/>
        <a:defRPr kumimoji="1" sz="2400">
          <a:solidFill>
            <a:schemeClr val="accent2"/>
          </a:solidFill>
          <a:latin typeface="+mn-lt"/>
        </a:defRPr>
      </a:lvl3pPr>
      <a:lvl4pPr marL="1600200" indent="-228600" algn="l" rtl="0" eaLnBrk="0" fontAlgn="base" hangingPunct="0">
        <a:spcBef>
          <a:spcPct val="20000"/>
        </a:spcBef>
        <a:spcAft>
          <a:spcPct val="0"/>
        </a:spcAft>
        <a:buChar char="–"/>
        <a:defRPr kumimoji="1" sz="2000">
          <a:solidFill>
            <a:schemeClr val="tx1"/>
          </a:solidFill>
          <a:latin typeface="+mn-lt"/>
        </a:defRPr>
      </a:lvl4pPr>
      <a:lvl5pPr marL="2057400" indent="-228600" algn="l" rtl="0" eaLnBrk="0" fontAlgn="base" hangingPunct="0">
        <a:spcBef>
          <a:spcPct val="20000"/>
        </a:spcBef>
        <a:spcAft>
          <a:spcPct val="0"/>
        </a:spcAft>
        <a:buChar char="•"/>
        <a:defRPr kumimoji="1" sz="2000">
          <a:solidFill>
            <a:schemeClr val="tx1"/>
          </a:solidFill>
          <a:latin typeface="+mn-lt"/>
        </a:defRPr>
      </a:lvl5pPr>
      <a:lvl6pPr marL="2514600" indent="-228600" algn="l" rtl="0" fontAlgn="base">
        <a:spcBef>
          <a:spcPct val="20000"/>
        </a:spcBef>
        <a:spcAft>
          <a:spcPct val="0"/>
        </a:spcAft>
        <a:buChar char="•"/>
        <a:defRPr kumimoji="1" sz="2000">
          <a:solidFill>
            <a:schemeClr val="tx1"/>
          </a:solidFill>
          <a:latin typeface="+mn-lt"/>
        </a:defRPr>
      </a:lvl6pPr>
      <a:lvl7pPr marL="2971800" indent="-228600" algn="l" rtl="0" fontAlgn="base">
        <a:spcBef>
          <a:spcPct val="20000"/>
        </a:spcBef>
        <a:spcAft>
          <a:spcPct val="0"/>
        </a:spcAft>
        <a:buChar char="•"/>
        <a:defRPr kumimoji="1" sz="2000">
          <a:solidFill>
            <a:schemeClr val="tx1"/>
          </a:solidFill>
          <a:latin typeface="+mn-lt"/>
        </a:defRPr>
      </a:lvl7pPr>
      <a:lvl8pPr marL="3429000" indent="-228600" algn="l" rtl="0" fontAlgn="base">
        <a:spcBef>
          <a:spcPct val="20000"/>
        </a:spcBef>
        <a:spcAft>
          <a:spcPct val="0"/>
        </a:spcAft>
        <a:buChar char="•"/>
        <a:defRPr kumimoji="1" sz="2000">
          <a:solidFill>
            <a:schemeClr val="tx1"/>
          </a:solidFill>
          <a:latin typeface="+mn-lt"/>
        </a:defRPr>
      </a:lvl8pPr>
      <a:lvl9pPr marL="3886200" indent="-228600" algn="l" rtl="0" fontAlgn="base">
        <a:spcBef>
          <a:spcPct val="20000"/>
        </a:spcBef>
        <a:spcAft>
          <a:spcPct val="0"/>
        </a:spcAft>
        <a:buChar char="•"/>
        <a:defRPr kumimoji="1"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naydin@yildiz.edu.tr" TargetMode="External"/><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image" Target="../media/image25.wmf"/><Relationship Id="rId1" Type="http://schemas.openxmlformats.org/officeDocument/2006/relationships/slideLayout" Target="../slideLayouts/slideLayout1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vmlDrawing" Target="../drawings/vmlDrawing5.vml"/><Relationship Id="rId5" Type="http://schemas.openxmlformats.org/officeDocument/2006/relationships/image" Target="../media/image29.wmf"/><Relationship Id="rId4" Type="http://schemas.openxmlformats.org/officeDocument/2006/relationships/oleObject" Target="../embeddings/oleObject5.bin"/></Relationships>
</file>

<file path=ppt/slides/_rels/slide12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28.xml"/><Relationship Id="rId7" Type="http://schemas.openxmlformats.org/officeDocument/2006/relationships/image" Target="../media/image35.w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oleObject" Target="../embeddings/oleObject7.bin"/><Relationship Id="rId5" Type="http://schemas.openxmlformats.org/officeDocument/2006/relationships/image" Target="../media/image34.wmf"/><Relationship Id="rId4" Type="http://schemas.openxmlformats.org/officeDocument/2006/relationships/oleObject" Target="../embeddings/oleObject6.bin"/></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29.xml"/><Relationship Id="rId7" Type="http://schemas.openxmlformats.org/officeDocument/2006/relationships/image" Target="../media/image35.wmf"/><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oleObject" Target="../embeddings/oleObject9.bin"/><Relationship Id="rId5" Type="http://schemas.openxmlformats.org/officeDocument/2006/relationships/image" Target="../media/image34.wmf"/><Relationship Id="rId4" Type="http://schemas.openxmlformats.org/officeDocument/2006/relationships/oleObject" Target="../embeddings/oleObject8.bin"/></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hyperlink" Target="http://dictionary.reference.com/browse/systems" TargetMode="External"/><Relationship Id="rId2" Type="http://schemas.openxmlformats.org/officeDocument/2006/relationships/hyperlink" Target="http://en.wikipedia.org/wiki/System" TargetMode="External"/><Relationship Id="rId1" Type="http://schemas.openxmlformats.org/officeDocument/2006/relationships/slideLayout" Target="../slideLayouts/slideLayout16.xml"/><Relationship Id="rId4" Type="http://schemas.openxmlformats.org/officeDocument/2006/relationships/hyperlink" Target="http://www.businessdictionary.com/definition/system.html" TargetMode="Externa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31.xml"/><Relationship Id="rId7" Type="http://schemas.openxmlformats.org/officeDocument/2006/relationships/image" Target="../media/image35.wmf"/><Relationship Id="rId2" Type="http://schemas.openxmlformats.org/officeDocument/2006/relationships/slideLayout" Target="../slideLayouts/slideLayout2.xml"/><Relationship Id="rId1" Type="http://schemas.openxmlformats.org/officeDocument/2006/relationships/vmlDrawing" Target="../drawings/vmlDrawing8.vml"/><Relationship Id="rId6" Type="http://schemas.openxmlformats.org/officeDocument/2006/relationships/oleObject" Target="../embeddings/oleObject11.bin"/><Relationship Id="rId5" Type="http://schemas.openxmlformats.org/officeDocument/2006/relationships/image" Target="../media/image34.wmf"/><Relationship Id="rId4" Type="http://schemas.openxmlformats.org/officeDocument/2006/relationships/oleObject" Target="../embeddings/oleObject10.bin"/></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7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image" Target="../media/image42.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5.wmf"/><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2.xml"/><Relationship Id="rId1" Type="http://schemas.openxmlformats.org/officeDocument/2006/relationships/vmlDrawing" Target="../drawings/vmlDrawing1.vml"/><Relationship Id="rId4" Type="http://schemas.openxmlformats.org/officeDocument/2006/relationships/image" Target="../media/image16.wm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17.gif"/><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6.xml"/><Relationship Id="rId1" Type="http://schemas.openxmlformats.org/officeDocument/2006/relationships/vmlDrawing" Target="../drawings/vmlDrawing2.vml"/><Relationship Id="rId4" Type="http://schemas.openxmlformats.org/officeDocument/2006/relationships/image" Target="../media/image18.wmf"/></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image" Target="../media/image20.wmf"/></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image" Target="../media/image21.wmf"/><Relationship Id="rId4" Type="http://schemas.openxmlformats.org/officeDocument/2006/relationships/oleObject" Target="../embeddings/oleObject4.bin"/></Relationships>
</file>

<file path=ppt/slides/_rels/slide9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9"/>
          <p:cNvSpPr>
            <a:spLocks noGrp="1" noChangeArrowheads="1"/>
          </p:cNvSpPr>
          <p:nvPr>
            <p:ph type="title"/>
          </p:nvPr>
        </p:nvSpPr>
        <p:spPr>
          <a:xfrm>
            <a:off x="0" y="0"/>
            <a:ext cx="9144000" cy="1125538"/>
          </a:xfrm>
        </p:spPr>
        <p:txBody>
          <a:bodyPr/>
          <a:lstStyle/>
          <a:p>
            <a:pPr eaLnBrk="1" hangingPunct="1"/>
            <a:r>
              <a:rPr lang="tr-TR" altLang="tr-TR" smtClean="0"/>
              <a:t>BLM6112</a:t>
            </a:r>
            <a:br>
              <a:rPr lang="tr-TR" altLang="tr-TR" smtClean="0"/>
            </a:br>
            <a:r>
              <a:rPr lang="tr-TR" altLang="tr-TR" smtClean="0"/>
              <a:t>Advanced Computer Architecture</a:t>
            </a:r>
            <a:endParaRPr lang="en-US" altLang="tr-TR" smtClean="0"/>
          </a:p>
        </p:txBody>
      </p:sp>
      <p:sp>
        <p:nvSpPr>
          <p:cNvPr id="5123" name="Rectangle 7"/>
          <p:cNvSpPr>
            <a:spLocks noGrp="1" noChangeArrowheads="1"/>
          </p:cNvSpPr>
          <p:nvPr>
            <p:ph idx="1"/>
          </p:nvPr>
        </p:nvSpPr>
        <p:spPr/>
        <p:txBody>
          <a:bodyPr/>
          <a:lstStyle/>
          <a:p>
            <a:pPr algn="ctr" eaLnBrk="1" hangingPunct="1">
              <a:buFontTx/>
              <a:buNone/>
            </a:pPr>
            <a:endParaRPr lang="tr-TR" altLang="tr-TR" smtClean="0"/>
          </a:p>
          <a:p>
            <a:pPr algn="ctr" eaLnBrk="1" hangingPunct="1">
              <a:buFontTx/>
              <a:buNone/>
            </a:pPr>
            <a:r>
              <a:rPr lang="tr-TR" altLang="tr-TR" b="1" smtClean="0">
                <a:solidFill>
                  <a:srgbClr val="0070C0"/>
                </a:solidFill>
              </a:rPr>
              <a:t>Prof. </a:t>
            </a:r>
            <a:r>
              <a:rPr lang="en-US" altLang="tr-TR" b="1" smtClean="0">
                <a:solidFill>
                  <a:srgbClr val="0070C0"/>
                </a:solidFill>
              </a:rPr>
              <a:t>Dr. </a:t>
            </a:r>
            <a:r>
              <a:rPr lang="tr-TR" altLang="tr-TR" b="1" smtClean="0">
                <a:solidFill>
                  <a:srgbClr val="0070C0"/>
                </a:solidFill>
              </a:rPr>
              <a:t>Nizamettin AYDIN</a:t>
            </a:r>
          </a:p>
          <a:p>
            <a:pPr algn="ctr" eaLnBrk="1" hangingPunct="1">
              <a:buFontTx/>
              <a:buNone/>
            </a:pPr>
            <a:endParaRPr lang="en-US" altLang="tr-TR" smtClean="0"/>
          </a:p>
          <a:p>
            <a:pPr algn="ctr">
              <a:buFontTx/>
              <a:buNone/>
            </a:pPr>
            <a:r>
              <a:rPr lang="tr-TR" altLang="tr-TR" smtClean="0">
                <a:cs typeface="Times New Roman" panose="02020603050405020304" pitchFamily="18" charset="0"/>
                <a:hlinkClick r:id="rId3"/>
              </a:rPr>
              <a:t>naydin</a:t>
            </a:r>
            <a:r>
              <a:rPr lang="en-US" altLang="tr-TR" smtClean="0">
                <a:cs typeface="Times New Roman" panose="02020603050405020304" pitchFamily="18" charset="0"/>
                <a:hlinkClick r:id="rId3"/>
              </a:rPr>
              <a:t>@</a:t>
            </a:r>
            <a:r>
              <a:rPr lang="en-GB" altLang="tr-TR" smtClean="0">
                <a:cs typeface="Times New Roman" panose="02020603050405020304" pitchFamily="18" charset="0"/>
                <a:hlinkClick r:id="rId3"/>
              </a:rPr>
              <a:t>yildiz</a:t>
            </a:r>
            <a:r>
              <a:rPr lang="tr-TR" altLang="tr-TR" smtClean="0">
                <a:cs typeface="Times New Roman" panose="02020603050405020304" pitchFamily="18" charset="0"/>
                <a:hlinkClick r:id="rId3"/>
              </a:rPr>
              <a:t>.edu.tr</a:t>
            </a:r>
            <a:endParaRPr lang="tr-TR" altLang="tr-TR" smtClean="0">
              <a:cs typeface="Times New Roman" panose="02020603050405020304" pitchFamily="18" charset="0"/>
            </a:endParaRPr>
          </a:p>
          <a:p>
            <a:pPr algn="ctr" eaLnBrk="1" hangingPunct="1">
              <a:buFontTx/>
              <a:buNone/>
            </a:pPr>
            <a:endParaRPr lang="en-US" altLang="tr-TR" smtClean="0">
              <a:solidFill>
                <a:srgbClr val="0000FF"/>
              </a:solidFill>
              <a:cs typeface="Times New Roman" panose="02020603050405020304" pitchFamily="18" charset="0"/>
            </a:endParaRPr>
          </a:p>
          <a:p>
            <a:pPr algn="ctr" eaLnBrk="1" hangingPunct="1">
              <a:buFontTx/>
              <a:buNone/>
            </a:pPr>
            <a:r>
              <a:rPr lang="tr-TR" altLang="tr-TR" smtClean="0">
                <a:solidFill>
                  <a:srgbClr val="0000FF"/>
                </a:solidFill>
                <a:cs typeface="Times New Roman" panose="02020603050405020304" pitchFamily="18" charset="0"/>
              </a:rPr>
              <a:t>http://</a:t>
            </a:r>
            <a:r>
              <a:rPr lang="en-GB" altLang="tr-TR" smtClean="0">
                <a:solidFill>
                  <a:srgbClr val="0000FF"/>
                </a:solidFill>
                <a:cs typeface="Times New Roman" panose="02020603050405020304" pitchFamily="18" charset="0"/>
              </a:rPr>
              <a:t>www</a:t>
            </a:r>
            <a:r>
              <a:rPr lang="tr-TR" altLang="tr-TR" smtClean="0">
                <a:solidFill>
                  <a:srgbClr val="0000FF"/>
                </a:solidFill>
                <a:cs typeface="Times New Roman" panose="02020603050405020304" pitchFamily="18" charset="0"/>
              </a:rPr>
              <a:t>3</a:t>
            </a:r>
            <a:r>
              <a:rPr lang="en-GB" altLang="tr-TR" smtClean="0">
                <a:solidFill>
                  <a:srgbClr val="0000FF"/>
                </a:solidFill>
                <a:cs typeface="Times New Roman" panose="02020603050405020304" pitchFamily="18" charset="0"/>
              </a:rPr>
              <a:t>.yildiz</a:t>
            </a:r>
            <a:r>
              <a:rPr lang="tr-TR" altLang="tr-TR" smtClean="0">
                <a:solidFill>
                  <a:srgbClr val="0000FF"/>
                </a:solidFill>
                <a:cs typeface="Times New Roman" panose="02020603050405020304" pitchFamily="18" charset="0"/>
              </a:rPr>
              <a:t>.edu.tr/~naydin</a:t>
            </a:r>
            <a:endParaRPr lang="en-US" altLang="tr-TR" smtClean="0">
              <a:solidFill>
                <a:srgbClr val="0000FF"/>
              </a:solidFill>
              <a:cs typeface="Times New Roman" panose="02020603050405020304" pitchFamily="18" charset="0"/>
            </a:endParaRPr>
          </a:p>
        </p:txBody>
      </p:sp>
      <p:sp>
        <p:nvSpPr>
          <p:cNvPr id="5124"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15BEBE05-C5A6-4087-9219-F2AA1BDD4EE8}" type="slidenum">
              <a:rPr kumimoji="0" lang="en-US" altLang="tr-TR" sz="1200" smtClean="0"/>
              <a:pPr>
                <a:spcBef>
                  <a:spcPct val="50000"/>
                </a:spcBef>
                <a:buFontTx/>
                <a:buNone/>
              </a:pPr>
              <a:t>1</a:t>
            </a:fld>
            <a:endParaRPr kumimoji="0" lang="en-US" altLang="tr-TR" sz="1200" smtClean="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tr-TR" altLang="tr-TR" smtClean="0"/>
              <a:t>Converting data into information</a:t>
            </a:r>
          </a:p>
        </p:txBody>
      </p:sp>
      <p:sp>
        <p:nvSpPr>
          <p:cNvPr id="3" name="Content Placeholder 2"/>
          <p:cNvSpPr>
            <a:spLocks noGrp="1"/>
          </p:cNvSpPr>
          <p:nvPr>
            <p:ph idx="1"/>
          </p:nvPr>
        </p:nvSpPr>
        <p:spPr/>
        <p:txBody>
          <a:bodyPr/>
          <a:lstStyle/>
          <a:p>
            <a:r>
              <a:rPr lang="en-US" altLang="tr-TR" smtClean="0"/>
              <a:t>To be useful, data must satisfy a number of conditions. It must be:</a:t>
            </a:r>
          </a:p>
          <a:p>
            <a:pPr lvl="1"/>
            <a:r>
              <a:rPr lang="en-US" altLang="tr-TR" smtClean="0"/>
              <a:t>relevant to the specific purpose</a:t>
            </a:r>
          </a:p>
          <a:p>
            <a:pPr lvl="1"/>
            <a:r>
              <a:rPr lang="en-US" altLang="tr-TR" smtClean="0"/>
              <a:t>complete</a:t>
            </a:r>
          </a:p>
          <a:p>
            <a:pPr lvl="1"/>
            <a:r>
              <a:rPr lang="en-US" altLang="tr-TR" smtClean="0"/>
              <a:t>accurate</a:t>
            </a:r>
          </a:p>
          <a:p>
            <a:pPr lvl="1"/>
            <a:r>
              <a:rPr lang="tr-TR" altLang="tr-TR" smtClean="0"/>
              <a:t>t</a:t>
            </a:r>
            <a:r>
              <a:rPr lang="en-US" altLang="tr-TR" smtClean="0"/>
              <a:t>imely</a:t>
            </a:r>
            <a:endParaRPr lang="tr-TR" altLang="tr-TR" smtClean="0"/>
          </a:p>
          <a:p>
            <a:pPr lvl="2"/>
            <a:r>
              <a:rPr lang="en-US" altLang="tr-TR" smtClean="0"/>
              <a:t>data that arrives after you have made your decision is of no value</a:t>
            </a:r>
          </a:p>
        </p:txBody>
      </p:sp>
      <p:sp>
        <p:nvSpPr>
          <p:cNvPr id="1536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1D0E97C9-CA51-4B83-93C1-55584BDE2DA3}" type="slidenum">
              <a:rPr kumimoji="0" lang="en-US" altLang="tr-TR" sz="1200" smtClean="0"/>
              <a:pPr>
                <a:spcBef>
                  <a:spcPct val="50000"/>
                </a:spcBef>
                <a:buFontTx/>
                <a:buNone/>
              </a:pPr>
              <a:t>10</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902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79D3D8D-ADA8-4CB0-8F69-F28099F715B9}" type="slidenum">
              <a:rPr kumimoji="0" lang="en-US" altLang="tr-TR" sz="1200" smtClean="0"/>
              <a:pPr>
                <a:spcBef>
                  <a:spcPct val="50000"/>
                </a:spcBef>
                <a:buFontTx/>
                <a:buNone/>
              </a:pPr>
              <a:t>100</a:t>
            </a:fld>
            <a:endParaRPr kumimoji="0" lang="en-US" altLang="tr-TR" sz="1200" smtClean="0"/>
          </a:p>
        </p:txBody>
      </p:sp>
      <p:sp>
        <p:nvSpPr>
          <p:cNvPr id="441346" name="Rectangle 2"/>
          <p:cNvSpPr>
            <a:spLocks noGrp="1" noChangeArrowheads="1"/>
          </p:cNvSpPr>
          <p:nvPr>
            <p:ph type="title"/>
          </p:nvPr>
        </p:nvSpPr>
        <p:spPr>
          <a:xfrm>
            <a:off x="512763" y="0"/>
            <a:ext cx="8223250" cy="782638"/>
          </a:xfrm>
        </p:spPr>
        <p:txBody>
          <a:bodyPr/>
          <a:lstStyle/>
          <a:p>
            <a:r>
              <a:rPr lang="en-US" altLang="tr-TR" sz="3600" smtClean="0"/>
              <a:t>Multiple-bit Rudimentary Functions</a:t>
            </a:r>
          </a:p>
        </p:txBody>
      </p:sp>
      <p:sp>
        <p:nvSpPr>
          <p:cNvPr id="441347" name="Rectangle 3"/>
          <p:cNvSpPr>
            <a:spLocks noGrp="1" noChangeArrowheads="1"/>
          </p:cNvSpPr>
          <p:nvPr>
            <p:ph type="body" idx="1"/>
          </p:nvPr>
        </p:nvSpPr>
        <p:spPr>
          <a:xfrm>
            <a:off x="396875" y="812800"/>
            <a:ext cx="8148638" cy="5627688"/>
          </a:xfrm>
        </p:spPr>
        <p:txBody>
          <a:bodyPr/>
          <a:lstStyle/>
          <a:p>
            <a:pPr marL="288925" indent="-288925"/>
            <a:r>
              <a:rPr lang="en-US" altLang="tr-TR" smtClean="0"/>
              <a:t>Multi-bit Examples:</a:t>
            </a:r>
          </a:p>
          <a:p>
            <a:pPr marL="288925" indent="-288925"/>
            <a:endParaRPr lang="tr-TR" altLang="tr-TR" smtClean="0"/>
          </a:p>
          <a:p>
            <a:pPr marL="288925" indent="-288925"/>
            <a:endParaRPr lang="en-US" altLang="tr-TR" smtClean="0"/>
          </a:p>
          <a:p>
            <a:pPr marL="288925" indent="-288925"/>
            <a:endParaRPr lang="en-US" altLang="tr-TR" smtClean="0"/>
          </a:p>
          <a:p>
            <a:pPr marL="288925" indent="-288925"/>
            <a:endParaRPr lang="en-US" altLang="tr-TR" smtClean="0"/>
          </a:p>
          <a:p>
            <a:pPr marL="288925" indent="-288925"/>
            <a:r>
              <a:rPr lang="en-US" altLang="tr-TR" sz="2000" smtClean="0"/>
              <a:t>A wide line is used to represent</a:t>
            </a:r>
            <a:br>
              <a:rPr lang="en-US" altLang="tr-TR" sz="2000" smtClean="0"/>
            </a:br>
            <a:r>
              <a:rPr lang="en-US" altLang="tr-TR" sz="2000" smtClean="0"/>
              <a:t>a </a:t>
            </a:r>
            <a:r>
              <a:rPr lang="en-US" altLang="tr-TR" sz="2000" i="1" smtClean="0">
                <a:solidFill>
                  <a:schemeClr val="hlink"/>
                </a:solidFill>
              </a:rPr>
              <a:t>bus</a:t>
            </a:r>
            <a:r>
              <a:rPr lang="en-US" altLang="tr-TR" sz="2000" smtClean="0"/>
              <a:t> which is a vector signal</a:t>
            </a:r>
          </a:p>
          <a:p>
            <a:pPr marL="288925" indent="-288925"/>
            <a:r>
              <a:rPr lang="en-US" altLang="tr-TR" sz="2000" smtClean="0"/>
              <a:t> In (b) of the example, F = (F</a:t>
            </a:r>
            <a:r>
              <a:rPr lang="en-US" altLang="tr-TR" sz="2000" baseline="-20000" smtClean="0"/>
              <a:t>3</a:t>
            </a:r>
            <a:r>
              <a:rPr lang="en-US" altLang="tr-TR" sz="2000" smtClean="0"/>
              <a:t>, F</a:t>
            </a:r>
            <a:r>
              <a:rPr lang="en-US" altLang="tr-TR" sz="2000" baseline="-20000" smtClean="0"/>
              <a:t>2</a:t>
            </a:r>
            <a:r>
              <a:rPr lang="en-US" altLang="tr-TR" sz="2000" smtClean="0"/>
              <a:t>, F</a:t>
            </a:r>
            <a:r>
              <a:rPr lang="en-US" altLang="tr-TR" sz="2000" baseline="-20000" smtClean="0"/>
              <a:t>1</a:t>
            </a:r>
            <a:r>
              <a:rPr lang="en-US" altLang="tr-TR" sz="2000" smtClean="0"/>
              <a:t>, F</a:t>
            </a:r>
            <a:r>
              <a:rPr lang="en-US" altLang="tr-TR" sz="2000" baseline="-20000" smtClean="0"/>
              <a:t>0</a:t>
            </a:r>
            <a:r>
              <a:rPr lang="en-US" altLang="tr-TR" sz="2000" smtClean="0"/>
              <a:t>) is a bus.</a:t>
            </a:r>
          </a:p>
          <a:p>
            <a:pPr marL="288925" indent="-288925"/>
            <a:r>
              <a:rPr lang="en-US" altLang="tr-TR" sz="2000" smtClean="0"/>
              <a:t>The bus can be split into </a:t>
            </a:r>
            <a:r>
              <a:rPr lang="en-US" altLang="tr-TR" sz="2000" u="sng" smtClean="0"/>
              <a:t>individual bits</a:t>
            </a:r>
            <a:r>
              <a:rPr lang="en-US" altLang="tr-TR" sz="2000" smtClean="0"/>
              <a:t> as shown in (b)</a:t>
            </a:r>
          </a:p>
          <a:p>
            <a:pPr marL="288925" indent="-288925"/>
            <a:r>
              <a:rPr lang="en-US" altLang="tr-TR" sz="2000" u="sng" smtClean="0"/>
              <a:t>Sets of bits</a:t>
            </a:r>
            <a:r>
              <a:rPr lang="en-US" altLang="tr-TR" sz="2000" smtClean="0"/>
              <a:t> can be split from the bus as shown in (c)</a:t>
            </a:r>
            <a:br>
              <a:rPr lang="en-US" altLang="tr-TR" sz="2000" smtClean="0"/>
            </a:br>
            <a:r>
              <a:rPr lang="en-US" altLang="tr-TR" sz="2000" smtClean="0"/>
              <a:t>for bits 2 and 1 of F. </a:t>
            </a:r>
          </a:p>
          <a:p>
            <a:pPr marL="288925" indent="-288925"/>
            <a:r>
              <a:rPr lang="en-US" altLang="tr-TR" sz="2000" smtClean="0"/>
              <a:t>The sets of bits need not be continuous as shown in (d) for bits 3, 1, and 0 of F.</a:t>
            </a:r>
            <a:endParaRPr lang="en-US" altLang="tr-TR" sz="2800" smtClean="0"/>
          </a:p>
        </p:txBody>
      </p:sp>
      <p:sp>
        <p:nvSpPr>
          <p:cNvPr id="129029" name="Line 4"/>
          <p:cNvSpPr>
            <a:spLocks noChangeShapeType="1"/>
          </p:cNvSpPr>
          <p:nvPr/>
        </p:nvSpPr>
        <p:spPr bwMode="auto">
          <a:xfrm>
            <a:off x="2563813" y="3294063"/>
            <a:ext cx="165100"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a:solidFill>
                  <a:srgbClr val="000000"/>
                </a:solidFill>
                <a:miter lim="800000"/>
                <a:headEnd/>
                <a:tailEnd/>
              </a14:hiddenLine>
            </a:ext>
          </a:extLst>
        </p:spPr>
        <p:txBody>
          <a:bodyPr/>
          <a:lstStyle/>
          <a:p>
            <a:endParaRPr lang="tr-TR"/>
          </a:p>
        </p:txBody>
      </p:sp>
      <p:sp>
        <p:nvSpPr>
          <p:cNvPr id="129030" name="Line 5"/>
          <p:cNvSpPr>
            <a:spLocks noChangeShapeType="1"/>
          </p:cNvSpPr>
          <p:nvPr/>
        </p:nvSpPr>
        <p:spPr bwMode="auto">
          <a:xfrm>
            <a:off x="712788" y="2928938"/>
            <a:ext cx="161925"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a:solidFill>
                  <a:srgbClr val="000000"/>
                </a:solidFill>
                <a:miter lim="800000"/>
                <a:headEnd/>
                <a:tailEnd/>
              </a14:hiddenLine>
            </a:ext>
          </a:extLst>
        </p:spPr>
        <p:txBody>
          <a:bodyPr/>
          <a:lstStyle/>
          <a:p>
            <a:endParaRPr lang="tr-TR"/>
          </a:p>
        </p:txBody>
      </p:sp>
      <p:grpSp>
        <p:nvGrpSpPr>
          <p:cNvPr id="441350" name="Group 6"/>
          <p:cNvGrpSpPr>
            <a:grpSpLocks/>
          </p:cNvGrpSpPr>
          <p:nvPr/>
        </p:nvGrpSpPr>
        <p:grpSpPr bwMode="auto">
          <a:xfrm>
            <a:off x="5465763" y="2043113"/>
            <a:ext cx="2638425" cy="1065212"/>
            <a:chOff x="3443" y="1287"/>
            <a:chExt cx="1662" cy="671"/>
          </a:xfrm>
        </p:grpSpPr>
        <p:sp>
          <p:nvSpPr>
            <p:cNvPr id="129083" name="Rectangle 7"/>
            <p:cNvSpPr>
              <a:spLocks noChangeArrowheads="1"/>
            </p:cNvSpPr>
            <p:nvPr/>
          </p:nvSpPr>
          <p:spPr bwMode="auto">
            <a:xfrm>
              <a:off x="3443" y="1575"/>
              <a:ext cx="732" cy="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9084" name="Line 8"/>
            <p:cNvSpPr>
              <a:spLocks noChangeShapeType="1"/>
            </p:cNvSpPr>
            <p:nvPr/>
          </p:nvSpPr>
          <p:spPr bwMode="auto">
            <a:xfrm>
              <a:off x="3737" y="1501"/>
              <a:ext cx="146" cy="192"/>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9085" name="Line 9"/>
            <p:cNvSpPr>
              <a:spLocks noChangeShapeType="1"/>
            </p:cNvSpPr>
            <p:nvPr/>
          </p:nvSpPr>
          <p:spPr bwMode="auto">
            <a:xfrm>
              <a:off x="4439" y="1371"/>
              <a:ext cx="144" cy="190"/>
            </a:xfrm>
            <a:prstGeom prst="line">
              <a:avLst/>
            </a:prstGeom>
            <a:noFill/>
            <a:ln w="285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9086" name="Rectangle 10"/>
            <p:cNvSpPr>
              <a:spLocks noChangeArrowheads="1"/>
            </p:cNvSpPr>
            <p:nvPr/>
          </p:nvSpPr>
          <p:spPr bwMode="auto">
            <a:xfrm>
              <a:off x="3812" y="1425"/>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000000"/>
                  </a:solidFill>
                  <a:latin typeface="TimesTen" pitchFamily="18" charset="0"/>
                </a:rPr>
                <a:t>4</a:t>
              </a:r>
              <a:endParaRPr kumimoji="0" lang="en-US" altLang="tr-TR" sz="3600" b="1"/>
            </a:p>
          </p:txBody>
        </p:sp>
        <p:sp>
          <p:nvSpPr>
            <p:cNvPr id="129087" name="Rectangle 11"/>
            <p:cNvSpPr>
              <a:spLocks noChangeArrowheads="1"/>
            </p:cNvSpPr>
            <p:nvPr/>
          </p:nvSpPr>
          <p:spPr bwMode="auto">
            <a:xfrm>
              <a:off x="4103" y="1388"/>
              <a:ext cx="1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000000"/>
                  </a:solidFill>
                  <a:latin typeface="TimesTen" pitchFamily="18" charset="0"/>
                </a:rPr>
                <a:t>2:1</a:t>
              </a:r>
              <a:endParaRPr kumimoji="0" lang="en-US" altLang="tr-TR" sz="3600" b="1"/>
            </a:p>
          </p:txBody>
        </p:sp>
        <p:sp>
          <p:nvSpPr>
            <p:cNvPr id="129088" name="Rectangle 12"/>
            <p:cNvSpPr>
              <a:spLocks noChangeArrowheads="1"/>
            </p:cNvSpPr>
            <p:nvPr/>
          </p:nvSpPr>
          <p:spPr bwMode="auto">
            <a:xfrm>
              <a:off x="4683" y="1393"/>
              <a:ext cx="42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F(2:1)</a:t>
              </a:r>
              <a:endParaRPr kumimoji="0" lang="en-US" altLang="tr-TR" sz="4000" b="1"/>
            </a:p>
          </p:txBody>
        </p:sp>
        <p:sp>
          <p:nvSpPr>
            <p:cNvPr id="129089" name="Rectangle 13"/>
            <p:cNvSpPr>
              <a:spLocks noChangeArrowheads="1"/>
            </p:cNvSpPr>
            <p:nvPr/>
          </p:nvSpPr>
          <p:spPr bwMode="auto">
            <a:xfrm>
              <a:off x="4514" y="1287"/>
              <a:ext cx="6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2</a:t>
              </a:r>
              <a:endParaRPr kumimoji="0" lang="en-US" altLang="tr-TR" b="1"/>
            </a:p>
          </p:txBody>
        </p:sp>
        <p:sp>
          <p:nvSpPr>
            <p:cNvPr id="129090" name="Rectangle 14"/>
            <p:cNvSpPr>
              <a:spLocks noChangeArrowheads="1"/>
            </p:cNvSpPr>
            <p:nvPr/>
          </p:nvSpPr>
          <p:spPr bwMode="auto">
            <a:xfrm>
              <a:off x="4206" y="1562"/>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F</a:t>
              </a:r>
              <a:endParaRPr kumimoji="0" lang="en-US" altLang="tr-TR" sz="4000" b="1"/>
            </a:p>
          </p:txBody>
        </p:sp>
        <p:sp>
          <p:nvSpPr>
            <p:cNvPr id="129091" name="Freeform 15"/>
            <p:cNvSpPr>
              <a:spLocks/>
            </p:cNvSpPr>
            <p:nvPr/>
          </p:nvSpPr>
          <p:spPr bwMode="auto">
            <a:xfrm>
              <a:off x="4175" y="1469"/>
              <a:ext cx="476" cy="106"/>
            </a:xfrm>
            <a:custGeom>
              <a:avLst/>
              <a:gdLst>
                <a:gd name="T0" fmla="*/ 0 w 476"/>
                <a:gd name="T1" fmla="*/ 106 h 106"/>
                <a:gd name="T2" fmla="*/ 206 w 476"/>
                <a:gd name="T3" fmla="*/ 0 h 106"/>
                <a:gd name="T4" fmla="*/ 476 w 476"/>
                <a:gd name="T5" fmla="*/ 0 h 106"/>
                <a:gd name="T6" fmla="*/ 0 60000 65536"/>
                <a:gd name="T7" fmla="*/ 0 60000 65536"/>
                <a:gd name="T8" fmla="*/ 0 60000 65536"/>
              </a:gdLst>
              <a:ahLst/>
              <a:cxnLst>
                <a:cxn ang="T6">
                  <a:pos x="T0" y="T1"/>
                </a:cxn>
                <a:cxn ang="T7">
                  <a:pos x="T2" y="T3"/>
                </a:cxn>
                <a:cxn ang="T8">
                  <a:pos x="T4" y="T5"/>
                </a:cxn>
              </a:cxnLst>
              <a:rect l="0" t="0" r="r" b="b"/>
              <a:pathLst>
                <a:path w="476" h="106">
                  <a:moveTo>
                    <a:pt x="0" y="106"/>
                  </a:moveTo>
                  <a:lnTo>
                    <a:pt x="206" y="0"/>
                  </a:lnTo>
                  <a:lnTo>
                    <a:pt x="476" y="0"/>
                  </a:lnTo>
                </a:path>
              </a:pathLst>
            </a:custGeom>
            <a:noFill/>
            <a:ln w="28575" cap="flat" cmpd="sng">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29092" name="Rectangle 16"/>
            <p:cNvSpPr>
              <a:spLocks noChangeArrowheads="1"/>
            </p:cNvSpPr>
            <p:nvPr/>
          </p:nvSpPr>
          <p:spPr bwMode="auto">
            <a:xfrm>
              <a:off x="4154" y="1766"/>
              <a:ext cx="19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solidFill>
                    <a:srgbClr val="000000"/>
                  </a:solidFill>
                  <a:latin typeface="TimesTen" pitchFamily="18" charset="0"/>
                </a:rPr>
                <a:t>(c)</a:t>
              </a:r>
              <a:endParaRPr kumimoji="0" lang="en-US" altLang="tr-TR" sz="4000"/>
            </a:p>
          </p:txBody>
        </p:sp>
      </p:grpSp>
      <p:grpSp>
        <p:nvGrpSpPr>
          <p:cNvPr id="441361" name="Group 17"/>
          <p:cNvGrpSpPr>
            <a:grpSpLocks/>
          </p:cNvGrpSpPr>
          <p:nvPr/>
        </p:nvGrpSpPr>
        <p:grpSpPr bwMode="auto">
          <a:xfrm>
            <a:off x="5465763" y="3297238"/>
            <a:ext cx="3244850" cy="1023937"/>
            <a:chOff x="3443" y="2077"/>
            <a:chExt cx="2044" cy="645"/>
          </a:xfrm>
        </p:grpSpPr>
        <p:sp>
          <p:nvSpPr>
            <p:cNvPr id="129073" name="Rectangle 18"/>
            <p:cNvSpPr>
              <a:spLocks noChangeArrowheads="1"/>
            </p:cNvSpPr>
            <p:nvPr/>
          </p:nvSpPr>
          <p:spPr bwMode="auto">
            <a:xfrm>
              <a:off x="4206" y="2343"/>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F</a:t>
              </a:r>
              <a:endParaRPr kumimoji="0" lang="en-US" altLang="tr-TR" sz="4000" b="1"/>
            </a:p>
          </p:txBody>
        </p:sp>
        <p:sp>
          <p:nvSpPr>
            <p:cNvPr id="129074" name="Rectangle 19"/>
            <p:cNvSpPr>
              <a:spLocks noChangeArrowheads="1"/>
            </p:cNvSpPr>
            <p:nvPr/>
          </p:nvSpPr>
          <p:spPr bwMode="auto">
            <a:xfrm>
              <a:off x="4296" y="2530"/>
              <a:ext cx="21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solidFill>
                    <a:srgbClr val="000000"/>
                  </a:solidFill>
                  <a:latin typeface="TimesTen" pitchFamily="18" charset="0"/>
                </a:rPr>
                <a:t>(d)</a:t>
              </a:r>
              <a:endParaRPr kumimoji="0" lang="en-US" altLang="tr-TR" sz="4000"/>
            </a:p>
          </p:txBody>
        </p:sp>
        <p:sp>
          <p:nvSpPr>
            <p:cNvPr id="129075" name="Rectangle 20"/>
            <p:cNvSpPr>
              <a:spLocks noChangeArrowheads="1"/>
            </p:cNvSpPr>
            <p:nvPr/>
          </p:nvSpPr>
          <p:spPr bwMode="auto">
            <a:xfrm>
              <a:off x="3443" y="2365"/>
              <a:ext cx="732" cy="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9076" name="Line 21"/>
            <p:cNvSpPr>
              <a:spLocks noChangeShapeType="1"/>
            </p:cNvSpPr>
            <p:nvPr/>
          </p:nvSpPr>
          <p:spPr bwMode="auto">
            <a:xfrm>
              <a:off x="3737" y="2291"/>
              <a:ext cx="146" cy="192"/>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9077" name="Line 22"/>
            <p:cNvSpPr>
              <a:spLocks noChangeShapeType="1"/>
            </p:cNvSpPr>
            <p:nvPr/>
          </p:nvSpPr>
          <p:spPr bwMode="auto">
            <a:xfrm>
              <a:off x="4439" y="2161"/>
              <a:ext cx="144" cy="190"/>
            </a:xfrm>
            <a:prstGeom prst="line">
              <a:avLst/>
            </a:prstGeom>
            <a:noFill/>
            <a:ln w="285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9078" name="Rectangle 23"/>
            <p:cNvSpPr>
              <a:spLocks noChangeArrowheads="1"/>
            </p:cNvSpPr>
            <p:nvPr/>
          </p:nvSpPr>
          <p:spPr bwMode="auto">
            <a:xfrm>
              <a:off x="3812" y="2215"/>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000000"/>
                  </a:solidFill>
                  <a:latin typeface="TimesTen" pitchFamily="18" charset="0"/>
                </a:rPr>
                <a:t>4</a:t>
              </a:r>
              <a:endParaRPr kumimoji="0" lang="en-US" altLang="tr-TR" sz="3600" b="1"/>
            </a:p>
          </p:txBody>
        </p:sp>
        <p:sp>
          <p:nvSpPr>
            <p:cNvPr id="129079" name="Rectangle 24"/>
            <p:cNvSpPr>
              <a:spLocks noChangeArrowheads="1"/>
            </p:cNvSpPr>
            <p:nvPr/>
          </p:nvSpPr>
          <p:spPr bwMode="auto">
            <a:xfrm>
              <a:off x="4001" y="2178"/>
              <a:ext cx="2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000000"/>
                  </a:solidFill>
                  <a:latin typeface="TimesTen" pitchFamily="18" charset="0"/>
                </a:rPr>
                <a:t>3,1:0</a:t>
              </a:r>
              <a:endParaRPr kumimoji="0" lang="en-US" altLang="tr-TR" sz="3600" b="1"/>
            </a:p>
          </p:txBody>
        </p:sp>
        <p:sp>
          <p:nvSpPr>
            <p:cNvPr id="129080" name="Rectangle 25"/>
            <p:cNvSpPr>
              <a:spLocks noChangeArrowheads="1"/>
            </p:cNvSpPr>
            <p:nvPr/>
          </p:nvSpPr>
          <p:spPr bwMode="auto">
            <a:xfrm>
              <a:off x="4683" y="2183"/>
              <a:ext cx="80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F(3), F(1:0)</a:t>
              </a:r>
              <a:endParaRPr kumimoji="0" lang="en-US" altLang="tr-TR" sz="4000" b="1"/>
            </a:p>
          </p:txBody>
        </p:sp>
        <p:sp>
          <p:nvSpPr>
            <p:cNvPr id="129081" name="Rectangle 26"/>
            <p:cNvSpPr>
              <a:spLocks noChangeArrowheads="1"/>
            </p:cNvSpPr>
            <p:nvPr/>
          </p:nvSpPr>
          <p:spPr bwMode="auto">
            <a:xfrm>
              <a:off x="4514" y="2077"/>
              <a:ext cx="6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3</a:t>
              </a:r>
              <a:endParaRPr kumimoji="0" lang="en-US" altLang="tr-TR" b="1"/>
            </a:p>
          </p:txBody>
        </p:sp>
        <p:sp>
          <p:nvSpPr>
            <p:cNvPr id="129082" name="Freeform 27"/>
            <p:cNvSpPr>
              <a:spLocks/>
            </p:cNvSpPr>
            <p:nvPr/>
          </p:nvSpPr>
          <p:spPr bwMode="auto">
            <a:xfrm>
              <a:off x="4175" y="2259"/>
              <a:ext cx="476" cy="106"/>
            </a:xfrm>
            <a:custGeom>
              <a:avLst/>
              <a:gdLst>
                <a:gd name="T0" fmla="*/ 0 w 476"/>
                <a:gd name="T1" fmla="*/ 106 h 106"/>
                <a:gd name="T2" fmla="*/ 206 w 476"/>
                <a:gd name="T3" fmla="*/ 0 h 106"/>
                <a:gd name="T4" fmla="*/ 476 w 476"/>
                <a:gd name="T5" fmla="*/ 0 h 106"/>
                <a:gd name="T6" fmla="*/ 0 60000 65536"/>
                <a:gd name="T7" fmla="*/ 0 60000 65536"/>
                <a:gd name="T8" fmla="*/ 0 60000 65536"/>
              </a:gdLst>
              <a:ahLst/>
              <a:cxnLst>
                <a:cxn ang="T6">
                  <a:pos x="T0" y="T1"/>
                </a:cxn>
                <a:cxn ang="T7">
                  <a:pos x="T2" y="T3"/>
                </a:cxn>
                <a:cxn ang="T8">
                  <a:pos x="T4" y="T5"/>
                </a:cxn>
              </a:cxnLst>
              <a:rect l="0" t="0" r="r" b="b"/>
              <a:pathLst>
                <a:path w="476" h="106">
                  <a:moveTo>
                    <a:pt x="0" y="106"/>
                  </a:moveTo>
                  <a:lnTo>
                    <a:pt x="206" y="0"/>
                  </a:lnTo>
                  <a:lnTo>
                    <a:pt x="476" y="0"/>
                  </a:lnTo>
                </a:path>
              </a:pathLst>
            </a:custGeom>
            <a:noFill/>
            <a:ln w="28575" cap="flat" cmpd="sng">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grpSp>
      <p:grpSp>
        <p:nvGrpSpPr>
          <p:cNvPr id="441372" name="Group 28"/>
          <p:cNvGrpSpPr>
            <a:grpSpLocks/>
          </p:cNvGrpSpPr>
          <p:nvPr/>
        </p:nvGrpSpPr>
        <p:grpSpPr bwMode="auto">
          <a:xfrm>
            <a:off x="681038" y="1827213"/>
            <a:ext cx="1604962" cy="1778000"/>
            <a:chOff x="429" y="1151"/>
            <a:chExt cx="1011" cy="1120"/>
          </a:xfrm>
        </p:grpSpPr>
        <p:sp>
          <p:nvSpPr>
            <p:cNvPr id="129054" name="Line 29"/>
            <p:cNvSpPr>
              <a:spLocks noChangeShapeType="1"/>
            </p:cNvSpPr>
            <p:nvPr/>
          </p:nvSpPr>
          <p:spPr bwMode="auto">
            <a:xfrm>
              <a:off x="579" y="1266"/>
              <a:ext cx="682" cy="1"/>
            </a:xfrm>
            <a:prstGeom prst="line">
              <a:avLst/>
            </a:prstGeom>
            <a:noFill/>
            <a:ln w="285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9055" name="Rectangle 30"/>
            <p:cNvSpPr>
              <a:spLocks noChangeArrowheads="1"/>
            </p:cNvSpPr>
            <p:nvPr/>
          </p:nvSpPr>
          <p:spPr bwMode="auto">
            <a:xfrm>
              <a:off x="460" y="1620"/>
              <a:ext cx="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0</a:t>
              </a:r>
              <a:endParaRPr kumimoji="0" lang="en-US" altLang="tr-TR" sz="4000" b="1"/>
            </a:p>
          </p:txBody>
        </p:sp>
        <p:sp>
          <p:nvSpPr>
            <p:cNvPr id="129056" name="Rectangle 31"/>
            <p:cNvSpPr>
              <a:spLocks noChangeArrowheads="1"/>
            </p:cNvSpPr>
            <p:nvPr/>
          </p:nvSpPr>
          <p:spPr bwMode="auto">
            <a:xfrm>
              <a:off x="1302" y="1186"/>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F</a:t>
              </a:r>
              <a:endParaRPr kumimoji="0" lang="en-US" altLang="tr-TR" sz="4000" b="1"/>
            </a:p>
          </p:txBody>
        </p:sp>
        <p:sp>
          <p:nvSpPr>
            <p:cNvPr id="129057" name="Rectangle 32"/>
            <p:cNvSpPr>
              <a:spLocks noChangeArrowheads="1"/>
            </p:cNvSpPr>
            <p:nvPr/>
          </p:nvSpPr>
          <p:spPr bwMode="auto">
            <a:xfrm>
              <a:off x="1380" y="1250"/>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b="1">
                  <a:solidFill>
                    <a:srgbClr val="000000"/>
                  </a:solidFill>
                  <a:latin typeface="TimesTen" pitchFamily="18" charset="0"/>
                </a:rPr>
                <a:t>3</a:t>
              </a:r>
              <a:endParaRPr kumimoji="0" lang="en-US" altLang="tr-TR" sz="4000" b="1"/>
            </a:p>
          </p:txBody>
        </p:sp>
        <p:sp>
          <p:nvSpPr>
            <p:cNvPr id="129058" name="Line 33"/>
            <p:cNvSpPr>
              <a:spLocks noChangeShapeType="1"/>
            </p:cNvSpPr>
            <p:nvPr/>
          </p:nvSpPr>
          <p:spPr bwMode="auto">
            <a:xfrm>
              <a:off x="579" y="1499"/>
              <a:ext cx="682" cy="1"/>
            </a:xfrm>
            <a:prstGeom prst="line">
              <a:avLst/>
            </a:prstGeom>
            <a:noFill/>
            <a:ln w="285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9059" name="Rectangle 34"/>
            <p:cNvSpPr>
              <a:spLocks noChangeArrowheads="1"/>
            </p:cNvSpPr>
            <p:nvPr/>
          </p:nvSpPr>
          <p:spPr bwMode="auto">
            <a:xfrm>
              <a:off x="461" y="1388"/>
              <a:ext cx="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1</a:t>
              </a:r>
              <a:endParaRPr kumimoji="0" lang="en-US" altLang="tr-TR" sz="4000" b="1"/>
            </a:p>
          </p:txBody>
        </p:sp>
        <p:sp>
          <p:nvSpPr>
            <p:cNvPr id="129060" name="Rectangle 35"/>
            <p:cNvSpPr>
              <a:spLocks noChangeArrowheads="1"/>
            </p:cNvSpPr>
            <p:nvPr/>
          </p:nvSpPr>
          <p:spPr bwMode="auto">
            <a:xfrm>
              <a:off x="1302" y="1411"/>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F</a:t>
              </a:r>
              <a:endParaRPr kumimoji="0" lang="en-US" altLang="tr-TR" sz="4000" b="1"/>
            </a:p>
          </p:txBody>
        </p:sp>
        <p:sp>
          <p:nvSpPr>
            <p:cNvPr id="129061" name="Rectangle 36"/>
            <p:cNvSpPr>
              <a:spLocks noChangeArrowheads="1"/>
            </p:cNvSpPr>
            <p:nvPr/>
          </p:nvSpPr>
          <p:spPr bwMode="auto">
            <a:xfrm>
              <a:off x="1380" y="1475"/>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b="1">
                  <a:solidFill>
                    <a:srgbClr val="000000"/>
                  </a:solidFill>
                  <a:latin typeface="TimesTen" pitchFamily="18" charset="0"/>
                </a:rPr>
                <a:t>2</a:t>
              </a:r>
              <a:endParaRPr kumimoji="0" lang="en-US" altLang="tr-TR" sz="4000" b="1"/>
            </a:p>
          </p:txBody>
        </p:sp>
        <p:sp>
          <p:nvSpPr>
            <p:cNvPr id="129062" name="Line 37"/>
            <p:cNvSpPr>
              <a:spLocks noChangeShapeType="1"/>
            </p:cNvSpPr>
            <p:nvPr/>
          </p:nvSpPr>
          <p:spPr bwMode="auto">
            <a:xfrm>
              <a:off x="579" y="1729"/>
              <a:ext cx="682" cy="1"/>
            </a:xfrm>
            <a:prstGeom prst="line">
              <a:avLst/>
            </a:prstGeom>
            <a:noFill/>
            <a:ln w="285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9063" name="Rectangle 38"/>
            <p:cNvSpPr>
              <a:spLocks noChangeArrowheads="1"/>
            </p:cNvSpPr>
            <p:nvPr/>
          </p:nvSpPr>
          <p:spPr bwMode="auto">
            <a:xfrm>
              <a:off x="1302" y="1640"/>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F</a:t>
              </a:r>
              <a:endParaRPr kumimoji="0" lang="en-US" altLang="tr-TR" sz="4000" b="1"/>
            </a:p>
          </p:txBody>
        </p:sp>
        <p:sp>
          <p:nvSpPr>
            <p:cNvPr id="129064" name="Rectangle 39"/>
            <p:cNvSpPr>
              <a:spLocks noChangeArrowheads="1"/>
            </p:cNvSpPr>
            <p:nvPr/>
          </p:nvSpPr>
          <p:spPr bwMode="auto">
            <a:xfrm>
              <a:off x="1380" y="1705"/>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b="1">
                  <a:solidFill>
                    <a:srgbClr val="000000"/>
                  </a:solidFill>
                  <a:latin typeface="TimesTen" pitchFamily="18" charset="0"/>
                </a:rPr>
                <a:t>1</a:t>
              </a:r>
              <a:endParaRPr kumimoji="0" lang="en-US" altLang="tr-TR" sz="4000" b="1"/>
            </a:p>
          </p:txBody>
        </p:sp>
        <p:sp>
          <p:nvSpPr>
            <p:cNvPr id="129065" name="Line 40"/>
            <p:cNvSpPr>
              <a:spLocks noChangeShapeType="1"/>
            </p:cNvSpPr>
            <p:nvPr/>
          </p:nvSpPr>
          <p:spPr bwMode="auto">
            <a:xfrm>
              <a:off x="579" y="1949"/>
              <a:ext cx="674" cy="1"/>
            </a:xfrm>
            <a:prstGeom prst="line">
              <a:avLst/>
            </a:prstGeom>
            <a:noFill/>
            <a:ln w="285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9066" name="Rectangle 41"/>
            <p:cNvSpPr>
              <a:spLocks noChangeArrowheads="1"/>
            </p:cNvSpPr>
            <p:nvPr/>
          </p:nvSpPr>
          <p:spPr bwMode="auto">
            <a:xfrm>
              <a:off x="434" y="1838"/>
              <a:ext cx="13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A</a:t>
              </a:r>
              <a:endParaRPr kumimoji="0" lang="en-US" altLang="tr-TR" sz="4000" b="1"/>
            </a:p>
          </p:txBody>
        </p:sp>
        <p:sp>
          <p:nvSpPr>
            <p:cNvPr id="129067" name="Rectangle 42"/>
            <p:cNvSpPr>
              <a:spLocks noChangeArrowheads="1"/>
            </p:cNvSpPr>
            <p:nvPr/>
          </p:nvSpPr>
          <p:spPr bwMode="auto">
            <a:xfrm>
              <a:off x="1302" y="1861"/>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F</a:t>
              </a:r>
              <a:endParaRPr kumimoji="0" lang="en-US" altLang="tr-TR" sz="4000" b="1"/>
            </a:p>
          </p:txBody>
        </p:sp>
        <p:sp>
          <p:nvSpPr>
            <p:cNvPr id="129068" name="Rectangle 43"/>
            <p:cNvSpPr>
              <a:spLocks noChangeArrowheads="1"/>
            </p:cNvSpPr>
            <p:nvPr/>
          </p:nvSpPr>
          <p:spPr bwMode="auto">
            <a:xfrm>
              <a:off x="1380" y="1925"/>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b="1">
                  <a:solidFill>
                    <a:srgbClr val="000000"/>
                  </a:solidFill>
                  <a:latin typeface="TimesTen" pitchFamily="18" charset="0"/>
                </a:rPr>
                <a:t>0</a:t>
              </a:r>
              <a:endParaRPr kumimoji="0" lang="en-US" altLang="tr-TR" sz="4000" b="1"/>
            </a:p>
          </p:txBody>
        </p:sp>
        <p:sp>
          <p:nvSpPr>
            <p:cNvPr id="129069" name="Rectangle 44"/>
            <p:cNvSpPr>
              <a:spLocks noChangeArrowheads="1"/>
            </p:cNvSpPr>
            <p:nvPr/>
          </p:nvSpPr>
          <p:spPr bwMode="auto">
            <a:xfrm>
              <a:off x="852" y="2079"/>
              <a:ext cx="20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solidFill>
                    <a:srgbClr val="000000"/>
                  </a:solidFill>
                  <a:latin typeface="TimesTen" pitchFamily="18" charset="0"/>
                </a:rPr>
                <a:t>(a)</a:t>
              </a:r>
              <a:endParaRPr kumimoji="0" lang="en-US" altLang="tr-TR" sz="4000"/>
            </a:p>
          </p:txBody>
        </p:sp>
        <p:grpSp>
          <p:nvGrpSpPr>
            <p:cNvPr id="129070" name="Group 45"/>
            <p:cNvGrpSpPr>
              <a:grpSpLocks/>
            </p:cNvGrpSpPr>
            <p:nvPr/>
          </p:nvGrpSpPr>
          <p:grpSpPr bwMode="auto">
            <a:xfrm>
              <a:off x="429" y="1151"/>
              <a:ext cx="138" cy="192"/>
              <a:chOff x="429" y="1349"/>
              <a:chExt cx="138" cy="192"/>
            </a:xfrm>
          </p:grpSpPr>
          <p:sp>
            <p:nvSpPr>
              <p:cNvPr id="129071" name="Rectangle 46"/>
              <p:cNvSpPr>
                <a:spLocks noChangeArrowheads="1"/>
              </p:cNvSpPr>
              <p:nvPr/>
            </p:nvSpPr>
            <p:spPr bwMode="auto">
              <a:xfrm>
                <a:off x="434" y="1349"/>
                <a:ext cx="13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A</a:t>
                </a:r>
                <a:endParaRPr kumimoji="0" lang="en-US" altLang="tr-TR" sz="4000" b="1"/>
              </a:p>
            </p:txBody>
          </p:sp>
          <p:sp>
            <p:nvSpPr>
              <p:cNvPr id="129072" name="Line 47"/>
              <p:cNvSpPr>
                <a:spLocks noChangeShapeType="1"/>
              </p:cNvSpPr>
              <p:nvPr/>
            </p:nvSpPr>
            <p:spPr bwMode="auto">
              <a:xfrm>
                <a:off x="429" y="1352"/>
                <a:ext cx="12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grpSp>
        <p:nvGrpSpPr>
          <p:cNvPr id="441392" name="Group 48"/>
          <p:cNvGrpSpPr>
            <a:grpSpLocks/>
          </p:cNvGrpSpPr>
          <p:nvPr/>
        </p:nvGrpSpPr>
        <p:grpSpPr bwMode="auto">
          <a:xfrm>
            <a:off x="2535238" y="1878013"/>
            <a:ext cx="2655887" cy="1727200"/>
            <a:chOff x="1597" y="1183"/>
            <a:chExt cx="1673" cy="1088"/>
          </a:xfrm>
        </p:grpSpPr>
        <p:sp>
          <p:nvSpPr>
            <p:cNvPr id="129035" name="Rectangle 49"/>
            <p:cNvSpPr>
              <a:spLocks noChangeArrowheads="1"/>
            </p:cNvSpPr>
            <p:nvPr/>
          </p:nvSpPr>
          <p:spPr bwMode="auto">
            <a:xfrm>
              <a:off x="1627" y="1624"/>
              <a:ext cx="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0</a:t>
              </a:r>
              <a:endParaRPr kumimoji="0" lang="en-US" altLang="tr-TR" sz="4000" b="1"/>
            </a:p>
          </p:txBody>
        </p:sp>
        <p:sp>
          <p:nvSpPr>
            <p:cNvPr id="129036" name="Rectangle 50"/>
            <p:cNvSpPr>
              <a:spLocks noChangeArrowheads="1"/>
            </p:cNvSpPr>
            <p:nvPr/>
          </p:nvSpPr>
          <p:spPr bwMode="auto">
            <a:xfrm>
              <a:off x="1627" y="1414"/>
              <a:ext cx="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1</a:t>
              </a:r>
              <a:endParaRPr kumimoji="0" lang="en-US" altLang="tr-TR" sz="4000" b="1"/>
            </a:p>
          </p:txBody>
        </p:sp>
        <p:sp>
          <p:nvSpPr>
            <p:cNvPr id="129037" name="Rectangle 51"/>
            <p:cNvSpPr>
              <a:spLocks noChangeArrowheads="1"/>
            </p:cNvSpPr>
            <p:nvPr/>
          </p:nvSpPr>
          <p:spPr bwMode="auto">
            <a:xfrm>
              <a:off x="1600" y="1853"/>
              <a:ext cx="13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A</a:t>
              </a:r>
              <a:endParaRPr kumimoji="0" lang="en-US" altLang="tr-TR" sz="4000" b="1"/>
            </a:p>
          </p:txBody>
        </p:sp>
        <p:sp>
          <p:nvSpPr>
            <p:cNvPr id="129038" name="Freeform 52"/>
            <p:cNvSpPr>
              <a:spLocks/>
            </p:cNvSpPr>
            <p:nvPr/>
          </p:nvSpPr>
          <p:spPr bwMode="auto">
            <a:xfrm>
              <a:off x="1751" y="1279"/>
              <a:ext cx="670" cy="328"/>
            </a:xfrm>
            <a:custGeom>
              <a:avLst/>
              <a:gdLst>
                <a:gd name="T0" fmla="*/ 0 w 670"/>
                <a:gd name="T1" fmla="*/ 0 h 328"/>
                <a:gd name="T2" fmla="*/ 452 w 670"/>
                <a:gd name="T3" fmla="*/ 0 h 328"/>
                <a:gd name="T4" fmla="*/ 670 w 670"/>
                <a:gd name="T5" fmla="*/ 328 h 328"/>
                <a:gd name="T6" fmla="*/ 0 60000 65536"/>
                <a:gd name="T7" fmla="*/ 0 60000 65536"/>
                <a:gd name="T8" fmla="*/ 0 60000 65536"/>
              </a:gdLst>
              <a:ahLst/>
              <a:cxnLst>
                <a:cxn ang="T6">
                  <a:pos x="T0" y="T1"/>
                </a:cxn>
                <a:cxn ang="T7">
                  <a:pos x="T2" y="T3"/>
                </a:cxn>
                <a:cxn ang="T8">
                  <a:pos x="T4" y="T5"/>
                </a:cxn>
              </a:cxnLst>
              <a:rect l="0" t="0" r="r" b="b"/>
              <a:pathLst>
                <a:path w="670" h="328">
                  <a:moveTo>
                    <a:pt x="0" y="0"/>
                  </a:moveTo>
                  <a:lnTo>
                    <a:pt x="452" y="0"/>
                  </a:lnTo>
                  <a:lnTo>
                    <a:pt x="670" y="328"/>
                  </a:lnTo>
                </a:path>
              </a:pathLst>
            </a:custGeom>
            <a:noFill/>
            <a:ln w="28575" cap="flat" cmpd="sng">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29039" name="Freeform 53"/>
            <p:cNvSpPr>
              <a:spLocks/>
            </p:cNvSpPr>
            <p:nvPr/>
          </p:nvSpPr>
          <p:spPr bwMode="auto">
            <a:xfrm>
              <a:off x="1751" y="1509"/>
              <a:ext cx="666" cy="90"/>
            </a:xfrm>
            <a:custGeom>
              <a:avLst/>
              <a:gdLst>
                <a:gd name="T0" fmla="*/ 0 w 666"/>
                <a:gd name="T1" fmla="*/ 0 h 90"/>
                <a:gd name="T2" fmla="*/ 234 w 666"/>
                <a:gd name="T3" fmla="*/ 0 h 90"/>
                <a:gd name="T4" fmla="*/ 666 w 666"/>
                <a:gd name="T5" fmla="*/ 90 h 90"/>
                <a:gd name="T6" fmla="*/ 0 60000 65536"/>
                <a:gd name="T7" fmla="*/ 0 60000 65536"/>
                <a:gd name="T8" fmla="*/ 0 60000 65536"/>
              </a:gdLst>
              <a:ahLst/>
              <a:cxnLst>
                <a:cxn ang="T6">
                  <a:pos x="T0" y="T1"/>
                </a:cxn>
                <a:cxn ang="T7">
                  <a:pos x="T2" y="T3"/>
                </a:cxn>
                <a:cxn ang="T8">
                  <a:pos x="T4" y="T5"/>
                </a:cxn>
              </a:cxnLst>
              <a:rect l="0" t="0" r="r" b="b"/>
              <a:pathLst>
                <a:path w="666" h="90">
                  <a:moveTo>
                    <a:pt x="0" y="0"/>
                  </a:moveTo>
                  <a:lnTo>
                    <a:pt x="234" y="0"/>
                  </a:lnTo>
                  <a:lnTo>
                    <a:pt x="666" y="90"/>
                  </a:lnTo>
                </a:path>
              </a:pathLst>
            </a:custGeom>
            <a:noFill/>
            <a:ln w="28575" cap="flat" cmpd="sng">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29040" name="Freeform 54"/>
            <p:cNvSpPr>
              <a:spLocks/>
            </p:cNvSpPr>
            <p:nvPr/>
          </p:nvSpPr>
          <p:spPr bwMode="auto">
            <a:xfrm>
              <a:off x="1751" y="1615"/>
              <a:ext cx="670" cy="324"/>
            </a:xfrm>
            <a:custGeom>
              <a:avLst/>
              <a:gdLst>
                <a:gd name="T0" fmla="*/ 0 w 670"/>
                <a:gd name="T1" fmla="*/ 324 h 324"/>
                <a:gd name="T2" fmla="*/ 452 w 670"/>
                <a:gd name="T3" fmla="*/ 324 h 324"/>
                <a:gd name="T4" fmla="*/ 670 w 670"/>
                <a:gd name="T5" fmla="*/ 0 h 324"/>
                <a:gd name="T6" fmla="*/ 0 60000 65536"/>
                <a:gd name="T7" fmla="*/ 0 60000 65536"/>
                <a:gd name="T8" fmla="*/ 0 60000 65536"/>
              </a:gdLst>
              <a:ahLst/>
              <a:cxnLst>
                <a:cxn ang="T6">
                  <a:pos x="T0" y="T1"/>
                </a:cxn>
                <a:cxn ang="T7">
                  <a:pos x="T2" y="T3"/>
                </a:cxn>
                <a:cxn ang="T8">
                  <a:pos x="T4" y="T5"/>
                </a:cxn>
              </a:cxnLst>
              <a:rect l="0" t="0" r="r" b="b"/>
              <a:pathLst>
                <a:path w="670" h="324">
                  <a:moveTo>
                    <a:pt x="0" y="324"/>
                  </a:moveTo>
                  <a:lnTo>
                    <a:pt x="452" y="324"/>
                  </a:lnTo>
                  <a:lnTo>
                    <a:pt x="670" y="0"/>
                  </a:lnTo>
                </a:path>
              </a:pathLst>
            </a:custGeom>
            <a:noFill/>
            <a:ln w="28575" cap="flat" cmpd="sng">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29041" name="Freeform 55"/>
            <p:cNvSpPr>
              <a:spLocks/>
            </p:cNvSpPr>
            <p:nvPr/>
          </p:nvSpPr>
          <p:spPr bwMode="auto">
            <a:xfrm>
              <a:off x="1751" y="1617"/>
              <a:ext cx="668" cy="92"/>
            </a:xfrm>
            <a:custGeom>
              <a:avLst/>
              <a:gdLst>
                <a:gd name="T0" fmla="*/ 0 w 668"/>
                <a:gd name="T1" fmla="*/ 92 h 92"/>
                <a:gd name="T2" fmla="*/ 234 w 668"/>
                <a:gd name="T3" fmla="*/ 92 h 92"/>
                <a:gd name="T4" fmla="*/ 668 w 668"/>
                <a:gd name="T5" fmla="*/ 0 h 92"/>
                <a:gd name="T6" fmla="*/ 0 60000 65536"/>
                <a:gd name="T7" fmla="*/ 0 60000 65536"/>
                <a:gd name="T8" fmla="*/ 0 60000 65536"/>
              </a:gdLst>
              <a:ahLst/>
              <a:cxnLst>
                <a:cxn ang="T6">
                  <a:pos x="T0" y="T1"/>
                </a:cxn>
                <a:cxn ang="T7">
                  <a:pos x="T2" y="T3"/>
                </a:cxn>
                <a:cxn ang="T8">
                  <a:pos x="T4" y="T5"/>
                </a:cxn>
              </a:cxnLst>
              <a:rect l="0" t="0" r="r" b="b"/>
              <a:pathLst>
                <a:path w="668" h="92">
                  <a:moveTo>
                    <a:pt x="0" y="92"/>
                  </a:moveTo>
                  <a:lnTo>
                    <a:pt x="234" y="92"/>
                  </a:lnTo>
                  <a:lnTo>
                    <a:pt x="668" y="0"/>
                  </a:lnTo>
                </a:path>
              </a:pathLst>
            </a:custGeom>
            <a:noFill/>
            <a:ln w="28575" cap="flat" cmpd="sng">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29042" name="Rectangle 56"/>
            <p:cNvSpPr>
              <a:spLocks noChangeArrowheads="1"/>
            </p:cNvSpPr>
            <p:nvPr/>
          </p:nvSpPr>
          <p:spPr bwMode="auto">
            <a:xfrm>
              <a:off x="2409" y="1589"/>
              <a:ext cx="732" cy="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9043" name="Line 57"/>
            <p:cNvSpPr>
              <a:spLocks noChangeShapeType="1"/>
            </p:cNvSpPr>
            <p:nvPr/>
          </p:nvSpPr>
          <p:spPr bwMode="auto">
            <a:xfrm>
              <a:off x="2727" y="1515"/>
              <a:ext cx="96" cy="192"/>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9044" name="Rectangle 58"/>
            <p:cNvSpPr>
              <a:spLocks noChangeArrowheads="1"/>
            </p:cNvSpPr>
            <p:nvPr/>
          </p:nvSpPr>
          <p:spPr bwMode="auto">
            <a:xfrm>
              <a:off x="2189" y="166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000000"/>
                  </a:solidFill>
                  <a:latin typeface="TimesTen" pitchFamily="18" charset="0"/>
                </a:rPr>
                <a:t>1</a:t>
              </a:r>
              <a:endParaRPr kumimoji="0" lang="en-US" altLang="tr-TR" sz="3600" b="1"/>
            </a:p>
          </p:txBody>
        </p:sp>
        <p:sp>
          <p:nvSpPr>
            <p:cNvPr id="129045" name="Rectangle 59"/>
            <p:cNvSpPr>
              <a:spLocks noChangeArrowheads="1"/>
            </p:cNvSpPr>
            <p:nvPr/>
          </p:nvSpPr>
          <p:spPr bwMode="auto">
            <a:xfrm>
              <a:off x="2189" y="1400"/>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000000"/>
                  </a:solidFill>
                  <a:latin typeface="TimesTen" pitchFamily="18" charset="0"/>
                </a:rPr>
                <a:t>2</a:t>
              </a:r>
              <a:endParaRPr kumimoji="0" lang="en-US" altLang="tr-TR" sz="3600" b="1"/>
            </a:p>
          </p:txBody>
        </p:sp>
        <p:sp>
          <p:nvSpPr>
            <p:cNvPr id="129046" name="Rectangle 60"/>
            <p:cNvSpPr>
              <a:spLocks noChangeArrowheads="1"/>
            </p:cNvSpPr>
            <p:nvPr/>
          </p:nvSpPr>
          <p:spPr bwMode="auto">
            <a:xfrm>
              <a:off x="2352" y="1327"/>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000000"/>
                  </a:solidFill>
                  <a:latin typeface="TimesTen" pitchFamily="18" charset="0"/>
                </a:rPr>
                <a:t>3</a:t>
              </a:r>
              <a:endParaRPr kumimoji="0" lang="en-US" altLang="tr-TR" sz="3600" b="1"/>
            </a:p>
          </p:txBody>
        </p:sp>
        <p:sp>
          <p:nvSpPr>
            <p:cNvPr id="129047" name="Rectangle 61"/>
            <p:cNvSpPr>
              <a:spLocks noChangeArrowheads="1"/>
            </p:cNvSpPr>
            <p:nvPr/>
          </p:nvSpPr>
          <p:spPr bwMode="auto">
            <a:xfrm>
              <a:off x="2797" y="1439"/>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000000"/>
                  </a:solidFill>
                  <a:latin typeface="TimesTen" pitchFamily="18" charset="0"/>
                </a:rPr>
                <a:t>4</a:t>
              </a:r>
              <a:endParaRPr kumimoji="0" lang="en-US" altLang="tr-TR" sz="3600" b="1"/>
            </a:p>
          </p:txBody>
        </p:sp>
        <p:sp>
          <p:nvSpPr>
            <p:cNvPr id="129048" name="Rectangle 62"/>
            <p:cNvSpPr>
              <a:spLocks noChangeArrowheads="1"/>
            </p:cNvSpPr>
            <p:nvPr/>
          </p:nvSpPr>
          <p:spPr bwMode="auto">
            <a:xfrm>
              <a:off x="3172" y="1536"/>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F</a:t>
              </a:r>
              <a:endParaRPr kumimoji="0" lang="en-US" altLang="tr-TR" sz="4000" b="1"/>
            </a:p>
          </p:txBody>
        </p:sp>
        <p:sp>
          <p:nvSpPr>
            <p:cNvPr id="129049" name="Rectangle 63"/>
            <p:cNvSpPr>
              <a:spLocks noChangeArrowheads="1"/>
            </p:cNvSpPr>
            <p:nvPr/>
          </p:nvSpPr>
          <p:spPr bwMode="auto">
            <a:xfrm>
              <a:off x="2352" y="1759"/>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000000"/>
                  </a:solidFill>
                  <a:latin typeface="TimesTen" pitchFamily="18" charset="0"/>
                </a:rPr>
                <a:t>0</a:t>
              </a:r>
              <a:endParaRPr kumimoji="0" lang="en-US" altLang="tr-TR" sz="3600" b="1"/>
            </a:p>
          </p:txBody>
        </p:sp>
        <p:sp>
          <p:nvSpPr>
            <p:cNvPr id="129050" name="Rectangle 64"/>
            <p:cNvSpPr>
              <a:spLocks noChangeArrowheads="1"/>
            </p:cNvSpPr>
            <p:nvPr/>
          </p:nvSpPr>
          <p:spPr bwMode="auto">
            <a:xfrm>
              <a:off x="2347" y="2079"/>
              <a:ext cx="21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solidFill>
                    <a:srgbClr val="000000"/>
                  </a:solidFill>
                  <a:latin typeface="TimesTen" pitchFamily="18" charset="0"/>
                </a:rPr>
                <a:t>(b)</a:t>
              </a:r>
              <a:endParaRPr kumimoji="0" lang="en-US" altLang="tr-TR" sz="4000"/>
            </a:p>
          </p:txBody>
        </p:sp>
        <p:grpSp>
          <p:nvGrpSpPr>
            <p:cNvPr id="129051" name="Group 65"/>
            <p:cNvGrpSpPr>
              <a:grpSpLocks/>
            </p:cNvGrpSpPr>
            <p:nvPr/>
          </p:nvGrpSpPr>
          <p:grpSpPr bwMode="auto">
            <a:xfrm>
              <a:off x="1597" y="1183"/>
              <a:ext cx="138" cy="192"/>
              <a:chOff x="429" y="1349"/>
              <a:chExt cx="138" cy="192"/>
            </a:xfrm>
          </p:grpSpPr>
          <p:sp>
            <p:nvSpPr>
              <p:cNvPr id="129052" name="Rectangle 66"/>
              <p:cNvSpPr>
                <a:spLocks noChangeArrowheads="1"/>
              </p:cNvSpPr>
              <p:nvPr/>
            </p:nvSpPr>
            <p:spPr bwMode="auto">
              <a:xfrm>
                <a:off x="434" y="1349"/>
                <a:ext cx="13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TimesTen" pitchFamily="18" charset="0"/>
                  </a:rPr>
                  <a:t>A</a:t>
                </a:r>
                <a:endParaRPr kumimoji="0" lang="en-US" altLang="tr-TR" sz="4000" b="1"/>
              </a:p>
            </p:txBody>
          </p:sp>
          <p:sp>
            <p:nvSpPr>
              <p:cNvPr id="129053" name="Line 67"/>
              <p:cNvSpPr>
                <a:spLocks noChangeShapeType="1"/>
              </p:cNvSpPr>
              <p:nvPr/>
            </p:nvSpPr>
            <p:spPr bwMode="auto">
              <a:xfrm>
                <a:off x="429" y="1352"/>
                <a:ext cx="12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41346"/>
                                        </p:tgtEl>
                                        <p:attrNameLst>
                                          <p:attrName>style.visibility</p:attrName>
                                        </p:attrNameLst>
                                      </p:cBhvr>
                                      <p:to>
                                        <p:strVal val="visible"/>
                                      </p:to>
                                    </p:set>
                                    <p:animEffect transition="in" filter="dissolve">
                                      <p:cBhvr>
                                        <p:cTn id="7" dur="500"/>
                                        <p:tgtEl>
                                          <p:spTgt spid="4413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1347">
                                            <p:txEl>
                                              <p:pRg st="0" end="0"/>
                                            </p:txEl>
                                          </p:spTgt>
                                        </p:tgtEl>
                                        <p:attrNameLst>
                                          <p:attrName>style.visibility</p:attrName>
                                        </p:attrNameLst>
                                      </p:cBhvr>
                                      <p:to>
                                        <p:strVal val="visible"/>
                                      </p:to>
                                    </p:set>
                                    <p:animEffect transition="in" filter="dissolve">
                                      <p:cBhvr>
                                        <p:cTn id="12" dur="500"/>
                                        <p:tgtEl>
                                          <p:spTgt spid="44134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41372"/>
                                        </p:tgtEl>
                                        <p:attrNameLst>
                                          <p:attrName>style.visibility</p:attrName>
                                        </p:attrNameLst>
                                      </p:cBhvr>
                                      <p:to>
                                        <p:strVal val="visible"/>
                                      </p:to>
                                    </p:set>
                                    <p:animEffect transition="in" filter="dissolve">
                                      <p:cBhvr>
                                        <p:cTn id="17" dur="500"/>
                                        <p:tgtEl>
                                          <p:spTgt spid="44137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41347">
                                            <p:txEl>
                                              <p:pRg st="5" end="5"/>
                                            </p:txEl>
                                          </p:spTgt>
                                        </p:tgtEl>
                                        <p:attrNameLst>
                                          <p:attrName>style.visibility</p:attrName>
                                        </p:attrNameLst>
                                      </p:cBhvr>
                                      <p:to>
                                        <p:strVal val="visible"/>
                                      </p:to>
                                    </p:set>
                                    <p:animEffect transition="in" filter="dissolve">
                                      <p:cBhvr>
                                        <p:cTn id="22" dur="500"/>
                                        <p:tgtEl>
                                          <p:spTgt spid="441347">
                                            <p:txEl>
                                              <p:pRg st="5" end="5"/>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41392"/>
                                        </p:tgtEl>
                                        <p:attrNameLst>
                                          <p:attrName>style.visibility</p:attrName>
                                        </p:attrNameLst>
                                      </p:cBhvr>
                                      <p:to>
                                        <p:strVal val="visible"/>
                                      </p:to>
                                    </p:set>
                                    <p:animEffect transition="in" filter="dissolve">
                                      <p:cBhvr>
                                        <p:cTn id="27" dur="500"/>
                                        <p:tgtEl>
                                          <p:spTgt spid="44139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41347">
                                            <p:txEl>
                                              <p:pRg st="6" end="6"/>
                                            </p:txEl>
                                          </p:spTgt>
                                        </p:tgtEl>
                                        <p:attrNameLst>
                                          <p:attrName>style.visibility</p:attrName>
                                        </p:attrNameLst>
                                      </p:cBhvr>
                                      <p:to>
                                        <p:strVal val="visible"/>
                                      </p:to>
                                    </p:set>
                                    <p:animEffect transition="in" filter="dissolve">
                                      <p:cBhvr>
                                        <p:cTn id="32" dur="500"/>
                                        <p:tgtEl>
                                          <p:spTgt spid="441347">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41347">
                                            <p:txEl>
                                              <p:pRg st="7" end="7"/>
                                            </p:txEl>
                                          </p:spTgt>
                                        </p:tgtEl>
                                        <p:attrNameLst>
                                          <p:attrName>style.visibility</p:attrName>
                                        </p:attrNameLst>
                                      </p:cBhvr>
                                      <p:to>
                                        <p:strVal val="visible"/>
                                      </p:to>
                                    </p:set>
                                    <p:animEffect transition="in" filter="dissolve">
                                      <p:cBhvr>
                                        <p:cTn id="37" dur="500"/>
                                        <p:tgtEl>
                                          <p:spTgt spid="441347">
                                            <p:txEl>
                                              <p:pRg st="7" end="7"/>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441350"/>
                                        </p:tgtEl>
                                        <p:attrNameLst>
                                          <p:attrName>style.visibility</p:attrName>
                                        </p:attrNameLst>
                                      </p:cBhvr>
                                      <p:to>
                                        <p:strVal val="visible"/>
                                      </p:to>
                                    </p:set>
                                    <p:animEffect transition="in" filter="dissolve">
                                      <p:cBhvr>
                                        <p:cTn id="42" dur="500"/>
                                        <p:tgtEl>
                                          <p:spTgt spid="44135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441347">
                                            <p:txEl>
                                              <p:pRg st="8" end="8"/>
                                            </p:txEl>
                                          </p:spTgt>
                                        </p:tgtEl>
                                        <p:attrNameLst>
                                          <p:attrName>style.visibility</p:attrName>
                                        </p:attrNameLst>
                                      </p:cBhvr>
                                      <p:to>
                                        <p:strVal val="visible"/>
                                      </p:to>
                                    </p:set>
                                    <p:animEffect transition="in" filter="dissolve">
                                      <p:cBhvr>
                                        <p:cTn id="47" dur="500"/>
                                        <p:tgtEl>
                                          <p:spTgt spid="441347">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441361"/>
                                        </p:tgtEl>
                                        <p:attrNameLst>
                                          <p:attrName>style.visibility</p:attrName>
                                        </p:attrNameLst>
                                      </p:cBhvr>
                                      <p:to>
                                        <p:strVal val="visible"/>
                                      </p:to>
                                    </p:set>
                                    <p:animEffect transition="in" filter="dissolve">
                                      <p:cBhvr>
                                        <p:cTn id="52" dur="500"/>
                                        <p:tgtEl>
                                          <p:spTgt spid="441361"/>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441347">
                                            <p:txEl>
                                              <p:pRg st="9" end="9"/>
                                            </p:txEl>
                                          </p:spTgt>
                                        </p:tgtEl>
                                        <p:attrNameLst>
                                          <p:attrName>style.visibility</p:attrName>
                                        </p:attrNameLst>
                                      </p:cBhvr>
                                      <p:to>
                                        <p:strVal val="visible"/>
                                      </p:to>
                                    </p:set>
                                    <p:animEffect transition="in" filter="dissolve">
                                      <p:cBhvr>
                                        <p:cTn id="57" dur="500"/>
                                        <p:tgtEl>
                                          <p:spTgt spid="44134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346" grpId="0"/>
      <p:bldP spid="441347" grpId="0" build="p"/>
    </p:bldLst>
  </p:timing>
</p:sld>
</file>

<file path=ppt/slides/slide1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005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FD45C40-DAE2-4CAA-98AD-AB8014410B45}" type="slidenum">
              <a:rPr kumimoji="0" lang="en-US" altLang="tr-TR" sz="1200" smtClean="0"/>
              <a:pPr>
                <a:spcBef>
                  <a:spcPct val="50000"/>
                </a:spcBef>
                <a:buFontTx/>
                <a:buNone/>
              </a:pPr>
              <a:t>101</a:t>
            </a:fld>
            <a:endParaRPr kumimoji="0" lang="en-US" altLang="tr-TR" sz="1200" smtClean="0"/>
          </a:p>
        </p:txBody>
      </p:sp>
      <p:sp>
        <p:nvSpPr>
          <p:cNvPr id="442370" name="Rectangle 2"/>
          <p:cNvSpPr>
            <a:spLocks noGrp="1" noChangeArrowheads="1"/>
          </p:cNvSpPr>
          <p:nvPr>
            <p:ph type="title"/>
          </p:nvPr>
        </p:nvSpPr>
        <p:spPr/>
        <p:txBody>
          <a:bodyPr/>
          <a:lstStyle/>
          <a:p>
            <a:r>
              <a:rPr lang="en-US" altLang="tr-TR" smtClean="0"/>
              <a:t>Enabling Function</a:t>
            </a:r>
          </a:p>
        </p:txBody>
      </p:sp>
      <p:sp>
        <p:nvSpPr>
          <p:cNvPr id="442371" name="Rectangle 3"/>
          <p:cNvSpPr>
            <a:spLocks noGrp="1" noChangeArrowheads="1"/>
          </p:cNvSpPr>
          <p:nvPr>
            <p:ph type="body" idx="1"/>
          </p:nvPr>
        </p:nvSpPr>
        <p:spPr/>
        <p:txBody>
          <a:bodyPr/>
          <a:lstStyle/>
          <a:p>
            <a:pPr marL="288925" indent="-288925"/>
            <a:r>
              <a:rPr lang="en-US" altLang="tr-TR" sz="2800" i="1" smtClean="0">
                <a:solidFill>
                  <a:srgbClr val="FF3300"/>
                </a:solidFill>
              </a:rPr>
              <a:t>Enabling</a:t>
            </a:r>
            <a:r>
              <a:rPr lang="en-US" altLang="tr-TR" sz="2800" smtClean="0"/>
              <a:t> permits an input signal to pass through to an output</a:t>
            </a:r>
          </a:p>
          <a:p>
            <a:pPr marL="288925" indent="-288925"/>
            <a:r>
              <a:rPr lang="en-US" altLang="tr-TR" sz="2800" i="1" smtClean="0">
                <a:solidFill>
                  <a:srgbClr val="FF3300"/>
                </a:solidFill>
              </a:rPr>
              <a:t>Disabling</a:t>
            </a:r>
            <a:r>
              <a:rPr lang="en-US" altLang="tr-TR" sz="2800" smtClean="0"/>
              <a:t> blocks an input signal from passing through to an output, replacing it with a fixed value</a:t>
            </a:r>
          </a:p>
          <a:p>
            <a:pPr marL="288925" indent="-288925"/>
            <a:r>
              <a:rPr lang="en-US" altLang="tr-TR" sz="2800" smtClean="0"/>
              <a:t>The value on the output when it is disable can be Hi-Z (as for three-state buffers and transmission gates), 0 , or 1</a:t>
            </a:r>
          </a:p>
          <a:p>
            <a:pPr marL="288925" indent="-288925"/>
            <a:r>
              <a:rPr lang="en-US" altLang="tr-TR" sz="2400" smtClean="0"/>
              <a:t>When disabled, 0 output</a:t>
            </a:r>
          </a:p>
          <a:p>
            <a:pPr marL="288925" indent="-288925"/>
            <a:r>
              <a:rPr lang="en-US" altLang="tr-TR" sz="2400" smtClean="0"/>
              <a:t>When disabled, 1 output</a:t>
            </a:r>
          </a:p>
          <a:p>
            <a:pPr marL="288925" indent="-288925"/>
            <a:r>
              <a:rPr lang="en-US" altLang="tr-TR" sz="2400" smtClean="0"/>
              <a:t>Enabling </a:t>
            </a:r>
            <a:r>
              <a:rPr lang="tr-TR" altLang="tr-TR" sz="2400" smtClean="0"/>
              <a:t>a</a:t>
            </a:r>
            <a:r>
              <a:rPr lang="en-US" altLang="tr-TR" sz="2400" smtClean="0"/>
              <a:t>p</a:t>
            </a:r>
            <a:r>
              <a:rPr lang="tr-TR" altLang="tr-TR" sz="2400" smtClean="0"/>
              <a:t>plications?</a:t>
            </a:r>
            <a:endParaRPr lang="en-US" altLang="tr-TR" sz="2400" smtClean="0"/>
          </a:p>
        </p:txBody>
      </p:sp>
      <p:sp>
        <p:nvSpPr>
          <p:cNvPr id="442372" name="Line 4"/>
          <p:cNvSpPr>
            <a:spLocks noChangeShapeType="1"/>
          </p:cNvSpPr>
          <p:nvPr/>
        </p:nvSpPr>
        <p:spPr bwMode="auto">
          <a:xfrm flipV="1">
            <a:off x="3848100" y="4395788"/>
            <a:ext cx="1344613" cy="20161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442373" name="Line 5"/>
          <p:cNvSpPr>
            <a:spLocks noChangeShapeType="1"/>
          </p:cNvSpPr>
          <p:nvPr/>
        </p:nvSpPr>
        <p:spPr bwMode="auto">
          <a:xfrm>
            <a:off x="3790950" y="5053013"/>
            <a:ext cx="1296988" cy="27781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30055" name="AutoShape 6"/>
          <p:cNvSpPr>
            <a:spLocks noChangeAspect="1" noChangeArrowheads="1" noTextEdit="1"/>
          </p:cNvSpPr>
          <p:nvPr/>
        </p:nvSpPr>
        <p:spPr bwMode="auto">
          <a:xfrm>
            <a:off x="4729163" y="4181475"/>
            <a:ext cx="3725862" cy="230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tr-TR"/>
          </a:p>
        </p:txBody>
      </p:sp>
      <p:grpSp>
        <p:nvGrpSpPr>
          <p:cNvPr id="442375" name="Group 7"/>
          <p:cNvGrpSpPr>
            <a:grpSpLocks/>
          </p:cNvGrpSpPr>
          <p:nvPr/>
        </p:nvGrpSpPr>
        <p:grpSpPr bwMode="auto">
          <a:xfrm>
            <a:off x="5338763" y="4165600"/>
            <a:ext cx="2605087" cy="936625"/>
            <a:chOff x="3363" y="2624"/>
            <a:chExt cx="1641" cy="590"/>
          </a:xfrm>
        </p:grpSpPr>
        <p:sp>
          <p:nvSpPr>
            <p:cNvPr id="130068" name="Line 8"/>
            <p:cNvSpPr>
              <a:spLocks noChangeShapeType="1"/>
            </p:cNvSpPr>
            <p:nvPr/>
          </p:nvSpPr>
          <p:spPr bwMode="auto">
            <a:xfrm flipH="1">
              <a:off x="4137" y="2797"/>
              <a:ext cx="723"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0069" name="Line 9"/>
            <p:cNvSpPr>
              <a:spLocks noChangeShapeType="1"/>
            </p:cNvSpPr>
            <p:nvPr/>
          </p:nvSpPr>
          <p:spPr bwMode="auto">
            <a:xfrm>
              <a:off x="3574" y="2696"/>
              <a:ext cx="528"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0070" name="Line 10"/>
            <p:cNvSpPr>
              <a:spLocks noChangeShapeType="1"/>
            </p:cNvSpPr>
            <p:nvPr/>
          </p:nvSpPr>
          <p:spPr bwMode="auto">
            <a:xfrm>
              <a:off x="3574" y="2894"/>
              <a:ext cx="528"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0071" name="Freeform 11"/>
            <p:cNvSpPr>
              <a:spLocks/>
            </p:cNvSpPr>
            <p:nvPr/>
          </p:nvSpPr>
          <p:spPr bwMode="auto">
            <a:xfrm>
              <a:off x="3991" y="2643"/>
              <a:ext cx="364" cy="305"/>
            </a:xfrm>
            <a:custGeom>
              <a:avLst/>
              <a:gdLst>
                <a:gd name="T0" fmla="*/ 1 w 310"/>
                <a:gd name="T1" fmla="*/ 0 h 259"/>
                <a:gd name="T2" fmla="*/ 0 w 310"/>
                <a:gd name="T3" fmla="*/ 586 h 259"/>
                <a:gd name="T4" fmla="*/ 402 w 310"/>
                <a:gd name="T5" fmla="*/ 585 h 259"/>
                <a:gd name="T6" fmla="*/ 690 w 310"/>
                <a:gd name="T7" fmla="*/ 296 h 259"/>
                <a:gd name="T8" fmla="*/ 409 w 310"/>
                <a:gd name="T9" fmla="*/ 0 h 259"/>
                <a:gd name="T10" fmla="*/ 1 w 310"/>
                <a:gd name="T11" fmla="*/ 0 h 2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0" h="259">
                  <a:moveTo>
                    <a:pt x="1" y="0"/>
                  </a:moveTo>
                  <a:cubicBezTo>
                    <a:pt x="0" y="259"/>
                    <a:pt x="0" y="259"/>
                    <a:pt x="0" y="259"/>
                  </a:cubicBezTo>
                  <a:cubicBezTo>
                    <a:pt x="180" y="258"/>
                    <a:pt x="180" y="258"/>
                    <a:pt x="180" y="258"/>
                  </a:cubicBezTo>
                  <a:cubicBezTo>
                    <a:pt x="251" y="258"/>
                    <a:pt x="310" y="201"/>
                    <a:pt x="310" y="131"/>
                  </a:cubicBezTo>
                  <a:cubicBezTo>
                    <a:pt x="310" y="59"/>
                    <a:pt x="253" y="1"/>
                    <a:pt x="183" y="0"/>
                  </a:cubicBezTo>
                  <a:cubicBezTo>
                    <a:pt x="1" y="0"/>
                    <a:pt x="1" y="0"/>
                    <a:pt x="1" y="0"/>
                  </a:cubicBezTo>
                  <a:close/>
                </a:path>
              </a:pathLst>
            </a:custGeom>
            <a:solidFill>
              <a:srgbClr val="FFFFFF"/>
            </a:solidFill>
            <a:ln w="26988" cap="flat">
              <a:solidFill>
                <a:srgbClr val="000000"/>
              </a:solidFill>
              <a:prstDash val="solid"/>
              <a:miter lim="800000"/>
              <a:headEnd/>
              <a:tailEnd/>
            </a:ln>
          </p:spPr>
          <p:txBody>
            <a:bodyPr/>
            <a:lstStyle/>
            <a:p>
              <a:endParaRPr lang="tr-TR"/>
            </a:p>
          </p:txBody>
        </p:sp>
        <p:sp>
          <p:nvSpPr>
            <p:cNvPr id="130072" name="Rectangle 12"/>
            <p:cNvSpPr>
              <a:spLocks noChangeArrowheads="1"/>
            </p:cNvSpPr>
            <p:nvPr/>
          </p:nvSpPr>
          <p:spPr bwMode="auto">
            <a:xfrm>
              <a:off x="3460" y="2624"/>
              <a:ext cx="1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rgbClr val="000000"/>
                  </a:solidFill>
                  <a:latin typeface="TimesTen" pitchFamily="18" charset="0"/>
                </a:rPr>
                <a:t>X</a:t>
              </a:r>
              <a:endParaRPr kumimoji="0" lang="tr-TR" altLang="tr-TR" sz="1800">
                <a:solidFill>
                  <a:schemeClr val="bg2"/>
                </a:solidFill>
                <a:latin typeface="Arial" panose="020B0604020202020204" pitchFamily="34" charset="0"/>
              </a:endParaRPr>
            </a:p>
          </p:txBody>
        </p:sp>
        <p:sp>
          <p:nvSpPr>
            <p:cNvPr id="130073" name="Rectangle 13"/>
            <p:cNvSpPr>
              <a:spLocks noChangeArrowheads="1"/>
            </p:cNvSpPr>
            <p:nvPr/>
          </p:nvSpPr>
          <p:spPr bwMode="auto">
            <a:xfrm>
              <a:off x="4924" y="2722"/>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rgbClr val="000000"/>
                  </a:solidFill>
                  <a:latin typeface="TimesTen" pitchFamily="18" charset="0"/>
                </a:rPr>
                <a:t>F</a:t>
              </a:r>
              <a:endParaRPr kumimoji="0" lang="tr-TR" altLang="tr-TR" sz="1800">
                <a:solidFill>
                  <a:schemeClr val="bg2"/>
                </a:solidFill>
                <a:latin typeface="Arial" panose="020B0604020202020204" pitchFamily="34" charset="0"/>
              </a:endParaRPr>
            </a:p>
          </p:txBody>
        </p:sp>
        <p:sp>
          <p:nvSpPr>
            <p:cNvPr id="130074" name="Rectangle 14"/>
            <p:cNvSpPr>
              <a:spLocks noChangeArrowheads="1"/>
            </p:cNvSpPr>
            <p:nvPr/>
          </p:nvSpPr>
          <p:spPr bwMode="auto">
            <a:xfrm>
              <a:off x="3363" y="2812"/>
              <a:ext cx="19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rgbClr val="000000"/>
                  </a:solidFill>
                  <a:latin typeface="TimesTen" pitchFamily="18" charset="0"/>
                </a:rPr>
                <a:t>EN</a:t>
              </a:r>
              <a:endParaRPr kumimoji="0" lang="tr-TR" altLang="tr-TR" sz="1800">
                <a:solidFill>
                  <a:schemeClr val="bg2"/>
                </a:solidFill>
                <a:latin typeface="Arial" panose="020B0604020202020204" pitchFamily="34" charset="0"/>
              </a:endParaRPr>
            </a:p>
          </p:txBody>
        </p:sp>
        <p:sp>
          <p:nvSpPr>
            <p:cNvPr id="130075" name="Rectangle 15"/>
            <p:cNvSpPr>
              <a:spLocks noChangeArrowheads="1"/>
            </p:cNvSpPr>
            <p:nvPr/>
          </p:nvSpPr>
          <p:spPr bwMode="auto">
            <a:xfrm>
              <a:off x="4102" y="3041"/>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grpSp>
      <p:grpSp>
        <p:nvGrpSpPr>
          <p:cNvPr id="442384" name="Group 16"/>
          <p:cNvGrpSpPr>
            <a:grpSpLocks/>
          </p:cNvGrpSpPr>
          <p:nvPr/>
        </p:nvGrpSpPr>
        <p:grpSpPr bwMode="auto">
          <a:xfrm>
            <a:off x="4781550" y="5284788"/>
            <a:ext cx="3721100" cy="1100137"/>
            <a:chOff x="3012" y="3385"/>
            <a:chExt cx="2344" cy="693"/>
          </a:xfrm>
        </p:grpSpPr>
        <p:sp>
          <p:nvSpPr>
            <p:cNvPr id="130058" name="Line 17"/>
            <p:cNvSpPr>
              <a:spLocks noChangeShapeType="1"/>
            </p:cNvSpPr>
            <p:nvPr/>
          </p:nvSpPr>
          <p:spPr bwMode="auto">
            <a:xfrm>
              <a:off x="3219" y="3662"/>
              <a:ext cx="1375"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0059" name="Line 18"/>
            <p:cNvSpPr>
              <a:spLocks noChangeShapeType="1"/>
            </p:cNvSpPr>
            <p:nvPr/>
          </p:nvSpPr>
          <p:spPr bwMode="auto">
            <a:xfrm>
              <a:off x="3965" y="3463"/>
              <a:ext cx="566"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0060" name="Line 19"/>
            <p:cNvSpPr>
              <a:spLocks noChangeShapeType="1"/>
            </p:cNvSpPr>
            <p:nvPr/>
          </p:nvSpPr>
          <p:spPr bwMode="auto">
            <a:xfrm>
              <a:off x="4779" y="3563"/>
              <a:ext cx="430"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0061" name="Freeform 20"/>
            <p:cNvSpPr>
              <a:spLocks/>
            </p:cNvSpPr>
            <p:nvPr/>
          </p:nvSpPr>
          <p:spPr bwMode="auto">
            <a:xfrm>
              <a:off x="4382" y="3410"/>
              <a:ext cx="389" cy="305"/>
            </a:xfrm>
            <a:custGeom>
              <a:avLst/>
              <a:gdLst>
                <a:gd name="T0" fmla="*/ 9 w 330"/>
                <a:gd name="T1" fmla="*/ 571 h 259"/>
                <a:gd name="T2" fmla="*/ 85 w 330"/>
                <a:gd name="T3" fmla="*/ 283 h 259"/>
                <a:gd name="T4" fmla="*/ 15 w 330"/>
                <a:gd name="T5" fmla="*/ 13 h 259"/>
                <a:gd name="T6" fmla="*/ 8 w 330"/>
                <a:gd name="T7" fmla="*/ 0 h 259"/>
                <a:gd name="T8" fmla="*/ 248 w 330"/>
                <a:gd name="T9" fmla="*/ 0 h 259"/>
                <a:gd name="T10" fmla="*/ 752 w 330"/>
                <a:gd name="T11" fmla="*/ 284 h 259"/>
                <a:gd name="T12" fmla="*/ 747 w 330"/>
                <a:gd name="T13" fmla="*/ 304 h 259"/>
                <a:gd name="T14" fmla="*/ 248 w 330"/>
                <a:gd name="T15" fmla="*/ 586 h 259"/>
                <a:gd name="T16" fmla="*/ 0 w 330"/>
                <a:gd name="T17" fmla="*/ 586 h 259"/>
                <a:gd name="T18" fmla="*/ 9 w 330"/>
                <a:gd name="T19" fmla="*/ 571 h 2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0" h="259">
                  <a:moveTo>
                    <a:pt x="4" y="252"/>
                  </a:moveTo>
                  <a:cubicBezTo>
                    <a:pt x="26" y="213"/>
                    <a:pt x="37" y="169"/>
                    <a:pt x="37" y="125"/>
                  </a:cubicBezTo>
                  <a:cubicBezTo>
                    <a:pt x="37" y="83"/>
                    <a:pt x="27" y="42"/>
                    <a:pt x="7" y="6"/>
                  </a:cubicBezTo>
                  <a:cubicBezTo>
                    <a:pt x="3" y="0"/>
                    <a:pt x="3" y="0"/>
                    <a:pt x="3" y="0"/>
                  </a:cubicBezTo>
                  <a:cubicBezTo>
                    <a:pt x="109" y="0"/>
                    <a:pt x="109" y="0"/>
                    <a:pt x="109" y="0"/>
                  </a:cubicBezTo>
                  <a:cubicBezTo>
                    <a:pt x="199" y="0"/>
                    <a:pt x="284" y="48"/>
                    <a:pt x="330" y="126"/>
                  </a:cubicBezTo>
                  <a:cubicBezTo>
                    <a:pt x="328" y="134"/>
                    <a:pt x="328" y="134"/>
                    <a:pt x="328" y="134"/>
                  </a:cubicBezTo>
                  <a:cubicBezTo>
                    <a:pt x="282" y="212"/>
                    <a:pt x="199" y="259"/>
                    <a:pt x="109" y="259"/>
                  </a:cubicBezTo>
                  <a:cubicBezTo>
                    <a:pt x="0" y="259"/>
                    <a:pt x="0" y="259"/>
                    <a:pt x="0" y="259"/>
                  </a:cubicBezTo>
                  <a:cubicBezTo>
                    <a:pt x="4" y="252"/>
                    <a:pt x="4" y="252"/>
                    <a:pt x="4" y="252"/>
                  </a:cubicBezTo>
                  <a:close/>
                </a:path>
              </a:pathLst>
            </a:custGeom>
            <a:solidFill>
              <a:srgbClr val="FFFFFF"/>
            </a:solidFill>
            <a:ln w="26988" cap="flat">
              <a:solidFill>
                <a:srgbClr val="000000"/>
              </a:solidFill>
              <a:prstDash val="solid"/>
              <a:miter lim="800000"/>
              <a:headEnd/>
              <a:tailEnd/>
            </a:ln>
          </p:spPr>
          <p:txBody>
            <a:bodyPr/>
            <a:lstStyle/>
            <a:p>
              <a:endParaRPr lang="tr-TR"/>
            </a:p>
          </p:txBody>
        </p:sp>
        <p:sp>
          <p:nvSpPr>
            <p:cNvPr id="130062" name="Freeform 21"/>
            <p:cNvSpPr>
              <a:spLocks/>
            </p:cNvSpPr>
            <p:nvPr/>
          </p:nvSpPr>
          <p:spPr bwMode="auto">
            <a:xfrm>
              <a:off x="3594" y="3529"/>
              <a:ext cx="213" cy="273"/>
            </a:xfrm>
            <a:custGeom>
              <a:avLst/>
              <a:gdLst>
                <a:gd name="T0" fmla="*/ 0 w 213"/>
                <a:gd name="T1" fmla="*/ 0 h 273"/>
                <a:gd name="T2" fmla="*/ 0 w 213"/>
                <a:gd name="T3" fmla="*/ 273 h 273"/>
                <a:gd name="T4" fmla="*/ 213 w 213"/>
                <a:gd name="T5" fmla="*/ 133 h 273"/>
                <a:gd name="T6" fmla="*/ 0 w 213"/>
                <a:gd name="T7" fmla="*/ 0 h 273"/>
                <a:gd name="T8" fmla="*/ 0 w 213"/>
                <a:gd name="T9" fmla="*/ 0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3" h="273">
                  <a:moveTo>
                    <a:pt x="0" y="0"/>
                  </a:moveTo>
                  <a:lnTo>
                    <a:pt x="0" y="273"/>
                  </a:lnTo>
                  <a:lnTo>
                    <a:pt x="213" y="133"/>
                  </a:lnTo>
                  <a:lnTo>
                    <a:pt x="0" y="0"/>
                  </a:lnTo>
                  <a:close/>
                </a:path>
              </a:pathLst>
            </a:custGeom>
            <a:solidFill>
              <a:srgbClr val="FFFFFF"/>
            </a:solidFill>
            <a:ln w="26988" cap="flat">
              <a:solidFill>
                <a:srgbClr val="000000"/>
              </a:solidFill>
              <a:prstDash val="solid"/>
              <a:miter lim="800000"/>
              <a:headEnd/>
              <a:tailEnd/>
            </a:ln>
          </p:spPr>
          <p:txBody>
            <a:bodyPr/>
            <a:lstStyle/>
            <a:p>
              <a:endParaRPr lang="tr-TR"/>
            </a:p>
          </p:txBody>
        </p:sp>
        <p:sp>
          <p:nvSpPr>
            <p:cNvPr id="130063" name="Oval 22"/>
            <p:cNvSpPr>
              <a:spLocks noChangeArrowheads="1"/>
            </p:cNvSpPr>
            <p:nvPr/>
          </p:nvSpPr>
          <p:spPr bwMode="auto">
            <a:xfrm>
              <a:off x="3807" y="3618"/>
              <a:ext cx="88" cy="89"/>
            </a:xfrm>
            <a:prstGeom prst="ellipse">
              <a:avLst/>
            </a:prstGeom>
            <a:solidFill>
              <a:srgbClr val="FFFFFF"/>
            </a:solidFill>
            <a:ln w="26988">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0064" name="Rectangle 23"/>
            <p:cNvSpPr>
              <a:spLocks noChangeArrowheads="1"/>
            </p:cNvSpPr>
            <p:nvPr/>
          </p:nvSpPr>
          <p:spPr bwMode="auto">
            <a:xfrm>
              <a:off x="3012" y="3587"/>
              <a:ext cx="19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rgbClr val="000000"/>
                  </a:solidFill>
                  <a:latin typeface="TimesTen" pitchFamily="18" charset="0"/>
                </a:rPr>
                <a:t>EN</a:t>
              </a:r>
              <a:endParaRPr kumimoji="0" lang="tr-TR" altLang="tr-TR" sz="1800">
                <a:solidFill>
                  <a:schemeClr val="bg2"/>
                </a:solidFill>
                <a:latin typeface="Arial" panose="020B0604020202020204" pitchFamily="34" charset="0"/>
              </a:endParaRPr>
            </a:p>
          </p:txBody>
        </p:sp>
        <p:sp>
          <p:nvSpPr>
            <p:cNvPr id="130065" name="Rectangle 24"/>
            <p:cNvSpPr>
              <a:spLocks noChangeArrowheads="1"/>
            </p:cNvSpPr>
            <p:nvPr/>
          </p:nvSpPr>
          <p:spPr bwMode="auto">
            <a:xfrm>
              <a:off x="3853" y="3385"/>
              <a:ext cx="1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rgbClr val="000000"/>
                  </a:solidFill>
                  <a:latin typeface="TimesTen" pitchFamily="18" charset="0"/>
                </a:rPr>
                <a:t>X</a:t>
              </a:r>
              <a:endParaRPr kumimoji="0" lang="tr-TR" altLang="tr-TR" sz="1800">
                <a:solidFill>
                  <a:schemeClr val="bg2"/>
                </a:solidFill>
                <a:latin typeface="Arial" panose="020B0604020202020204" pitchFamily="34" charset="0"/>
              </a:endParaRPr>
            </a:p>
          </p:txBody>
        </p:sp>
        <p:sp>
          <p:nvSpPr>
            <p:cNvPr id="130066" name="Rectangle 25"/>
            <p:cNvSpPr>
              <a:spLocks noChangeArrowheads="1"/>
            </p:cNvSpPr>
            <p:nvPr/>
          </p:nvSpPr>
          <p:spPr bwMode="auto">
            <a:xfrm>
              <a:off x="5276" y="3488"/>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rgbClr val="000000"/>
                  </a:solidFill>
                  <a:latin typeface="TimesTen" pitchFamily="18" charset="0"/>
                </a:rPr>
                <a:t>F</a:t>
              </a:r>
              <a:endParaRPr kumimoji="0" lang="tr-TR" altLang="tr-TR" sz="1800">
                <a:solidFill>
                  <a:schemeClr val="bg2"/>
                </a:solidFill>
                <a:latin typeface="Arial" panose="020B0604020202020204" pitchFamily="34" charset="0"/>
              </a:endParaRPr>
            </a:p>
          </p:txBody>
        </p:sp>
        <p:sp>
          <p:nvSpPr>
            <p:cNvPr id="130067" name="Rectangle 26"/>
            <p:cNvSpPr>
              <a:spLocks noChangeArrowheads="1"/>
            </p:cNvSpPr>
            <p:nvPr/>
          </p:nvSpPr>
          <p:spPr bwMode="auto">
            <a:xfrm>
              <a:off x="4094" y="3905"/>
              <a:ext cx="16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rgbClr val="000000"/>
                  </a:solidFill>
                  <a:latin typeface="TimesTen" pitchFamily="18" charset="0"/>
                </a:rPr>
                <a:t>(b)</a:t>
              </a:r>
              <a:endParaRPr kumimoji="0" lang="tr-TR" altLang="tr-TR" sz="1800">
                <a:solidFill>
                  <a:schemeClr val="bg2"/>
                </a:solidFill>
                <a:latin typeface="Arial" panose="020B0604020202020204"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42370"/>
                                        </p:tgtEl>
                                        <p:attrNameLst>
                                          <p:attrName>style.visibility</p:attrName>
                                        </p:attrNameLst>
                                      </p:cBhvr>
                                      <p:to>
                                        <p:strVal val="visible"/>
                                      </p:to>
                                    </p:set>
                                    <p:animEffect transition="in" filter="dissolve">
                                      <p:cBhvr>
                                        <p:cTn id="7" dur="500"/>
                                        <p:tgtEl>
                                          <p:spTgt spid="4423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2371">
                                            <p:txEl>
                                              <p:pRg st="0" end="0"/>
                                            </p:txEl>
                                          </p:spTgt>
                                        </p:tgtEl>
                                        <p:attrNameLst>
                                          <p:attrName>style.visibility</p:attrName>
                                        </p:attrNameLst>
                                      </p:cBhvr>
                                      <p:to>
                                        <p:strVal val="visible"/>
                                      </p:to>
                                    </p:set>
                                    <p:animEffect transition="in" filter="dissolve">
                                      <p:cBhvr>
                                        <p:cTn id="12" dur="500"/>
                                        <p:tgtEl>
                                          <p:spTgt spid="442371">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42371">
                                            <p:txEl>
                                              <p:pRg st="1" end="1"/>
                                            </p:txEl>
                                          </p:spTgt>
                                        </p:tgtEl>
                                        <p:attrNameLst>
                                          <p:attrName>style.visibility</p:attrName>
                                        </p:attrNameLst>
                                      </p:cBhvr>
                                      <p:to>
                                        <p:strVal val="visible"/>
                                      </p:to>
                                    </p:set>
                                    <p:animEffect transition="in" filter="dissolve">
                                      <p:cBhvr>
                                        <p:cTn id="17" dur="500"/>
                                        <p:tgtEl>
                                          <p:spTgt spid="442371">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42371">
                                            <p:txEl>
                                              <p:pRg st="2" end="2"/>
                                            </p:txEl>
                                          </p:spTgt>
                                        </p:tgtEl>
                                        <p:attrNameLst>
                                          <p:attrName>style.visibility</p:attrName>
                                        </p:attrNameLst>
                                      </p:cBhvr>
                                      <p:to>
                                        <p:strVal val="visible"/>
                                      </p:to>
                                    </p:set>
                                    <p:animEffect transition="in" filter="dissolve">
                                      <p:cBhvr>
                                        <p:cTn id="22" dur="500"/>
                                        <p:tgtEl>
                                          <p:spTgt spid="442371">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42375"/>
                                        </p:tgtEl>
                                        <p:attrNameLst>
                                          <p:attrName>style.visibility</p:attrName>
                                        </p:attrNameLst>
                                      </p:cBhvr>
                                      <p:to>
                                        <p:strVal val="visible"/>
                                      </p:to>
                                    </p:set>
                                    <p:animEffect transition="in" filter="dissolve">
                                      <p:cBhvr>
                                        <p:cTn id="27" dur="500"/>
                                        <p:tgtEl>
                                          <p:spTgt spid="44237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42384"/>
                                        </p:tgtEl>
                                        <p:attrNameLst>
                                          <p:attrName>style.visibility</p:attrName>
                                        </p:attrNameLst>
                                      </p:cBhvr>
                                      <p:to>
                                        <p:strVal val="visible"/>
                                      </p:to>
                                    </p:set>
                                    <p:animEffect transition="in" filter="dissolve">
                                      <p:cBhvr>
                                        <p:cTn id="32" dur="500"/>
                                        <p:tgtEl>
                                          <p:spTgt spid="44238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42371">
                                            <p:txEl>
                                              <p:pRg st="3" end="3"/>
                                            </p:txEl>
                                          </p:spTgt>
                                        </p:tgtEl>
                                        <p:attrNameLst>
                                          <p:attrName>style.visibility</p:attrName>
                                        </p:attrNameLst>
                                      </p:cBhvr>
                                      <p:to>
                                        <p:strVal val="visible"/>
                                      </p:to>
                                    </p:set>
                                    <p:animEffect transition="in" filter="dissolve">
                                      <p:cBhvr>
                                        <p:cTn id="37" dur="500"/>
                                        <p:tgtEl>
                                          <p:spTgt spid="442371">
                                            <p:txEl>
                                              <p:pRg st="3" end="3"/>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42372"/>
                                        </p:tgtEl>
                                        <p:attrNameLst>
                                          <p:attrName>style.visibility</p:attrName>
                                        </p:attrNameLst>
                                      </p:cBhvr>
                                      <p:to>
                                        <p:strVal val="visible"/>
                                      </p:to>
                                    </p:set>
                                    <p:animEffect transition="in" filter="dissolve">
                                      <p:cBhvr>
                                        <p:cTn id="40" dur="500"/>
                                        <p:tgtEl>
                                          <p:spTgt spid="44237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42371">
                                            <p:txEl>
                                              <p:pRg st="4" end="4"/>
                                            </p:txEl>
                                          </p:spTgt>
                                        </p:tgtEl>
                                        <p:attrNameLst>
                                          <p:attrName>style.visibility</p:attrName>
                                        </p:attrNameLst>
                                      </p:cBhvr>
                                      <p:to>
                                        <p:strVal val="visible"/>
                                      </p:to>
                                    </p:set>
                                    <p:animEffect transition="in" filter="dissolve">
                                      <p:cBhvr>
                                        <p:cTn id="45" dur="500"/>
                                        <p:tgtEl>
                                          <p:spTgt spid="442371">
                                            <p:txEl>
                                              <p:pRg st="4" end="4"/>
                                            </p:txEl>
                                          </p:spTgt>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442373"/>
                                        </p:tgtEl>
                                        <p:attrNameLst>
                                          <p:attrName>style.visibility</p:attrName>
                                        </p:attrNameLst>
                                      </p:cBhvr>
                                      <p:to>
                                        <p:strVal val="visible"/>
                                      </p:to>
                                    </p:set>
                                    <p:animEffect transition="in" filter="dissolve">
                                      <p:cBhvr>
                                        <p:cTn id="48" dur="500"/>
                                        <p:tgtEl>
                                          <p:spTgt spid="442373"/>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442371">
                                            <p:txEl>
                                              <p:pRg st="5" end="5"/>
                                            </p:txEl>
                                          </p:spTgt>
                                        </p:tgtEl>
                                        <p:attrNameLst>
                                          <p:attrName>style.visibility</p:attrName>
                                        </p:attrNameLst>
                                      </p:cBhvr>
                                      <p:to>
                                        <p:strVal val="visible"/>
                                      </p:to>
                                    </p:set>
                                    <p:animEffect transition="in" filter="dissolve">
                                      <p:cBhvr>
                                        <p:cTn id="53" dur="500"/>
                                        <p:tgtEl>
                                          <p:spTgt spid="44237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370" grpId="0"/>
      <p:bldP spid="442371" grpId="0" build="p"/>
      <p:bldP spid="442372" grpId="0" animBg="1"/>
      <p:bldP spid="442373" grpId="0" animBg="1"/>
    </p:bldLst>
  </p:timing>
</p:sld>
</file>

<file path=ppt/slides/slide1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107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D7A33E2-8E99-4493-A647-B271102AF54A}" type="slidenum">
              <a:rPr kumimoji="0" lang="en-US" altLang="tr-TR" sz="1200" smtClean="0"/>
              <a:pPr>
                <a:spcBef>
                  <a:spcPct val="50000"/>
                </a:spcBef>
                <a:buFontTx/>
                <a:buNone/>
              </a:pPr>
              <a:t>102</a:t>
            </a:fld>
            <a:endParaRPr kumimoji="0" lang="en-US" altLang="tr-TR" sz="1200" smtClean="0"/>
          </a:p>
        </p:txBody>
      </p:sp>
      <p:sp>
        <p:nvSpPr>
          <p:cNvPr id="443394" name="Rectangle 2"/>
          <p:cNvSpPr>
            <a:spLocks noGrp="1" noChangeArrowheads="1"/>
          </p:cNvSpPr>
          <p:nvPr>
            <p:ph type="body" idx="1"/>
          </p:nvPr>
        </p:nvSpPr>
        <p:spPr>
          <a:xfrm>
            <a:off x="719138" y="1314450"/>
            <a:ext cx="8193087" cy="5027613"/>
          </a:xfrm>
        </p:spPr>
        <p:txBody>
          <a:bodyPr/>
          <a:lstStyle/>
          <a:p>
            <a:pPr marL="288925" indent="-288925"/>
            <a:r>
              <a:rPr lang="en-US" altLang="tr-TR" smtClean="0">
                <a:solidFill>
                  <a:srgbClr val="FF3300"/>
                </a:solidFill>
              </a:rPr>
              <a:t>Decoding</a:t>
            </a:r>
            <a:r>
              <a:rPr lang="en-US" altLang="tr-TR" smtClean="0"/>
              <a:t> - the conversion of an </a:t>
            </a:r>
            <a:r>
              <a:rPr lang="en-US" altLang="tr-TR" i="1" smtClean="0">
                <a:solidFill>
                  <a:srgbClr val="0000FF"/>
                </a:solidFill>
              </a:rPr>
              <a:t>n</a:t>
            </a:r>
            <a:r>
              <a:rPr lang="en-US" altLang="tr-TR" smtClean="0"/>
              <a:t>-bit input code to an </a:t>
            </a:r>
            <a:r>
              <a:rPr lang="en-US" altLang="tr-TR" i="1" smtClean="0"/>
              <a:t>m</a:t>
            </a:r>
            <a:r>
              <a:rPr lang="en-US" altLang="tr-TR" smtClean="0"/>
              <a:t>-bit output code with</a:t>
            </a:r>
            <a:br>
              <a:rPr lang="en-US" altLang="tr-TR" smtClean="0"/>
            </a:br>
            <a:r>
              <a:rPr lang="en-US" altLang="tr-TR" smtClean="0">
                <a:solidFill>
                  <a:srgbClr val="0000FF"/>
                </a:solidFill>
              </a:rPr>
              <a:t>n </a:t>
            </a:r>
            <a:r>
              <a:rPr lang="en-US" altLang="tr-TR" smtClean="0">
                <a:solidFill>
                  <a:srgbClr val="0000FF"/>
                </a:solidFill>
                <a:latin typeface="Symbol" panose="05050102010706020507" pitchFamily="18" charset="2"/>
              </a:rPr>
              <a:t>£ </a:t>
            </a:r>
            <a:r>
              <a:rPr lang="en-US" altLang="tr-TR" smtClean="0">
                <a:solidFill>
                  <a:srgbClr val="0000FF"/>
                </a:solidFill>
              </a:rPr>
              <a:t>m </a:t>
            </a:r>
            <a:r>
              <a:rPr lang="en-US" altLang="tr-TR" smtClean="0">
                <a:solidFill>
                  <a:srgbClr val="0000FF"/>
                </a:solidFill>
                <a:latin typeface="Symbol" panose="05050102010706020507" pitchFamily="18" charset="2"/>
              </a:rPr>
              <a:t>£ </a:t>
            </a:r>
            <a:r>
              <a:rPr lang="en-US" altLang="tr-TR" smtClean="0">
                <a:solidFill>
                  <a:srgbClr val="0000FF"/>
                </a:solidFill>
              </a:rPr>
              <a:t> 2</a:t>
            </a:r>
            <a:r>
              <a:rPr lang="en-US" altLang="tr-TR" i="1" baseline="30000" smtClean="0">
                <a:solidFill>
                  <a:srgbClr val="0000FF"/>
                </a:solidFill>
              </a:rPr>
              <a:t>n</a:t>
            </a:r>
            <a:r>
              <a:rPr lang="en-US" altLang="tr-TR" smtClean="0"/>
              <a:t> such that each valid code word produces a unique output code</a:t>
            </a:r>
          </a:p>
          <a:p>
            <a:pPr marL="288925" indent="-288925"/>
            <a:r>
              <a:rPr lang="en-US" altLang="tr-TR" smtClean="0"/>
              <a:t>Circuits that perform decoding are called </a:t>
            </a:r>
            <a:r>
              <a:rPr lang="en-US" altLang="tr-TR" i="1" smtClean="0">
                <a:solidFill>
                  <a:srgbClr val="FF3300"/>
                </a:solidFill>
              </a:rPr>
              <a:t>decoders</a:t>
            </a:r>
          </a:p>
          <a:p>
            <a:pPr marL="288925" indent="-288925"/>
            <a:r>
              <a:rPr lang="en-US" altLang="tr-TR" smtClean="0"/>
              <a:t>Here, functional blocks for decoding are</a:t>
            </a:r>
          </a:p>
          <a:p>
            <a:pPr marL="692150" lvl="1" indent="-234950"/>
            <a:r>
              <a:rPr lang="en-US" altLang="tr-TR" smtClean="0"/>
              <a:t> called </a:t>
            </a:r>
            <a:r>
              <a:rPr lang="en-US" altLang="tr-TR" i="1" smtClean="0">
                <a:solidFill>
                  <a:srgbClr val="00FF00"/>
                </a:solidFill>
              </a:rPr>
              <a:t>n</a:t>
            </a:r>
            <a:r>
              <a:rPr lang="en-US" altLang="tr-TR" smtClean="0">
                <a:solidFill>
                  <a:srgbClr val="00FF00"/>
                </a:solidFill>
              </a:rPr>
              <a:t>-to-</a:t>
            </a:r>
            <a:r>
              <a:rPr lang="en-US" altLang="tr-TR" i="1" smtClean="0">
                <a:solidFill>
                  <a:srgbClr val="00FF00"/>
                </a:solidFill>
              </a:rPr>
              <a:t>m</a:t>
            </a:r>
            <a:r>
              <a:rPr lang="en-US" altLang="tr-TR" smtClean="0">
                <a:solidFill>
                  <a:srgbClr val="00FF00"/>
                </a:solidFill>
              </a:rPr>
              <a:t> line decoders</a:t>
            </a:r>
            <a:r>
              <a:rPr lang="en-US" altLang="tr-TR" smtClean="0"/>
              <a:t>, where </a:t>
            </a:r>
            <a:r>
              <a:rPr lang="en-US" altLang="tr-TR" i="1" smtClean="0">
                <a:solidFill>
                  <a:schemeClr val="accent1"/>
                </a:solidFill>
              </a:rPr>
              <a:t>m</a:t>
            </a:r>
            <a:r>
              <a:rPr lang="en-US" altLang="tr-TR" smtClean="0">
                <a:solidFill>
                  <a:schemeClr val="accent1"/>
                </a:solidFill>
              </a:rPr>
              <a:t> </a:t>
            </a:r>
            <a:r>
              <a:rPr lang="en-US" altLang="tr-TR" smtClean="0">
                <a:solidFill>
                  <a:schemeClr val="accent1"/>
                </a:solidFill>
                <a:latin typeface="Symbol" panose="05050102010706020507" pitchFamily="18" charset="2"/>
              </a:rPr>
              <a:t>£ </a:t>
            </a:r>
            <a:r>
              <a:rPr lang="en-US" altLang="tr-TR" smtClean="0">
                <a:solidFill>
                  <a:schemeClr val="accent1"/>
                </a:solidFill>
              </a:rPr>
              <a:t> 2</a:t>
            </a:r>
            <a:r>
              <a:rPr lang="en-US" altLang="tr-TR" i="1" baseline="30000" smtClean="0">
                <a:solidFill>
                  <a:schemeClr val="accent1"/>
                </a:solidFill>
              </a:rPr>
              <a:t>n</a:t>
            </a:r>
            <a:r>
              <a:rPr lang="en-US" altLang="tr-TR" i="1" smtClean="0"/>
              <a:t>, </a:t>
            </a:r>
            <a:r>
              <a:rPr lang="en-US" altLang="tr-TR" smtClean="0"/>
              <a:t>and</a:t>
            </a:r>
          </a:p>
          <a:p>
            <a:pPr marL="692150" lvl="1" indent="-234950"/>
            <a:r>
              <a:rPr lang="en-US" altLang="tr-TR" smtClean="0"/>
              <a:t>generate </a:t>
            </a:r>
            <a:r>
              <a:rPr lang="en-US" altLang="tr-TR" smtClean="0">
                <a:solidFill>
                  <a:schemeClr val="accent1"/>
                </a:solidFill>
              </a:rPr>
              <a:t>2</a:t>
            </a:r>
            <a:r>
              <a:rPr lang="en-US" altLang="tr-TR" i="1" baseline="30000" smtClean="0">
                <a:solidFill>
                  <a:schemeClr val="accent1"/>
                </a:solidFill>
              </a:rPr>
              <a:t>n</a:t>
            </a:r>
            <a:r>
              <a:rPr lang="en-US" altLang="tr-TR" smtClean="0"/>
              <a:t> (or fewer) minterms for the </a:t>
            </a:r>
            <a:r>
              <a:rPr lang="en-US" altLang="tr-TR" i="1" smtClean="0">
                <a:solidFill>
                  <a:schemeClr val="accent1"/>
                </a:solidFill>
              </a:rPr>
              <a:t>n</a:t>
            </a:r>
            <a:r>
              <a:rPr lang="en-US" altLang="tr-TR" smtClean="0"/>
              <a:t> input variables</a:t>
            </a:r>
          </a:p>
        </p:txBody>
      </p:sp>
      <p:sp>
        <p:nvSpPr>
          <p:cNvPr id="443395" name="Rectangle 3"/>
          <p:cNvSpPr>
            <a:spLocks noGrp="1" noChangeArrowheads="1"/>
          </p:cNvSpPr>
          <p:nvPr>
            <p:ph type="title"/>
          </p:nvPr>
        </p:nvSpPr>
        <p:spPr>
          <a:noFill/>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tr-TR" smtClean="0">
                <a:solidFill>
                  <a:schemeClr val="tx1"/>
                </a:solidFill>
              </a:rPr>
              <a:t>Decoding </a:t>
            </a:r>
            <a:endParaRPr lang="en-US" altLang="tr-TR" b="0" smtClean="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43395"/>
                                        </p:tgtEl>
                                        <p:attrNameLst>
                                          <p:attrName>style.visibility</p:attrName>
                                        </p:attrNameLst>
                                      </p:cBhvr>
                                      <p:to>
                                        <p:strVal val="visible"/>
                                      </p:to>
                                    </p:set>
                                    <p:animEffect transition="in" filter="dissolve">
                                      <p:cBhvr>
                                        <p:cTn id="7" dur="500"/>
                                        <p:tgtEl>
                                          <p:spTgt spid="4433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3394">
                                            <p:txEl>
                                              <p:pRg st="0" end="0"/>
                                            </p:txEl>
                                          </p:spTgt>
                                        </p:tgtEl>
                                        <p:attrNameLst>
                                          <p:attrName>style.visibility</p:attrName>
                                        </p:attrNameLst>
                                      </p:cBhvr>
                                      <p:to>
                                        <p:strVal val="visible"/>
                                      </p:to>
                                    </p:set>
                                    <p:animEffect transition="in" filter="dissolve">
                                      <p:cBhvr>
                                        <p:cTn id="12" dur="500"/>
                                        <p:tgtEl>
                                          <p:spTgt spid="44339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43394">
                                            <p:txEl>
                                              <p:pRg st="1" end="1"/>
                                            </p:txEl>
                                          </p:spTgt>
                                        </p:tgtEl>
                                        <p:attrNameLst>
                                          <p:attrName>style.visibility</p:attrName>
                                        </p:attrNameLst>
                                      </p:cBhvr>
                                      <p:to>
                                        <p:strVal val="visible"/>
                                      </p:to>
                                    </p:set>
                                    <p:animEffect transition="in" filter="dissolve">
                                      <p:cBhvr>
                                        <p:cTn id="17" dur="500"/>
                                        <p:tgtEl>
                                          <p:spTgt spid="443394">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43394">
                                            <p:txEl>
                                              <p:pRg st="2" end="2"/>
                                            </p:txEl>
                                          </p:spTgt>
                                        </p:tgtEl>
                                        <p:attrNameLst>
                                          <p:attrName>style.visibility</p:attrName>
                                        </p:attrNameLst>
                                      </p:cBhvr>
                                      <p:to>
                                        <p:strVal val="visible"/>
                                      </p:to>
                                    </p:set>
                                    <p:animEffect transition="in" filter="dissolve">
                                      <p:cBhvr>
                                        <p:cTn id="22" dur="500"/>
                                        <p:tgtEl>
                                          <p:spTgt spid="443394">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43394">
                                            <p:txEl>
                                              <p:pRg st="3" end="3"/>
                                            </p:txEl>
                                          </p:spTgt>
                                        </p:tgtEl>
                                        <p:attrNameLst>
                                          <p:attrName>style.visibility</p:attrName>
                                        </p:attrNameLst>
                                      </p:cBhvr>
                                      <p:to>
                                        <p:strVal val="visible"/>
                                      </p:to>
                                    </p:set>
                                    <p:animEffect transition="in" filter="dissolve">
                                      <p:cBhvr>
                                        <p:cTn id="27" dur="500"/>
                                        <p:tgtEl>
                                          <p:spTgt spid="443394">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43394">
                                            <p:txEl>
                                              <p:pRg st="4" end="4"/>
                                            </p:txEl>
                                          </p:spTgt>
                                        </p:tgtEl>
                                        <p:attrNameLst>
                                          <p:attrName>style.visibility</p:attrName>
                                        </p:attrNameLst>
                                      </p:cBhvr>
                                      <p:to>
                                        <p:strVal val="visible"/>
                                      </p:to>
                                    </p:set>
                                    <p:animEffect transition="in" filter="dissolve">
                                      <p:cBhvr>
                                        <p:cTn id="32" dur="500"/>
                                        <p:tgtEl>
                                          <p:spTgt spid="44339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394" grpId="0" build="p"/>
      <p:bldP spid="443395" grpId="0"/>
    </p:bldLst>
  </p:timing>
</p:sld>
</file>

<file path=ppt/slides/slide1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209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522FE7B-2B7A-4B47-B19F-9732F7EAA75D}" type="slidenum">
              <a:rPr kumimoji="0" lang="en-US" altLang="tr-TR" sz="1200" smtClean="0"/>
              <a:pPr>
                <a:spcBef>
                  <a:spcPct val="50000"/>
                </a:spcBef>
                <a:buFontTx/>
                <a:buNone/>
              </a:pPr>
              <a:t>103</a:t>
            </a:fld>
            <a:endParaRPr kumimoji="0" lang="en-US" altLang="tr-TR" sz="1200" smtClean="0"/>
          </a:p>
        </p:txBody>
      </p:sp>
      <p:sp>
        <p:nvSpPr>
          <p:cNvPr id="444418" name="Rectangle 2"/>
          <p:cNvSpPr>
            <a:spLocks noGrp="1" noChangeArrowheads="1"/>
          </p:cNvSpPr>
          <p:nvPr>
            <p:ph type="body" idx="1"/>
          </p:nvPr>
        </p:nvSpPr>
        <p:spPr>
          <a:xfrm>
            <a:off x="395288" y="1157288"/>
            <a:ext cx="8280400" cy="4638675"/>
          </a:xfrm>
        </p:spPr>
        <p:txBody>
          <a:bodyPr/>
          <a:lstStyle/>
          <a:p>
            <a:pPr marL="288925" indent="-288925"/>
            <a:r>
              <a:rPr lang="en-US" altLang="tr-TR" sz="2400" smtClean="0"/>
              <a:t>1-to-2-Line Decoder</a:t>
            </a:r>
          </a:p>
          <a:p>
            <a:pPr marL="288925" indent="-288925"/>
            <a:endParaRPr lang="en-US" altLang="tr-TR" sz="2400" smtClean="0"/>
          </a:p>
          <a:p>
            <a:pPr marL="288925" indent="-288925"/>
            <a:endParaRPr lang="en-US" altLang="tr-TR" sz="2400" smtClean="0"/>
          </a:p>
          <a:p>
            <a:pPr marL="288925" indent="-288925"/>
            <a:r>
              <a:rPr lang="en-US" altLang="tr-TR" sz="2400" smtClean="0"/>
              <a:t>2-to-4-Line Decoder</a:t>
            </a:r>
          </a:p>
          <a:p>
            <a:pPr marL="288925" indent="-288925"/>
            <a:endParaRPr lang="en-US" altLang="tr-TR" sz="2400" smtClean="0"/>
          </a:p>
          <a:p>
            <a:pPr marL="288925" indent="-288925"/>
            <a:endParaRPr lang="en-US" altLang="tr-TR" sz="2400" smtClean="0"/>
          </a:p>
          <a:p>
            <a:pPr marL="288925" indent="-288925"/>
            <a:endParaRPr lang="en-US" altLang="tr-TR" sz="2400" smtClean="0"/>
          </a:p>
          <a:p>
            <a:pPr marL="288925" indent="-288925"/>
            <a:endParaRPr lang="en-US" altLang="tr-TR" sz="2400" smtClean="0"/>
          </a:p>
          <a:p>
            <a:pPr marL="288925" indent="-288925"/>
            <a:endParaRPr lang="en-US" altLang="tr-TR" sz="1600" smtClean="0"/>
          </a:p>
          <a:p>
            <a:pPr marL="288925" indent="-288925"/>
            <a:endParaRPr lang="en-US" altLang="tr-TR" sz="1200" smtClean="0"/>
          </a:p>
        </p:txBody>
      </p:sp>
      <p:grpSp>
        <p:nvGrpSpPr>
          <p:cNvPr id="444419" name="Group 3"/>
          <p:cNvGrpSpPr>
            <a:grpSpLocks/>
          </p:cNvGrpSpPr>
          <p:nvPr/>
        </p:nvGrpSpPr>
        <p:grpSpPr bwMode="auto">
          <a:xfrm>
            <a:off x="720725" y="2625725"/>
            <a:ext cx="6145213" cy="3892550"/>
            <a:chOff x="454" y="1774"/>
            <a:chExt cx="3871" cy="2452"/>
          </a:xfrm>
        </p:grpSpPr>
        <p:sp>
          <p:nvSpPr>
            <p:cNvPr id="132245" name="Text Box 4"/>
            <p:cNvSpPr txBox="1">
              <a:spLocks noChangeArrowheads="1"/>
            </p:cNvSpPr>
            <p:nvPr/>
          </p:nvSpPr>
          <p:spPr bwMode="auto">
            <a:xfrm>
              <a:off x="454" y="3372"/>
              <a:ext cx="2517" cy="8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Clr>
                  <a:srgbClr val="009999"/>
                </a:buClr>
                <a:buFont typeface="Wingdings" panose="05000000000000000000" pitchFamily="2" charset="2"/>
                <a:buChar char="§"/>
              </a:pPr>
              <a:r>
                <a:rPr kumimoji="0" lang="en-US" altLang="tr-TR" sz="2400" b="1"/>
                <a:t>  </a:t>
              </a:r>
              <a:r>
                <a:rPr kumimoji="0" lang="en-US" altLang="tr-TR" sz="2000" b="1"/>
                <a:t>Note that the 2-4-line</a:t>
              </a:r>
              <a:br>
                <a:rPr kumimoji="0" lang="en-US" altLang="tr-TR" sz="2000" b="1"/>
              </a:br>
              <a:r>
                <a:rPr kumimoji="0" lang="en-US" altLang="tr-TR" sz="2000" b="1"/>
                <a:t>    made up of  2 1-to-2-</a:t>
              </a:r>
              <a:br>
                <a:rPr kumimoji="0" lang="en-US" altLang="tr-TR" sz="2000" b="1"/>
              </a:br>
              <a:r>
                <a:rPr kumimoji="0" lang="en-US" altLang="tr-TR" sz="2000" b="1"/>
                <a:t>    line decoders and 4 AND gates.</a:t>
              </a:r>
            </a:p>
            <a:p>
              <a:pPr>
                <a:spcBef>
                  <a:spcPct val="0"/>
                </a:spcBef>
                <a:buFontTx/>
                <a:buNone/>
              </a:pPr>
              <a:endParaRPr kumimoji="0" lang="en-US" altLang="tr-TR" sz="2800" u="sng" baseline="-25000"/>
            </a:p>
          </p:txBody>
        </p:sp>
        <p:sp>
          <p:nvSpPr>
            <p:cNvPr id="132246" name="Rectangle 5"/>
            <p:cNvSpPr>
              <a:spLocks noChangeArrowheads="1"/>
            </p:cNvSpPr>
            <p:nvPr/>
          </p:nvSpPr>
          <p:spPr bwMode="auto">
            <a:xfrm>
              <a:off x="3968" y="2305"/>
              <a:ext cx="357" cy="1700"/>
            </a:xfrm>
            <a:prstGeom prst="rect">
              <a:avLst/>
            </a:prstGeom>
            <a:solidFill>
              <a:srgbClr val="00FFCC"/>
            </a:solidFill>
            <a:ln w="9525">
              <a:solidFill>
                <a:srgbClr val="00FF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47" name="Rectangle 6"/>
            <p:cNvSpPr>
              <a:spLocks noChangeArrowheads="1"/>
            </p:cNvSpPr>
            <p:nvPr/>
          </p:nvSpPr>
          <p:spPr bwMode="auto">
            <a:xfrm>
              <a:off x="2689" y="2126"/>
              <a:ext cx="1084" cy="311"/>
            </a:xfrm>
            <a:prstGeom prst="rect">
              <a:avLst/>
            </a:prstGeom>
            <a:solidFill>
              <a:srgbClr val="00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48" name="Rectangle 7"/>
            <p:cNvSpPr>
              <a:spLocks noChangeArrowheads="1"/>
            </p:cNvSpPr>
            <p:nvPr/>
          </p:nvSpPr>
          <p:spPr bwMode="auto">
            <a:xfrm>
              <a:off x="2917" y="1774"/>
              <a:ext cx="1087" cy="291"/>
            </a:xfrm>
            <a:prstGeom prst="rect">
              <a:avLst/>
            </a:prstGeom>
            <a:solidFill>
              <a:srgbClr val="00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444424" name="Rectangle 8"/>
          <p:cNvSpPr>
            <a:spLocks noGrp="1" noChangeArrowheads="1"/>
          </p:cNvSpPr>
          <p:nvPr>
            <p:ph type="title"/>
          </p:nvPr>
        </p:nvSpPr>
        <p:spPr/>
        <p:txBody>
          <a:bodyPr/>
          <a:lstStyle/>
          <a:p>
            <a:r>
              <a:rPr lang="en-US" altLang="tr-TR" smtClean="0"/>
              <a:t>Decoder Examples</a:t>
            </a:r>
          </a:p>
        </p:txBody>
      </p:sp>
      <p:grpSp>
        <p:nvGrpSpPr>
          <p:cNvPr id="444425" name="Group 9"/>
          <p:cNvGrpSpPr>
            <a:grpSpLocks noChangeAspect="1"/>
          </p:cNvGrpSpPr>
          <p:nvPr/>
        </p:nvGrpSpPr>
        <p:grpSpPr bwMode="auto">
          <a:xfrm>
            <a:off x="3624263" y="1065213"/>
            <a:ext cx="4713287" cy="1608137"/>
            <a:chOff x="2283" y="671"/>
            <a:chExt cx="2969" cy="1013"/>
          </a:xfrm>
        </p:grpSpPr>
        <p:sp>
          <p:nvSpPr>
            <p:cNvPr id="132213" name="AutoShape 10"/>
            <p:cNvSpPr>
              <a:spLocks noChangeAspect="1" noChangeArrowheads="1" noTextEdit="1"/>
            </p:cNvSpPr>
            <p:nvPr/>
          </p:nvSpPr>
          <p:spPr bwMode="auto">
            <a:xfrm>
              <a:off x="2283" y="691"/>
              <a:ext cx="2931" cy="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tr-TR"/>
            </a:p>
          </p:txBody>
        </p:sp>
        <p:sp>
          <p:nvSpPr>
            <p:cNvPr id="132214" name="Rectangle 11"/>
            <p:cNvSpPr>
              <a:spLocks noChangeArrowheads="1"/>
            </p:cNvSpPr>
            <p:nvPr/>
          </p:nvSpPr>
          <p:spPr bwMode="auto">
            <a:xfrm>
              <a:off x="2291" y="671"/>
              <a:ext cx="160"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b="1">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2215" name="Rectangle 12"/>
            <p:cNvSpPr>
              <a:spLocks noChangeArrowheads="1"/>
            </p:cNvSpPr>
            <p:nvPr/>
          </p:nvSpPr>
          <p:spPr bwMode="auto">
            <a:xfrm>
              <a:off x="2600" y="671"/>
              <a:ext cx="163"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216" name="Rectangle 13"/>
            <p:cNvSpPr>
              <a:spLocks noChangeArrowheads="1"/>
            </p:cNvSpPr>
            <p:nvPr/>
          </p:nvSpPr>
          <p:spPr bwMode="auto">
            <a:xfrm>
              <a:off x="2712" y="736"/>
              <a:ext cx="99"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200" b="1">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217" name="Rectangle 14"/>
            <p:cNvSpPr>
              <a:spLocks noChangeArrowheads="1"/>
            </p:cNvSpPr>
            <p:nvPr/>
          </p:nvSpPr>
          <p:spPr bwMode="auto">
            <a:xfrm>
              <a:off x="2861" y="671"/>
              <a:ext cx="163"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218" name="Rectangle 15"/>
            <p:cNvSpPr>
              <a:spLocks noChangeArrowheads="1"/>
            </p:cNvSpPr>
            <p:nvPr/>
          </p:nvSpPr>
          <p:spPr bwMode="auto">
            <a:xfrm>
              <a:off x="2973" y="736"/>
              <a:ext cx="99"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200" b="1">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219" name="Rectangle 16"/>
            <p:cNvSpPr>
              <a:spLocks noChangeArrowheads="1"/>
            </p:cNvSpPr>
            <p:nvPr/>
          </p:nvSpPr>
          <p:spPr bwMode="auto">
            <a:xfrm>
              <a:off x="2313" y="992"/>
              <a:ext cx="137"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220" name="Rectangle 17"/>
            <p:cNvSpPr>
              <a:spLocks noChangeArrowheads="1"/>
            </p:cNvSpPr>
            <p:nvPr/>
          </p:nvSpPr>
          <p:spPr bwMode="auto">
            <a:xfrm>
              <a:off x="2646" y="992"/>
              <a:ext cx="13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221" name="Rectangle 18"/>
            <p:cNvSpPr>
              <a:spLocks noChangeArrowheads="1"/>
            </p:cNvSpPr>
            <p:nvPr/>
          </p:nvSpPr>
          <p:spPr bwMode="auto">
            <a:xfrm>
              <a:off x="2907" y="992"/>
              <a:ext cx="13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222" name="Rectangle 19"/>
            <p:cNvSpPr>
              <a:spLocks noChangeArrowheads="1"/>
            </p:cNvSpPr>
            <p:nvPr/>
          </p:nvSpPr>
          <p:spPr bwMode="auto">
            <a:xfrm>
              <a:off x="2313" y="1189"/>
              <a:ext cx="137"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223" name="Rectangle 20"/>
            <p:cNvSpPr>
              <a:spLocks noChangeArrowheads="1"/>
            </p:cNvSpPr>
            <p:nvPr/>
          </p:nvSpPr>
          <p:spPr bwMode="auto">
            <a:xfrm>
              <a:off x="2646" y="1189"/>
              <a:ext cx="13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224" name="Rectangle 21"/>
            <p:cNvSpPr>
              <a:spLocks noChangeArrowheads="1"/>
            </p:cNvSpPr>
            <p:nvPr/>
          </p:nvSpPr>
          <p:spPr bwMode="auto">
            <a:xfrm>
              <a:off x="2907" y="1189"/>
              <a:ext cx="13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225" name="Line 22"/>
            <p:cNvSpPr>
              <a:spLocks noChangeShapeType="1"/>
            </p:cNvSpPr>
            <p:nvPr/>
          </p:nvSpPr>
          <p:spPr bwMode="auto">
            <a:xfrm>
              <a:off x="2291" y="930"/>
              <a:ext cx="729" cy="1"/>
            </a:xfrm>
            <a:prstGeom prst="line">
              <a:avLst/>
            </a:prstGeom>
            <a:noFill/>
            <a:ln w="14288">
              <a:solidFill>
                <a:srgbClr val="00A0C6"/>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226" name="Line 23"/>
            <p:cNvSpPr>
              <a:spLocks noChangeShapeType="1"/>
            </p:cNvSpPr>
            <p:nvPr/>
          </p:nvSpPr>
          <p:spPr bwMode="auto">
            <a:xfrm>
              <a:off x="2291" y="1417"/>
              <a:ext cx="729" cy="1"/>
            </a:xfrm>
            <a:prstGeom prst="line">
              <a:avLst/>
            </a:prstGeom>
            <a:noFill/>
            <a:ln w="14288">
              <a:solidFill>
                <a:srgbClr val="00A0C6"/>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227" name="Line 24"/>
            <p:cNvSpPr>
              <a:spLocks noChangeShapeType="1"/>
            </p:cNvSpPr>
            <p:nvPr/>
          </p:nvSpPr>
          <p:spPr bwMode="auto">
            <a:xfrm>
              <a:off x="2502" y="701"/>
              <a:ext cx="1" cy="716"/>
            </a:xfrm>
            <a:prstGeom prst="line">
              <a:avLst/>
            </a:prstGeom>
            <a:noFill/>
            <a:ln w="14288">
              <a:solidFill>
                <a:srgbClr val="00A0C6"/>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228" name="Rectangle 25"/>
            <p:cNvSpPr>
              <a:spLocks noChangeArrowheads="1"/>
            </p:cNvSpPr>
            <p:nvPr/>
          </p:nvSpPr>
          <p:spPr bwMode="auto">
            <a:xfrm>
              <a:off x="2617" y="1503"/>
              <a:ext cx="22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2229" name="Rectangle 26"/>
            <p:cNvSpPr>
              <a:spLocks noChangeArrowheads="1"/>
            </p:cNvSpPr>
            <p:nvPr/>
          </p:nvSpPr>
          <p:spPr bwMode="auto">
            <a:xfrm>
              <a:off x="4124" y="1503"/>
              <a:ext cx="22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(b)</a:t>
              </a:r>
              <a:endParaRPr kumimoji="0" lang="tr-TR" altLang="tr-TR" sz="1800">
                <a:solidFill>
                  <a:schemeClr val="bg2"/>
                </a:solidFill>
                <a:latin typeface="Arial" panose="020B0604020202020204" pitchFamily="34" charset="0"/>
              </a:endParaRPr>
            </a:p>
          </p:txBody>
        </p:sp>
        <p:sp>
          <p:nvSpPr>
            <p:cNvPr id="132230" name="Line 27"/>
            <p:cNvSpPr>
              <a:spLocks noChangeShapeType="1"/>
            </p:cNvSpPr>
            <p:nvPr/>
          </p:nvSpPr>
          <p:spPr bwMode="auto">
            <a:xfrm>
              <a:off x="3367" y="1299"/>
              <a:ext cx="1349"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231" name="Freeform 28"/>
            <p:cNvSpPr>
              <a:spLocks/>
            </p:cNvSpPr>
            <p:nvPr/>
          </p:nvSpPr>
          <p:spPr bwMode="auto">
            <a:xfrm>
              <a:off x="3600" y="906"/>
              <a:ext cx="1127" cy="393"/>
            </a:xfrm>
            <a:custGeom>
              <a:avLst/>
              <a:gdLst>
                <a:gd name="T0" fmla="*/ 0 w 1127"/>
                <a:gd name="T1" fmla="*/ 393 h 393"/>
                <a:gd name="T2" fmla="*/ 0 w 1127"/>
                <a:gd name="T3" fmla="*/ 0 h 393"/>
                <a:gd name="T4" fmla="*/ 1127 w 1127"/>
                <a:gd name="T5" fmla="*/ 0 h 393"/>
                <a:gd name="T6" fmla="*/ 0 60000 65536"/>
                <a:gd name="T7" fmla="*/ 0 60000 65536"/>
                <a:gd name="T8" fmla="*/ 0 60000 65536"/>
              </a:gdLst>
              <a:ahLst/>
              <a:cxnLst>
                <a:cxn ang="T6">
                  <a:pos x="T0" y="T1"/>
                </a:cxn>
                <a:cxn ang="T7">
                  <a:pos x="T2" y="T3"/>
                </a:cxn>
                <a:cxn ang="T8">
                  <a:pos x="T4" y="T5"/>
                </a:cxn>
              </a:cxnLst>
              <a:rect l="0" t="0" r="r" b="b"/>
              <a:pathLst>
                <a:path w="1127" h="393">
                  <a:moveTo>
                    <a:pt x="0" y="393"/>
                  </a:moveTo>
                  <a:lnTo>
                    <a:pt x="0" y="0"/>
                  </a:lnTo>
                  <a:lnTo>
                    <a:pt x="1127" y="0"/>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2232" name="Freeform 29"/>
            <p:cNvSpPr>
              <a:spLocks/>
            </p:cNvSpPr>
            <p:nvPr/>
          </p:nvSpPr>
          <p:spPr bwMode="auto">
            <a:xfrm>
              <a:off x="4142" y="778"/>
              <a:ext cx="203" cy="261"/>
            </a:xfrm>
            <a:custGeom>
              <a:avLst/>
              <a:gdLst>
                <a:gd name="T0" fmla="*/ 0 w 203"/>
                <a:gd name="T1" fmla="*/ 0 h 261"/>
                <a:gd name="T2" fmla="*/ 0 w 203"/>
                <a:gd name="T3" fmla="*/ 261 h 261"/>
                <a:gd name="T4" fmla="*/ 203 w 203"/>
                <a:gd name="T5" fmla="*/ 128 h 261"/>
                <a:gd name="T6" fmla="*/ 0 w 203"/>
                <a:gd name="T7" fmla="*/ 0 h 261"/>
                <a:gd name="T8" fmla="*/ 0 w 203"/>
                <a:gd name="T9" fmla="*/ 0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 h="261">
                  <a:moveTo>
                    <a:pt x="0" y="0"/>
                  </a:moveTo>
                  <a:lnTo>
                    <a:pt x="0" y="261"/>
                  </a:lnTo>
                  <a:lnTo>
                    <a:pt x="203" y="128"/>
                  </a:lnTo>
                  <a:lnTo>
                    <a:pt x="0" y="0"/>
                  </a:lnTo>
                  <a:close/>
                </a:path>
              </a:pathLst>
            </a:custGeom>
            <a:solidFill>
              <a:srgbClr val="FFFFFF"/>
            </a:solidFill>
            <a:ln w="26988" cap="flat">
              <a:solidFill>
                <a:srgbClr val="000000"/>
              </a:solidFill>
              <a:prstDash val="solid"/>
              <a:miter lim="800000"/>
              <a:headEnd/>
              <a:tailEnd/>
            </a:ln>
          </p:spPr>
          <p:txBody>
            <a:bodyPr/>
            <a:lstStyle/>
            <a:p>
              <a:endParaRPr lang="tr-TR"/>
            </a:p>
          </p:txBody>
        </p:sp>
        <p:sp>
          <p:nvSpPr>
            <p:cNvPr id="132233" name="Freeform 30"/>
            <p:cNvSpPr>
              <a:spLocks/>
            </p:cNvSpPr>
            <p:nvPr/>
          </p:nvSpPr>
          <p:spPr bwMode="auto">
            <a:xfrm>
              <a:off x="4345" y="864"/>
              <a:ext cx="84" cy="84"/>
            </a:xfrm>
            <a:custGeom>
              <a:avLst/>
              <a:gdLst>
                <a:gd name="T0" fmla="*/ 162 w 60"/>
                <a:gd name="T1" fmla="*/ 323 h 60"/>
                <a:gd name="T2" fmla="*/ 0 w 60"/>
                <a:gd name="T3" fmla="*/ 162 h 60"/>
                <a:gd name="T4" fmla="*/ 162 w 60"/>
                <a:gd name="T5" fmla="*/ 0 h 60"/>
                <a:gd name="T6" fmla="*/ 323 w 60"/>
                <a:gd name="T7" fmla="*/ 162 h 60"/>
                <a:gd name="T8" fmla="*/ 162 w 60"/>
                <a:gd name="T9" fmla="*/ 323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60">
                  <a:moveTo>
                    <a:pt x="30" y="60"/>
                  </a:moveTo>
                  <a:cubicBezTo>
                    <a:pt x="14" y="60"/>
                    <a:pt x="0" y="47"/>
                    <a:pt x="0" y="30"/>
                  </a:cubicBezTo>
                  <a:cubicBezTo>
                    <a:pt x="0" y="13"/>
                    <a:pt x="13" y="0"/>
                    <a:pt x="30" y="0"/>
                  </a:cubicBezTo>
                  <a:cubicBezTo>
                    <a:pt x="47" y="0"/>
                    <a:pt x="60" y="13"/>
                    <a:pt x="60" y="30"/>
                  </a:cubicBezTo>
                  <a:cubicBezTo>
                    <a:pt x="60" y="47"/>
                    <a:pt x="47" y="60"/>
                    <a:pt x="30" y="60"/>
                  </a:cubicBezTo>
                  <a:close/>
                </a:path>
              </a:pathLst>
            </a:custGeom>
            <a:solidFill>
              <a:srgbClr val="FFFFFF"/>
            </a:solidFill>
            <a:ln w="26988" cap="flat">
              <a:solidFill>
                <a:srgbClr val="000000"/>
              </a:solidFill>
              <a:prstDash val="solid"/>
              <a:miter lim="800000"/>
              <a:headEnd/>
              <a:tailEnd/>
            </a:ln>
          </p:spPr>
          <p:txBody>
            <a:bodyPr/>
            <a:lstStyle/>
            <a:p>
              <a:endParaRPr lang="tr-TR"/>
            </a:p>
          </p:txBody>
        </p:sp>
        <p:sp>
          <p:nvSpPr>
            <p:cNvPr id="132234" name="Oval 31"/>
            <p:cNvSpPr>
              <a:spLocks noChangeArrowheads="1"/>
            </p:cNvSpPr>
            <p:nvPr/>
          </p:nvSpPr>
          <p:spPr bwMode="auto">
            <a:xfrm>
              <a:off x="3574" y="1273"/>
              <a:ext cx="51" cy="5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35" name="Rectangle 32"/>
            <p:cNvSpPr>
              <a:spLocks noChangeArrowheads="1"/>
            </p:cNvSpPr>
            <p:nvPr/>
          </p:nvSpPr>
          <p:spPr bwMode="auto">
            <a:xfrm>
              <a:off x="4757" y="1225"/>
              <a:ext cx="158"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236" name="Rectangle 33"/>
            <p:cNvSpPr>
              <a:spLocks noChangeArrowheads="1"/>
            </p:cNvSpPr>
            <p:nvPr/>
          </p:nvSpPr>
          <p:spPr bwMode="auto">
            <a:xfrm>
              <a:off x="4869" y="1286"/>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2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237" name="Rectangle 34"/>
            <p:cNvSpPr>
              <a:spLocks noChangeArrowheads="1"/>
            </p:cNvSpPr>
            <p:nvPr/>
          </p:nvSpPr>
          <p:spPr bwMode="auto">
            <a:xfrm>
              <a:off x="4979" y="1225"/>
              <a:ext cx="7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Arial" panose="020B0604020202020204" pitchFamily="34" charset="0"/>
                </a:rPr>
                <a:t>=</a:t>
              </a:r>
              <a:endParaRPr kumimoji="0" lang="tr-TR" altLang="tr-TR" sz="1800">
                <a:solidFill>
                  <a:schemeClr val="bg2"/>
                </a:solidFill>
                <a:latin typeface="Arial" panose="020B0604020202020204" pitchFamily="34" charset="0"/>
              </a:endParaRPr>
            </a:p>
          </p:txBody>
        </p:sp>
        <p:sp>
          <p:nvSpPr>
            <p:cNvPr id="132238" name="Rectangle 35"/>
            <p:cNvSpPr>
              <a:spLocks noChangeArrowheads="1"/>
            </p:cNvSpPr>
            <p:nvPr/>
          </p:nvSpPr>
          <p:spPr bwMode="auto">
            <a:xfrm>
              <a:off x="5062" y="1225"/>
              <a:ext cx="19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239" name="Rectangle 36"/>
            <p:cNvSpPr>
              <a:spLocks noChangeArrowheads="1"/>
            </p:cNvSpPr>
            <p:nvPr/>
          </p:nvSpPr>
          <p:spPr bwMode="auto">
            <a:xfrm>
              <a:off x="3219" y="1228"/>
              <a:ext cx="152"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2240" name="Rectangle 37"/>
            <p:cNvSpPr>
              <a:spLocks noChangeArrowheads="1"/>
            </p:cNvSpPr>
            <p:nvPr/>
          </p:nvSpPr>
          <p:spPr bwMode="auto">
            <a:xfrm>
              <a:off x="4757" y="835"/>
              <a:ext cx="158"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241" name="Rectangle 38"/>
            <p:cNvSpPr>
              <a:spLocks noChangeArrowheads="1"/>
            </p:cNvSpPr>
            <p:nvPr/>
          </p:nvSpPr>
          <p:spPr bwMode="auto">
            <a:xfrm>
              <a:off x="4869" y="896"/>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2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242" name="Rectangle 39"/>
            <p:cNvSpPr>
              <a:spLocks noChangeArrowheads="1"/>
            </p:cNvSpPr>
            <p:nvPr/>
          </p:nvSpPr>
          <p:spPr bwMode="auto">
            <a:xfrm>
              <a:off x="4979" y="835"/>
              <a:ext cx="7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Arial" panose="020B0604020202020204" pitchFamily="34" charset="0"/>
                </a:rPr>
                <a:t>=</a:t>
              </a:r>
              <a:endParaRPr kumimoji="0" lang="tr-TR" altLang="tr-TR" sz="1800">
                <a:solidFill>
                  <a:schemeClr val="bg2"/>
                </a:solidFill>
                <a:latin typeface="Arial" panose="020B0604020202020204" pitchFamily="34" charset="0"/>
              </a:endParaRPr>
            </a:p>
          </p:txBody>
        </p:sp>
        <p:sp>
          <p:nvSpPr>
            <p:cNvPr id="132243" name="Rectangle 40"/>
            <p:cNvSpPr>
              <a:spLocks noChangeArrowheads="1"/>
            </p:cNvSpPr>
            <p:nvPr/>
          </p:nvSpPr>
          <p:spPr bwMode="auto">
            <a:xfrm>
              <a:off x="5062" y="835"/>
              <a:ext cx="19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7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244" name="Line 41"/>
            <p:cNvSpPr>
              <a:spLocks noChangeShapeType="1"/>
            </p:cNvSpPr>
            <p:nvPr/>
          </p:nvSpPr>
          <p:spPr bwMode="auto">
            <a:xfrm>
              <a:off x="5086" y="830"/>
              <a:ext cx="122"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grpSp>
      <p:grpSp>
        <p:nvGrpSpPr>
          <p:cNvPr id="444458" name="Group 42"/>
          <p:cNvGrpSpPr>
            <a:grpSpLocks noChangeAspect="1"/>
          </p:cNvGrpSpPr>
          <p:nvPr/>
        </p:nvGrpSpPr>
        <p:grpSpPr bwMode="auto">
          <a:xfrm>
            <a:off x="990600" y="2647950"/>
            <a:ext cx="7321550" cy="3779838"/>
            <a:chOff x="624" y="1668"/>
            <a:chExt cx="4612" cy="2381"/>
          </a:xfrm>
        </p:grpSpPr>
        <p:sp>
          <p:nvSpPr>
            <p:cNvPr id="132104" name="AutoShape 43"/>
            <p:cNvSpPr>
              <a:spLocks noChangeAspect="1" noChangeArrowheads="1" noTextEdit="1"/>
            </p:cNvSpPr>
            <p:nvPr/>
          </p:nvSpPr>
          <p:spPr bwMode="auto">
            <a:xfrm>
              <a:off x="624" y="1668"/>
              <a:ext cx="4566" cy="2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tr-TR"/>
            </a:p>
          </p:txBody>
        </p:sp>
        <p:sp>
          <p:nvSpPr>
            <p:cNvPr id="132105" name="Line 44"/>
            <p:cNvSpPr>
              <a:spLocks noChangeShapeType="1"/>
            </p:cNvSpPr>
            <p:nvPr/>
          </p:nvSpPr>
          <p:spPr bwMode="auto">
            <a:xfrm>
              <a:off x="630" y="2172"/>
              <a:ext cx="1544" cy="1"/>
            </a:xfrm>
            <a:prstGeom prst="line">
              <a:avLst/>
            </a:prstGeom>
            <a:noFill/>
            <a:ln w="11113">
              <a:solidFill>
                <a:srgbClr val="00A0C6"/>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06" name="Rectangle 45"/>
            <p:cNvSpPr>
              <a:spLocks noChangeArrowheads="1"/>
            </p:cNvSpPr>
            <p:nvPr/>
          </p:nvSpPr>
          <p:spPr bwMode="auto">
            <a:xfrm>
              <a:off x="663" y="1939"/>
              <a:ext cx="151"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b="1">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2107" name="Rectangle 46"/>
            <p:cNvSpPr>
              <a:spLocks noChangeArrowheads="1"/>
            </p:cNvSpPr>
            <p:nvPr/>
          </p:nvSpPr>
          <p:spPr bwMode="auto">
            <a:xfrm>
              <a:off x="763" y="2004"/>
              <a:ext cx="89"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08" name="Rectangle 47"/>
            <p:cNvSpPr>
              <a:spLocks noChangeArrowheads="1"/>
            </p:cNvSpPr>
            <p:nvPr/>
          </p:nvSpPr>
          <p:spPr bwMode="auto">
            <a:xfrm>
              <a:off x="704" y="2242"/>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09" name="Rectangle 48"/>
            <p:cNvSpPr>
              <a:spLocks noChangeArrowheads="1"/>
            </p:cNvSpPr>
            <p:nvPr/>
          </p:nvSpPr>
          <p:spPr bwMode="auto">
            <a:xfrm>
              <a:off x="704" y="2417"/>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10" name="Rectangle 49"/>
            <p:cNvSpPr>
              <a:spLocks noChangeArrowheads="1"/>
            </p:cNvSpPr>
            <p:nvPr/>
          </p:nvSpPr>
          <p:spPr bwMode="auto">
            <a:xfrm>
              <a:off x="704" y="2594"/>
              <a:ext cx="12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11" name="Rectangle 50"/>
            <p:cNvSpPr>
              <a:spLocks noChangeArrowheads="1"/>
            </p:cNvSpPr>
            <p:nvPr/>
          </p:nvSpPr>
          <p:spPr bwMode="auto">
            <a:xfrm>
              <a:off x="704" y="2769"/>
              <a:ext cx="128"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12" name="Rectangle 51"/>
            <p:cNvSpPr>
              <a:spLocks noChangeArrowheads="1"/>
            </p:cNvSpPr>
            <p:nvPr/>
          </p:nvSpPr>
          <p:spPr bwMode="auto">
            <a:xfrm>
              <a:off x="888" y="1939"/>
              <a:ext cx="151"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b="1">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2113" name="Rectangle 52"/>
            <p:cNvSpPr>
              <a:spLocks noChangeArrowheads="1"/>
            </p:cNvSpPr>
            <p:nvPr/>
          </p:nvSpPr>
          <p:spPr bwMode="auto">
            <a:xfrm>
              <a:off x="988" y="2004"/>
              <a:ext cx="89"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14" name="Rectangle 53"/>
            <p:cNvSpPr>
              <a:spLocks noChangeArrowheads="1"/>
            </p:cNvSpPr>
            <p:nvPr/>
          </p:nvSpPr>
          <p:spPr bwMode="auto">
            <a:xfrm>
              <a:off x="929" y="2242"/>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15" name="Rectangle 54"/>
            <p:cNvSpPr>
              <a:spLocks noChangeArrowheads="1"/>
            </p:cNvSpPr>
            <p:nvPr/>
          </p:nvSpPr>
          <p:spPr bwMode="auto">
            <a:xfrm>
              <a:off x="929" y="2417"/>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16" name="Rectangle 55"/>
            <p:cNvSpPr>
              <a:spLocks noChangeArrowheads="1"/>
            </p:cNvSpPr>
            <p:nvPr/>
          </p:nvSpPr>
          <p:spPr bwMode="auto">
            <a:xfrm>
              <a:off x="929" y="2594"/>
              <a:ext cx="12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17" name="Rectangle 56"/>
            <p:cNvSpPr>
              <a:spLocks noChangeArrowheads="1"/>
            </p:cNvSpPr>
            <p:nvPr/>
          </p:nvSpPr>
          <p:spPr bwMode="auto">
            <a:xfrm>
              <a:off x="929" y="2769"/>
              <a:ext cx="128"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18" name="Rectangle 57"/>
            <p:cNvSpPr>
              <a:spLocks noChangeArrowheads="1"/>
            </p:cNvSpPr>
            <p:nvPr/>
          </p:nvSpPr>
          <p:spPr bwMode="auto">
            <a:xfrm>
              <a:off x="1211" y="1939"/>
              <a:ext cx="153"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119" name="Rectangle 58"/>
            <p:cNvSpPr>
              <a:spLocks noChangeArrowheads="1"/>
            </p:cNvSpPr>
            <p:nvPr/>
          </p:nvSpPr>
          <p:spPr bwMode="auto">
            <a:xfrm>
              <a:off x="1311" y="2004"/>
              <a:ext cx="89"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20" name="Rectangle 59"/>
            <p:cNvSpPr>
              <a:spLocks noChangeArrowheads="1"/>
            </p:cNvSpPr>
            <p:nvPr/>
          </p:nvSpPr>
          <p:spPr bwMode="auto">
            <a:xfrm>
              <a:off x="1252" y="2242"/>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21" name="Rectangle 60"/>
            <p:cNvSpPr>
              <a:spLocks noChangeArrowheads="1"/>
            </p:cNvSpPr>
            <p:nvPr/>
          </p:nvSpPr>
          <p:spPr bwMode="auto">
            <a:xfrm>
              <a:off x="1252" y="2417"/>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22" name="Rectangle 61"/>
            <p:cNvSpPr>
              <a:spLocks noChangeArrowheads="1"/>
            </p:cNvSpPr>
            <p:nvPr/>
          </p:nvSpPr>
          <p:spPr bwMode="auto">
            <a:xfrm>
              <a:off x="1252" y="2594"/>
              <a:ext cx="12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23" name="Rectangle 62"/>
            <p:cNvSpPr>
              <a:spLocks noChangeArrowheads="1"/>
            </p:cNvSpPr>
            <p:nvPr/>
          </p:nvSpPr>
          <p:spPr bwMode="auto">
            <a:xfrm>
              <a:off x="1252" y="2769"/>
              <a:ext cx="128"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24" name="Rectangle 63"/>
            <p:cNvSpPr>
              <a:spLocks noChangeArrowheads="1"/>
            </p:cNvSpPr>
            <p:nvPr/>
          </p:nvSpPr>
          <p:spPr bwMode="auto">
            <a:xfrm>
              <a:off x="1436" y="1939"/>
              <a:ext cx="153"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125" name="Rectangle 64"/>
            <p:cNvSpPr>
              <a:spLocks noChangeArrowheads="1"/>
            </p:cNvSpPr>
            <p:nvPr/>
          </p:nvSpPr>
          <p:spPr bwMode="auto">
            <a:xfrm>
              <a:off x="1537" y="2004"/>
              <a:ext cx="88"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26" name="Rectangle 65"/>
            <p:cNvSpPr>
              <a:spLocks noChangeArrowheads="1"/>
            </p:cNvSpPr>
            <p:nvPr/>
          </p:nvSpPr>
          <p:spPr bwMode="auto">
            <a:xfrm>
              <a:off x="1477" y="2242"/>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27" name="Rectangle 66"/>
            <p:cNvSpPr>
              <a:spLocks noChangeArrowheads="1"/>
            </p:cNvSpPr>
            <p:nvPr/>
          </p:nvSpPr>
          <p:spPr bwMode="auto">
            <a:xfrm>
              <a:off x="1477" y="2417"/>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28" name="Rectangle 67"/>
            <p:cNvSpPr>
              <a:spLocks noChangeArrowheads="1"/>
            </p:cNvSpPr>
            <p:nvPr/>
          </p:nvSpPr>
          <p:spPr bwMode="auto">
            <a:xfrm>
              <a:off x="1477" y="2594"/>
              <a:ext cx="12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29" name="Rectangle 68"/>
            <p:cNvSpPr>
              <a:spLocks noChangeArrowheads="1"/>
            </p:cNvSpPr>
            <p:nvPr/>
          </p:nvSpPr>
          <p:spPr bwMode="auto">
            <a:xfrm>
              <a:off x="1477" y="2769"/>
              <a:ext cx="128"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30" name="Line 69"/>
            <p:cNvSpPr>
              <a:spLocks noChangeShapeType="1"/>
            </p:cNvSpPr>
            <p:nvPr/>
          </p:nvSpPr>
          <p:spPr bwMode="auto">
            <a:xfrm>
              <a:off x="1118" y="1964"/>
              <a:ext cx="1" cy="1007"/>
            </a:xfrm>
            <a:prstGeom prst="line">
              <a:avLst/>
            </a:prstGeom>
            <a:noFill/>
            <a:ln w="11113">
              <a:solidFill>
                <a:srgbClr val="00A0C6"/>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31" name="Rectangle 70"/>
            <p:cNvSpPr>
              <a:spLocks noChangeArrowheads="1"/>
            </p:cNvSpPr>
            <p:nvPr/>
          </p:nvSpPr>
          <p:spPr bwMode="auto">
            <a:xfrm>
              <a:off x="1668" y="1939"/>
              <a:ext cx="153"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132" name="Rectangle 71"/>
            <p:cNvSpPr>
              <a:spLocks noChangeArrowheads="1"/>
            </p:cNvSpPr>
            <p:nvPr/>
          </p:nvSpPr>
          <p:spPr bwMode="auto">
            <a:xfrm>
              <a:off x="1769" y="2004"/>
              <a:ext cx="89"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2</a:t>
              </a:r>
              <a:endParaRPr kumimoji="0" lang="tr-TR" altLang="tr-TR" sz="1800">
                <a:solidFill>
                  <a:schemeClr val="bg2"/>
                </a:solidFill>
                <a:latin typeface="Arial" panose="020B0604020202020204" pitchFamily="34" charset="0"/>
              </a:endParaRPr>
            </a:p>
          </p:txBody>
        </p:sp>
        <p:sp>
          <p:nvSpPr>
            <p:cNvPr id="132133" name="Rectangle 72"/>
            <p:cNvSpPr>
              <a:spLocks noChangeArrowheads="1"/>
            </p:cNvSpPr>
            <p:nvPr/>
          </p:nvSpPr>
          <p:spPr bwMode="auto">
            <a:xfrm>
              <a:off x="1710" y="2242"/>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34" name="Rectangle 73"/>
            <p:cNvSpPr>
              <a:spLocks noChangeArrowheads="1"/>
            </p:cNvSpPr>
            <p:nvPr/>
          </p:nvSpPr>
          <p:spPr bwMode="auto">
            <a:xfrm>
              <a:off x="1710" y="2417"/>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35" name="Rectangle 74"/>
            <p:cNvSpPr>
              <a:spLocks noChangeArrowheads="1"/>
            </p:cNvSpPr>
            <p:nvPr/>
          </p:nvSpPr>
          <p:spPr bwMode="auto">
            <a:xfrm>
              <a:off x="1710" y="2594"/>
              <a:ext cx="1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36" name="Rectangle 75"/>
            <p:cNvSpPr>
              <a:spLocks noChangeArrowheads="1"/>
            </p:cNvSpPr>
            <p:nvPr/>
          </p:nvSpPr>
          <p:spPr bwMode="auto">
            <a:xfrm>
              <a:off x="1710" y="2769"/>
              <a:ext cx="128"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37" name="Rectangle 76"/>
            <p:cNvSpPr>
              <a:spLocks noChangeArrowheads="1"/>
            </p:cNvSpPr>
            <p:nvPr/>
          </p:nvSpPr>
          <p:spPr bwMode="auto">
            <a:xfrm>
              <a:off x="1894" y="1939"/>
              <a:ext cx="152"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138" name="Rectangle 77"/>
            <p:cNvSpPr>
              <a:spLocks noChangeArrowheads="1"/>
            </p:cNvSpPr>
            <p:nvPr/>
          </p:nvSpPr>
          <p:spPr bwMode="auto">
            <a:xfrm>
              <a:off x="1994" y="2004"/>
              <a:ext cx="89"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3</a:t>
              </a:r>
              <a:endParaRPr kumimoji="0" lang="tr-TR" altLang="tr-TR" sz="1800">
                <a:solidFill>
                  <a:schemeClr val="bg2"/>
                </a:solidFill>
                <a:latin typeface="Arial" panose="020B0604020202020204" pitchFamily="34" charset="0"/>
              </a:endParaRPr>
            </a:p>
          </p:txBody>
        </p:sp>
        <p:sp>
          <p:nvSpPr>
            <p:cNvPr id="132139" name="Rectangle 78"/>
            <p:cNvSpPr>
              <a:spLocks noChangeArrowheads="1"/>
            </p:cNvSpPr>
            <p:nvPr/>
          </p:nvSpPr>
          <p:spPr bwMode="auto">
            <a:xfrm>
              <a:off x="1935" y="2242"/>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40" name="Rectangle 79"/>
            <p:cNvSpPr>
              <a:spLocks noChangeArrowheads="1"/>
            </p:cNvSpPr>
            <p:nvPr/>
          </p:nvSpPr>
          <p:spPr bwMode="auto">
            <a:xfrm>
              <a:off x="1935" y="2417"/>
              <a:ext cx="12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41" name="Rectangle 80"/>
            <p:cNvSpPr>
              <a:spLocks noChangeArrowheads="1"/>
            </p:cNvSpPr>
            <p:nvPr/>
          </p:nvSpPr>
          <p:spPr bwMode="auto">
            <a:xfrm>
              <a:off x="1935" y="2594"/>
              <a:ext cx="1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42" name="Rectangle 81"/>
            <p:cNvSpPr>
              <a:spLocks noChangeArrowheads="1"/>
            </p:cNvSpPr>
            <p:nvPr/>
          </p:nvSpPr>
          <p:spPr bwMode="auto">
            <a:xfrm>
              <a:off x="1935" y="2769"/>
              <a:ext cx="128"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43" name="Rectangle 82"/>
            <p:cNvSpPr>
              <a:spLocks noChangeArrowheads="1"/>
            </p:cNvSpPr>
            <p:nvPr/>
          </p:nvSpPr>
          <p:spPr bwMode="auto">
            <a:xfrm>
              <a:off x="1294" y="3047"/>
              <a:ext cx="213"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2144" name="Freeform 83"/>
            <p:cNvSpPr>
              <a:spLocks/>
            </p:cNvSpPr>
            <p:nvPr/>
          </p:nvSpPr>
          <p:spPr bwMode="auto">
            <a:xfrm>
              <a:off x="2527" y="1794"/>
              <a:ext cx="1488" cy="1402"/>
            </a:xfrm>
            <a:custGeom>
              <a:avLst/>
              <a:gdLst>
                <a:gd name="T0" fmla="*/ 0 w 1488"/>
                <a:gd name="T1" fmla="*/ 0 h 1402"/>
                <a:gd name="T2" fmla="*/ 1401 w 1488"/>
                <a:gd name="T3" fmla="*/ 0 h 1402"/>
                <a:gd name="T4" fmla="*/ 1399 w 1488"/>
                <a:gd name="T5" fmla="*/ 1402 h 1402"/>
                <a:gd name="T6" fmla="*/ 1488 w 1488"/>
                <a:gd name="T7" fmla="*/ 1402 h 14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88" h="1402">
                  <a:moveTo>
                    <a:pt x="0" y="0"/>
                  </a:moveTo>
                  <a:lnTo>
                    <a:pt x="1401" y="0"/>
                  </a:lnTo>
                  <a:lnTo>
                    <a:pt x="1399" y="1402"/>
                  </a:lnTo>
                  <a:lnTo>
                    <a:pt x="1488" y="1402"/>
                  </a:lnTo>
                </a:path>
              </a:pathLst>
            </a:custGeom>
            <a:noFill/>
            <a:ln w="1111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2145" name="Freeform 84"/>
            <p:cNvSpPr>
              <a:spLocks/>
            </p:cNvSpPr>
            <p:nvPr/>
          </p:nvSpPr>
          <p:spPr bwMode="auto">
            <a:xfrm>
              <a:off x="2974" y="1794"/>
              <a:ext cx="1041" cy="1839"/>
            </a:xfrm>
            <a:custGeom>
              <a:avLst/>
              <a:gdLst>
                <a:gd name="T0" fmla="*/ 0 w 1041"/>
                <a:gd name="T1" fmla="*/ 0 h 1839"/>
                <a:gd name="T2" fmla="*/ 0 w 1041"/>
                <a:gd name="T3" fmla="*/ 1839 h 1839"/>
                <a:gd name="T4" fmla="*/ 1041 w 1041"/>
                <a:gd name="T5" fmla="*/ 1839 h 1839"/>
                <a:gd name="T6" fmla="*/ 0 60000 65536"/>
                <a:gd name="T7" fmla="*/ 0 60000 65536"/>
                <a:gd name="T8" fmla="*/ 0 60000 65536"/>
              </a:gdLst>
              <a:ahLst/>
              <a:cxnLst>
                <a:cxn ang="T6">
                  <a:pos x="T0" y="T1"/>
                </a:cxn>
                <a:cxn ang="T7">
                  <a:pos x="T2" y="T3"/>
                </a:cxn>
                <a:cxn ang="T8">
                  <a:pos x="T4" y="T5"/>
                </a:cxn>
              </a:cxnLst>
              <a:rect l="0" t="0" r="r" b="b"/>
              <a:pathLst>
                <a:path w="1041" h="1839">
                  <a:moveTo>
                    <a:pt x="0" y="0"/>
                  </a:moveTo>
                  <a:lnTo>
                    <a:pt x="0" y="1839"/>
                  </a:lnTo>
                  <a:lnTo>
                    <a:pt x="1041" y="1839"/>
                  </a:lnTo>
                </a:path>
              </a:pathLst>
            </a:custGeom>
            <a:noFill/>
            <a:ln w="1111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2146" name="Freeform 85"/>
            <p:cNvSpPr>
              <a:spLocks/>
            </p:cNvSpPr>
            <p:nvPr/>
          </p:nvSpPr>
          <p:spPr bwMode="auto">
            <a:xfrm>
              <a:off x="2748" y="2153"/>
              <a:ext cx="1267" cy="1601"/>
            </a:xfrm>
            <a:custGeom>
              <a:avLst/>
              <a:gdLst>
                <a:gd name="T0" fmla="*/ 0 w 1267"/>
                <a:gd name="T1" fmla="*/ 0 h 1601"/>
                <a:gd name="T2" fmla="*/ 0 w 1267"/>
                <a:gd name="T3" fmla="*/ 1601 h 1601"/>
                <a:gd name="T4" fmla="*/ 1267 w 1267"/>
                <a:gd name="T5" fmla="*/ 1601 h 1601"/>
                <a:gd name="T6" fmla="*/ 0 60000 65536"/>
                <a:gd name="T7" fmla="*/ 0 60000 65536"/>
                <a:gd name="T8" fmla="*/ 0 60000 65536"/>
              </a:gdLst>
              <a:ahLst/>
              <a:cxnLst>
                <a:cxn ang="T6">
                  <a:pos x="T0" y="T1"/>
                </a:cxn>
                <a:cxn ang="T7">
                  <a:pos x="T2" y="T3"/>
                </a:cxn>
                <a:cxn ang="T8">
                  <a:pos x="T4" y="T5"/>
                </a:cxn>
              </a:cxnLst>
              <a:rect l="0" t="0" r="r" b="b"/>
              <a:pathLst>
                <a:path w="1267" h="1601">
                  <a:moveTo>
                    <a:pt x="0" y="0"/>
                  </a:moveTo>
                  <a:lnTo>
                    <a:pt x="0" y="1601"/>
                  </a:lnTo>
                  <a:lnTo>
                    <a:pt x="1267" y="1601"/>
                  </a:lnTo>
                </a:path>
              </a:pathLst>
            </a:custGeom>
            <a:noFill/>
            <a:ln w="1111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2147" name="Line 86"/>
            <p:cNvSpPr>
              <a:spLocks noChangeShapeType="1"/>
            </p:cNvSpPr>
            <p:nvPr/>
          </p:nvSpPr>
          <p:spPr bwMode="auto">
            <a:xfrm flipH="1">
              <a:off x="2748" y="3316"/>
              <a:ext cx="1267"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48" name="Line 87"/>
            <p:cNvSpPr>
              <a:spLocks noChangeShapeType="1"/>
            </p:cNvSpPr>
            <p:nvPr/>
          </p:nvSpPr>
          <p:spPr bwMode="auto">
            <a:xfrm flipH="1">
              <a:off x="2974" y="2758"/>
              <a:ext cx="1041"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49" name="Line 88"/>
            <p:cNvSpPr>
              <a:spLocks noChangeShapeType="1"/>
            </p:cNvSpPr>
            <p:nvPr/>
          </p:nvSpPr>
          <p:spPr bwMode="auto">
            <a:xfrm flipH="1">
              <a:off x="3711" y="2441"/>
              <a:ext cx="304"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50" name="Line 89"/>
            <p:cNvSpPr>
              <a:spLocks noChangeShapeType="1"/>
            </p:cNvSpPr>
            <p:nvPr/>
          </p:nvSpPr>
          <p:spPr bwMode="auto">
            <a:xfrm flipH="1">
              <a:off x="3928" y="2321"/>
              <a:ext cx="87"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51" name="Freeform 90"/>
            <p:cNvSpPr>
              <a:spLocks/>
            </p:cNvSpPr>
            <p:nvPr/>
          </p:nvSpPr>
          <p:spPr bwMode="auto">
            <a:xfrm>
              <a:off x="3234" y="1681"/>
              <a:ext cx="183" cy="232"/>
            </a:xfrm>
            <a:custGeom>
              <a:avLst/>
              <a:gdLst>
                <a:gd name="T0" fmla="*/ 0 w 183"/>
                <a:gd name="T1" fmla="*/ 0 h 232"/>
                <a:gd name="T2" fmla="*/ 0 w 183"/>
                <a:gd name="T3" fmla="*/ 232 h 232"/>
                <a:gd name="T4" fmla="*/ 183 w 183"/>
                <a:gd name="T5" fmla="*/ 113 h 232"/>
                <a:gd name="T6" fmla="*/ 0 w 183"/>
                <a:gd name="T7" fmla="*/ 0 h 232"/>
                <a:gd name="T8" fmla="*/ 0 w 183"/>
                <a:gd name="T9" fmla="*/ 0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3" h="232">
                  <a:moveTo>
                    <a:pt x="0" y="0"/>
                  </a:moveTo>
                  <a:lnTo>
                    <a:pt x="0" y="232"/>
                  </a:lnTo>
                  <a:lnTo>
                    <a:pt x="183" y="113"/>
                  </a:lnTo>
                  <a:lnTo>
                    <a:pt x="0" y="0"/>
                  </a:ln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132152" name="Oval 91"/>
            <p:cNvSpPr>
              <a:spLocks noChangeArrowheads="1"/>
            </p:cNvSpPr>
            <p:nvPr/>
          </p:nvSpPr>
          <p:spPr bwMode="auto">
            <a:xfrm>
              <a:off x="3417" y="1757"/>
              <a:ext cx="76" cy="75"/>
            </a:xfrm>
            <a:prstGeom prst="ellipse">
              <a:avLst/>
            </a:prstGeom>
            <a:solidFill>
              <a:srgbClr val="FFFFFF"/>
            </a:solidFill>
            <a:ln w="23813">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153" name="Freeform 92"/>
            <p:cNvSpPr>
              <a:spLocks/>
            </p:cNvSpPr>
            <p:nvPr/>
          </p:nvSpPr>
          <p:spPr bwMode="auto">
            <a:xfrm>
              <a:off x="4015" y="2275"/>
              <a:ext cx="253" cy="212"/>
            </a:xfrm>
            <a:custGeom>
              <a:avLst/>
              <a:gdLst>
                <a:gd name="T0" fmla="*/ 0 w 134"/>
                <a:gd name="T1" fmla="*/ 2720 h 112"/>
                <a:gd name="T2" fmla="*/ 0 w 134"/>
                <a:gd name="T3" fmla="*/ 0 h 112"/>
                <a:gd name="T4" fmla="*/ 1871 w 134"/>
                <a:gd name="T5" fmla="*/ 0 h 112"/>
                <a:gd name="T6" fmla="*/ 3215 w 134"/>
                <a:gd name="T7" fmla="*/ 1336 h 112"/>
                <a:gd name="T8" fmla="*/ 1894 w 134"/>
                <a:gd name="T9" fmla="*/ 2720 h 112"/>
                <a:gd name="T10" fmla="*/ 0 w 134"/>
                <a:gd name="T11" fmla="*/ 2720 h 1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4" h="112">
                  <a:moveTo>
                    <a:pt x="0" y="112"/>
                  </a:moveTo>
                  <a:cubicBezTo>
                    <a:pt x="0" y="0"/>
                    <a:pt x="0" y="0"/>
                    <a:pt x="0" y="0"/>
                  </a:cubicBezTo>
                  <a:cubicBezTo>
                    <a:pt x="78" y="0"/>
                    <a:pt x="78" y="0"/>
                    <a:pt x="78" y="0"/>
                  </a:cubicBezTo>
                  <a:cubicBezTo>
                    <a:pt x="109" y="0"/>
                    <a:pt x="134" y="25"/>
                    <a:pt x="134" y="55"/>
                  </a:cubicBezTo>
                  <a:cubicBezTo>
                    <a:pt x="134" y="86"/>
                    <a:pt x="110" y="111"/>
                    <a:pt x="79" y="112"/>
                  </a:cubicBezTo>
                  <a:cubicBezTo>
                    <a:pt x="0" y="112"/>
                    <a:pt x="0" y="112"/>
                    <a:pt x="0" y="112"/>
                  </a:cubicBez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132154" name="Freeform 93"/>
            <p:cNvSpPr>
              <a:spLocks/>
            </p:cNvSpPr>
            <p:nvPr/>
          </p:nvSpPr>
          <p:spPr bwMode="auto">
            <a:xfrm>
              <a:off x="4015" y="3150"/>
              <a:ext cx="253" cy="212"/>
            </a:xfrm>
            <a:custGeom>
              <a:avLst/>
              <a:gdLst>
                <a:gd name="T0" fmla="*/ 0 w 134"/>
                <a:gd name="T1" fmla="*/ 2720 h 112"/>
                <a:gd name="T2" fmla="*/ 0 w 134"/>
                <a:gd name="T3" fmla="*/ 0 h 112"/>
                <a:gd name="T4" fmla="*/ 1871 w 134"/>
                <a:gd name="T5" fmla="*/ 0 h 112"/>
                <a:gd name="T6" fmla="*/ 3215 w 134"/>
                <a:gd name="T7" fmla="*/ 1336 h 112"/>
                <a:gd name="T8" fmla="*/ 1894 w 134"/>
                <a:gd name="T9" fmla="*/ 2720 h 112"/>
                <a:gd name="T10" fmla="*/ 0 w 134"/>
                <a:gd name="T11" fmla="*/ 2720 h 1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4" h="112">
                  <a:moveTo>
                    <a:pt x="0" y="112"/>
                  </a:moveTo>
                  <a:cubicBezTo>
                    <a:pt x="0" y="0"/>
                    <a:pt x="0" y="0"/>
                    <a:pt x="0" y="0"/>
                  </a:cubicBezTo>
                  <a:cubicBezTo>
                    <a:pt x="78" y="0"/>
                    <a:pt x="78" y="0"/>
                    <a:pt x="78" y="0"/>
                  </a:cubicBezTo>
                  <a:cubicBezTo>
                    <a:pt x="108" y="0"/>
                    <a:pt x="134" y="25"/>
                    <a:pt x="134" y="55"/>
                  </a:cubicBezTo>
                  <a:cubicBezTo>
                    <a:pt x="134" y="86"/>
                    <a:pt x="109" y="111"/>
                    <a:pt x="79" y="112"/>
                  </a:cubicBezTo>
                  <a:cubicBezTo>
                    <a:pt x="0" y="112"/>
                    <a:pt x="0" y="112"/>
                    <a:pt x="0" y="112"/>
                  </a:cubicBez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132155" name="Freeform 94"/>
            <p:cNvSpPr>
              <a:spLocks/>
            </p:cNvSpPr>
            <p:nvPr/>
          </p:nvSpPr>
          <p:spPr bwMode="auto">
            <a:xfrm>
              <a:off x="4015" y="3588"/>
              <a:ext cx="253" cy="211"/>
            </a:xfrm>
            <a:custGeom>
              <a:avLst/>
              <a:gdLst>
                <a:gd name="T0" fmla="*/ 0 w 134"/>
                <a:gd name="T1" fmla="*/ 2662 h 112"/>
                <a:gd name="T2" fmla="*/ 0 w 134"/>
                <a:gd name="T3" fmla="*/ 0 h 112"/>
                <a:gd name="T4" fmla="*/ 1871 w 134"/>
                <a:gd name="T5" fmla="*/ 0 h 112"/>
                <a:gd name="T6" fmla="*/ 3215 w 134"/>
                <a:gd name="T7" fmla="*/ 1309 h 112"/>
                <a:gd name="T8" fmla="*/ 1894 w 134"/>
                <a:gd name="T9" fmla="*/ 2662 h 112"/>
                <a:gd name="T10" fmla="*/ 0 w 134"/>
                <a:gd name="T11" fmla="*/ 2662 h 1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4" h="112">
                  <a:moveTo>
                    <a:pt x="0" y="112"/>
                  </a:moveTo>
                  <a:cubicBezTo>
                    <a:pt x="0" y="0"/>
                    <a:pt x="0" y="0"/>
                    <a:pt x="0" y="0"/>
                  </a:cubicBezTo>
                  <a:cubicBezTo>
                    <a:pt x="78" y="0"/>
                    <a:pt x="78" y="0"/>
                    <a:pt x="78" y="0"/>
                  </a:cubicBezTo>
                  <a:cubicBezTo>
                    <a:pt x="108" y="0"/>
                    <a:pt x="134" y="25"/>
                    <a:pt x="134" y="55"/>
                  </a:cubicBezTo>
                  <a:cubicBezTo>
                    <a:pt x="134" y="86"/>
                    <a:pt x="109" y="111"/>
                    <a:pt x="79" y="112"/>
                  </a:cubicBezTo>
                  <a:cubicBezTo>
                    <a:pt x="0" y="112"/>
                    <a:pt x="0" y="112"/>
                    <a:pt x="0" y="112"/>
                  </a:cubicBez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132156" name="Line 95"/>
            <p:cNvSpPr>
              <a:spLocks noChangeShapeType="1"/>
            </p:cNvSpPr>
            <p:nvPr/>
          </p:nvSpPr>
          <p:spPr bwMode="auto">
            <a:xfrm>
              <a:off x="4268" y="2379"/>
              <a:ext cx="273"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57" name="Line 96"/>
            <p:cNvSpPr>
              <a:spLocks noChangeShapeType="1"/>
            </p:cNvSpPr>
            <p:nvPr/>
          </p:nvSpPr>
          <p:spPr bwMode="auto">
            <a:xfrm>
              <a:off x="3913" y="2441"/>
              <a:ext cx="102"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58" name="Line 97"/>
            <p:cNvSpPr>
              <a:spLocks noChangeShapeType="1"/>
            </p:cNvSpPr>
            <p:nvPr/>
          </p:nvSpPr>
          <p:spPr bwMode="auto">
            <a:xfrm>
              <a:off x="4268" y="2817"/>
              <a:ext cx="273"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59" name="Line 98"/>
            <p:cNvSpPr>
              <a:spLocks noChangeShapeType="1"/>
            </p:cNvSpPr>
            <p:nvPr/>
          </p:nvSpPr>
          <p:spPr bwMode="auto">
            <a:xfrm>
              <a:off x="4268" y="3254"/>
              <a:ext cx="273"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60" name="Line 99"/>
            <p:cNvSpPr>
              <a:spLocks noChangeShapeType="1"/>
            </p:cNvSpPr>
            <p:nvPr/>
          </p:nvSpPr>
          <p:spPr bwMode="auto">
            <a:xfrm>
              <a:off x="4268" y="3692"/>
              <a:ext cx="273"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61" name="Rectangle 100"/>
            <p:cNvSpPr>
              <a:spLocks noChangeArrowheads="1"/>
            </p:cNvSpPr>
            <p:nvPr/>
          </p:nvSpPr>
          <p:spPr bwMode="auto">
            <a:xfrm>
              <a:off x="4569" y="2301"/>
              <a:ext cx="13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162" name="Rectangle 101"/>
            <p:cNvSpPr>
              <a:spLocks noChangeArrowheads="1"/>
            </p:cNvSpPr>
            <p:nvPr/>
          </p:nvSpPr>
          <p:spPr bwMode="auto">
            <a:xfrm>
              <a:off x="4669" y="2360"/>
              <a:ext cx="89"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63" name="Rectangle 102"/>
            <p:cNvSpPr>
              <a:spLocks noChangeArrowheads="1"/>
            </p:cNvSpPr>
            <p:nvPr/>
          </p:nvSpPr>
          <p:spPr bwMode="auto">
            <a:xfrm>
              <a:off x="4768" y="2301"/>
              <a:ext cx="7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Arial" panose="020B0604020202020204" pitchFamily="34" charset="0"/>
                </a:rPr>
                <a:t>=</a:t>
              </a:r>
              <a:endParaRPr kumimoji="0" lang="tr-TR" altLang="tr-TR" sz="1800">
                <a:solidFill>
                  <a:schemeClr val="bg2"/>
                </a:solidFill>
                <a:latin typeface="Arial" panose="020B0604020202020204" pitchFamily="34" charset="0"/>
              </a:endParaRPr>
            </a:p>
          </p:txBody>
        </p:sp>
        <p:sp>
          <p:nvSpPr>
            <p:cNvPr id="132164" name="Rectangle 103"/>
            <p:cNvSpPr>
              <a:spLocks noChangeArrowheads="1"/>
            </p:cNvSpPr>
            <p:nvPr/>
          </p:nvSpPr>
          <p:spPr bwMode="auto">
            <a:xfrm>
              <a:off x="4842" y="2301"/>
              <a:ext cx="16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165" name="Rectangle 104"/>
            <p:cNvSpPr>
              <a:spLocks noChangeArrowheads="1"/>
            </p:cNvSpPr>
            <p:nvPr/>
          </p:nvSpPr>
          <p:spPr bwMode="auto">
            <a:xfrm>
              <a:off x="4974" y="2360"/>
              <a:ext cx="88"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66" name="Rectangle 105"/>
            <p:cNvSpPr>
              <a:spLocks noChangeArrowheads="1"/>
            </p:cNvSpPr>
            <p:nvPr/>
          </p:nvSpPr>
          <p:spPr bwMode="auto">
            <a:xfrm>
              <a:off x="5016" y="2301"/>
              <a:ext cx="16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167" name="Rectangle 106"/>
            <p:cNvSpPr>
              <a:spLocks noChangeArrowheads="1"/>
            </p:cNvSpPr>
            <p:nvPr/>
          </p:nvSpPr>
          <p:spPr bwMode="auto">
            <a:xfrm>
              <a:off x="5147" y="2360"/>
              <a:ext cx="89"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68" name="Freeform 107"/>
            <p:cNvSpPr>
              <a:spLocks/>
            </p:cNvSpPr>
            <p:nvPr/>
          </p:nvSpPr>
          <p:spPr bwMode="auto">
            <a:xfrm>
              <a:off x="4884" y="2298"/>
              <a:ext cx="76" cy="1"/>
            </a:xfrm>
            <a:custGeom>
              <a:avLst/>
              <a:gdLst>
                <a:gd name="T0" fmla="*/ 0 w 76"/>
                <a:gd name="T1" fmla="*/ 0 h 1"/>
                <a:gd name="T2" fmla="*/ 76 w 76"/>
                <a:gd name="T3" fmla="*/ 0 h 1"/>
                <a:gd name="T4" fmla="*/ 0 w 76"/>
                <a:gd name="T5" fmla="*/ 0 h 1"/>
                <a:gd name="T6" fmla="*/ 0 60000 65536"/>
                <a:gd name="T7" fmla="*/ 0 60000 65536"/>
                <a:gd name="T8" fmla="*/ 0 60000 65536"/>
              </a:gdLst>
              <a:ahLst/>
              <a:cxnLst>
                <a:cxn ang="T6">
                  <a:pos x="T0" y="T1"/>
                </a:cxn>
                <a:cxn ang="T7">
                  <a:pos x="T2" y="T3"/>
                </a:cxn>
                <a:cxn ang="T8">
                  <a:pos x="T4" y="T5"/>
                </a:cxn>
              </a:cxnLst>
              <a:rect l="0" t="0" r="r" b="b"/>
              <a:pathLst>
                <a:path w="76" h="1">
                  <a:moveTo>
                    <a:pt x="0" y="0"/>
                  </a:moveTo>
                  <a:lnTo>
                    <a:pt x="7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2169" name="Line 108"/>
            <p:cNvSpPr>
              <a:spLocks noChangeShapeType="1"/>
            </p:cNvSpPr>
            <p:nvPr/>
          </p:nvSpPr>
          <p:spPr bwMode="auto">
            <a:xfrm>
              <a:off x="4884" y="2298"/>
              <a:ext cx="76"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70" name="Freeform 109"/>
            <p:cNvSpPr>
              <a:spLocks/>
            </p:cNvSpPr>
            <p:nvPr/>
          </p:nvSpPr>
          <p:spPr bwMode="auto">
            <a:xfrm>
              <a:off x="5058" y="2298"/>
              <a:ext cx="75" cy="1"/>
            </a:xfrm>
            <a:custGeom>
              <a:avLst/>
              <a:gdLst>
                <a:gd name="T0" fmla="*/ 0 w 75"/>
                <a:gd name="T1" fmla="*/ 0 h 1"/>
                <a:gd name="T2" fmla="*/ 75 w 75"/>
                <a:gd name="T3" fmla="*/ 0 h 1"/>
                <a:gd name="T4" fmla="*/ 0 w 75"/>
                <a:gd name="T5" fmla="*/ 0 h 1"/>
                <a:gd name="T6" fmla="*/ 0 60000 65536"/>
                <a:gd name="T7" fmla="*/ 0 60000 65536"/>
                <a:gd name="T8" fmla="*/ 0 60000 65536"/>
              </a:gdLst>
              <a:ahLst/>
              <a:cxnLst>
                <a:cxn ang="T6">
                  <a:pos x="T0" y="T1"/>
                </a:cxn>
                <a:cxn ang="T7">
                  <a:pos x="T2" y="T3"/>
                </a:cxn>
                <a:cxn ang="T8">
                  <a:pos x="T4" y="T5"/>
                </a:cxn>
              </a:cxnLst>
              <a:rect l="0" t="0" r="r" b="b"/>
              <a:pathLst>
                <a:path w="75" h="1">
                  <a:moveTo>
                    <a:pt x="0" y="0"/>
                  </a:moveTo>
                  <a:lnTo>
                    <a:pt x="7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2171" name="Line 110"/>
            <p:cNvSpPr>
              <a:spLocks noChangeShapeType="1"/>
            </p:cNvSpPr>
            <p:nvPr/>
          </p:nvSpPr>
          <p:spPr bwMode="auto">
            <a:xfrm>
              <a:off x="5058" y="2298"/>
              <a:ext cx="75"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72" name="Rectangle 111"/>
            <p:cNvSpPr>
              <a:spLocks noChangeArrowheads="1"/>
            </p:cNvSpPr>
            <p:nvPr/>
          </p:nvSpPr>
          <p:spPr bwMode="auto">
            <a:xfrm>
              <a:off x="4569" y="2737"/>
              <a:ext cx="149"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173" name="Rectangle 112"/>
            <p:cNvSpPr>
              <a:spLocks noChangeArrowheads="1"/>
            </p:cNvSpPr>
            <p:nvPr/>
          </p:nvSpPr>
          <p:spPr bwMode="auto">
            <a:xfrm>
              <a:off x="4669" y="2798"/>
              <a:ext cx="89"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74" name="Rectangle 113"/>
            <p:cNvSpPr>
              <a:spLocks noChangeArrowheads="1"/>
            </p:cNvSpPr>
            <p:nvPr/>
          </p:nvSpPr>
          <p:spPr bwMode="auto">
            <a:xfrm>
              <a:off x="4771" y="2737"/>
              <a:ext cx="7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Arial" panose="020B0604020202020204" pitchFamily="34" charset="0"/>
                </a:rPr>
                <a:t>=</a:t>
              </a:r>
              <a:endParaRPr kumimoji="0" lang="tr-TR" altLang="tr-TR" sz="1800">
                <a:solidFill>
                  <a:schemeClr val="bg2"/>
                </a:solidFill>
                <a:latin typeface="Arial" panose="020B0604020202020204" pitchFamily="34" charset="0"/>
              </a:endParaRPr>
            </a:p>
          </p:txBody>
        </p:sp>
        <p:sp>
          <p:nvSpPr>
            <p:cNvPr id="132175" name="Rectangle 114"/>
            <p:cNvSpPr>
              <a:spLocks noChangeArrowheads="1"/>
            </p:cNvSpPr>
            <p:nvPr/>
          </p:nvSpPr>
          <p:spPr bwMode="auto">
            <a:xfrm>
              <a:off x="4842" y="2737"/>
              <a:ext cx="17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176" name="Rectangle 115"/>
            <p:cNvSpPr>
              <a:spLocks noChangeArrowheads="1"/>
            </p:cNvSpPr>
            <p:nvPr/>
          </p:nvSpPr>
          <p:spPr bwMode="auto">
            <a:xfrm>
              <a:off x="4974" y="2798"/>
              <a:ext cx="88"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77" name="Rectangle 116"/>
            <p:cNvSpPr>
              <a:spLocks noChangeArrowheads="1"/>
            </p:cNvSpPr>
            <p:nvPr/>
          </p:nvSpPr>
          <p:spPr bwMode="auto">
            <a:xfrm>
              <a:off x="5016" y="2737"/>
              <a:ext cx="177"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178" name="Rectangle 117"/>
            <p:cNvSpPr>
              <a:spLocks noChangeArrowheads="1"/>
            </p:cNvSpPr>
            <p:nvPr/>
          </p:nvSpPr>
          <p:spPr bwMode="auto">
            <a:xfrm>
              <a:off x="5147" y="2798"/>
              <a:ext cx="89"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79" name="Freeform 118"/>
            <p:cNvSpPr>
              <a:spLocks/>
            </p:cNvSpPr>
            <p:nvPr/>
          </p:nvSpPr>
          <p:spPr bwMode="auto">
            <a:xfrm>
              <a:off x="4884" y="2737"/>
              <a:ext cx="76" cy="1"/>
            </a:xfrm>
            <a:custGeom>
              <a:avLst/>
              <a:gdLst>
                <a:gd name="T0" fmla="*/ 0 w 76"/>
                <a:gd name="T1" fmla="*/ 0 h 1"/>
                <a:gd name="T2" fmla="*/ 76 w 76"/>
                <a:gd name="T3" fmla="*/ 0 h 1"/>
                <a:gd name="T4" fmla="*/ 0 w 76"/>
                <a:gd name="T5" fmla="*/ 0 h 1"/>
                <a:gd name="T6" fmla="*/ 0 60000 65536"/>
                <a:gd name="T7" fmla="*/ 0 60000 65536"/>
                <a:gd name="T8" fmla="*/ 0 60000 65536"/>
              </a:gdLst>
              <a:ahLst/>
              <a:cxnLst>
                <a:cxn ang="T6">
                  <a:pos x="T0" y="T1"/>
                </a:cxn>
                <a:cxn ang="T7">
                  <a:pos x="T2" y="T3"/>
                </a:cxn>
                <a:cxn ang="T8">
                  <a:pos x="T4" y="T5"/>
                </a:cxn>
              </a:cxnLst>
              <a:rect l="0" t="0" r="r" b="b"/>
              <a:pathLst>
                <a:path w="76" h="1">
                  <a:moveTo>
                    <a:pt x="0" y="0"/>
                  </a:moveTo>
                  <a:lnTo>
                    <a:pt x="7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2180" name="Line 119"/>
            <p:cNvSpPr>
              <a:spLocks noChangeShapeType="1"/>
            </p:cNvSpPr>
            <p:nvPr/>
          </p:nvSpPr>
          <p:spPr bwMode="auto">
            <a:xfrm>
              <a:off x="4884" y="2737"/>
              <a:ext cx="76"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81" name="Rectangle 120"/>
            <p:cNvSpPr>
              <a:spLocks noChangeArrowheads="1"/>
            </p:cNvSpPr>
            <p:nvPr/>
          </p:nvSpPr>
          <p:spPr bwMode="auto">
            <a:xfrm>
              <a:off x="4569" y="3175"/>
              <a:ext cx="149"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182" name="Rectangle 121"/>
            <p:cNvSpPr>
              <a:spLocks noChangeArrowheads="1"/>
            </p:cNvSpPr>
            <p:nvPr/>
          </p:nvSpPr>
          <p:spPr bwMode="auto">
            <a:xfrm>
              <a:off x="4669" y="3237"/>
              <a:ext cx="89"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2</a:t>
              </a:r>
              <a:endParaRPr kumimoji="0" lang="tr-TR" altLang="tr-TR" sz="1800">
                <a:solidFill>
                  <a:schemeClr val="bg2"/>
                </a:solidFill>
                <a:latin typeface="Arial" panose="020B0604020202020204" pitchFamily="34" charset="0"/>
              </a:endParaRPr>
            </a:p>
          </p:txBody>
        </p:sp>
        <p:sp>
          <p:nvSpPr>
            <p:cNvPr id="132183" name="Rectangle 122"/>
            <p:cNvSpPr>
              <a:spLocks noChangeArrowheads="1"/>
            </p:cNvSpPr>
            <p:nvPr/>
          </p:nvSpPr>
          <p:spPr bwMode="auto">
            <a:xfrm>
              <a:off x="4771" y="3175"/>
              <a:ext cx="7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Arial" panose="020B0604020202020204" pitchFamily="34" charset="0"/>
                </a:rPr>
                <a:t>=</a:t>
              </a:r>
              <a:endParaRPr kumimoji="0" lang="tr-TR" altLang="tr-TR" sz="1800">
                <a:solidFill>
                  <a:schemeClr val="bg2"/>
                </a:solidFill>
                <a:latin typeface="Arial" panose="020B0604020202020204" pitchFamily="34" charset="0"/>
              </a:endParaRPr>
            </a:p>
          </p:txBody>
        </p:sp>
        <p:sp>
          <p:nvSpPr>
            <p:cNvPr id="132184" name="Rectangle 123"/>
            <p:cNvSpPr>
              <a:spLocks noChangeArrowheads="1"/>
            </p:cNvSpPr>
            <p:nvPr/>
          </p:nvSpPr>
          <p:spPr bwMode="auto">
            <a:xfrm>
              <a:off x="4842" y="3175"/>
              <a:ext cx="17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185" name="Rectangle 124"/>
            <p:cNvSpPr>
              <a:spLocks noChangeArrowheads="1"/>
            </p:cNvSpPr>
            <p:nvPr/>
          </p:nvSpPr>
          <p:spPr bwMode="auto">
            <a:xfrm>
              <a:off x="4974" y="3237"/>
              <a:ext cx="88"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86" name="Rectangle 125"/>
            <p:cNvSpPr>
              <a:spLocks noChangeArrowheads="1"/>
            </p:cNvSpPr>
            <p:nvPr/>
          </p:nvSpPr>
          <p:spPr bwMode="auto">
            <a:xfrm>
              <a:off x="5016" y="3175"/>
              <a:ext cx="177"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187" name="Rectangle 126"/>
            <p:cNvSpPr>
              <a:spLocks noChangeArrowheads="1"/>
            </p:cNvSpPr>
            <p:nvPr/>
          </p:nvSpPr>
          <p:spPr bwMode="auto">
            <a:xfrm>
              <a:off x="5147" y="3237"/>
              <a:ext cx="89"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88" name="Freeform 127"/>
            <p:cNvSpPr>
              <a:spLocks/>
            </p:cNvSpPr>
            <p:nvPr/>
          </p:nvSpPr>
          <p:spPr bwMode="auto">
            <a:xfrm>
              <a:off x="5058" y="3175"/>
              <a:ext cx="75" cy="1"/>
            </a:xfrm>
            <a:custGeom>
              <a:avLst/>
              <a:gdLst>
                <a:gd name="T0" fmla="*/ 0 w 75"/>
                <a:gd name="T1" fmla="*/ 0 h 1"/>
                <a:gd name="T2" fmla="*/ 75 w 75"/>
                <a:gd name="T3" fmla="*/ 0 h 1"/>
                <a:gd name="T4" fmla="*/ 0 w 75"/>
                <a:gd name="T5" fmla="*/ 0 h 1"/>
                <a:gd name="T6" fmla="*/ 0 60000 65536"/>
                <a:gd name="T7" fmla="*/ 0 60000 65536"/>
                <a:gd name="T8" fmla="*/ 0 60000 65536"/>
              </a:gdLst>
              <a:ahLst/>
              <a:cxnLst>
                <a:cxn ang="T6">
                  <a:pos x="T0" y="T1"/>
                </a:cxn>
                <a:cxn ang="T7">
                  <a:pos x="T2" y="T3"/>
                </a:cxn>
                <a:cxn ang="T8">
                  <a:pos x="T4" y="T5"/>
                </a:cxn>
              </a:cxnLst>
              <a:rect l="0" t="0" r="r" b="b"/>
              <a:pathLst>
                <a:path w="75" h="1">
                  <a:moveTo>
                    <a:pt x="0" y="0"/>
                  </a:moveTo>
                  <a:lnTo>
                    <a:pt x="7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2189" name="Line 128"/>
            <p:cNvSpPr>
              <a:spLocks noChangeShapeType="1"/>
            </p:cNvSpPr>
            <p:nvPr/>
          </p:nvSpPr>
          <p:spPr bwMode="auto">
            <a:xfrm>
              <a:off x="5058" y="3175"/>
              <a:ext cx="75"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2190" name="Rectangle 129"/>
            <p:cNvSpPr>
              <a:spLocks noChangeArrowheads="1"/>
            </p:cNvSpPr>
            <p:nvPr/>
          </p:nvSpPr>
          <p:spPr bwMode="auto">
            <a:xfrm>
              <a:off x="4569" y="3614"/>
              <a:ext cx="149"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2191" name="Rectangle 130"/>
            <p:cNvSpPr>
              <a:spLocks noChangeArrowheads="1"/>
            </p:cNvSpPr>
            <p:nvPr/>
          </p:nvSpPr>
          <p:spPr bwMode="auto">
            <a:xfrm>
              <a:off x="4669" y="3675"/>
              <a:ext cx="89"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3</a:t>
              </a:r>
              <a:endParaRPr kumimoji="0" lang="tr-TR" altLang="tr-TR" sz="1800">
                <a:solidFill>
                  <a:schemeClr val="bg2"/>
                </a:solidFill>
                <a:latin typeface="Arial" panose="020B0604020202020204" pitchFamily="34" charset="0"/>
              </a:endParaRPr>
            </a:p>
          </p:txBody>
        </p:sp>
        <p:sp>
          <p:nvSpPr>
            <p:cNvPr id="132192" name="Rectangle 131"/>
            <p:cNvSpPr>
              <a:spLocks noChangeArrowheads="1"/>
            </p:cNvSpPr>
            <p:nvPr/>
          </p:nvSpPr>
          <p:spPr bwMode="auto">
            <a:xfrm>
              <a:off x="4771" y="3614"/>
              <a:ext cx="7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Arial" panose="020B0604020202020204" pitchFamily="34" charset="0"/>
                </a:rPr>
                <a:t>=</a:t>
              </a:r>
              <a:endParaRPr kumimoji="0" lang="tr-TR" altLang="tr-TR" sz="1800">
                <a:solidFill>
                  <a:schemeClr val="bg2"/>
                </a:solidFill>
                <a:latin typeface="Arial" panose="020B0604020202020204" pitchFamily="34" charset="0"/>
              </a:endParaRPr>
            </a:p>
          </p:txBody>
        </p:sp>
        <p:sp>
          <p:nvSpPr>
            <p:cNvPr id="132193" name="Rectangle 132"/>
            <p:cNvSpPr>
              <a:spLocks noChangeArrowheads="1"/>
            </p:cNvSpPr>
            <p:nvPr/>
          </p:nvSpPr>
          <p:spPr bwMode="auto">
            <a:xfrm>
              <a:off x="4842" y="3614"/>
              <a:ext cx="178"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194" name="Rectangle 133"/>
            <p:cNvSpPr>
              <a:spLocks noChangeArrowheads="1"/>
            </p:cNvSpPr>
            <p:nvPr/>
          </p:nvSpPr>
          <p:spPr bwMode="auto">
            <a:xfrm>
              <a:off x="4974" y="3675"/>
              <a:ext cx="88"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195" name="Rectangle 134"/>
            <p:cNvSpPr>
              <a:spLocks noChangeArrowheads="1"/>
            </p:cNvSpPr>
            <p:nvPr/>
          </p:nvSpPr>
          <p:spPr bwMode="auto">
            <a:xfrm>
              <a:off x="5016" y="3614"/>
              <a:ext cx="177"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 A</a:t>
              </a:r>
              <a:endParaRPr kumimoji="0" lang="tr-TR" altLang="tr-TR" sz="1800">
                <a:solidFill>
                  <a:schemeClr val="bg2"/>
                </a:solidFill>
                <a:latin typeface="Arial" panose="020B0604020202020204" pitchFamily="34" charset="0"/>
              </a:endParaRPr>
            </a:p>
          </p:txBody>
        </p:sp>
        <p:sp>
          <p:nvSpPr>
            <p:cNvPr id="132196" name="Rectangle 135"/>
            <p:cNvSpPr>
              <a:spLocks noChangeArrowheads="1"/>
            </p:cNvSpPr>
            <p:nvPr/>
          </p:nvSpPr>
          <p:spPr bwMode="auto">
            <a:xfrm>
              <a:off x="5147" y="3675"/>
              <a:ext cx="89"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197" name="Rectangle 136"/>
            <p:cNvSpPr>
              <a:spLocks noChangeArrowheads="1"/>
            </p:cNvSpPr>
            <p:nvPr/>
          </p:nvSpPr>
          <p:spPr bwMode="auto">
            <a:xfrm>
              <a:off x="3631" y="3877"/>
              <a:ext cx="213"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(b)</a:t>
              </a:r>
              <a:endParaRPr kumimoji="0" lang="tr-TR" altLang="tr-TR" sz="1800">
                <a:solidFill>
                  <a:schemeClr val="bg2"/>
                </a:solidFill>
                <a:latin typeface="Arial" panose="020B0604020202020204" pitchFamily="34" charset="0"/>
              </a:endParaRPr>
            </a:p>
          </p:txBody>
        </p:sp>
        <p:sp>
          <p:nvSpPr>
            <p:cNvPr id="132198" name="Rectangle 137"/>
            <p:cNvSpPr>
              <a:spLocks noChangeArrowheads="1"/>
            </p:cNvSpPr>
            <p:nvPr/>
          </p:nvSpPr>
          <p:spPr bwMode="auto">
            <a:xfrm>
              <a:off x="2354" y="2073"/>
              <a:ext cx="14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2199" name="Rectangle 138"/>
            <p:cNvSpPr>
              <a:spLocks noChangeArrowheads="1"/>
            </p:cNvSpPr>
            <p:nvPr/>
          </p:nvSpPr>
          <p:spPr bwMode="auto">
            <a:xfrm>
              <a:off x="2455" y="2134"/>
              <a:ext cx="89"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2200" name="Rectangle 139"/>
            <p:cNvSpPr>
              <a:spLocks noChangeArrowheads="1"/>
            </p:cNvSpPr>
            <p:nvPr/>
          </p:nvSpPr>
          <p:spPr bwMode="auto">
            <a:xfrm>
              <a:off x="2354" y="1715"/>
              <a:ext cx="13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2201" name="Rectangle 140"/>
            <p:cNvSpPr>
              <a:spLocks noChangeArrowheads="1"/>
            </p:cNvSpPr>
            <p:nvPr/>
          </p:nvSpPr>
          <p:spPr bwMode="auto">
            <a:xfrm>
              <a:off x="2455" y="1774"/>
              <a:ext cx="89"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0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2202" name="Oval 141"/>
            <p:cNvSpPr>
              <a:spLocks noChangeArrowheads="1"/>
            </p:cNvSpPr>
            <p:nvPr/>
          </p:nvSpPr>
          <p:spPr bwMode="auto">
            <a:xfrm>
              <a:off x="2951" y="1772"/>
              <a:ext cx="46" cy="4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03" name="Oval 142"/>
            <p:cNvSpPr>
              <a:spLocks noChangeArrowheads="1"/>
            </p:cNvSpPr>
            <p:nvPr/>
          </p:nvSpPr>
          <p:spPr bwMode="auto">
            <a:xfrm>
              <a:off x="2725" y="2130"/>
              <a:ext cx="45" cy="4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04" name="Oval 143"/>
            <p:cNvSpPr>
              <a:spLocks noChangeArrowheads="1"/>
            </p:cNvSpPr>
            <p:nvPr/>
          </p:nvSpPr>
          <p:spPr bwMode="auto">
            <a:xfrm>
              <a:off x="2951" y="2736"/>
              <a:ext cx="46" cy="4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05" name="Oval 144"/>
            <p:cNvSpPr>
              <a:spLocks noChangeArrowheads="1"/>
            </p:cNvSpPr>
            <p:nvPr/>
          </p:nvSpPr>
          <p:spPr bwMode="auto">
            <a:xfrm>
              <a:off x="2725" y="3294"/>
              <a:ext cx="45" cy="4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06" name="Oval 145"/>
            <p:cNvSpPr>
              <a:spLocks noChangeArrowheads="1"/>
            </p:cNvSpPr>
            <p:nvPr/>
          </p:nvSpPr>
          <p:spPr bwMode="auto">
            <a:xfrm>
              <a:off x="3906" y="2298"/>
              <a:ext cx="45" cy="4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07" name="Oval 146"/>
            <p:cNvSpPr>
              <a:spLocks noChangeArrowheads="1"/>
            </p:cNvSpPr>
            <p:nvPr/>
          </p:nvSpPr>
          <p:spPr bwMode="auto">
            <a:xfrm>
              <a:off x="3691" y="2421"/>
              <a:ext cx="45" cy="4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08" name="Freeform 147"/>
            <p:cNvSpPr>
              <a:spLocks/>
            </p:cNvSpPr>
            <p:nvPr/>
          </p:nvSpPr>
          <p:spPr bwMode="auto">
            <a:xfrm>
              <a:off x="2527" y="2153"/>
              <a:ext cx="1488" cy="726"/>
            </a:xfrm>
            <a:custGeom>
              <a:avLst/>
              <a:gdLst>
                <a:gd name="T0" fmla="*/ 0 w 1488"/>
                <a:gd name="T1" fmla="*/ 0 h 726"/>
                <a:gd name="T2" fmla="*/ 1184 w 1488"/>
                <a:gd name="T3" fmla="*/ 0 h 726"/>
                <a:gd name="T4" fmla="*/ 1184 w 1488"/>
                <a:gd name="T5" fmla="*/ 726 h 726"/>
                <a:gd name="T6" fmla="*/ 1488 w 1488"/>
                <a:gd name="T7" fmla="*/ 726 h 7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88" h="726">
                  <a:moveTo>
                    <a:pt x="0" y="0"/>
                  </a:moveTo>
                  <a:lnTo>
                    <a:pt x="1184" y="0"/>
                  </a:lnTo>
                  <a:lnTo>
                    <a:pt x="1184" y="726"/>
                  </a:lnTo>
                  <a:lnTo>
                    <a:pt x="1488" y="726"/>
                  </a:lnTo>
                </a:path>
              </a:pathLst>
            </a:custGeom>
            <a:noFill/>
            <a:ln w="1111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2209" name="Freeform 148"/>
            <p:cNvSpPr>
              <a:spLocks/>
            </p:cNvSpPr>
            <p:nvPr/>
          </p:nvSpPr>
          <p:spPr bwMode="auto">
            <a:xfrm>
              <a:off x="4015" y="2713"/>
              <a:ext cx="253" cy="211"/>
            </a:xfrm>
            <a:custGeom>
              <a:avLst/>
              <a:gdLst>
                <a:gd name="T0" fmla="*/ 0 w 134"/>
                <a:gd name="T1" fmla="*/ 2662 h 112"/>
                <a:gd name="T2" fmla="*/ 0 w 134"/>
                <a:gd name="T3" fmla="*/ 0 h 112"/>
                <a:gd name="T4" fmla="*/ 1871 w 134"/>
                <a:gd name="T5" fmla="*/ 0 h 112"/>
                <a:gd name="T6" fmla="*/ 3215 w 134"/>
                <a:gd name="T7" fmla="*/ 1309 h 112"/>
                <a:gd name="T8" fmla="*/ 1894 w 134"/>
                <a:gd name="T9" fmla="*/ 2662 h 112"/>
                <a:gd name="T10" fmla="*/ 0 w 134"/>
                <a:gd name="T11" fmla="*/ 2662 h 1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4" h="112">
                  <a:moveTo>
                    <a:pt x="0" y="112"/>
                  </a:moveTo>
                  <a:cubicBezTo>
                    <a:pt x="0" y="0"/>
                    <a:pt x="0" y="0"/>
                    <a:pt x="0" y="0"/>
                  </a:cubicBezTo>
                  <a:cubicBezTo>
                    <a:pt x="78" y="0"/>
                    <a:pt x="78" y="0"/>
                    <a:pt x="78" y="0"/>
                  </a:cubicBezTo>
                  <a:cubicBezTo>
                    <a:pt x="108" y="0"/>
                    <a:pt x="134" y="25"/>
                    <a:pt x="134" y="55"/>
                  </a:cubicBezTo>
                  <a:cubicBezTo>
                    <a:pt x="134" y="86"/>
                    <a:pt x="109" y="111"/>
                    <a:pt x="79" y="112"/>
                  </a:cubicBezTo>
                  <a:cubicBezTo>
                    <a:pt x="0" y="112"/>
                    <a:pt x="0" y="112"/>
                    <a:pt x="0" y="112"/>
                  </a:cubicBez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132210" name="Freeform 149"/>
            <p:cNvSpPr>
              <a:spLocks/>
            </p:cNvSpPr>
            <p:nvPr/>
          </p:nvSpPr>
          <p:spPr bwMode="auto">
            <a:xfrm>
              <a:off x="3234" y="2038"/>
              <a:ext cx="183" cy="234"/>
            </a:xfrm>
            <a:custGeom>
              <a:avLst/>
              <a:gdLst>
                <a:gd name="T0" fmla="*/ 0 w 183"/>
                <a:gd name="T1" fmla="*/ 0 h 234"/>
                <a:gd name="T2" fmla="*/ 0 w 183"/>
                <a:gd name="T3" fmla="*/ 234 h 234"/>
                <a:gd name="T4" fmla="*/ 183 w 183"/>
                <a:gd name="T5" fmla="*/ 115 h 234"/>
                <a:gd name="T6" fmla="*/ 0 w 183"/>
                <a:gd name="T7" fmla="*/ 0 h 234"/>
                <a:gd name="T8" fmla="*/ 0 w 183"/>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3" h="234">
                  <a:moveTo>
                    <a:pt x="0" y="0"/>
                  </a:moveTo>
                  <a:lnTo>
                    <a:pt x="0" y="234"/>
                  </a:lnTo>
                  <a:lnTo>
                    <a:pt x="183" y="115"/>
                  </a:lnTo>
                  <a:lnTo>
                    <a:pt x="0" y="0"/>
                  </a:ln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132211" name="Oval 150"/>
            <p:cNvSpPr>
              <a:spLocks noChangeArrowheads="1"/>
            </p:cNvSpPr>
            <p:nvPr/>
          </p:nvSpPr>
          <p:spPr bwMode="auto">
            <a:xfrm>
              <a:off x="3417" y="2115"/>
              <a:ext cx="76" cy="75"/>
            </a:xfrm>
            <a:prstGeom prst="ellipse">
              <a:avLst/>
            </a:prstGeom>
            <a:solidFill>
              <a:srgbClr val="FFFFFF"/>
            </a:solidFill>
            <a:ln w="23813">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2212" name="Line 151"/>
            <p:cNvSpPr>
              <a:spLocks noChangeShapeType="1"/>
            </p:cNvSpPr>
            <p:nvPr/>
          </p:nvSpPr>
          <p:spPr bwMode="auto">
            <a:xfrm>
              <a:off x="630" y="2971"/>
              <a:ext cx="1544" cy="1"/>
            </a:xfrm>
            <a:prstGeom prst="line">
              <a:avLst/>
            </a:prstGeom>
            <a:noFill/>
            <a:ln w="11113">
              <a:solidFill>
                <a:srgbClr val="00A0C6"/>
              </a:solidFill>
              <a:miter lim="800000"/>
              <a:headEnd/>
              <a:tailEnd/>
            </a:ln>
            <a:extLst>
              <a:ext uri="{909E8E84-426E-40DD-AFC4-6F175D3DCCD1}">
                <a14:hiddenFill xmlns:a14="http://schemas.microsoft.com/office/drawing/2010/main">
                  <a:noFill/>
                </a14:hiddenFill>
              </a:ext>
            </a:extLst>
          </p:spPr>
          <p:txBody>
            <a:bodyPr/>
            <a:lstStyle/>
            <a:p>
              <a:endParaRPr lang="tr-T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44424"/>
                                        </p:tgtEl>
                                        <p:attrNameLst>
                                          <p:attrName>style.visibility</p:attrName>
                                        </p:attrNameLst>
                                      </p:cBhvr>
                                      <p:to>
                                        <p:strVal val="visible"/>
                                      </p:to>
                                    </p:set>
                                    <p:animEffect transition="in" filter="dissolve">
                                      <p:cBhvr>
                                        <p:cTn id="7" dur="500"/>
                                        <p:tgtEl>
                                          <p:spTgt spid="4444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4418">
                                            <p:txEl>
                                              <p:pRg st="0" end="0"/>
                                            </p:txEl>
                                          </p:spTgt>
                                        </p:tgtEl>
                                        <p:attrNameLst>
                                          <p:attrName>style.visibility</p:attrName>
                                        </p:attrNameLst>
                                      </p:cBhvr>
                                      <p:to>
                                        <p:strVal val="visible"/>
                                      </p:to>
                                    </p:set>
                                    <p:animEffect transition="in" filter="dissolve">
                                      <p:cBhvr>
                                        <p:cTn id="12" dur="500"/>
                                        <p:tgtEl>
                                          <p:spTgt spid="44441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44425"/>
                                        </p:tgtEl>
                                        <p:attrNameLst>
                                          <p:attrName>style.visibility</p:attrName>
                                        </p:attrNameLst>
                                      </p:cBhvr>
                                      <p:to>
                                        <p:strVal val="visible"/>
                                      </p:to>
                                    </p:set>
                                    <p:animEffect transition="in" filter="dissolve">
                                      <p:cBhvr>
                                        <p:cTn id="17" dur="500"/>
                                        <p:tgtEl>
                                          <p:spTgt spid="4444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44418">
                                            <p:txEl>
                                              <p:pRg st="3" end="3"/>
                                            </p:txEl>
                                          </p:spTgt>
                                        </p:tgtEl>
                                        <p:attrNameLst>
                                          <p:attrName>style.visibility</p:attrName>
                                        </p:attrNameLst>
                                      </p:cBhvr>
                                      <p:to>
                                        <p:strVal val="visible"/>
                                      </p:to>
                                    </p:set>
                                    <p:animEffect transition="in" filter="dissolve">
                                      <p:cBhvr>
                                        <p:cTn id="22" dur="500"/>
                                        <p:tgtEl>
                                          <p:spTgt spid="44441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44458"/>
                                        </p:tgtEl>
                                        <p:attrNameLst>
                                          <p:attrName>style.visibility</p:attrName>
                                        </p:attrNameLst>
                                      </p:cBhvr>
                                      <p:to>
                                        <p:strVal val="visible"/>
                                      </p:to>
                                    </p:set>
                                    <p:animEffect transition="in" filter="dissolve">
                                      <p:cBhvr>
                                        <p:cTn id="27" dur="500"/>
                                        <p:tgtEl>
                                          <p:spTgt spid="44445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44419"/>
                                        </p:tgtEl>
                                        <p:attrNameLst>
                                          <p:attrName>style.visibility</p:attrName>
                                        </p:attrNameLst>
                                      </p:cBhvr>
                                      <p:to>
                                        <p:strVal val="visible"/>
                                      </p:to>
                                    </p:set>
                                    <p:animEffect transition="in" filter="dissolve">
                                      <p:cBhvr>
                                        <p:cTn id="32" dur="500"/>
                                        <p:tgtEl>
                                          <p:spTgt spid="4444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418" grpId="0" build="p"/>
      <p:bldP spid="444424" grpId="0"/>
    </p:bldLst>
  </p:timing>
</p:sld>
</file>

<file path=ppt/slides/slide1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2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F314B6CD-C982-476E-8F1E-DF5EF4C1B7C1}" type="slidenum">
              <a:rPr kumimoji="0" lang="en-US" altLang="tr-TR" sz="1200" smtClean="0"/>
              <a:pPr>
                <a:spcBef>
                  <a:spcPct val="50000"/>
                </a:spcBef>
                <a:buFontTx/>
                <a:buNone/>
              </a:pPr>
              <a:t>104</a:t>
            </a:fld>
            <a:endParaRPr kumimoji="0" lang="en-US" altLang="tr-TR" sz="1200" smtClean="0"/>
          </a:p>
        </p:txBody>
      </p:sp>
      <p:sp>
        <p:nvSpPr>
          <p:cNvPr id="447490" name="Rectangle 2"/>
          <p:cNvSpPr>
            <a:spLocks noGrp="1" noChangeArrowheads="1"/>
          </p:cNvSpPr>
          <p:nvPr>
            <p:ph type="title"/>
          </p:nvPr>
        </p:nvSpPr>
        <p:spPr>
          <a:xfrm>
            <a:off x="715963" y="0"/>
            <a:ext cx="7947025" cy="769938"/>
          </a:xfrm>
        </p:spPr>
        <p:txBody>
          <a:bodyPr/>
          <a:lstStyle/>
          <a:p>
            <a:r>
              <a:rPr lang="en-US" altLang="tr-TR" smtClean="0"/>
              <a:t>Decoder Expansion - Example</a:t>
            </a:r>
          </a:p>
        </p:txBody>
      </p:sp>
      <p:sp>
        <p:nvSpPr>
          <p:cNvPr id="447491" name="Rectangle 3"/>
          <p:cNvSpPr>
            <a:spLocks noGrp="1" noChangeArrowheads="1"/>
          </p:cNvSpPr>
          <p:nvPr>
            <p:ph type="body" idx="1"/>
          </p:nvPr>
        </p:nvSpPr>
        <p:spPr/>
        <p:txBody>
          <a:bodyPr/>
          <a:lstStyle/>
          <a:p>
            <a:pPr marL="288925" indent="-288925"/>
            <a:r>
              <a:rPr lang="en-US" altLang="tr-TR" smtClean="0"/>
              <a:t>Result</a:t>
            </a:r>
          </a:p>
        </p:txBody>
      </p:sp>
      <p:pic>
        <p:nvPicPr>
          <p:cNvPr id="447492" name="Picture 4" descr="Fig_4-0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20950" y="1039813"/>
            <a:ext cx="5807075" cy="523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47490"/>
                                        </p:tgtEl>
                                        <p:attrNameLst>
                                          <p:attrName>style.visibility</p:attrName>
                                        </p:attrNameLst>
                                      </p:cBhvr>
                                      <p:to>
                                        <p:strVal val="visible"/>
                                      </p:to>
                                    </p:set>
                                    <p:animEffect transition="in" filter="dissolve">
                                      <p:cBhvr>
                                        <p:cTn id="7" dur="500"/>
                                        <p:tgtEl>
                                          <p:spTgt spid="44749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7491">
                                            <p:txEl>
                                              <p:pRg st="0" end="0"/>
                                            </p:txEl>
                                          </p:spTgt>
                                        </p:tgtEl>
                                        <p:attrNameLst>
                                          <p:attrName>style.visibility</p:attrName>
                                        </p:attrNameLst>
                                      </p:cBhvr>
                                      <p:to>
                                        <p:strVal val="visible"/>
                                      </p:to>
                                    </p:set>
                                    <p:animEffect transition="in" filter="dissolve">
                                      <p:cBhvr>
                                        <p:cTn id="12" dur="500"/>
                                        <p:tgtEl>
                                          <p:spTgt spid="447491">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47492"/>
                                        </p:tgtEl>
                                        <p:attrNameLst>
                                          <p:attrName>style.visibility</p:attrName>
                                        </p:attrNameLst>
                                      </p:cBhvr>
                                      <p:to>
                                        <p:strVal val="visible"/>
                                      </p:to>
                                    </p:set>
                                    <p:animEffect transition="in" filter="dissolve">
                                      <p:cBhvr>
                                        <p:cTn id="17" dur="500"/>
                                        <p:tgtEl>
                                          <p:spTgt spid="447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0" grpId="0"/>
      <p:bldP spid="447491" grpId="0" build="p"/>
    </p:bldLst>
  </p:timing>
</p:sld>
</file>

<file path=ppt/slides/slide10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414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EE84C82-AC91-402B-B304-3565597CC8AA}" type="slidenum">
              <a:rPr kumimoji="0" lang="en-US" altLang="tr-TR" sz="1200" smtClean="0"/>
              <a:pPr>
                <a:spcBef>
                  <a:spcPct val="50000"/>
                </a:spcBef>
                <a:buFontTx/>
                <a:buNone/>
              </a:pPr>
              <a:t>105</a:t>
            </a:fld>
            <a:endParaRPr kumimoji="0" lang="en-US" altLang="tr-TR" sz="1200" smtClean="0"/>
          </a:p>
        </p:txBody>
      </p:sp>
      <p:sp>
        <p:nvSpPr>
          <p:cNvPr id="448514" name="Rectangle 2"/>
          <p:cNvSpPr>
            <a:spLocks noGrp="1" noChangeArrowheads="1"/>
          </p:cNvSpPr>
          <p:nvPr>
            <p:ph type="body" idx="1"/>
          </p:nvPr>
        </p:nvSpPr>
        <p:spPr>
          <a:xfrm>
            <a:off x="619125" y="882650"/>
            <a:ext cx="8524875" cy="5027613"/>
          </a:xfrm>
        </p:spPr>
        <p:txBody>
          <a:bodyPr/>
          <a:lstStyle/>
          <a:p>
            <a:pPr marL="288925" indent="-288925"/>
            <a:r>
              <a:rPr lang="en-US" altLang="tr-TR" sz="2400" smtClean="0"/>
              <a:t>In general, attach </a:t>
            </a:r>
            <a:r>
              <a:rPr lang="en-US" altLang="tr-TR" sz="2400" i="1" smtClean="0">
                <a:solidFill>
                  <a:srgbClr val="0000FF"/>
                </a:solidFill>
              </a:rPr>
              <a:t>m</a:t>
            </a:r>
            <a:r>
              <a:rPr lang="en-US" altLang="tr-TR" sz="2400" smtClean="0"/>
              <a:t>-enabling circuits to the outputs</a:t>
            </a:r>
          </a:p>
          <a:p>
            <a:pPr marL="288925" indent="-288925"/>
            <a:r>
              <a:rPr lang="tr-TR" altLang="tr-TR" sz="2400" smtClean="0"/>
              <a:t>T</a:t>
            </a:r>
            <a:r>
              <a:rPr lang="en-US" altLang="tr-TR" sz="2400" smtClean="0"/>
              <a:t>ruth table for </a:t>
            </a:r>
            <a:r>
              <a:rPr lang="tr-TR" altLang="tr-TR" sz="2400" smtClean="0"/>
              <a:t>the </a:t>
            </a:r>
            <a:r>
              <a:rPr lang="en-US" altLang="tr-TR" sz="2400" smtClean="0"/>
              <a:t>function</a:t>
            </a:r>
          </a:p>
          <a:p>
            <a:pPr marL="692150" lvl="1" indent="-234950"/>
            <a:r>
              <a:rPr lang="en-US" altLang="tr-TR" sz="2000" smtClean="0"/>
              <a:t>Note use of X’s to denote both 0 and 1</a:t>
            </a:r>
          </a:p>
          <a:p>
            <a:pPr marL="692150" lvl="1" indent="-234950"/>
            <a:r>
              <a:rPr lang="en-US" altLang="tr-TR" sz="2000" smtClean="0"/>
              <a:t>Combination containing two X’s represent four binary combinations</a:t>
            </a:r>
          </a:p>
          <a:p>
            <a:pPr marL="288925" indent="-288925"/>
            <a:r>
              <a:rPr lang="en-US" altLang="tr-TR" sz="2400" smtClean="0"/>
              <a:t>Alternatively, can be viewed as distributing value of signal EN to 1 of 4 outputs</a:t>
            </a:r>
          </a:p>
          <a:p>
            <a:pPr marL="288925" indent="-288925"/>
            <a:r>
              <a:rPr lang="en-US" altLang="tr-TR" sz="2400" smtClean="0"/>
              <a:t>In this case, called a</a:t>
            </a:r>
            <a:br>
              <a:rPr lang="en-US" altLang="tr-TR" sz="2400" smtClean="0"/>
            </a:br>
            <a:r>
              <a:rPr lang="en-US" altLang="tr-TR" sz="2400" i="1" smtClean="0">
                <a:solidFill>
                  <a:srgbClr val="00FF00"/>
                </a:solidFill>
              </a:rPr>
              <a:t>demultiplexer</a:t>
            </a:r>
            <a:r>
              <a:rPr lang="en-US" altLang="tr-TR" sz="2400" smtClean="0"/>
              <a:t> </a:t>
            </a:r>
          </a:p>
        </p:txBody>
      </p:sp>
      <p:sp>
        <p:nvSpPr>
          <p:cNvPr id="448515" name="Rectangle 3"/>
          <p:cNvSpPr>
            <a:spLocks noGrp="1" noChangeArrowheads="1"/>
          </p:cNvSpPr>
          <p:nvPr>
            <p:ph type="title"/>
          </p:nvPr>
        </p:nvSpPr>
        <p:spPr>
          <a:noFill/>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tr-TR" smtClean="0"/>
              <a:t>Decoder with Enable</a:t>
            </a:r>
          </a:p>
        </p:txBody>
      </p:sp>
      <p:sp>
        <p:nvSpPr>
          <p:cNvPr id="448516" name="AutoShape 4"/>
          <p:cNvSpPr>
            <a:spLocks noChangeAspect="1" noChangeArrowheads="1" noTextEdit="1"/>
          </p:cNvSpPr>
          <p:nvPr/>
        </p:nvSpPr>
        <p:spPr bwMode="auto">
          <a:xfrm>
            <a:off x="1973263" y="3095625"/>
            <a:ext cx="6453187" cy="3341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tr-TR"/>
          </a:p>
        </p:txBody>
      </p:sp>
      <p:grpSp>
        <p:nvGrpSpPr>
          <p:cNvPr id="448517" name="Group 5"/>
          <p:cNvGrpSpPr>
            <a:grpSpLocks/>
          </p:cNvGrpSpPr>
          <p:nvPr/>
        </p:nvGrpSpPr>
        <p:grpSpPr bwMode="auto">
          <a:xfrm>
            <a:off x="4429125" y="3068638"/>
            <a:ext cx="4025900" cy="3346450"/>
            <a:chOff x="2790" y="1933"/>
            <a:chExt cx="2536" cy="2108"/>
          </a:xfrm>
        </p:grpSpPr>
        <p:sp>
          <p:nvSpPr>
            <p:cNvPr id="134204" name="Line 6"/>
            <p:cNvSpPr>
              <a:spLocks noChangeShapeType="1"/>
            </p:cNvSpPr>
            <p:nvPr/>
          </p:nvSpPr>
          <p:spPr bwMode="auto">
            <a:xfrm flipH="1">
              <a:off x="4888" y="2593"/>
              <a:ext cx="285"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05" name="Line 7"/>
            <p:cNvSpPr>
              <a:spLocks noChangeShapeType="1"/>
            </p:cNvSpPr>
            <p:nvPr/>
          </p:nvSpPr>
          <p:spPr bwMode="auto">
            <a:xfrm flipH="1">
              <a:off x="4259" y="2661"/>
              <a:ext cx="557"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06" name="Line 8"/>
            <p:cNvSpPr>
              <a:spLocks noChangeShapeType="1"/>
            </p:cNvSpPr>
            <p:nvPr/>
          </p:nvSpPr>
          <p:spPr bwMode="auto">
            <a:xfrm flipH="1">
              <a:off x="3892" y="2729"/>
              <a:ext cx="363"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07" name="Line 9"/>
            <p:cNvSpPr>
              <a:spLocks noChangeShapeType="1"/>
            </p:cNvSpPr>
            <p:nvPr/>
          </p:nvSpPr>
          <p:spPr bwMode="auto">
            <a:xfrm flipH="1">
              <a:off x="4066" y="2591"/>
              <a:ext cx="189"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08" name="Line 10"/>
            <p:cNvSpPr>
              <a:spLocks noChangeShapeType="1"/>
            </p:cNvSpPr>
            <p:nvPr/>
          </p:nvSpPr>
          <p:spPr bwMode="auto">
            <a:xfrm flipH="1">
              <a:off x="4670" y="2521"/>
              <a:ext cx="187"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09" name="Line 11"/>
            <p:cNvSpPr>
              <a:spLocks noChangeShapeType="1"/>
            </p:cNvSpPr>
            <p:nvPr/>
          </p:nvSpPr>
          <p:spPr bwMode="auto">
            <a:xfrm flipH="1">
              <a:off x="4670" y="2896"/>
              <a:ext cx="187"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10" name="Line 12"/>
            <p:cNvSpPr>
              <a:spLocks noChangeShapeType="1"/>
            </p:cNvSpPr>
            <p:nvPr/>
          </p:nvSpPr>
          <p:spPr bwMode="auto">
            <a:xfrm flipH="1">
              <a:off x="4670" y="3254"/>
              <a:ext cx="187"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11" name="Line 13"/>
            <p:cNvSpPr>
              <a:spLocks noChangeShapeType="1"/>
            </p:cNvSpPr>
            <p:nvPr/>
          </p:nvSpPr>
          <p:spPr bwMode="auto">
            <a:xfrm flipH="1">
              <a:off x="4259" y="3036"/>
              <a:ext cx="557"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12" name="Line 14"/>
            <p:cNvSpPr>
              <a:spLocks noChangeShapeType="1"/>
            </p:cNvSpPr>
            <p:nvPr/>
          </p:nvSpPr>
          <p:spPr bwMode="auto">
            <a:xfrm flipH="1">
              <a:off x="4259" y="3394"/>
              <a:ext cx="557"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13" name="Line 15"/>
            <p:cNvSpPr>
              <a:spLocks noChangeShapeType="1"/>
            </p:cNvSpPr>
            <p:nvPr/>
          </p:nvSpPr>
          <p:spPr bwMode="auto">
            <a:xfrm flipH="1">
              <a:off x="4259" y="3752"/>
              <a:ext cx="557"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14" name="Line 16"/>
            <p:cNvSpPr>
              <a:spLocks noChangeShapeType="1"/>
            </p:cNvSpPr>
            <p:nvPr/>
          </p:nvSpPr>
          <p:spPr bwMode="auto">
            <a:xfrm flipH="1">
              <a:off x="4888" y="2966"/>
              <a:ext cx="285"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15" name="Line 17"/>
            <p:cNvSpPr>
              <a:spLocks noChangeShapeType="1"/>
            </p:cNvSpPr>
            <p:nvPr/>
          </p:nvSpPr>
          <p:spPr bwMode="auto">
            <a:xfrm flipH="1">
              <a:off x="4888" y="3325"/>
              <a:ext cx="285"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16" name="Line 18"/>
            <p:cNvSpPr>
              <a:spLocks noChangeShapeType="1"/>
            </p:cNvSpPr>
            <p:nvPr/>
          </p:nvSpPr>
          <p:spPr bwMode="auto">
            <a:xfrm flipH="1">
              <a:off x="4888" y="3683"/>
              <a:ext cx="285"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17" name="Freeform 19"/>
            <p:cNvSpPr>
              <a:spLocks/>
            </p:cNvSpPr>
            <p:nvPr/>
          </p:nvSpPr>
          <p:spPr bwMode="auto">
            <a:xfrm>
              <a:off x="2929" y="1990"/>
              <a:ext cx="1923" cy="1622"/>
            </a:xfrm>
            <a:custGeom>
              <a:avLst/>
              <a:gdLst>
                <a:gd name="T0" fmla="*/ 0 w 1923"/>
                <a:gd name="T1" fmla="*/ 0 h 1622"/>
                <a:gd name="T2" fmla="*/ 1741 w 1923"/>
                <a:gd name="T3" fmla="*/ 0 h 1622"/>
                <a:gd name="T4" fmla="*/ 1741 w 1923"/>
                <a:gd name="T5" fmla="*/ 1622 h 1622"/>
                <a:gd name="T6" fmla="*/ 1923 w 1923"/>
                <a:gd name="T7" fmla="*/ 1622 h 16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3" h="1622">
                  <a:moveTo>
                    <a:pt x="0" y="0"/>
                  </a:moveTo>
                  <a:lnTo>
                    <a:pt x="1741" y="0"/>
                  </a:lnTo>
                  <a:lnTo>
                    <a:pt x="1741" y="1622"/>
                  </a:lnTo>
                  <a:lnTo>
                    <a:pt x="1923" y="1622"/>
                  </a:lnTo>
                </a:path>
              </a:pathLst>
            </a:custGeom>
            <a:noFill/>
            <a:ln w="952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4218" name="Freeform 20"/>
            <p:cNvSpPr>
              <a:spLocks/>
            </p:cNvSpPr>
            <p:nvPr/>
          </p:nvSpPr>
          <p:spPr bwMode="auto">
            <a:xfrm>
              <a:off x="2929" y="2188"/>
              <a:ext cx="1351" cy="776"/>
            </a:xfrm>
            <a:custGeom>
              <a:avLst/>
              <a:gdLst>
                <a:gd name="T0" fmla="*/ 0 w 1351"/>
                <a:gd name="T1" fmla="*/ 0 h 776"/>
                <a:gd name="T2" fmla="*/ 1137 w 1351"/>
                <a:gd name="T3" fmla="*/ 0 h 776"/>
                <a:gd name="T4" fmla="*/ 1137 w 1351"/>
                <a:gd name="T5" fmla="*/ 776 h 776"/>
                <a:gd name="T6" fmla="*/ 1351 w 1351"/>
                <a:gd name="T7" fmla="*/ 776 h 7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1" h="776">
                  <a:moveTo>
                    <a:pt x="0" y="0"/>
                  </a:moveTo>
                  <a:lnTo>
                    <a:pt x="1137" y="0"/>
                  </a:lnTo>
                  <a:lnTo>
                    <a:pt x="1137" y="776"/>
                  </a:lnTo>
                  <a:lnTo>
                    <a:pt x="1351" y="776"/>
                  </a:lnTo>
                </a:path>
              </a:pathLst>
            </a:custGeom>
            <a:noFill/>
            <a:ln w="952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4219" name="Freeform 21"/>
            <p:cNvSpPr>
              <a:spLocks/>
            </p:cNvSpPr>
            <p:nvPr/>
          </p:nvSpPr>
          <p:spPr bwMode="auto">
            <a:xfrm>
              <a:off x="2929" y="2479"/>
              <a:ext cx="1351" cy="983"/>
            </a:xfrm>
            <a:custGeom>
              <a:avLst/>
              <a:gdLst>
                <a:gd name="T0" fmla="*/ 0 w 1351"/>
                <a:gd name="T1" fmla="*/ 0 h 983"/>
                <a:gd name="T2" fmla="*/ 963 w 1351"/>
                <a:gd name="T3" fmla="*/ 0 h 983"/>
                <a:gd name="T4" fmla="*/ 963 w 1351"/>
                <a:gd name="T5" fmla="*/ 983 h 983"/>
                <a:gd name="T6" fmla="*/ 1351 w 1351"/>
                <a:gd name="T7" fmla="*/ 983 h 9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1" h="983">
                  <a:moveTo>
                    <a:pt x="0" y="0"/>
                  </a:moveTo>
                  <a:lnTo>
                    <a:pt x="963" y="0"/>
                  </a:lnTo>
                  <a:lnTo>
                    <a:pt x="963" y="983"/>
                  </a:lnTo>
                  <a:lnTo>
                    <a:pt x="1351" y="983"/>
                  </a:lnTo>
                </a:path>
              </a:pathLst>
            </a:custGeom>
            <a:noFill/>
            <a:ln w="952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4220" name="Freeform 22"/>
            <p:cNvSpPr>
              <a:spLocks/>
            </p:cNvSpPr>
            <p:nvPr/>
          </p:nvSpPr>
          <p:spPr bwMode="auto">
            <a:xfrm>
              <a:off x="3278" y="2188"/>
              <a:ext cx="983" cy="1492"/>
            </a:xfrm>
            <a:custGeom>
              <a:avLst/>
              <a:gdLst>
                <a:gd name="T0" fmla="*/ 0 w 983"/>
                <a:gd name="T1" fmla="*/ 0 h 1492"/>
                <a:gd name="T2" fmla="*/ 0 w 983"/>
                <a:gd name="T3" fmla="*/ 1492 h 1492"/>
                <a:gd name="T4" fmla="*/ 983 w 983"/>
                <a:gd name="T5" fmla="*/ 1492 h 1492"/>
                <a:gd name="T6" fmla="*/ 0 60000 65536"/>
                <a:gd name="T7" fmla="*/ 0 60000 65536"/>
                <a:gd name="T8" fmla="*/ 0 60000 65536"/>
              </a:gdLst>
              <a:ahLst/>
              <a:cxnLst>
                <a:cxn ang="T6">
                  <a:pos x="T0" y="T1"/>
                </a:cxn>
                <a:cxn ang="T7">
                  <a:pos x="T2" y="T3"/>
                </a:cxn>
                <a:cxn ang="T8">
                  <a:pos x="T4" y="T5"/>
                </a:cxn>
              </a:cxnLst>
              <a:rect l="0" t="0" r="r" b="b"/>
              <a:pathLst>
                <a:path w="983" h="1492">
                  <a:moveTo>
                    <a:pt x="0" y="0"/>
                  </a:moveTo>
                  <a:lnTo>
                    <a:pt x="0" y="1492"/>
                  </a:lnTo>
                  <a:lnTo>
                    <a:pt x="983" y="1492"/>
                  </a:lnTo>
                </a:path>
              </a:pathLst>
            </a:custGeom>
            <a:noFill/>
            <a:ln w="952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4221" name="Freeform 23"/>
            <p:cNvSpPr>
              <a:spLocks/>
            </p:cNvSpPr>
            <p:nvPr/>
          </p:nvSpPr>
          <p:spPr bwMode="auto">
            <a:xfrm>
              <a:off x="3105" y="2479"/>
              <a:ext cx="1196" cy="1341"/>
            </a:xfrm>
            <a:custGeom>
              <a:avLst/>
              <a:gdLst>
                <a:gd name="T0" fmla="*/ 0 w 1196"/>
                <a:gd name="T1" fmla="*/ 0 h 1341"/>
                <a:gd name="T2" fmla="*/ 0 w 1196"/>
                <a:gd name="T3" fmla="*/ 1341 h 1341"/>
                <a:gd name="T4" fmla="*/ 1196 w 1196"/>
                <a:gd name="T5" fmla="*/ 1341 h 1341"/>
                <a:gd name="T6" fmla="*/ 0 60000 65536"/>
                <a:gd name="T7" fmla="*/ 0 60000 65536"/>
                <a:gd name="T8" fmla="*/ 0 60000 65536"/>
              </a:gdLst>
              <a:ahLst/>
              <a:cxnLst>
                <a:cxn ang="T6">
                  <a:pos x="T0" y="T1"/>
                </a:cxn>
                <a:cxn ang="T7">
                  <a:pos x="T2" y="T3"/>
                </a:cxn>
                <a:cxn ang="T8">
                  <a:pos x="T4" y="T5"/>
                </a:cxn>
              </a:cxnLst>
              <a:rect l="0" t="0" r="r" b="b"/>
              <a:pathLst>
                <a:path w="1196" h="1341">
                  <a:moveTo>
                    <a:pt x="0" y="0"/>
                  </a:moveTo>
                  <a:lnTo>
                    <a:pt x="0" y="1341"/>
                  </a:lnTo>
                  <a:lnTo>
                    <a:pt x="1196" y="1341"/>
                  </a:lnTo>
                </a:path>
              </a:pathLst>
            </a:custGeom>
            <a:noFill/>
            <a:ln w="952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4222" name="Line 24"/>
            <p:cNvSpPr>
              <a:spLocks noChangeShapeType="1"/>
            </p:cNvSpPr>
            <p:nvPr/>
          </p:nvSpPr>
          <p:spPr bwMode="auto">
            <a:xfrm>
              <a:off x="3105" y="3104"/>
              <a:ext cx="1162"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23" name="Line 25"/>
            <p:cNvSpPr>
              <a:spLocks noChangeShapeType="1"/>
            </p:cNvSpPr>
            <p:nvPr/>
          </p:nvSpPr>
          <p:spPr bwMode="auto">
            <a:xfrm>
              <a:off x="3278" y="3322"/>
              <a:ext cx="992"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24" name="Freeform 26"/>
            <p:cNvSpPr>
              <a:spLocks/>
            </p:cNvSpPr>
            <p:nvPr/>
          </p:nvSpPr>
          <p:spPr bwMode="auto">
            <a:xfrm>
              <a:off x="4185" y="2554"/>
              <a:ext cx="258" cy="213"/>
            </a:xfrm>
            <a:custGeom>
              <a:avLst/>
              <a:gdLst>
                <a:gd name="T0" fmla="*/ 12 w 166"/>
                <a:gd name="T1" fmla="*/ 0 h 137"/>
                <a:gd name="T2" fmla="*/ 0 w 166"/>
                <a:gd name="T3" fmla="*/ 1245 h 137"/>
                <a:gd name="T4" fmla="*/ 872 w 166"/>
                <a:gd name="T5" fmla="*/ 1245 h 137"/>
                <a:gd name="T6" fmla="*/ 1504 w 166"/>
                <a:gd name="T7" fmla="*/ 623 h 137"/>
                <a:gd name="T8" fmla="*/ 886 w 166"/>
                <a:gd name="T9" fmla="*/ 0 h 137"/>
                <a:gd name="T10" fmla="*/ 12 w 166"/>
                <a:gd name="T11" fmla="*/ 0 h 1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6" h="137">
                  <a:moveTo>
                    <a:pt x="1" y="0"/>
                  </a:moveTo>
                  <a:cubicBezTo>
                    <a:pt x="0" y="137"/>
                    <a:pt x="0" y="137"/>
                    <a:pt x="0" y="137"/>
                  </a:cubicBezTo>
                  <a:cubicBezTo>
                    <a:pt x="96" y="137"/>
                    <a:pt x="96" y="137"/>
                    <a:pt x="96" y="137"/>
                  </a:cubicBezTo>
                  <a:cubicBezTo>
                    <a:pt x="134" y="137"/>
                    <a:pt x="166" y="107"/>
                    <a:pt x="166" y="69"/>
                  </a:cubicBezTo>
                  <a:cubicBezTo>
                    <a:pt x="166" y="31"/>
                    <a:pt x="136" y="0"/>
                    <a:pt x="98" y="0"/>
                  </a:cubicBezTo>
                  <a:cubicBezTo>
                    <a:pt x="1" y="0"/>
                    <a:pt x="1" y="0"/>
                    <a:pt x="1" y="0"/>
                  </a:cubicBez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25" name="Freeform 27"/>
            <p:cNvSpPr>
              <a:spLocks/>
            </p:cNvSpPr>
            <p:nvPr/>
          </p:nvSpPr>
          <p:spPr bwMode="auto">
            <a:xfrm>
              <a:off x="4185" y="2927"/>
              <a:ext cx="258" cy="215"/>
            </a:xfrm>
            <a:custGeom>
              <a:avLst/>
              <a:gdLst>
                <a:gd name="T0" fmla="*/ 12 w 166"/>
                <a:gd name="T1" fmla="*/ 0 h 138"/>
                <a:gd name="T2" fmla="*/ 0 w 166"/>
                <a:gd name="T3" fmla="*/ 1267 h 138"/>
                <a:gd name="T4" fmla="*/ 872 w 166"/>
                <a:gd name="T5" fmla="*/ 1267 h 138"/>
                <a:gd name="T6" fmla="*/ 1504 w 166"/>
                <a:gd name="T7" fmla="*/ 643 h 138"/>
                <a:gd name="T8" fmla="*/ 886 w 166"/>
                <a:gd name="T9" fmla="*/ 0 h 138"/>
                <a:gd name="T10" fmla="*/ 12 w 166"/>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6" h="138">
                  <a:moveTo>
                    <a:pt x="1" y="0"/>
                  </a:moveTo>
                  <a:cubicBezTo>
                    <a:pt x="0" y="138"/>
                    <a:pt x="0" y="138"/>
                    <a:pt x="0" y="138"/>
                  </a:cubicBezTo>
                  <a:cubicBezTo>
                    <a:pt x="96" y="138"/>
                    <a:pt x="96" y="138"/>
                    <a:pt x="96" y="138"/>
                  </a:cubicBezTo>
                  <a:cubicBezTo>
                    <a:pt x="134" y="138"/>
                    <a:pt x="166" y="107"/>
                    <a:pt x="166" y="70"/>
                  </a:cubicBezTo>
                  <a:cubicBezTo>
                    <a:pt x="166" y="32"/>
                    <a:pt x="136" y="1"/>
                    <a:pt x="98" y="0"/>
                  </a:cubicBezTo>
                  <a:cubicBezTo>
                    <a:pt x="1" y="0"/>
                    <a:pt x="1" y="0"/>
                    <a:pt x="1" y="0"/>
                  </a:cubicBez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26" name="Freeform 28"/>
            <p:cNvSpPr>
              <a:spLocks/>
            </p:cNvSpPr>
            <p:nvPr/>
          </p:nvSpPr>
          <p:spPr bwMode="auto">
            <a:xfrm>
              <a:off x="4185" y="3285"/>
              <a:ext cx="258" cy="215"/>
            </a:xfrm>
            <a:custGeom>
              <a:avLst/>
              <a:gdLst>
                <a:gd name="T0" fmla="*/ 12 w 166"/>
                <a:gd name="T1" fmla="*/ 0 h 138"/>
                <a:gd name="T2" fmla="*/ 0 w 166"/>
                <a:gd name="T3" fmla="*/ 1267 h 138"/>
                <a:gd name="T4" fmla="*/ 872 w 166"/>
                <a:gd name="T5" fmla="*/ 1267 h 138"/>
                <a:gd name="T6" fmla="*/ 1504 w 166"/>
                <a:gd name="T7" fmla="*/ 643 h 138"/>
                <a:gd name="T8" fmla="*/ 886 w 166"/>
                <a:gd name="T9" fmla="*/ 0 h 138"/>
                <a:gd name="T10" fmla="*/ 12 w 166"/>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6" h="138">
                  <a:moveTo>
                    <a:pt x="1" y="0"/>
                  </a:moveTo>
                  <a:cubicBezTo>
                    <a:pt x="0" y="138"/>
                    <a:pt x="0" y="138"/>
                    <a:pt x="0" y="138"/>
                  </a:cubicBezTo>
                  <a:cubicBezTo>
                    <a:pt x="96" y="138"/>
                    <a:pt x="96" y="138"/>
                    <a:pt x="96" y="138"/>
                  </a:cubicBezTo>
                  <a:cubicBezTo>
                    <a:pt x="134" y="138"/>
                    <a:pt x="166" y="108"/>
                    <a:pt x="166" y="70"/>
                  </a:cubicBezTo>
                  <a:cubicBezTo>
                    <a:pt x="166" y="32"/>
                    <a:pt x="136" y="1"/>
                    <a:pt x="98" y="0"/>
                  </a:cubicBezTo>
                  <a:cubicBezTo>
                    <a:pt x="1" y="0"/>
                    <a:pt x="1" y="0"/>
                    <a:pt x="1" y="0"/>
                  </a:cubicBez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27" name="Freeform 29"/>
            <p:cNvSpPr>
              <a:spLocks/>
            </p:cNvSpPr>
            <p:nvPr/>
          </p:nvSpPr>
          <p:spPr bwMode="auto">
            <a:xfrm>
              <a:off x="4185" y="3643"/>
              <a:ext cx="258" cy="214"/>
            </a:xfrm>
            <a:custGeom>
              <a:avLst/>
              <a:gdLst>
                <a:gd name="T0" fmla="*/ 12 w 166"/>
                <a:gd name="T1" fmla="*/ 0 h 138"/>
                <a:gd name="T2" fmla="*/ 0 w 166"/>
                <a:gd name="T3" fmla="*/ 1239 h 138"/>
                <a:gd name="T4" fmla="*/ 872 w 166"/>
                <a:gd name="T5" fmla="*/ 1239 h 138"/>
                <a:gd name="T6" fmla="*/ 1504 w 166"/>
                <a:gd name="T7" fmla="*/ 630 h 138"/>
                <a:gd name="T8" fmla="*/ 886 w 166"/>
                <a:gd name="T9" fmla="*/ 0 h 138"/>
                <a:gd name="T10" fmla="*/ 12 w 166"/>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6" h="138">
                  <a:moveTo>
                    <a:pt x="1" y="0"/>
                  </a:moveTo>
                  <a:cubicBezTo>
                    <a:pt x="0" y="138"/>
                    <a:pt x="0" y="138"/>
                    <a:pt x="0" y="138"/>
                  </a:cubicBezTo>
                  <a:cubicBezTo>
                    <a:pt x="96" y="138"/>
                    <a:pt x="96" y="138"/>
                    <a:pt x="96" y="138"/>
                  </a:cubicBezTo>
                  <a:cubicBezTo>
                    <a:pt x="134" y="138"/>
                    <a:pt x="166" y="107"/>
                    <a:pt x="166" y="70"/>
                  </a:cubicBezTo>
                  <a:cubicBezTo>
                    <a:pt x="166" y="32"/>
                    <a:pt x="136" y="1"/>
                    <a:pt x="98" y="0"/>
                  </a:cubicBezTo>
                  <a:cubicBezTo>
                    <a:pt x="1" y="0"/>
                    <a:pt x="1" y="0"/>
                    <a:pt x="1" y="0"/>
                  </a:cubicBez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28" name="Freeform 30"/>
            <p:cNvSpPr>
              <a:spLocks/>
            </p:cNvSpPr>
            <p:nvPr/>
          </p:nvSpPr>
          <p:spPr bwMode="auto">
            <a:xfrm>
              <a:off x="4791" y="3574"/>
              <a:ext cx="257" cy="215"/>
            </a:xfrm>
            <a:custGeom>
              <a:avLst/>
              <a:gdLst>
                <a:gd name="T0" fmla="*/ 0 w 165"/>
                <a:gd name="T1" fmla="*/ 0 h 138"/>
                <a:gd name="T2" fmla="*/ 0 w 165"/>
                <a:gd name="T3" fmla="*/ 1267 h 138"/>
                <a:gd name="T4" fmla="*/ 883 w 165"/>
                <a:gd name="T5" fmla="*/ 1267 h 138"/>
                <a:gd name="T6" fmla="*/ 1511 w 165"/>
                <a:gd name="T7" fmla="*/ 643 h 138"/>
                <a:gd name="T8" fmla="*/ 900 w 165"/>
                <a:gd name="T9" fmla="*/ 0 h 138"/>
                <a:gd name="T10" fmla="*/ 0 w 165"/>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5" h="138">
                  <a:moveTo>
                    <a:pt x="0" y="0"/>
                  </a:moveTo>
                  <a:cubicBezTo>
                    <a:pt x="0" y="138"/>
                    <a:pt x="0" y="138"/>
                    <a:pt x="0" y="138"/>
                  </a:cubicBezTo>
                  <a:cubicBezTo>
                    <a:pt x="96" y="138"/>
                    <a:pt x="96" y="138"/>
                    <a:pt x="96" y="138"/>
                  </a:cubicBezTo>
                  <a:cubicBezTo>
                    <a:pt x="134" y="138"/>
                    <a:pt x="165" y="107"/>
                    <a:pt x="165" y="70"/>
                  </a:cubicBezTo>
                  <a:cubicBezTo>
                    <a:pt x="165" y="32"/>
                    <a:pt x="135" y="1"/>
                    <a:pt x="98" y="0"/>
                  </a:cubicBezTo>
                  <a:cubicBezTo>
                    <a:pt x="0" y="0"/>
                    <a:pt x="0" y="0"/>
                    <a:pt x="0" y="0"/>
                  </a:cubicBez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29" name="Freeform 31"/>
            <p:cNvSpPr>
              <a:spLocks/>
            </p:cNvSpPr>
            <p:nvPr/>
          </p:nvSpPr>
          <p:spPr bwMode="auto">
            <a:xfrm>
              <a:off x="4791" y="3216"/>
              <a:ext cx="257" cy="215"/>
            </a:xfrm>
            <a:custGeom>
              <a:avLst/>
              <a:gdLst>
                <a:gd name="T0" fmla="*/ 0 w 165"/>
                <a:gd name="T1" fmla="*/ 0 h 138"/>
                <a:gd name="T2" fmla="*/ 0 w 165"/>
                <a:gd name="T3" fmla="*/ 1267 h 138"/>
                <a:gd name="T4" fmla="*/ 883 w 165"/>
                <a:gd name="T5" fmla="*/ 1267 h 138"/>
                <a:gd name="T6" fmla="*/ 1511 w 165"/>
                <a:gd name="T7" fmla="*/ 643 h 138"/>
                <a:gd name="T8" fmla="*/ 900 w 165"/>
                <a:gd name="T9" fmla="*/ 0 h 138"/>
                <a:gd name="T10" fmla="*/ 0 w 165"/>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5" h="138">
                  <a:moveTo>
                    <a:pt x="0" y="0"/>
                  </a:moveTo>
                  <a:cubicBezTo>
                    <a:pt x="0" y="138"/>
                    <a:pt x="0" y="138"/>
                    <a:pt x="0" y="138"/>
                  </a:cubicBezTo>
                  <a:cubicBezTo>
                    <a:pt x="96" y="138"/>
                    <a:pt x="96" y="138"/>
                    <a:pt x="96" y="138"/>
                  </a:cubicBezTo>
                  <a:cubicBezTo>
                    <a:pt x="134" y="138"/>
                    <a:pt x="165" y="107"/>
                    <a:pt x="165" y="70"/>
                  </a:cubicBezTo>
                  <a:cubicBezTo>
                    <a:pt x="165" y="32"/>
                    <a:pt x="135" y="1"/>
                    <a:pt x="98" y="0"/>
                  </a:cubicBezTo>
                  <a:cubicBezTo>
                    <a:pt x="0" y="0"/>
                    <a:pt x="0" y="0"/>
                    <a:pt x="0" y="0"/>
                  </a:cubicBez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30" name="Freeform 32"/>
            <p:cNvSpPr>
              <a:spLocks/>
            </p:cNvSpPr>
            <p:nvPr/>
          </p:nvSpPr>
          <p:spPr bwMode="auto">
            <a:xfrm>
              <a:off x="4791" y="2859"/>
              <a:ext cx="257" cy="214"/>
            </a:xfrm>
            <a:custGeom>
              <a:avLst/>
              <a:gdLst>
                <a:gd name="T0" fmla="*/ 0 w 165"/>
                <a:gd name="T1" fmla="*/ 0 h 138"/>
                <a:gd name="T2" fmla="*/ 0 w 165"/>
                <a:gd name="T3" fmla="*/ 1239 h 138"/>
                <a:gd name="T4" fmla="*/ 883 w 165"/>
                <a:gd name="T5" fmla="*/ 1227 h 138"/>
                <a:gd name="T6" fmla="*/ 1511 w 165"/>
                <a:gd name="T7" fmla="*/ 619 h 138"/>
                <a:gd name="T8" fmla="*/ 900 w 165"/>
                <a:gd name="T9" fmla="*/ 0 h 138"/>
                <a:gd name="T10" fmla="*/ 0 w 165"/>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5" h="138">
                  <a:moveTo>
                    <a:pt x="0" y="0"/>
                  </a:moveTo>
                  <a:cubicBezTo>
                    <a:pt x="0" y="138"/>
                    <a:pt x="0" y="138"/>
                    <a:pt x="0" y="138"/>
                  </a:cubicBezTo>
                  <a:cubicBezTo>
                    <a:pt x="96" y="137"/>
                    <a:pt x="96" y="137"/>
                    <a:pt x="96" y="137"/>
                  </a:cubicBezTo>
                  <a:cubicBezTo>
                    <a:pt x="134" y="137"/>
                    <a:pt x="165" y="107"/>
                    <a:pt x="165" y="69"/>
                  </a:cubicBezTo>
                  <a:cubicBezTo>
                    <a:pt x="165" y="32"/>
                    <a:pt x="135" y="1"/>
                    <a:pt x="98" y="0"/>
                  </a:cubicBezTo>
                  <a:cubicBezTo>
                    <a:pt x="0" y="0"/>
                    <a:pt x="0" y="0"/>
                    <a:pt x="0" y="0"/>
                  </a:cubicBez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31" name="Freeform 33"/>
            <p:cNvSpPr>
              <a:spLocks/>
            </p:cNvSpPr>
            <p:nvPr/>
          </p:nvSpPr>
          <p:spPr bwMode="auto">
            <a:xfrm>
              <a:off x="4791" y="2484"/>
              <a:ext cx="257" cy="214"/>
            </a:xfrm>
            <a:custGeom>
              <a:avLst/>
              <a:gdLst>
                <a:gd name="T0" fmla="*/ 0 w 165"/>
                <a:gd name="T1" fmla="*/ 0 h 138"/>
                <a:gd name="T2" fmla="*/ 0 w 165"/>
                <a:gd name="T3" fmla="*/ 1239 h 138"/>
                <a:gd name="T4" fmla="*/ 883 w 165"/>
                <a:gd name="T5" fmla="*/ 1239 h 138"/>
                <a:gd name="T6" fmla="*/ 1511 w 165"/>
                <a:gd name="T7" fmla="*/ 630 h 138"/>
                <a:gd name="T8" fmla="*/ 900 w 165"/>
                <a:gd name="T9" fmla="*/ 0 h 138"/>
                <a:gd name="T10" fmla="*/ 0 w 165"/>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5" h="138">
                  <a:moveTo>
                    <a:pt x="0" y="0"/>
                  </a:moveTo>
                  <a:cubicBezTo>
                    <a:pt x="0" y="138"/>
                    <a:pt x="0" y="138"/>
                    <a:pt x="0" y="138"/>
                  </a:cubicBezTo>
                  <a:cubicBezTo>
                    <a:pt x="96" y="138"/>
                    <a:pt x="96" y="138"/>
                    <a:pt x="96" y="138"/>
                  </a:cubicBezTo>
                  <a:cubicBezTo>
                    <a:pt x="134" y="138"/>
                    <a:pt x="165" y="108"/>
                    <a:pt x="165" y="70"/>
                  </a:cubicBezTo>
                  <a:cubicBezTo>
                    <a:pt x="165" y="32"/>
                    <a:pt x="135" y="1"/>
                    <a:pt x="98" y="0"/>
                  </a:cubicBezTo>
                  <a:cubicBezTo>
                    <a:pt x="0" y="0"/>
                    <a:pt x="0" y="0"/>
                    <a:pt x="0" y="0"/>
                  </a:cubicBez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32" name="Freeform 34"/>
            <p:cNvSpPr>
              <a:spLocks/>
            </p:cNvSpPr>
            <p:nvPr/>
          </p:nvSpPr>
          <p:spPr bwMode="auto">
            <a:xfrm>
              <a:off x="3496" y="2095"/>
              <a:ext cx="150" cy="191"/>
            </a:xfrm>
            <a:custGeom>
              <a:avLst/>
              <a:gdLst>
                <a:gd name="T0" fmla="*/ 0 w 150"/>
                <a:gd name="T1" fmla="*/ 0 h 191"/>
                <a:gd name="T2" fmla="*/ 0 w 150"/>
                <a:gd name="T3" fmla="*/ 191 h 191"/>
                <a:gd name="T4" fmla="*/ 150 w 150"/>
                <a:gd name="T5" fmla="*/ 93 h 191"/>
                <a:gd name="T6" fmla="*/ 0 w 150"/>
                <a:gd name="T7" fmla="*/ 0 h 191"/>
                <a:gd name="T8" fmla="*/ 0 w 150"/>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0" h="191">
                  <a:moveTo>
                    <a:pt x="0" y="0"/>
                  </a:moveTo>
                  <a:lnTo>
                    <a:pt x="0" y="191"/>
                  </a:lnTo>
                  <a:lnTo>
                    <a:pt x="150" y="93"/>
                  </a:lnTo>
                  <a:lnTo>
                    <a:pt x="0" y="0"/>
                  </a:ln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33" name="Oval 35"/>
            <p:cNvSpPr>
              <a:spLocks noChangeArrowheads="1"/>
            </p:cNvSpPr>
            <p:nvPr/>
          </p:nvSpPr>
          <p:spPr bwMode="auto">
            <a:xfrm>
              <a:off x="3646" y="2157"/>
              <a:ext cx="63" cy="62"/>
            </a:xfrm>
            <a:prstGeom prst="ellipse">
              <a:avLst/>
            </a:prstGeom>
            <a:solidFill>
              <a:srgbClr val="FFFFFF"/>
            </a:solidFill>
            <a:ln w="19050">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34" name="Freeform 36"/>
            <p:cNvSpPr>
              <a:spLocks/>
            </p:cNvSpPr>
            <p:nvPr/>
          </p:nvSpPr>
          <p:spPr bwMode="auto">
            <a:xfrm>
              <a:off x="3496" y="2386"/>
              <a:ext cx="150" cy="191"/>
            </a:xfrm>
            <a:custGeom>
              <a:avLst/>
              <a:gdLst>
                <a:gd name="T0" fmla="*/ 0 w 150"/>
                <a:gd name="T1" fmla="*/ 0 h 191"/>
                <a:gd name="T2" fmla="*/ 0 w 150"/>
                <a:gd name="T3" fmla="*/ 191 h 191"/>
                <a:gd name="T4" fmla="*/ 150 w 150"/>
                <a:gd name="T5" fmla="*/ 93 h 191"/>
                <a:gd name="T6" fmla="*/ 0 w 150"/>
                <a:gd name="T7" fmla="*/ 0 h 191"/>
                <a:gd name="T8" fmla="*/ 0 w 150"/>
                <a:gd name="T9" fmla="*/ 0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0" h="191">
                  <a:moveTo>
                    <a:pt x="0" y="0"/>
                  </a:moveTo>
                  <a:lnTo>
                    <a:pt x="0" y="191"/>
                  </a:lnTo>
                  <a:lnTo>
                    <a:pt x="150" y="93"/>
                  </a:lnTo>
                  <a:lnTo>
                    <a:pt x="0" y="0"/>
                  </a:lnTo>
                  <a:close/>
                </a:path>
              </a:pathLst>
            </a:custGeom>
            <a:solidFill>
              <a:srgbClr val="FFFFFF"/>
            </a:solidFill>
            <a:ln w="19050" cap="flat">
              <a:solidFill>
                <a:srgbClr val="000000"/>
              </a:solidFill>
              <a:prstDash val="solid"/>
              <a:miter lim="800000"/>
              <a:headEnd/>
              <a:tailEnd/>
            </a:ln>
          </p:spPr>
          <p:txBody>
            <a:bodyPr/>
            <a:lstStyle/>
            <a:p>
              <a:endParaRPr lang="tr-TR"/>
            </a:p>
          </p:txBody>
        </p:sp>
        <p:sp>
          <p:nvSpPr>
            <p:cNvPr id="134235" name="Oval 37"/>
            <p:cNvSpPr>
              <a:spLocks noChangeArrowheads="1"/>
            </p:cNvSpPr>
            <p:nvPr/>
          </p:nvSpPr>
          <p:spPr bwMode="auto">
            <a:xfrm>
              <a:off x="3646" y="2448"/>
              <a:ext cx="63" cy="62"/>
            </a:xfrm>
            <a:prstGeom prst="ellipse">
              <a:avLst/>
            </a:prstGeom>
            <a:solidFill>
              <a:srgbClr val="FFFFFF"/>
            </a:solidFill>
            <a:ln w="19050">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36" name="Oval 38"/>
            <p:cNvSpPr>
              <a:spLocks noChangeArrowheads="1"/>
            </p:cNvSpPr>
            <p:nvPr/>
          </p:nvSpPr>
          <p:spPr bwMode="auto">
            <a:xfrm>
              <a:off x="3259" y="2169"/>
              <a:ext cx="37" cy="3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37" name="Oval 39"/>
            <p:cNvSpPr>
              <a:spLocks noChangeArrowheads="1"/>
            </p:cNvSpPr>
            <p:nvPr/>
          </p:nvSpPr>
          <p:spPr bwMode="auto">
            <a:xfrm>
              <a:off x="3086" y="2460"/>
              <a:ext cx="38" cy="3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38" name="Oval 40"/>
            <p:cNvSpPr>
              <a:spLocks noChangeArrowheads="1"/>
            </p:cNvSpPr>
            <p:nvPr/>
          </p:nvSpPr>
          <p:spPr bwMode="auto">
            <a:xfrm>
              <a:off x="3086" y="3086"/>
              <a:ext cx="38" cy="3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39" name="Oval 41"/>
            <p:cNvSpPr>
              <a:spLocks noChangeArrowheads="1"/>
            </p:cNvSpPr>
            <p:nvPr/>
          </p:nvSpPr>
          <p:spPr bwMode="auto">
            <a:xfrm>
              <a:off x="3259" y="3304"/>
              <a:ext cx="37" cy="3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40" name="Oval 42"/>
            <p:cNvSpPr>
              <a:spLocks noChangeArrowheads="1"/>
            </p:cNvSpPr>
            <p:nvPr/>
          </p:nvSpPr>
          <p:spPr bwMode="auto">
            <a:xfrm>
              <a:off x="3874" y="2711"/>
              <a:ext cx="37" cy="3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41" name="Oval 43"/>
            <p:cNvSpPr>
              <a:spLocks noChangeArrowheads="1"/>
            </p:cNvSpPr>
            <p:nvPr/>
          </p:nvSpPr>
          <p:spPr bwMode="auto">
            <a:xfrm>
              <a:off x="4048" y="2572"/>
              <a:ext cx="37" cy="3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42" name="Oval 44"/>
            <p:cNvSpPr>
              <a:spLocks noChangeArrowheads="1"/>
            </p:cNvSpPr>
            <p:nvPr/>
          </p:nvSpPr>
          <p:spPr bwMode="auto">
            <a:xfrm>
              <a:off x="4651" y="2502"/>
              <a:ext cx="38" cy="3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43" name="Oval 45"/>
            <p:cNvSpPr>
              <a:spLocks noChangeArrowheads="1"/>
            </p:cNvSpPr>
            <p:nvPr/>
          </p:nvSpPr>
          <p:spPr bwMode="auto">
            <a:xfrm>
              <a:off x="4651" y="2877"/>
              <a:ext cx="38" cy="3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44" name="Oval 46"/>
            <p:cNvSpPr>
              <a:spLocks noChangeArrowheads="1"/>
            </p:cNvSpPr>
            <p:nvPr/>
          </p:nvSpPr>
          <p:spPr bwMode="auto">
            <a:xfrm>
              <a:off x="4651" y="3235"/>
              <a:ext cx="38" cy="3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4245" name="Rectangle 47"/>
            <p:cNvSpPr>
              <a:spLocks noChangeArrowheads="1"/>
            </p:cNvSpPr>
            <p:nvPr/>
          </p:nvSpPr>
          <p:spPr bwMode="auto">
            <a:xfrm>
              <a:off x="2790" y="1933"/>
              <a:ext cx="12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200">
                  <a:solidFill>
                    <a:srgbClr val="000000"/>
                  </a:solidFill>
                  <a:latin typeface="TimesTen" pitchFamily="18" charset="0"/>
                </a:rPr>
                <a:t>EN</a:t>
              </a:r>
              <a:endParaRPr kumimoji="0" lang="tr-TR" altLang="tr-TR" sz="1800">
                <a:solidFill>
                  <a:schemeClr val="bg2"/>
                </a:solidFill>
                <a:latin typeface="Arial" panose="020B0604020202020204" pitchFamily="34" charset="0"/>
              </a:endParaRPr>
            </a:p>
          </p:txBody>
        </p:sp>
        <p:sp>
          <p:nvSpPr>
            <p:cNvPr id="134246" name="Rectangle 48"/>
            <p:cNvSpPr>
              <a:spLocks noChangeArrowheads="1"/>
            </p:cNvSpPr>
            <p:nvPr/>
          </p:nvSpPr>
          <p:spPr bwMode="auto">
            <a:xfrm>
              <a:off x="2815" y="2126"/>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2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4247" name="Rectangle 49"/>
            <p:cNvSpPr>
              <a:spLocks noChangeArrowheads="1"/>
            </p:cNvSpPr>
            <p:nvPr/>
          </p:nvSpPr>
          <p:spPr bwMode="auto">
            <a:xfrm>
              <a:off x="2893" y="2175"/>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248" name="Rectangle 50"/>
            <p:cNvSpPr>
              <a:spLocks noChangeArrowheads="1"/>
            </p:cNvSpPr>
            <p:nvPr/>
          </p:nvSpPr>
          <p:spPr bwMode="auto">
            <a:xfrm>
              <a:off x="2812" y="2415"/>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4249" name="Rectangle 51"/>
            <p:cNvSpPr>
              <a:spLocks noChangeArrowheads="1"/>
            </p:cNvSpPr>
            <p:nvPr/>
          </p:nvSpPr>
          <p:spPr bwMode="auto">
            <a:xfrm>
              <a:off x="2893" y="2466"/>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250" name="Rectangle 52"/>
            <p:cNvSpPr>
              <a:spLocks noChangeArrowheads="1"/>
            </p:cNvSpPr>
            <p:nvPr/>
          </p:nvSpPr>
          <p:spPr bwMode="auto">
            <a:xfrm>
              <a:off x="5216" y="2536"/>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2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4251" name="Rectangle 53"/>
            <p:cNvSpPr>
              <a:spLocks noChangeArrowheads="1"/>
            </p:cNvSpPr>
            <p:nvPr/>
          </p:nvSpPr>
          <p:spPr bwMode="auto">
            <a:xfrm>
              <a:off x="5290" y="2585"/>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252" name="Rectangle 54"/>
            <p:cNvSpPr>
              <a:spLocks noChangeArrowheads="1"/>
            </p:cNvSpPr>
            <p:nvPr/>
          </p:nvSpPr>
          <p:spPr bwMode="auto">
            <a:xfrm>
              <a:off x="5213" y="2912"/>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4253" name="Rectangle 55"/>
            <p:cNvSpPr>
              <a:spLocks noChangeArrowheads="1"/>
            </p:cNvSpPr>
            <p:nvPr/>
          </p:nvSpPr>
          <p:spPr bwMode="auto">
            <a:xfrm>
              <a:off x="5290" y="2964"/>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254" name="Rectangle 56"/>
            <p:cNvSpPr>
              <a:spLocks noChangeArrowheads="1"/>
            </p:cNvSpPr>
            <p:nvPr/>
          </p:nvSpPr>
          <p:spPr bwMode="auto">
            <a:xfrm>
              <a:off x="5213" y="3273"/>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4255" name="Rectangle 57"/>
            <p:cNvSpPr>
              <a:spLocks noChangeArrowheads="1"/>
            </p:cNvSpPr>
            <p:nvPr/>
          </p:nvSpPr>
          <p:spPr bwMode="auto">
            <a:xfrm>
              <a:off x="5290" y="3324"/>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a:solidFill>
                    <a:srgbClr val="000000"/>
                  </a:solidFill>
                  <a:latin typeface="TimesTen" pitchFamily="18" charset="0"/>
                </a:rPr>
                <a:t>2</a:t>
              </a:r>
              <a:endParaRPr kumimoji="0" lang="tr-TR" altLang="tr-TR" sz="1800">
                <a:solidFill>
                  <a:schemeClr val="bg2"/>
                </a:solidFill>
                <a:latin typeface="Arial" panose="020B0604020202020204" pitchFamily="34" charset="0"/>
              </a:endParaRPr>
            </a:p>
          </p:txBody>
        </p:sp>
        <p:sp>
          <p:nvSpPr>
            <p:cNvPr id="134256" name="Rectangle 58"/>
            <p:cNvSpPr>
              <a:spLocks noChangeArrowheads="1"/>
            </p:cNvSpPr>
            <p:nvPr/>
          </p:nvSpPr>
          <p:spPr bwMode="auto">
            <a:xfrm>
              <a:off x="5213" y="3629"/>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4257" name="Rectangle 59"/>
            <p:cNvSpPr>
              <a:spLocks noChangeArrowheads="1"/>
            </p:cNvSpPr>
            <p:nvPr/>
          </p:nvSpPr>
          <p:spPr bwMode="auto">
            <a:xfrm>
              <a:off x="5290" y="3680"/>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a:solidFill>
                    <a:srgbClr val="000000"/>
                  </a:solidFill>
                  <a:latin typeface="TimesTen" pitchFamily="18" charset="0"/>
                </a:rPr>
                <a:t>3</a:t>
              </a:r>
              <a:endParaRPr kumimoji="0" lang="tr-TR" altLang="tr-TR" sz="1800">
                <a:solidFill>
                  <a:schemeClr val="bg2"/>
                </a:solidFill>
                <a:latin typeface="Arial" panose="020B0604020202020204" pitchFamily="34" charset="0"/>
              </a:endParaRPr>
            </a:p>
          </p:txBody>
        </p:sp>
        <p:sp>
          <p:nvSpPr>
            <p:cNvPr id="134258" name="Rectangle 60"/>
            <p:cNvSpPr>
              <a:spLocks noChangeArrowheads="1"/>
            </p:cNvSpPr>
            <p:nvPr/>
          </p:nvSpPr>
          <p:spPr bwMode="auto">
            <a:xfrm>
              <a:off x="3998" y="3926"/>
              <a:ext cx="11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200">
                  <a:solidFill>
                    <a:srgbClr val="000000"/>
                  </a:solidFill>
                  <a:latin typeface="TimesTen" pitchFamily="18" charset="0"/>
                </a:rPr>
                <a:t>(b)</a:t>
              </a:r>
              <a:endParaRPr kumimoji="0" lang="tr-TR" altLang="tr-TR" sz="1800">
                <a:solidFill>
                  <a:schemeClr val="bg2"/>
                </a:solidFill>
                <a:latin typeface="Arial" panose="020B0604020202020204" pitchFamily="34" charset="0"/>
              </a:endParaRPr>
            </a:p>
          </p:txBody>
        </p:sp>
      </p:grpSp>
      <p:grpSp>
        <p:nvGrpSpPr>
          <p:cNvPr id="448573" name="Group 61"/>
          <p:cNvGrpSpPr>
            <a:grpSpLocks/>
          </p:cNvGrpSpPr>
          <p:nvPr/>
        </p:nvGrpSpPr>
        <p:grpSpPr bwMode="auto">
          <a:xfrm>
            <a:off x="1985963" y="4568825"/>
            <a:ext cx="2189162" cy="1846263"/>
            <a:chOff x="1251" y="2878"/>
            <a:chExt cx="1379" cy="1163"/>
          </a:xfrm>
        </p:grpSpPr>
        <p:sp>
          <p:nvSpPr>
            <p:cNvPr id="134152" name="Rectangle 62"/>
            <p:cNvSpPr>
              <a:spLocks noChangeArrowheads="1"/>
            </p:cNvSpPr>
            <p:nvPr/>
          </p:nvSpPr>
          <p:spPr bwMode="auto">
            <a:xfrm>
              <a:off x="1274" y="2878"/>
              <a:ext cx="144"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b="1">
                  <a:solidFill>
                    <a:srgbClr val="000000"/>
                  </a:solidFill>
                  <a:latin typeface="TimesTen" pitchFamily="18" charset="0"/>
                </a:rPr>
                <a:t>EN</a:t>
              </a:r>
              <a:endParaRPr kumimoji="0" lang="tr-TR" altLang="tr-TR" sz="1800">
                <a:solidFill>
                  <a:schemeClr val="bg2"/>
                </a:solidFill>
                <a:latin typeface="Arial" panose="020B0604020202020204" pitchFamily="34" charset="0"/>
              </a:endParaRPr>
            </a:p>
          </p:txBody>
        </p:sp>
        <p:sp>
          <p:nvSpPr>
            <p:cNvPr id="134153" name="Rectangle 63"/>
            <p:cNvSpPr>
              <a:spLocks noChangeArrowheads="1"/>
            </p:cNvSpPr>
            <p:nvPr/>
          </p:nvSpPr>
          <p:spPr bwMode="auto">
            <a:xfrm>
              <a:off x="1496" y="2878"/>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b="1">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4154" name="Rectangle 64"/>
            <p:cNvSpPr>
              <a:spLocks noChangeArrowheads="1"/>
            </p:cNvSpPr>
            <p:nvPr/>
          </p:nvSpPr>
          <p:spPr bwMode="auto">
            <a:xfrm>
              <a:off x="1574" y="2931"/>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b="1">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55" name="Rectangle 65"/>
            <p:cNvSpPr>
              <a:spLocks noChangeArrowheads="1"/>
            </p:cNvSpPr>
            <p:nvPr/>
          </p:nvSpPr>
          <p:spPr bwMode="auto">
            <a:xfrm>
              <a:off x="1684" y="2878"/>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b="1">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34156" name="Rectangle 66"/>
            <p:cNvSpPr>
              <a:spLocks noChangeArrowheads="1"/>
            </p:cNvSpPr>
            <p:nvPr/>
          </p:nvSpPr>
          <p:spPr bwMode="auto">
            <a:xfrm>
              <a:off x="1763" y="2931"/>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b="1">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57" name="Rectangle 67"/>
            <p:cNvSpPr>
              <a:spLocks noChangeArrowheads="1"/>
            </p:cNvSpPr>
            <p:nvPr/>
          </p:nvSpPr>
          <p:spPr bwMode="auto">
            <a:xfrm>
              <a:off x="1951" y="2878"/>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4158" name="Rectangle 68"/>
            <p:cNvSpPr>
              <a:spLocks noChangeArrowheads="1"/>
            </p:cNvSpPr>
            <p:nvPr/>
          </p:nvSpPr>
          <p:spPr bwMode="auto">
            <a:xfrm>
              <a:off x="2028" y="2931"/>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b="1">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59" name="Rectangle 69"/>
            <p:cNvSpPr>
              <a:spLocks noChangeArrowheads="1"/>
            </p:cNvSpPr>
            <p:nvPr/>
          </p:nvSpPr>
          <p:spPr bwMode="auto">
            <a:xfrm>
              <a:off x="2138" y="2878"/>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4160" name="Rectangle 70"/>
            <p:cNvSpPr>
              <a:spLocks noChangeArrowheads="1"/>
            </p:cNvSpPr>
            <p:nvPr/>
          </p:nvSpPr>
          <p:spPr bwMode="auto">
            <a:xfrm>
              <a:off x="2216" y="2931"/>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b="1">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61" name="Rectangle 71"/>
            <p:cNvSpPr>
              <a:spLocks noChangeArrowheads="1"/>
            </p:cNvSpPr>
            <p:nvPr/>
          </p:nvSpPr>
          <p:spPr bwMode="auto">
            <a:xfrm>
              <a:off x="2328" y="2878"/>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4162" name="Rectangle 72"/>
            <p:cNvSpPr>
              <a:spLocks noChangeArrowheads="1"/>
            </p:cNvSpPr>
            <p:nvPr/>
          </p:nvSpPr>
          <p:spPr bwMode="auto">
            <a:xfrm>
              <a:off x="2405" y="2931"/>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b="1">
                  <a:solidFill>
                    <a:srgbClr val="000000"/>
                  </a:solidFill>
                  <a:latin typeface="TimesTen" pitchFamily="18" charset="0"/>
                </a:rPr>
                <a:t>2</a:t>
              </a:r>
              <a:endParaRPr kumimoji="0" lang="tr-TR" altLang="tr-TR" sz="1800">
                <a:solidFill>
                  <a:schemeClr val="bg2"/>
                </a:solidFill>
                <a:latin typeface="Arial" panose="020B0604020202020204" pitchFamily="34" charset="0"/>
              </a:endParaRPr>
            </a:p>
          </p:txBody>
        </p:sp>
        <p:sp>
          <p:nvSpPr>
            <p:cNvPr id="134163" name="Rectangle 73"/>
            <p:cNvSpPr>
              <a:spLocks noChangeArrowheads="1"/>
            </p:cNvSpPr>
            <p:nvPr/>
          </p:nvSpPr>
          <p:spPr bwMode="auto">
            <a:xfrm>
              <a:off x="2516" y="2878"/>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b="1">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34164" name="Rectangle 74"/>
            <p:cNvSpPr>
              <a:spLocks noChangeArrowheads="1"/>
            </p:cNvSpPr>
            <p:nvPr/>
          </p:nvSpPr>
          <p:spPr bwMode="auto">
            <a:xfrm>
              <a:off x="2594" y="2931"/>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900" b="1">
                  <a:solidFill>
                    <a:srgbClr val="000000"/>
                  </a:solidFill>
                  <a:latin typeface="TimesTen" pitchFamily="18" charset="0"/>
                </a:rPr>
                <a:t>3</a:t>
              </a:r>
              <a:endParaRPr kumimoji="0" lang="tr-TR" altLang="tr-TR" sz="1800">
                <a:solidFill>
                  <a:schemeClr val="bg2"/>
                </a:solidFill>
                <a:latin typeface="Arial" panose="020B0604020202020204" pitchFamily="34" charset="0"/>
              </a:endParaRPr>
            </a:p>
          </p:txBody>
        </p:sp>
        <p:sp>
          <p:nvSpPr>
            <p:cNvPr id="134165" name="Rectangle 75"/>
            <p:cNvSpPr>
              <a:spLocks noChangeArrowheads="1"/>
            </p:cNvSpPr>
            <p:nvPr/>
          </p:nvSpPr>
          <p:spPr bwMode="auto">
            <a:xfrm>
              <a:off x="1324" y="3126"/>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66" name="Rectangle 76"/>
            <p:cNvSpPr>
              <a:spLocks noChangeArrowheads="1"/>
            </p:cNvSpPr>
            <p:nvPr/>
          </p:nvSpPr>
          <p:spPr bwMode="auto">
            <a:xfrm>
              <a:off x="1324" y="3268"/>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67" name="Rectangle 77"/>
            <p:cNvSpPr>
              <a:spLocks noChangeArrowheads="1"/>
            </p:cNvSpPr>
            <p:nvPr/>
          </p:nvSpPr>
          <p:spPr bwMode="auto">
            <a:xfrm>
              <a:off x="1324" y="3410"/>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68" name="Rectangle 78"/>
            <p:cNvSpPr>
              <a:spLocks noChangeArrowheads="1"/>
            </p:cNvSpPr>
            <p:nvPr/>
          </p:nvSpPr>
          <p:spPr bwMode="auto">
            <a:xfrm>
              <a:off x="1324" y="3552"/>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69" name="Rectangle 79"/>
            <p:cNvSpPr>
              <a:spLocks noChangeArrowheads="1"/>
            </p:cNvSpPr>
            <p:nvPr/>
          </p:nvSpPr>
          <p:spPr bwMode="auto">
            <a:xfrm>
              <a:off x="1324" y="3694"/>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70" name="Rectangle 80"/>
            <p:cNvSpPr>
              <a:spLocks noChangeArrowheads="1"/>
            </p:cNvSpPr>
            <p:nvPr/>
          </p:nvSpPr>
          <p:spPr bwMode="auto">
            <a:xfrm>
              <a:off x="1513" y="3126"/>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X</a:t>
              </a:r>
              <a:endParaRPr kumimoji="0" lang="tr-TR" altLang="tr-TR" sz="1800">
                <a:solidFill>
                  <a:schemeClr val="bg2"/>
                </a:solidFill>
                <a:latin typeface="Arial" panose="020B0604020202020204" pitchFamily="34" charset="0"/>
              </a:endParaRPr>
            </a:p>
          </p:txBody>
        </p:sp>
        <p:sp>
          <p:nvSpPr>
            <p:cNvPr id="134171" name="Rectangle 81"/>
            <p:cNvSpPr>
              <a:spLocks noChangeArrowheads="1"/>
            </p:cNvSpPr>
            <p:nvPr/>
          </p:nvSpPr>
          <p:spPr bwMode="auto">
            <a:xfrm>
              <a:off x="1533" y="3268"/>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72" name="Rectangle 82"/>
            <p:cNvSpPr>
              <a:spLocks noChangeArrowheads="1"/>
            </p:cNvSpPr>
            <p:nvPr/>
          </p:nvSpPr>
          <p:spPr bwMode="auto">
            <a:xfrm>
              <a:off x="1533" y="3410"/>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73" name="Rectangle 83"/>
            <p:cNvSpPr>
              <a:spLocks noChangeArrowheads="1"/>
            </p:cNvSpPr>
            <p:nvPr/>
          </p:nvSpPr>
          <p:spPr bwMode="auto">
            <a:xfrm>
              <a:off x="1533" y="3552"/>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74" name="Rectangle 84"/>
            <p:cNvSpPr>
              <a:spLocks noChangeArrowheads="1"/>
            </p:cNvSpPr>
            <p:nvPr/>
          </p:nvSpPr>
          <p:spPr bwMode="auto">
            <a:xfrm>
              <a:off x="1533" y="3694"/>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75" name="Rectangle 85"/>
            <p:cNvSpPr>
              <a:spLocks noChangeArrowheads="1"/>
            </p:cNvSpPr>
            <p:nvPr/>
          </p:nvSpPr>
          <p:spPr bwMode="auto">
            <a:xfrm>
              <a:off x="1701" y="3126"/>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X</a:t>
              </a:r>
              <a:endParaRPr kumimoji="0" lang="tr-TR" altLang="tr-TR" sz="1800">
                <a:solidFill>
                  <a:schemeClr val="bg2"/>
                </a:solidFill>
                <a:latin typeface="Arial" panose="020B0604020202020204" pitchFamily="34" charset="0"/>
              </a:endParaRPr>
            </a:p>
          </p:txBody>
        </p:sp>
        <p:sp>
          <p:nvSpPr>
            <p:cNvPr id="134176" name="Rectangle 86"/>
            <p:cNvSpPr>
              <a:spLocks noChangeArrowheads="1"/>
            </p:cNvSpPr>
            <p:nvPr/>
          </p:nvSpPr>
          <p:spPr bwMode="auto">
            <a:xfrm>
              <a:off x="1721" y="3268"/>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77" name="Rectangle 87"/>
            <p:cNvSpPr>
              <a:spLocks noChangeArrowheads="1"/>
            </p:cNvSpPr>
            <p:nvPr/>
          </p:nvSpPr>
          <p:spPr bwMode="auto">
            <a:xfrm>
              <a:off x="1721" y="3410"/>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78" name="Rectangle 88"/>
            <p:cNvSpPr>
              <a:spLocks noChangeArrowheads="1"/>
            </p:cNvSpPr>
            <p:nvPr/>
          </p:nvSpPr>
          <p:spPr bwMode="auto">
            <a:xfrm>
              <a:off x="1721" y="3552"/>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79" name="Rectangle 89"/>
            <p:cNvSpPr>
              <a:spLocks noChangeArrowheads="1"/>
            </p:cNvSpPr>
            <p:nvPr/>
          </p:nvSpPr>
          <p:spPr bwMode="auto">
            <a:xfrm>
              <a:off x="1721" y="3694"/>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80" name="Rectangle 90"/>
            <p:cNvSpPr>
              <a:spLocks noChangeArrowheads="1"/>
            </p:cNvSpPr>
            <p:nvPr/>
          </p:nvSpPr>
          <p:spPr bwMode="auto">
            <a:xfrm>
              <a:off x="1986" y="3126"/>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81" name="Rectangle 91"/>
            <p:cNvSpPr>
              <a:spLocks noChangeArrowheads="1"/>
            </p:cNvSpPr>
            <p:nvPr/>
          </p:nvSpPr>
          <p:spPr bwMode="auto">
            <a:xfrm>
              <a:off x="1986" y="3268"/>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82" name="Rectangle 92"/>
            <p:cNvSpPr>
              <a:spLocks noChangeArrowheads="1"/>
            </p:cNvSpPr>
            <p:nvPr/>
          </p:nvSpPr>
          <p:spPr bwMode="auto">
            <a:xfrm>
              <a:off x="1986" y="3410"/>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83" name="Rectangle 93"/>
            <p:cNvSpPr>
              <a:spLocks noChangeArrowheads="1"/>
            </p:cNvSpPr>
            <p:nvPr/>
          </p:nvSpPr>
          <p:spPr bwMode="auto">
            <a:xfrm>
              <a:off x="1986" y="3552"/>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84" name="Rectangle 94"/>
            <p:cNvSpPr>
              <a:spLocks noChangeArrowheads="1"/>
            </p:cNvSpPr>
            <p:nvPr/>
          </p:nvSpPr>
          <p:spPr bwMode="auto">
            <a:xfrm>
              <a:off x="1986" y="3694"/>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85" name="Rectangle 95"/>
            <p:cNvSpPr>
              <a:spLocks noChangeArrowheads="1"/>
            </p:cNvSpPr>
            <p:nvPr/>
          </p:nvSpPr>
          <p:spPr bwMode="auto">
            <a:xfrm>
              <a:off x="2174" y="3126"/>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86" name="Rectangle 96"/>
            <p:cNvSpPr>
              <a:spLocks noChangeArrowheads="1"/>
            </p:cNvSpPr>
            <p:nvPr/>
          </p:nvSpPr>
          <p:spPr bwMode="auto">
            <a:xfrm>
              <a:off x="2174" y="3268"/>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87" name="Rectangle 97"/>
            <p:cNvSpPr>
              <a:spLocks noChangeArrowheads="1"/>
            </p:cNvSpPr>
            <p:nvPr/>
          </p:nvSpPr>
          <p:spPr bwMode="auto">
            <a:xfrm>
              <a:off x="2174" y="3410"/>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88" name="Rectangle 98"/>
            <p:cNvSpPr>
              <a:spLocks noChangeArrowheads="1"/>
            </p:cNvSpPr>
            <p:nvPr/>
          </p:nvSpPr>
          <p:spPr bwMode="auto">
            <a:xfrm>
              <a:off x="2174" y="3552"/>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89" name="Rectangle 99"/>
            <p:cNvSpPr>
              <a:spLocks noChangeArrowheads="1"/>
            </p:cNvSpPr>
            <p:nvPr/>
          </p:nvSpPr>
          <p:spPr bwMode="auto">
            <a:xfrm>
              <a:off x="2174" y="3694"/>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90" name="Rectangle 100"/>
            <p:cNvSpPr>
              <a:spLocks noChangeArrowheads="1"/>
            </p:cNvSpPr>
            <p:nvPr/>
          </p:nvSpPr>
          <p:spPr bwMode="auto">
            <a:xfrm>
              <a:off x="2363" y="3126"/>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91" name="Rectangle 101"/>
            <p:cNvSpPr>
              <a:spLocks noChangeArrowheads="1"/>
            </p:cNvSpPr>
            <p:nvPr/>
          </p:nvSpPr>
          <p:spPr bwMode="auto">
            <a:xfrm>
              <a:off x="2363" y="3268"/>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92" name="Rectangle 102"/>
            <p:cNvSpPr>
              <a:spLocks noChangeArrowheads="1"/>
            </p:cNvSpPr>
            <p:nvPr/>
          </p:nvSpPr>
          <p:spPr bwMode="auto">
            <a:xfrm>
              <a:off x="2363" y="3410"/>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93" name="Rectangle 103"/>
            <p:cNvSpPr>
              <a:spLocks noChangeArrowheads="1"/>
            </p:cNvSpPr>
            <p:nvPr/>
          </p:nvSpPr>
          <p:spPr bwMode="auto">
            <a:xfrm>
              <a:off x="2363" y="3552"/>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194" name="Rectangle 104"/>
            <p:cNvSpPr>
              <a:spLocks noChangeArrowheads="1"/>
            </p:cNvSpPr>
            <p:nvPr/>
          </p:nvSpPr>
          <p:spPr bwMode="auto">
            <a:xfrm>
              <a:off x="2363" y="3694"/>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95" name="Rectangle 105"/>
            <p:cNvSpPr>
              <a:spLocks noChangeArrowheads="1"/>
            </p:cNvSpPr>
            <p:nvPr/>
          </p:nvSpPr>
          <p:spPr bwMode="auto">
            <a:xfrm>
              <a:off x="2552" y="3126"/>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96" name="Rectangle 106"/>
            <p:cNvSpPr>
              <a:spLocks noChangeArrowheads="1"/>
            </p:cNvSpPr>
            <p:nvPr/>
          </p:nvSpPr>
          <p:spPr bwMode="auto">
            <a:xfrm>
              <a:off x="2552" y="3268"/>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97" name="Rectangle 107"/>
            <p:cNvSpPr>
              <a:spLocks noChangeArrowheads="1"/>
            </p:cNvSpPr>
            <p:nvPr/>
          </p:nvSpPr>
          <p:spPr bwMode="auto">
            <a:xfrm>
              <a:off x="2552" y="3410"/>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98" name="Rectangle 108"/>
            <p:cNvSpPr>
              <a:spLocks noChangeArrowheads="1"/>
            </p:cNvSpPr>
            <p:nvPr/>
          </p:nvSpPr>
          <p:spPr bwMode="auto">
            <a:xfrm>
              <a:off x="2552" y="3552"/>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4199" name="Rectangle 109"/>
            <p:cNvSpPr>
              <a:spLocks noChangeArrowheads="1"/>
            </p:cNvSpPr>
            <p:nvPr/>
          </p:nvSpPr>
          <p:spPr bwMode="auto">
            <a:xfrm>
              <a:off x="2552" y="3694"/>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3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4200" name="Line 110"/>
            <p:cNvSpPr>
              <a:spLocks noChangeShapeType="1"/>
            </p:cNvSpPr>
            <p:nvPr/>
          </p:nvSpPr>
          <p:spPr bwMode="auto">
            <a:xfrm>
              <a:off x="1251" y="3069"/>
              <a:ext cx="1358" cy="1"/>
            </a:xfrm>
            <a:prstGeom prst="line">
              <a:avLst/>
            </a:prstGeom>
            <a:noFill/>
            <a:ln w="9525">
              <a:solidFill>
                <a:srgbClr val="00A0C6"/>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01" name="Line 111"/>
            <p:cNvSpPr>
              <a:spLocks noChangeShapeType="1"/>
            </p:cNvSpPr>
            <p:nvPr/>
          </p:nvSpPr>
          <p:spPr bwMode="auto">
            <a:xfrm>
              <a:off x="1251" y="3861"/>
              <a:ext cx="1358" cy="1"/>
            </a:xfrm>
            <a:prstGeom prst="line">
              <a:avLst/>
            </a:prstGeom>
            <a:noFill/>
            <a:ln w="9525">
              <a:solidFill>
                <a:srgbClr val="00A0C6"/>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02" name="Line 112"/>
            <p:cNvSpPr>
              <a:spLocks noChangeShapeType="1"/>
            </p:cNvSpPr>
            <p:nvPr/>
          </p:nvSpPr>
          <p:spPr bwMode="auto">
            <a:xfrm>
              <a:off x="1854" y="2902"/>
              <a:ext cx="1" cy="959"/>
            </a:xfrm>
            <a:prstGeom prst="line">
              <a:avLst/>
            </a:prstGeom>
            <a:noFill/>
            <a:ln w="9525">
              <a:solidFill>
                <a:srgbClr val="00A0C6"/>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4203" name="Rectangle 113"/>
            <p:cNvSpPr>
              <a:spLocks noChangeArrowheads="1"/>
            </p:cNvSpPr>
            <p:nvPr/>
          </p:nvSpPr>
          <p:spPr bwMode="auto">
            <a:xfrm>
              <a:off x="1899" y="3926"/>
              <a:ext cx="10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2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48515"/>
                                        </p:tgtEl>
                                        <p:attrNameLst>
                                          <p:attrName>style.visibility</p:attrName>
                                        </p:attrNameLst>
                                      </p:cBhvr>
                                      <p:to>
                                        <p:strVal val="visible"/>
                                      </p:to>
                                    </p:set>
                                    <p:animEffect transition="in" filter="dissolve">
                                      <p:cBhvr>
                                        <p:cTn id="7" dur="500"/>
                                        <p:tgtEl>
                                          <p:spTgt spid="4485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8514">
                                            <p:txEl>
                                              <p:pRg st="0" end="0"/>
                                            </p:txEl>
                                          </p:spTgt>
                                        </p:tgtEl>
                                        <p:attrNameLst>
                                          <p:attrName>style.visibility</p:attrName>
                                        </p:attrNameLst>
                                      </p:cBhvr>
                                      <p:to>
                                        <p:strVal val="visible"/>
                                      </p:to>
                                    </p:set>
                                    <p:animEffect transition="in" filter="dissolve">
                                      <p:cBhvr>
                                        <p:cTn id="12" dur="500"/>
                                        <p:tgtEl>
                                          <p:spTgt spid="44851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48514">
                                            <p:txEl>
                                              <p:pRg st="1" end="1"/>
                                            </p:txEl>
                                          </p:spTgt>
                                        </p:tgtEl>
                                        <p:attrNameLst>
                                          <p:attrName>style.visibility</p:attrName>
                                        </p:attrNameLst>
                                      </p:cBhvr>
                                      <p:to>
                                        <p:strVal val="visible"/>
                                      </p:to>
                                    </p:set>
                                    <p:animEffect transition="in" filter="dissolve">
                                      <p:cBhvr>
                                        <p:cTn id="17" dur="500"/>
                                        <p:tgtEl>
                                          <p:spTgt spid="448514">
                                            <p:txEl>
                                              <p:pRg st="1" end="1"/>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48573"/>
                                        </p:tgtEl>
                                        <p:attrNameLst>
                                          <p:attrName>style.visibility</p:attrName>
                                        </p:attrNameLst>
                                      </p:cBhvr>
                                      <p:to>
                                        <p:strVal val="visible"/>
                                      </p:to>
                                    </p:set>
                                    <p:animEffect transition="in" filter="dissolve">
                                      <p:cBhvr>
                                        <p:cTn id="20" dur="500"/>
                                        <p:tgtEl>
                                          <p:spTgt spid="44857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448514">
                                            <p:txEl>
                                              <p:pRg st="2" end="2"/>
                                            </p:txEl>
                                          </p:spTgt>
                                        </p:tgtEl>
                                        <p:attrNameLst>
                                          <p:attrName>style.visibility</p:attrName>
                                        </p:attrNameLst>
                                      </p:cBhvr>
                                      <p:to>
                                        <p:strVal val="visible"/>
                                      </p:to>
                                    </p:set>
                                    <p:animEffect transition="in" filter="dissolve">
                                      <p:cBhvr>
                                        <p:cTn id="25" dur="500"/>
                                        <p:tgtEl>
                                          <p:spTgt spid="448514">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448514">
                                            <p:txEl>
                                              <p:pRg st="3" end="3"/>
                                            </p:txEl>
                                          </p:spTgt>
                                        </p:tgtEl>
                                        <p:attrNameLst>
                                          <p:attrName>style.visibility</p:attrName>
                                        </p:attrNameLst>
                                      </p:cBhvr>
                                      <p:to>
                                        <p:strVal val="visible"/>
                                      </p:to>
                                    </p:set>
                                    <p:animEffect transition="in" filter="dissolve">
                                      <p:cBhvr>
                                        <p:cTn id="30" dur="500"/>
                                        <p:tgtEl>
                                          <p:spTgt spid="448514">
                                            <p:txEl>
                                              <p:pRg st="3" end="3"/>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448517"/>
                                        </p:tgtEl>
                                        <p:attrNameLst>
                                          <p:attrName>style.visibility</p:attrName>
                                        </p:attrNameLst>
                                      </p:cBhvr>
                                      <p:to>
                                        <p:strVal val="visible"/>
                                      </p:to>
                                    </p:set>
                                    <p:animEffect transition="in" filter="dissolve">
                                      <p:cBhvr>
                                        <p:cTn id="35" dur="500"/>
                                        <p:tgtEl>
                                          <p:spTgt spid="44851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448514">
                                            <p:txEl>
                                              <p:pRg st="4" end="4"/>
                                            </p:txEl>
                                          </p:spTgt>
                                        </p:tgtEl>
                                        <p:attrNameLst>
                                          <p:attrName>style.visibility</p:attrName>
                                        </p:attrNameLst>
                                      </p:cBhvr>
                                      <p:to>
                                        <p:strVal val="visible"/>
                                      </p:to>
                                    </p:set>
                                    <p:animEffect transition="in" filter="dissolve">
                                      <p:cBhvr>
                                        <p:cTn id="40" dur="500"/>
                                        <p:tgtEl>
                                          <p:spTgt spid="448514">
                                            <p:txEl>
                                              <p:pRg st="4" end="4"/>
                                            </p:txEl>
                                          </p:spTgt>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48514">
                                            <p:txEl>
                                              <p:pRg st="5" end="5"/>
                                            </p:txEl>
                                          </p:spTgt>
                                        </p:tgtEl>
                                        <p:attrNameLst>
                                          <p:attrName>style.visibility</p:attrName>
                                        </p:attrNameLst>
                                      </p:cBhvr>
                                      <p:to>
                                        <p:strVal val="visible"/>
                                      </p:to>
                                    </p:set>
                                    <p:animEffect transition="in" filter="dissolve">
                                      <p:cBhvr>
                                        <p:cTn id="45" dur="500"/>
                                        <p:tgtEl>
                                          <p:spTgt spid="448514">
                                            <p:txEl>
                                              <p:pRg st="5" end="5"/>
                                            </p:txEl>
                                          </p:spTgt>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grpId="0" nodeType="clickEffect" nodePh="1">
                                  <p:stCondLst>
                                    <p:cond delay="0"/>
                                  </p:stCondLst>
                                  <p:endCondLst>
                                    <p:cond evt="begin" delay="0">
                                      <p:tn val="48"/>
                                    </p:cond>
                                  </p:endCondLst>
                                  <p:childTnLst>
                                    <p:set>
                                      <p:cBhvr>
                                        <p:cTn id="49" dur="1" fill="hold">
                                          <p:stCondLst>
                                            <p:cond delay="0"/>
                                          </p:stCondLst>
                                        </p:cTn>
                                        <p:tgtEl>
                                          <p:spTgt spid="448516"/>
                                        </p:tgtEl>
                                        <p:attrNameLst>
                                          <p:attrName>style.visibility</p:attrName>
                                        </p:attrNameLst>
                                      </p:cBhvr>
                                      <p:to>
                                        <p:strVal val="visible"/>
                                      </p:to>
                                    </p:set>
                                    <p:animEffect transition="in" filter="dissolve">
                                      <p:cBhvr>
                                        <p:cTn id="50" dur="500"/>
                                        <p:tgtEl>
                                          <p:spTgt spid="448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4" grpId="0" build="p"/>
      <p:bldP spid="448515" grpId="0"/>
      <p:bldP spid="448516" grpId="0" animBg="1"/>
    </p:bldLst>
  </p:timing>
</p:sld>
</file>

<file path=ppt/slides/slide1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517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299BFBCE-408C-4D9E-BD07-298BA5F4E90E}" type="slidenum">
              <a:rPr kumimoji="0" lang="en-US" altLang="tr-TR" sz="1200" smtClean="0"/>
              <a:pPr>
                <a:spcBef>
                  <a:spcPct val="50000"/>
                </a:spcBef>
                <a:buFontTx/>
                <a:buNone/>
              </a:pPr>
              <a:t>106</a:t>
            </a:fld>
            <a:endParaRPr kumimoji="0" lang="en-US" altLang="tr-TR" sz="1200" smtClean="0"/>
          </a:p>
        </p:txBody>
      </p:sp>
      <p:sp>
        <p:nvSpPr>
          <p:cNvPr id="449538" name="Rectangle 2"/>
          <p:cNvSpPr>
            <a:spLocks noGrp="1" noChangeArrowheads="1"/>
          </p:cNvSpPr>
          <p:nvPr>
            <p:ph type="title"/>
          </p:nvPr>
        </p:nvSpPr>
        <p:spPr>
          <a:noFill/>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tr-TR" smtClean="0"/>
              <a:t>Encoding</a:t>
            </a:r>
          </a:p>
        </p:txBody>
      </p:sp>
      <p:sp>
        <p:nvSpPr>
          <p:cNvPr id="449539" name="Rectangle 3"/>
          <p:cNvSpPr>
            <a:spLocks noGrp="1" noChangeArrowheads="1"/>
          </p:cNvSpPr>
          <p:nvPr>
            <p:ph type="body" idx="1"/>
          </p:nvPr>
        </p:nvSpPr>
        <p:spPr>
          <a:xfrm>
            <a:off x="465138" y="1228725"/>
            <a:ext cx="8650287" cy="5027613"/>
          </a:xfrm>
        </p:spPr>
        <p:txBody>
          <a:bodyPr/>
          <a:lstStyle/>
          <a:p>
            <a:pPr marL="288925" indent="-288925"/>
            <a:r>
              <a:rPr lang="en-US" altLang="tr-TR" sz="2800" smtClean="0">
                <a:solidFill>
                  <a:schemeClr val="hlink"/>
                </a:solidFill>
              </a:rPr>
              <a:t>Encoding </a:t>
            </a:r>
            <a:r>
              <a:rPr lang="en-US" altLang="tr-TR" sz="2800" smtClean="0"/>
              <a:t>- the opposite of decoding - the conversion of an </a:t>
            </a:r>
            <a:r>
              <a:rPr lang="en-US" altLang="tr-TR" sz="2800" i="1" smtClean="0">
                <a:solidFill>
                  <a:srgbClr val="0000FF"/>
                </a:solidFill>
              </a:rPr>
              <a:t>m</a:t>
            </a:r>
            <a:r>
              <a:rPr lang="en-US" altLang="tr-TR" sz="2800" smtClean="0"/>
              <a:t>-bit input code to a </a:t>
            </a:r>
            <a:r>
              <a:rPr lang="en-US" altLang="tr-TR" sz="2800" i="1" smtClean="0">
                <a:solidFill>
                  <a:srgbClr val="0000FF"/>
                </a:solidFill>
              </a:rPr>
              <a:t>n</a:t>
            </a:r>
            <a:r>
              <a:rPr lang="en-US" altLang="tr-TR" sz="2800" smtClean="0"/>
              <a:t>-bit output code with </a:t>
            </a:r>
            <a:r>
              <a:rPr lang="en-US" altLang="tr-TR" sz="2800" i="1" smtClean="0">
                <a:solidFill>
                  <a:srgbClr val="0000FF"/>
                </a:solidFill>
              </a:rPr>
              <a:t>n</a:t>
            </a:r>
            <a:r>
              <a:rPr lang="en-US" altLang="tr-TR" sz="2800" smtClean="0">
                <a:solidFill>
                  <a:srgbClr val="0000FF"/>
                </a:solidFill>
              </a:rPr>
              <a:t> </a:t>
            </a:r>
            <a:r>
              <a:rPr lang="en-US" altLang="tr-TR" sz="2800" smtClean="0">
                <a:solidFill>
                  <a:srgbClr val="0000FF"/>
                </a:solidFill>
                <a:latin typeface="Symbol" panose="05050102010706020507" pitchFamily="18" charset="2"/>
              </a:rPr>
              <a:t>£ </a:t>
            </a:r>
            <a:r>
              <a:rPr lang="en-US" altLang="tr-TR" sz="2800" i="1" smtClean="0">
                <a:solidFill>
                  <a:srgbClr val="0000FF"/>
                </a:solidFill>
              </a:rPr>
              <a:t>m</a:t>
            </a:r>
            <a:r>
              <a:rPr lang="en-US" altLang="tr-TR" sz="2800" smtClean="0">
                <a:solidFill>
                  <a:srgbClr val="0000FF"/>
                </a:solidFill>
              </a:rPr>
              <a:t> </a:t>
            </a:r>
            <a:r>
              <a:rPr lang="en-US" altLang="tr-TR" sz="2800" smtClean="0">
                <a:solidFill>
                  <a:srgbClr val="0000FF"/>
                </a:solidFill>
                <a:latin typeface="Symbol" panose="05050102010706020507" pitchFamily="18" charset="2"/>
              </a:rPr>
              <a:t>£ </a:t>
            </a:r>
            <a:r>
              <a:rPr lang="en-US" altLang="tr-TR" sz="2800" smtClean="0">
                <a:solidFill>
                  <a:srgbClr val="0000FF"/>
                </a:solidFill>
              </a:rPr>
              <a:t> 2</a:t>
            </a:r>
            <a:r>
              <a:rPr lang="en-US" altLang="tr-TR" sz="2800" i="1" baseline="30000" smtClean="0">
                <a:solidFill>
                  <a:srgbClr val="0000FF"/>
                </a:solidFill>
              </a:rPr>
              <a:t>n</a:t>
            </a:r>
            <a:r>
              <a:rPr lang="en-US" altLang="tr-TR" sz="2800" i="1" baseline="30000" smtClean="0"/>
              <a:t>  </a:t>
            </a:r>
            <a:r>
              <a:rPr lang="en-US" altLang="tr-TR" sz="2800" smtClean="0"/>
              <a:t>such that each valid code word produces a unique output code</a:t>
            </a:r>
          </a:p>
          <a:p>
            <a:pPr marL="288925" indent="-288925"/>
            <a:r>
              <a:rPr lang="en-US" altLang="tr-TR" sz="2800" smtClean="0"/>
              <a:t>Circuits that perform encoding are called </a:t>
            </a:r>
            <a:r>
              <a:rPr lang="en-US" altLang="tr-TR" sz="2800" i="1" smtClean="0"/>
              <a:t>encoders</a:t>
            </a:r>
          </a:p>
          <a:p>
            <a:pPr marL="288925" indent="-288925"/>
            <a:r>
              <a:rPr lang="en-US" altLang="tr-TR" sz="2800" smtClean="0"/>
              <a:t>An encoder has </a:t>
            </a:r>
            <a:r>
              <a:rPr lang="en-US" altLang="tr-TR" sz="2800" smtClean="0">
                <a:solidFill>
                  <a:srgbClr val="0000FF"/>
                </a:solidFill>
              </a:rPr>
              <a:t>2</a:t>
            </a:r>
            <a:r>
              <a:rPr lang="en-US" altLang="tr-TR" sz="2800" i="1" baseline="30000" smtClean="0">
                <a:solidFill>
                  <a:srgbClr val="0000FF"/>
                </a:solidFill>
              </a:rPr>
              <a:t>n</a:t>
            </a:r>
            <a:r>
              <a:rPr lang="en-US" altLang="tr-TR" sz="2800" smtClean="0">
                <a:solidFill>
                  <a:srgbClr val="0000FF"/>
                </a:solidFill>
              </a:rPr>
              <a:t> </a:t>
            </a:r>
            <a:r>
              <a:rPr lang="en-US" altLang="tr-TR" sz="2800" smtClean="0"/>
              <a:t>(or fewer) input lines and </a:t>
            </a:r>
            <a:r>
              <a:rPr lang="en-US" altLang="tr-TR" sz="2800" i="1" smtClean="0">
                <a:solidFill>
                  <a:srgbClr val="0000FF"/>
                </a:solidFill>
              </a:rPr>
              <a:t>n</a:t>
            </a:r>
            <a:r>
              <a:rPr lang="en-US" altLang="tr-TR" sz="2800" smtClean="0">
                <a:solidFill>
                  <a:srgbClr val="0000FF"/>
                </a:solidFill>
              </a:rPr>
              <a:t> </a:t>
            </a:r>
            <a:r>
              <a:rPr lang="en-US" altLang="tr-TR" sz="2800" smtClean="0"/>
              <a:t>output lines which generate the binary code corresponding to the input values</a:t>
            </a:r>
          </a:p>
          <a:p>
            <a:pPr marL="288925" indent="-288925"/>
            <a:r>
              <a:rPr lang="en-US" altLang="tr-TR" sz="2800" smtClean="0"/>
              <a:t>Typically, an encoder converts a code containing exactly one bit that is 1 to a binary code corresponding to the position in which the 1 appears.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49538"/>
                                        </p:tgtEl>
                                        <p:attrNameLst>
                                          <p:attrName>style.visibility</p:attrName>
                                        </p:attrNameLst>
                                      </p:cBhvr>
                                      <p:to>
                                        <p:strVal val="visible"/>
                                      </p:to>
                                    </p:set>
                                    <p:animEffect transition="in" filter="dissolve">
                                      <p:cBhvr>
                                        <p:cTn id="7" dur="500"/>
                                        <p:tgtEl>
                                          <p:spTgt spid="44953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9539">
                                            <p:txEl>
                                              <p:pRg st="0" end="0"/>
                                            </p:txEl>
                                          </p:spTgt>
                                        </p:tgtEl>
                                        <p:attrNameLst>
                                          <p:attrName>style.visibility</p:attrName>
                                        </p:attrNameLst>
                                      </p:cBhvr>
                                      <p:to>
                                        <p:strVal val="visible"/>
                                      </p:to>
                                    </p:set>
                                    <p:animEffect transition="in" filter="dissolve">
                                      <p:cBhvr>
                                        <p:cTn id="12" dur="500"/>
                                        <p:tgtEl>
                                          <p:spTgt spid="44953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49539">
                                            <p:txEl>
                                              <p:pRg st="1" end="1"/>
                                            </p:txEl>
                                          </p:spTgt>
                                        </p:tgtEl>
                                        <p:attrNameLst>
                                          <p:attrName>style.visibility</p:attrName>
                                        </p:attrNameLst>
                                      </p:cBhvr>
                                      <p:to>
                                        <p:strVal val="visible"/>
                                      </p:to>
                                    </p:set>
                                    <p:animEffect transition="in" filter="dissolve">
                                      <p:cBhvr>
                                        <p:cTn id="17" dur="500"/>
                                        <p:tgtEl>
                                          <p:spTgt spid="44953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49539">
                                            <p:txEl>
                                              <p:pRg st="2" end="2"/>
                                            </p:txEl>
                                          </p:spTgt>
                                        </p:tgtEl>
                                        <p:attrNameLst>
                                          <p:attrName>style.visibility</p:attrName>
                                        </p:attrNameLst>
                                      </p:cBhvr>
                                      <p:to>
                                        <p:strVal val="visible"/>
                                      </p:to>
                                    </p:set>
                                    <p:animEffect transition="in" filter="dissolve">
                                      <p:cBhvr>
                                        <p:cTn id="22" dur="500"/>
                                        <p:tgtEl>
                                          <p:spTgt spid="449539">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49539">
                                            <p:txEl>
                                              <p:pRg st="3" end="3"/>
                                            </p:txEl>
                                          </p:spTgt>
                                        </p:tgtEl>
                                        <p:attrNameLst>
                                          <p:attrName>style.visibility</p:attrName>
                                        </p:attrNameLst>
                                      </p:cBhvr>
                                      <p:to>
                                        <p:strVal val="visible"/>
                                      </p:to>
                                    </p:set>
                                    <p:animEffect transition="in" filter="dissolve">
                                      <p:cBhvr>
                                        <p:cTn id="27" dur="500"/>
                                        <p:tgtEl>
                                          <p:spTgt spid="44953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38" grpId="0"/>
      <p:bldP spid="449539" grpId="0" build="p"/>
    </p:bldLst>
  </p:timing>
</p:sld>
</file>

<file path=ppt/slides/slide1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619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A6157A7-CAFA-44BE-8007-DE97C4923105}" type="slidenum">
              <a:rPr kumimoji="0" lang="en-US" altLang="tr-TR" sz="1200" smtClean="0"/>
              <a:pPr>
                <a:spcBef>
                  <a:spcPct val="50000"/>
                </a:spcBef>
                <a:buFontTx/>
                <a:buNone/>
              </a:pPr>
              <a:t>107</a:t>
            </a:fld>
            <a:endParaRPr kumimoji="0" lang="en-US" altLang="tr-TR" sz="1200" smtClean="0"/>
          </a:p>
        </p:txBody>
      </p:sp>
      <p:sp>
        <p:nvSpPr>
          <p:cNvPr id="453634" name="Rectangle 2"/>
          <p:cNvSpPr>
            <a:spLocks noGrp="1" noChangeArrowheads="1"/>
          </p:cNvSpPr>
          <p:nvPr>
            <p:ph type="body" idx="1"/>
          </p:nvPr>
        </p:nvSpPr>
        <p:spPr/>
        <p:txBody>
          <a:bodyPr/>
          <a:lstStyle/>
          <a:p>
            <a:pPr marL="288925" indent="-288925">
              <a:lnSpc>
                <a:spcPct val="90000"/>
              </a:lnSpc>
            </a:pPr>
            <a:r>
              <a:rPr lang="en-US" altLang="tr-TR" smtClean="0"/>
              <a:t>Selecting of data or information is a critical function in digital systems and computers</a:t>
            </a:r>
          </a:p>
          <a:p>
            <a:pPr marL="288925" indent="-288925">
              <a:lnSpc>
                <a:spcPct val="90000"/>
              </a:lnSpc>
            </a:pPr>
            <a:r>
              <a:rPr lang="en-US" altLang="tr-TR" smtClean="0"/>
              <a:t>Circuits that perform selecting have:</a:t>
            </a:r>
          </a:p>
          <a:p>
            <a:pPr marL="692150" lvl="1" indent="-234950">
              <a:lnSpc>
                <a:spcPct val="90000"/>
              </a:lnSpc>
            </a:pPr>
            <a:r>
              <a:rPr lang="en-US" altLang="tr-TR" smtClean="0"/>
              <a:t>A set of information inputs from which the selection is made</a:t>
            </a:r>
          </a:p>
          <a:p>
            <a:pPr marL="692150" lvl="1" indent="-234950">
              <a:lnSpc>
                <a:spcPct val="90000"/>
              </a:lnSpc>
            </a:pPr>
            <a:r>
              <a:rPr lang="en-US" altLang="tr-TR" smtClean="0"/>
              <a:t>A single output</a:t>
            </a:r>
          </a:p>
          <a:p>
            <a:pPr marL="692150" lvl="1" indent="-234950">
              <a:lnSpc>
                <a:spcPct val="90000"/>
              </a:lnSpc>
            </a:pPr>
            <a:r>
              <a:rPr lang="en-US" altLang="tr-TR" smtClean="0"/>
              <a:t>A set of control lines for making the selection</a:t>
            </a:r>
          </a:p>
          <a:p>
            <a:pPr marL="288925" indent="-288925">
              <a:lnSpc>
                <a:spcPct val="90000"/>
              </a:lnSpc>
            </a:pPr>
            <a:r>
              <a:rPr lang="en-US" altLang="tr-TR" smtClean="0"/>
              <a:t>Logic circuits that perform selecting are called </a:t>
            </a:r>
            <a:r>
              <a:rPr lang="en-US" altLang="tr-TR" i="1" smtClean="0"/>
              <a:t>multiplexers</a:t>
            </a:r>
          </a:p>
          <a:p>
            <a:pPr marL="288925" indent="-288925">
              <a:lnSpc>
                <a:spcPct val="90000"/>
              </a:lnSpc>
            </a:pPr>
            <a:r>
              <a:rPr lang="en-US" altLang="tr-TR" smtClean="0"/>
              <a:t>Selecting can also be done by three-state logic or transmission gates</a:t>
            </a:r>
          </a:p>
          <a:p>
            <a:pPr marL="288925" indent="-288925">
              <a:lnSpc>
                <a:spcPct val="90000"/>
              </a:lnSpc>
            </a:pPr>
            <a:endParaRPr lang="en-US" altLang="tr-TR" smtClean="0"/>
          </a:p>
        </p:txBody>
      </p:sp>
      <p:sp>
        <p:nvSpPr>
          <p:cNvPr id="453635" name="Rectangle 3"/>
          <p:cNvSpPr>
            <a:spLocks noGrp="1" noChangeArrowheads="1"/>
          </p:cNvSpPr>
          <p:nvPr>
            <p:ph type="title"/>
          </p:nvPr>
        </p:nvSpPr>
        <p:spPr>
          <a:noFill/>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tr-TR" smtClean="0">
                <a:solidFill>
                  <a:schemeClr val="tx1"/>
                </a:solidFill>
              </a:rPr>
              <a:t>Selecting</a:t>
            </a:r>
            <a:endParaRPr lang="en-US" altLang="tr-TR" b="0" smtClean="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53635"/>
                                        </p:tgtEl>
                                        <p:attrNameLst>
                                          <p:attrName>style.visibility</p:attrName>
                                        </p:attrNameLst>
                                      </p:cBhvr>
                                      <p:to>
                                        <p:strVal val="visible"/>
                                      </p:to>
                                    </p:set>
                                    <p:animEffect transition="in" filter="dissolve">
                                      <p:cBhvr>
                                        <p:cTn id="7" dur="500"/>
                                        <p:tgtEl>
                                          <p:spTgt spid="45363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53634">
                                            <p:txEl>
                                              <p:pRg st="0" end="0"/>
                                            </p:txEl>
                                          </p:spTgt>
                                        </p:tgtEl>
                                        <p:attrNameLst>
                                          <p:attrName>style.visibility</p:attrName>
                                        </p:attrNameLst>
                                      </p:cBhvr>
                                      <p:to>
                                        <p:strVal val="visible"/>
                                      </p:to>
                                    </p:set>
                                    <p:animEffect transition="in" filter="dissolve">
                                      <p:cBhvr>
                                        <p:cTn id="12" dur="500"/>
                                        <p:tgtEl>
                                          <p:spTgt spid="45363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53634">
                                            <p:txEl>
                                              <p:pRg st="1" end="1"/>
                                            </p:txEl>
                                          </p:spTgt>
                                        </p:tgtEl>
                                        <p:attrNameLst>
                                          <p:attrName>style.visibility</p:attrName>
                                        </p:attrNameLst>
                                      </p:cBhvr>
                                      <p:to>
                                        <p:strVal val="visible"/>
                                      </p:to>
                                    </p:set>
                                    <p:animEffect transition="in" filter="dissolve">
                                      <p:cBhvr>
                                        <p:cTn id="17" dur="500"/>
                                        <p:tgtEl>
                                          <p:spTgt spid="453634">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53634">
                                            <p:txEl>
                                              <p:pRg st="2" end="2"/>
                                            </p:txEl>
                                          </p:spTgt>
                                        </p:tgtEl>
                                        <p:attrNameLst>
                                          <p:attrName>style.visibility</p:attrName>
                                        </p:attrNameLst>
                                      </p:cBhvr>
                                      <p:to>
                                        <p:strVal val="visible"/>
                                      </p:to>
                                    </p:set>
                                    <p:animEffect transition="in" filter="dissolve">
                                      <p:cBhvr>
                                        <p:cTn id="22" dur="500"/>
                                        <p:tgtEl>
                                          <p:spTgt spid="453634">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53634">
                                            <p:txEl>
                                              <p:pRg st="3" end="3"/>
                                            </p:txEl>
                                          </p:spTgt>
                                        </p:tgtEl>
                                        <p:attrNameLst>
                                          <p:attrName>style.visibility</p:attrName>
                                        </p:attrNameLst>
                                      </p:cBhvr>
                                      <p:to>
                                        <p:strVal val="visible"/>
                                      </p:to>
                                    </p:set>
                                    <p:animEffect transition="in" filter="dissolve">
                                      <p:cBhvr>
                                        <p:cTn id="27" dur="500"/>
                                        <p:tgtEl>
                                          <p:spTgt spid="453634">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53634">
                                            <p:txEl>
                                              <p:pRg st="4" end="4"/>
                                            </p:txEl>
                                          </p:spTgt>
                                        </p:tgtEl>
                                        <p:attrNameLst>
                                          <p:attrName>style.visibility</p:attrName>
                                        </p:attrNameLst>
                                      </p:cBhvr>
                                      <p:to>
                                        <p:strVal val="visible"/>
                                      </p:to>
                                    </p:set>
                                    <p:animEffect transition="in" filter="dissolve">
                                      <p:cBhvr>
                                        <p:cTn id="32" dur="500"/>
                                        <p:tgtEl>
                                          <p:spTgt spid="453634">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53634">
                                            <p:txEl>
                                              <p:pRg st="5" end="5"/>
                                            </p:txEl>
                                          </p:spTgt>
                                        </p:tgtEl>
                                        <p:attrNameLst>
                                          <p:attrName>style.visibility</p:attrName>
                                        </p:attrNameLst>
                                      </p:cBhvr>
                                      <p:to>
                                        <p:strVal val="visible"/>
                                      </p:to>
                                    </p:set>
                                    <p:animEffect transition="in" filter="dissolve">
                                      <p:cBhvr>
                                        <p:cTn id="37" dur="500"/>
                                        <p:tgtEl>
                                          <p:spTgt spid="453634">
                                            <p:txEl>
                                              <p:pRg st="5" end="5"/>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53634">
                                            <p:txEl>
                                              <p:pRg st="6" end="6"/>
                                            </p:txEl>
                                          </p:spTgt>
                                        </p:tgtEl>
                                        <p:attrNameLst>
                                          <p:attrName>style.visibility</p:attrName>
                                        </p:attrNameLst>
                                      </p:cBhvr>
                                      <p:to>
                                        <p:strVal val="visible"/>
                                      </p:to>
                                    </p:set>
                                    <p:animEffect transition="in" filter="dissolve">
                                      <p:cBhvr>
                                        <p:cTn id="42" dur="500"/>
                                        <p:tgtEl>
                                          <p:spTgt spid="45363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4" grpId="0" build="p"/>
      <p:bldP spid="453635" grpId="0"/>
    </p:bldLst>
  </p:timing>
</p:sld>
</file>

<file path=ppt/slides/slide1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327FAE8-5A00-4E16-B561-AAC314B7BD4A}" type="slidenum">
              <a:rPr kumimoji="0" lang="en-US" altLang="tr-TR" sz="1200" smtClean="0"/>
              <a:pPr>
                <a:spcBef>
                  <a:spcPct val="50000"/>
                </a:spcBef>
                <a:buFontTx/>
                <a:buNone/>
              </a:pPr>
              <a:t>108</a:t>
            </a:fld>
            <a:endParaRPr kumimoji="0" lang="en-US" altLang="tr-TR" sz="1200" smtClean="0"/>
          </a:p>
        </p:txBody>
      </p:sp>
      <p:sp>
        <p:nvSpPr>
          <p:cNvPr id="454658" name="Rectangle 2"/>
          <p:cNvSpPr>
            <a:spLocks noGrp="1" noChangeArrowheads="1"/>
          </p:cNvSpPr>
          <p:nvPr>
            <p:ph type="title"/>
          </p:nvPr>
        </p:nvSpPr>
        <p:spPr/>
        <p:txBody>
          <a:bodyPr/>
          <a:lstStyle/>
          <a:p>
            <a:r>
              <a:rPr lang="en-US" altLang="tr-TR" smtClean="0"/>
              <a:t>Multiplexers</a:t>
            </a:r>
          </a:p>
        </p:txBody>
      </p:sp>
      <p:sp>
        <p:nvSpPr>
          <p:cNvPr id="454659" name="Rectangle 3"/>
          <p:cNvSpPr>
            <a:spLocks noGrp="1" noChangeArrowheads="1"/>
          </p:cNvSpPr>
          <p:nvPr>
            <p:ph type="body" idx="1"/>
          </p:nvPr>
        </p:nvSpPr>
        <p:spPr>
          <a:xfrm>
            <a:off x="395288" y="1371600"/>
            <a:ext cx="8416925" cy="4638675"/>
          </a:xfrm>
        </p:spPr>
        <p:txBody>
          <a:bodyPr/>
          <a:lstStyle/>
          <a:p>
            <a:pPr marL="288925" indent="-288925"/>
            <a:r>
              <a:rPr lang="en-US" altLang="tr-TR" smtClean="0"/>
              <a:t>A multiplexer selects information from an input line and directs the information to an output line</a:t>
            </a:r>
          </a:p>
          <a:p>
            <a:pPr marL="288925" indent="-288925"/>
            <a:r>
              <a:rPr lang="en-US" altLang="tr-TR" smtClean="0"/>
              <a:t>A typical multiplexer has </a:t>
            </a:r>
            <a:r>
              <a:rPr lang="en-US" altLang="tr-TR" i="1" smtClean="0"/>
              <a:t>n</a:t>
            </a:r>
            <a:r>
              <a:rPr lang="en-US" altLang="tr-TR" smtClean="0"/>
              <a:t> control inputs (S</a:t>
            </a:r>
            <a:r>
              <a:rPr lang="en-US" altLang="tr-TR" baseline="-25000" smtClean="0"/>
              <a:t>n </a:t>
            </a:r>
            <a:r>
              <a:rPr lang="en-US" altLang="tr-TR" baseline="-25000" smtClean="0">
                <a:latin typeface="Symbol" panose="05050102010706020507" pitchFamily="18" charset="2"/>
              </a:rPr>
              <a:t>- </a:t>
            </a:r>
            <a:r>
              <a:rPr lang="en-US" altLang="tr-TR" baseline="-25000" smtClean="0"/>
              <a:t>1</a:t>
            </a:r>
            <a:r>
              <a:rPr lang="en-US" altLang="tr-TR" smtClean="0"/>
              <a:t>, … S</a:t>
            </a:r>
            <a:r>
              <a:rPr lang="en-US" altLang="tr-TR" baseline="-25000" smtClean="0"/>
              <a:t>0</a:t>
            </a:r>
            <a:r>
              <a:rPr lang="en-US" altLang="tr-TR" smtClean="0"/>
              <a:t>) called </a:t>
            </a:r>
            <a:r>
              <a:rPr lang="en-US" altLang="tr-TR" i="1" smtClean="0"/>
              <a:t>selection inputs</a:t>
            </a:r>
            <a:r>
              <a:rPr lang="en-US" altLang="tr-TR" smtClean="0"/>
              <a:t>, 2</a:t>
            </a:r>
            <a:r>
              <a:rPr lang="en-US" altLang="tr-TR" i="1" baseline="30000" smtClean="0"/>
              <a:t>n</a:t>
            </a:r>
            <a:r>
              <a:rPr lang="en-US" altLang="tr-TR" smtClean="0"/>
              <a:t> information inputs (I</a:t>
            </a:r>
            <a:r>
              <a:rPr lang="en-US" altLang="tr-TR" baseline="-25000" smtClean="0"/>
              <a:t>2</a:t>
            </a:r>
            <a:r>
              <a:rPr lang="en-US" altLang="tr-TR" baseline="30000" smtClean="0"/>
              <a:t>n</a:t>
            </a:r>
            <a:r>
              <a:rPr lang="en-US" altLang="tr-TR" baseline="-25000" smtClean="0"/>
              <a:t> </a:t>
            </a:r>
            <a:r>
              <a:rPr lang="en-US" altLang="tr-TR" baseline="-25000" smtClean="0">
                <a:latin typeface="Symbol" panose="05050102010706020507" pitchFamily="18" charset="2"/>
              </a:rPr>
              <a:t>- </a:t>
            </a:r>
            <a:r>
              <a:rPr lang="en-US" altLang="tr-TR" baseline="-25000" smtClean="0"/>
              <a:t>1</a:t>
            </a:r>
            <a:r>
              <a:rPr lang="en-US" altLang="tr-TR" smtClean="0"/>
              <a:t>, … I</a:t>
            </a:r>
            <a:r>
              <a:rPr lang="en-US" altLang="tr-TR" baseline="-25000" smtClean="0"/>
              <a:t>0</a:t>
            </a:r>
            <a:r>
              <a:rPr lang="en-US" altLang="tr-TR" smtClean="0"/>
              <a:t>), and one output Y</a:t>
            </a:r>
          </a:p>
          <a:p>
            <a:pPr marL="288925" indent="-288925"/>
            <a:r>
              <a:rPr lang="en-US" altLang="tr-TR" smtClean="0"/>
              <a:t>A multiplexer can be designed to have </a:t>
            </a:r>
            <a:r>
              <a:rPr lang="en-US" altLang="tr-TR" i="1" smtClean="0"/>
              <a:t>m</a:t>
            </a:r>
            <a:r>
              <a:rPr lang="en-US" altLang="tr-TR" smtClean="0"/>
              <a:t> information inputs with m </a:t>
            </a:r>
            <a:r>
              <a:rPr lang="en-US" altLang="tr-TR" smtClean="0">
                <a:latin typeface="Symbol" panose="05050102010706020507" pitchFamily="18" charset="2"/>
              </a:rPr>
              <a:t>&lt; </a:t>
            </a:r>
            <a:r>
              <a:rPr lang="en-US" altLang="tr-TR" smtClean="0"/>
              <a:t>2</a:t>
            </a:r>
            <a:r>
              <a:rPr lang="en-US" altLang="tr-TR" baseline="30000" smtClean="0"/>
              <a:t>n</a:t>
            </a:r>
            <a:r>
              <a:rPr lang="en-US" altLang="tr-TR" smtClean="0"/>
              <a:t> as well as </a:t>
            </a:r>
            <a:r>
              <a:rPr lang="en-US" altLang="tr-TR" i="1" smtClean="0"/>
              <a:t>n</a:t>
            </a:r>
            <a:r>
              <a:rPr lang="en-US" altLang="tr-TR" smtClean="0"/>
              <a:t> selection inputs </a:t>
            </a:r>
          </a:p>
          <a:p>
            <a:pPr marL="288925" indent="-288925"/>
            <a:endParaRPr lang="en-US" altLang="tr-TR" smtClean="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54658"/>
                                        </p:tgtEl>
                                        <p:attrNameLst>
                                          <p:attrName>style.visibility</p:attrName>
                                        </p:attrNameLst>
                                      </p:cBhvr>
                                      <p:to>
                                        <p:strVal val="visible"/>
                                      </p:to>
                                    </p:set>
                                    <p:animEffect transition="in" filter="dissolve">
                                      <p:cBhvr>
                                        <p:cTn id="7" dur="500"/>
                                        <p:tgtEl>
                                          <p:spTgt spid="45465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54659">
                                            <p:txEl>
                                              <p:pRg st="0" end="0"/>
                                            </p:txEl>
                                          </p:spTgt>
                                        </p:tgtEl>
                                        <p:attrNameLst>
                                          <p:attrName>style.visibility</p:attrName>
                                        </p:attrNameLst>
                                      </p:cBhvr>
                                      <p:to>
                                        <p:strVal val="visible"/>
                                      </p:to>
                                    </p:set>
                                    <p:animEffect transition="in" filter="dissolve">
                                      <p:cBhvr>
                                        <p:cTn id="12" dur="500"/>
                                        <p:tgtEl>
                                          <p:spTgt spid="45465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54659">
                                            <p:txEl>
                                              <p:pRg st="1" end="1"/>
                                            </p:txEl>
                                          </p:spTgt>
                                        </p:tgtEl>
                                        <p:attrNameLst>
                                          <p:attrName>style.visibility</p:attrName>
                                        </p:attrNameLst>
                                      </p:cBhvr>
                                      <p:to>
                                        <p:strVal val="visible"/>
                                      </p:to>
                                    </p:set>
                                    <p:animEffect transition="in" filter="dissolve">
                                      <p:cBhvr>
                                        <p:cTn id="17" dur="500"/>
                                        <p:tgtEl>
                                          <p:spTgt spid="45465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54659">
                                            <p:txEl>
                                              <p:pRg st="2" end="2"/>
                                            </p:txEl>
                                          </p:spTgt>
                                        </p:tgtEl>
                                        <p:attrNameLst>
                                          <p:attrName>style.visibility</p:attrName>
                                        </p:attrNameLst>
                                      </p:cBhvr>
                                      <p:to>
                                        <p:strVal val="visible"/>
                                      </p:to>
                                    </p:set>
                                    <p:animEffect transition="in" filter="dissolve">
                                      <p:cBhvr>
                                        <p:cTn id="22" dur="500"/>
                                        <p:tgtEl>
                                          <p:spTgt spid="45465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58" grpId="0"/>
      <p:bldP spid="454659" grpId="0" build="p"/>
    </p:bldLst>
  </p:timing>
</p:sld>
</file>

<file path=ppt/slides/slide1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824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6ADE502-C0FE-4EF6-99AC-37196276C620}" type="slidenum">
              <a:rPr kumimoji="0" lang="en-US" altLang="tr-TR" sz="1200" smtClean="0"/>
              <a:pPr>
                <a:spcBef>
                  <a:spcPct val="50000"/>
                </a:spcBef>
                <a:buFontTx/>
                <a:buNone/>
              </a:pPr>
              <a:t>109</a:t>
            </a:fld>
            <a:endParaRPr kumimoji="0" lang="en-US" altLang="tr-TR" sz="1200" smtClean="0"/>
          </a:p>
        </p:txBody>
      </p:sp>
      <p:sp>
        <p:nvSpPr>
          <p:cNvPr id="455682" name="Rectangle 2"/>
          <p:cNvSpPr>
            <a:spLocks noGrp="1" noChangeArrowheads="1"/>
          </p:cNvSpPr>
          <p:nvPr>
            <p:ph type="title"/>
          </p:nvPr>
        </p:nvSpPr>
        <p:spPr/>
        <p:txBody>
          <a:bodyPr/>
          <a:lstStyle/>
          <a:p>
            <a:r>
              <a:rPr lang="en-US" altLang="tr-TR" smtClean="0"/>
              <a:t>2-to-1-Line Multiplexer</a:t>
            </a:r>
          </a:p>
        </p:txBody>
      </p:sp>
      <p:sp>
        <p:nvSpPr>
          <p:cNvPr id="455683" name="Rectangle 3"/>
          <p:cNvSpPr>
            <a:spLocks noGrp="1" noChangeArrowheads="1"/>
          </p:cNvSpPr>
          <p:nvPr>
            <p:ph type="body" idx="1"/>
          </p:nvPr>
        </p:nvSpPr>
        <p:spPr>
          <a:xfrm>
            <a:off x="496888" y="947738"/>
            <a:ext cx="8280400" cy="4978400"/>
          </a:xfrm>
        </p:spPr>
        <p:txBody>
          <a:bodyPr/>
          <a:lstStyle/>
          <a:p>
            <a:pPr marL="288925" indent="-288925"/>
            <a:r>
              <a:rPr lang="en-US" altLang="tr-TR" sz="2800" smtClean="0"/>
              <a:t>Since 2 = 2</a:t>
            </a:r>
            <a:r>
              <a:rPr lang="en-US" altLang="tr-TR" sz="2800" baseline="30000" smtClean="0"/>
              <a:t>1</a:t>
            </a:r>
            <a:r>
              <a:rPr lang="en-US" altLang="tr-TR" sz="2800" smtClean="0"/>
              <a:t>, n = 1</a:t>
            </a:r>
          </a:p>
          <a:p>
            <a:pPr marL="288925" indent="-288925"/>
            <a:r>
              <a:rPr lang="en-US" altLang="tr-TR" sz="2800" smtClean="0"/>
              <a:t>The single selection variable S has two values:</a:t>
            </a:r>
          </a:p>
          <a:p>
            <a:pPr marL="692150" lvl="1" indent="-234950"/>
            <a:r>
              <a:rPr lang="en-US" altLang="tr-TR" sz="2400" smtClean="0"/>
              <a:t>S = 0 selects input I</a:t>
            </a:r>
            <a:r>
              <a:rPr lang="en-US" altLang="tr-TR" sz="2400" baseline="-25000" smtClean="0"/>
              <a:t>0</a:t>
            </a:r>
          </a:p>
          <a:p>
            <a:pPr marL="692150" lvl="1" indent="-234950"/>
            <a:r>
              <a:rPr lang="en-US" altLang="tr-TR" sz="2400" smtClean="0"/>
              <a:t>S = 1 selects input I</a:t>
            </a:r>
            <a:r>
              <a:rPr lang="en-US" altLang="tr-TR" sz="2400" baseline="-25000" smtClean="0"/>
              <a:t>1</a:t>
            </a:r>
          </a:p>
          <a:p>
            <a:pPr marL="288925" indent="-288925"/>
            <a:r>
              <a:rPr lang="en-US" altLang="tr-TR" sz="2800" smtClean="0"/>
              <a:t>The equation:</a:t>
            </a:r>
          </a:p>
          <a:p>
            <a:pPr marL="288925" indent="-288925">
              <a:buFontTx/>
              <a:buNone/>
            </a:pPr>
            <a:r>
              <a:rPr lang="en-US" altLang="tr-TR" sz="2800" smtClean="0"/>
              <a:t>       </a:t>
            </a:r>
            <a:r>
              <a:rPr lang="en-US" altLang="tr-TR" sz="2800" b="1" smtClean="0"/>
              <a:t>Y =     I</a:t>
            </a:r>
            <a:r>
              <a:rPr lang="en-US" altLang="tr-TR" sz="2800" b="1" baseline="-25000" smtClean="0"/>
              <a:t>0</a:t>
            </a:r>
            <a:r>
              <a:rPr lang="en-US" altLang="tr-TR" sz="2800" b="1" smtClean="0"/>
              <a:t> + SI</a:t>
            </a:r>
            <a:r>
              <a:rPr lang="en-US" altLang="tr-TR" sz="2800" b="1" baseline="-25000" smtClean="0"/>
              <a:t>1</a:t>
            </a:r>
          </a:p>
          <a:p>
            <a:pPr marL="288925" indent="-288925"/>
            <a:r>
              <a:rPr lang="en-US" altLang="tr-TR" sz="2800" smtClean="0"/>
              <a:t>The circuit:</a:t>
            </a:r>
          </a:p>
          <a:p>
            <a:pPr marL="288925" indent="-288925">
              <a:buFontTx/>
              <a:buNone/>
            </a:pPr>
            <a:endParaRPr lang="en-US" altLang="tr-TR" sz="2800" baseline="-25000" smtClean="0"/>
          </a:p>
        </p:txBody>
      </p:sp>
      <p:grpSp>
        <p:nvGrpSpPr>
          <p:cNvPr id="455684" name="Group 4"/>
          <p:cNvGrpSpPr>
            <a:grpSpLocks/>
          </p:cNvGrpSpPr>
          <p:nvPr/>
        </p:nvGrpSpPr>
        <p:grpSpPr bwMode="auto">
          <a:xfrm>
            <a:off x="1889125" y="3355975"/>
            <a:ext cx="382588" cy="519113"/>
            <a:chOff x="1334" y="2346"/>
            <a:chExt cx="241" cy="327"/>
          </a:xfrm>
        </p:grpSpPr>
        <p:sp>
          <p:nvSpPr>
            <p:cNvPr id="138247" name="Text Box 5"/>
            <p:cNvSpPr txBox="1">
              <a:spLocks noChangeArrowheads="1"/>
            </p:cNvSpPr>
            <p:nvPr/>
          </p:nvSpPr>
          <p:spPr bwMode="auto">
            <a:xfrm>
              <a:off x="1334" y="2346"/>
              <a:ext cx="2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S</a:t>
              </a:r>
            </a:p>
          </p:txBody>
        </p:sp>
        <p:sp>
          <p:nvSpPr>
            <p:cNvPr id="138248" name="Line 6"/>
            <p:cNvSpPr>
              <a:spLocks noChangeShapeType="1"/>
            </p:cNvSpPr>
            <p:nvPr/>
          </p:nvSpPr>
          <p:spPr bwMode="auto">
            <a:xfrm>
              <a:off x="1392" y="2400"/>
              <a:ext cx="13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pic>
        <p:nvPicPr>
          <p:cNvPr id="455687" name="Picture 7" descr="Fig_4-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20950" y="4079875"/>
            <a:ext cx="6445250" cy="22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55682"/>
                                        </p:tgtEl>
                                        <p:attrNameLst>
                                          <p:attrName>style.visibility</p:attrName>
                                        </p:attrNameLst>
                                      </p:cBhvr>
                                      <p:to>
                                        <p:strVal val="visible"/>
                                      </p:to>
                                    </p:set>
                                    <p:animEffect transition="in" filter="dissolve">
                                      <p:cBhvr>
                                        <p:cTn id="7" dur="500"/>
                                        <p:tgtEl>
                                          <p:spTgt spid="45568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55683">
                                            <p:txEl>
                                              <p:pRg st="0" end="0"/>
                                            </p:txEl>
                                          </p:spTgt>
                                        </p:tgtEl>
                                        <p:attrNameLst>
                                          <p:attrName>style.visibility</p:attrName>
                                        </p:attrNameLst>
                                      </p:cBhvr>
                                      <p:to>
                                        <p:strVal val="visible"/>
                                      </p:to>
                                    </p:set>
                                    <p:animEffect transition="in" filter="dissolve">
                                      <p:cBhvr>
                                        <p:cTn id="12" dur="500"/>
                                        <p:tgtEl>
                                          <p:spTgt spid="45568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55683">
                                            <p:txEl>
                                              <p:pRg st="1" end="1"/>
                                            </p:txEl>
                                          </p:spTgt>
                                        </p:tgtEl>
                                        <p:attrNameLst>
                                          <p:attrName>style.visibility</p:attrName>
                                        </p:attrNameLst>
                                      </p:cBhvr>
                                      <p:to>
                                        <p:strVal val="visible"/>
                                      </p:to>
                                    </p:set>
                                    <p:animEffect transition="in" filter="dissolve">
                                      <p:cBhvr>
                                        <p:cTn id="17" dur="500"/>
                                        <p:tgtEl>
                                          <p:spTgt spid="455683">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55683">
                                            <p:txEl>
                                              <p:pRg st="2" end="2"/>
                                            </p:txEl>
                                          </p:spTgt>
                                        </p:tgtEl>
                                        <p:attrNameLst>
                                          <p:attrName>style.visibility</p:attrName>
                                        </p:attrNameLst>
                                      </p:cBhvr>
                                      <p:to>
                                        <p:strVal val="visible"/>
                                      </p:to>
                                    </p:set>
                                    <p:animEffect transition="in" filter="dissolve">
                                      <p:cBhvr>
                                        <p:cTn id="22" dur="500"/>
                                        <p:tgtEl>
                                          <p:spTgt spid="455683">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55683">
                                            <p:txEl>
                                              <p:pRg st="3" end="3"/>
                                            </p:txEl>
                                          </p:spTgt>
                                        </p:tgtEl>
                                        <p:attrNameLst>
                                          <p:attrName>style.visibility</p:attrName>
                                        </p:attrNameLst>
                                      </p:cBhvr>
                                      <p:to>
                                        <p:strVal val="visible"/>
                                      </p:to>
                                    </p:set>
                                    <p:animEffect transition="in" filter="dissolve">
                                      <p:cBhvr>
                                        <p:cTn id="27" dur="500"/>
                                        <p:tgtEl>
                                          <p:spTgt spid="455683">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55683">
                                            <p:txEl>
                                              <p:pRg st="4" end="4"/>
                                            </p:txEl>
                                          </p:spTgt>
                                        </p:tgtEl>
                                        <p:attrNameLst>
                                          <p:attrName>style.visibility</p:attrName>
                                        </p:attrNameLst>
                                      </p:cBhvr>
                                      <p:to>
                                        <p:strVal val="visible"/>
                                      </p:to>
                                    </p:set>
                                    <p:animEffect transition="in" filter="dissolve">
                                      <p:cBhvr>
                                        <p:cTn id="32" dur="500"/>
                                        <p:tgtEl>
                                          <p:spTgt spid="45568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55683">
                                            <p:txEl>
                                              <p:pRg st="5" end="5"/>
                                            </p:txEl>
                                          </p:spTgt>
                                        </p:tgtEl>
                                        <p:attrNameLst>
                                          <p:attrName>style.visibility</p:attrName>
                                        </p:attrNameLst>
                                      </p:cBhvr>
                                      <p:to>
                                        <p:strVal val="visible"/>
                                      </p:to>
                                    </p:set>
                                    <p:animEffect transition="in" filter="dissolve">
                                      <p:cBhvr>
                                        <p:cTn id="37" dur="500"/>
                                        <p:tgtEl>
                                          <p:spTgt spid="455683">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455684"/>
                                        </p:tgtEl>
                                        <p:attrNameLst>
                                          <p:attrName>style.visibility</p:attrName>
                                        </p:attrNameLst>
                                      </p:cBhvr>
                                      <p:to>
                                        <p:strVal val="visible"/>
                                      </p:to>
                                    </p:set>
                                    <p:animEffect transition="in" filter="dissolve">
                                      <p:cBhvr>
                                        <p:cTn id="40" dur="500"/>
                                        <p:tgtEl>
                                          <p:spTgt spid="455684"/>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55683">
                                            <p:txEl>
                                              <p:pRg st="6" end="6"/>
                                            </p:txEl>
                                          </p:spTgt>
                                        </p:tgtEl>
                                        <p:attrNameLst>
                                          <p:attrName>style.visibility</p:attrName>
                                        </p:attrNameLst>
                                      </p:cBhvr>
                                      <p:to>
                                        <p:strVal val="visible"/>
                                      </p:to>
                                    </p:set>
                                    <p:animEffect transition="in" filter="dissolve">
                                      <p:cBhvr>
                                        <p:cTn id="45" dur="500"/>
                                        <p:tgtEl>
                                          <p:spTgt spid="455683">
                                            <p:txEl>
                                              <p:pRg st="6" end="6"/>
                                            </p:txEl>
                                          </p:spTgt>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455687"/>
                                        </p:tgtEl>
                                        <p:attrNameLst>
                                          <p:attrName>style.visibility</p:attrName>
                                        </p:attrNameLst>
                                      </p:cBhvr>
                                      <p:to>
                                        <p:strVal val="visible"/>
                                      </p:to>
                                    </p:set>
                                    <p:animEffect transition="in" filter="dissolve">
                                      <p:cBhvr>
                                        <p:cTn id="50" dur="500"/>
                                        <p:tgtEl>
                                          <p:spTgt spid="4556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82" grpId="0"/>
      <p:bldP spid="45568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p:txBody>
          <a:bodyPr/>
          <a:lstStyle/>
          <a:p>
            <a:r>
              <a:rPr lang="tr-TR" altLang="tr-TR" smtClean="0"/>
              <a:t>Converting data into information</a:t>
            </a:r>
          </a:p>
        </p:txBody>
      </p:sp>
      <p:sp>
        <p:nvSpPr>
          <p:cNvPr id="3" name="Content Placeholder 2"/>
          <p:cNvSpPr>
            <a:spLocks noGrp="1"/>
          </p:cNvSpPr>
          <p:nvPr>
            <p:ph idx="1"/>
          </p:nvPr>
        </p:nvSpPr>
        <p:spPr/>
        <p:txBody>
          <a:bodyPr/>
          <a:lstStyle/>
          <a:p>
            <a:pPr lvl="1">
              <a:defRPr/>
            </a:pPr>
            <a:r>
              <a:rPr lang="en-US" dirty="0" smtClean="0"/>
              <a:t>in the right format</a:t>
            </a:r>
            <a:endParaRPr lang="tr-TR" dirty="0" smtClean="0"/>
          </a:p>
          <a:p>
            <a:pPr lvl="2">
              <a:defRPr/>
            </a:pPr>
            <a:r>
              <a:rPr lang="en-US" dirty="0" smtClean="0"/>
              <a:t>information can only be </a:t>
            </a:r>
            <a:r>
              <a:rPr lang="en-US" dirty="0" err="1" smtClean="0"/>
              <a:t>analysed</a:t>
            </a:r>
            <a:r>
              <a:rPr lang="en-US" dirty="0" smtClean="0"/>
              <a:t> using a spreadsheet if all the data can be entered into the computer system</a:t>
            </a:r>
          </a:p>
          <a:p>
            <a:pPr lvl="1">
              <a:defRPr/>
            </a:pPr>
            <a:r>
              <a:rPr lang="en-US" dirty="0" smtClean="0"/>
              <a:t>available at a suitable price</a:t>
            </a:r>
            <a:endParaRPr lang="tr-TR" dirty="0" smtClean="0"/>
          </a:p>
          <a:p>
            <a:pPr lvl="2">
              <a:defRPr/>
            </a:pPr>
            <a:r>
              <a:rPr lang="en-US" dirty="0" smtClean="0"/>
              <a:t>the benefits of the data must merit the cost of collecting or buying it.</a:t>
            </a:r>
          </a:p>
          <a:p>
            <a:pPr>
              <a:defRPr/>
            </a:pPr>
            <a:r>
              <a:rPr lang="en-US" dirty="0" smtClean="0"/>
              <a:t>The same criteria apply to </a:t>
            </a:r>
            <a:r>
              <a:rPr lang="en-US" dirty="0" smtClean="0">
                <a:solidFill>
                  <a:schemeClr val="accent1">
                    <a:lumMod val="75000"/>
                  </a:schemeClr>
                </a:solidFill>
              </a:rPr>
              <a:t>information</a:t>
            </a:r>
            <a:r>
              <a:rPr lang="en-US" dirty="0" smtClean="0"/>
              <a:t>. </a:t>
            </a:r>
            <a:endParaRPr lang="tr-TR" dirty="0" smtClean="0"/>
          </a:p>
          <a:p>
            <a:pPr lvl="1">
              <a:defRPr/>
            </a:pPr>
            <a:r>
              <a:rPr lang="tr-TR" dirty="0" err="1" smtClean="0"/>
              <a:t>It</a:t>
            </a:r>
            <a:r>
              <a:rPr lang="tr-TR" dirty="0" smtClean="0"/>
              <a:t> is </a:t>
            </a:r>
            <a:r>
              <a:rPr lang="tr-TR" dirty="0" err="1" smtClean="0"/>
              <a:t>important</a:t>
            </a:r>
            <a:endParaRPr lang="en-US" dirty="0" smtClean="0"/>
          </a:p>
          <a:p>
            <a:pPr lvl="2">
              <a:defRPr/>
            </a:pPr>
            <a:r>
              <a:rPr lang="tr-TR" dirty="0" err="1" smtClean="0"/>
              <a:t>to</a:t>
            </a:r>
            <a:r>
              <a:rPr lang="tr-TR" dirty="0" smtClean="0"/>
              <a:t> </a:t>
            </a:r>
            <a:r>
              <a:rPr lang="en-US" dirty="0" smtClean="0"/>
              <a:t>get the right information </a:t>
            </a:r>
            <a:endParaRPr lang="tr-TR" dirty="0" smtClean="0"/>
          </a:p>
          <a:p>
            <a:pPr lvl="2">
              <a:defRPr/>
            </a:pPr>
            <a:r>
              <a:rPr lang="tr-TR" dirty="0" err="1" smtClean="0"/>
              <a:t>to</a:t>
            </a:r>
            <a:r>
              <a:rPr lang="tr-TR" dirty="0" smtClean="0"/>
              <a:t> </a:t>
            </a:r>
            <a:r>
              <a:rPr lang="en-US" dirty="0" smtClean="0"/>
              <a:t>get the information right</a:t>
            </a:r>
            <a:endParaRPr lang="tr-TR" dirty="0"/>
          </a:p>
        </p:txBody>
      </p:sp>
      <p:sp>
        <p:nvSpPr>
          <p:cNvPr id="1638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B0FA383-EB5F-490E-B8D1-59939B577FB3}" type="slidenum">
              <a:rPr kumimoji="0" lang="en-US" altLang="tr-TR" sz="1200" smtClean="0"/>
              <a:pPr>
                <a:spcBef>
                  <a:spcPct val="50000"/>
                </a:spcBef>
                <a:buFontTx/>
                <a:buNone/>
              </a:pPr>
              <a:t>11</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926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3346842-2583-4029-9EB0-3040CC4C995C}" type="slidenum">
              <a:rPr kumimoji="0" lang="en-US" altLang="tr-TR" sz="1200" smtClean="0"/>
              <a:pPr>
                <a:spcBef>
                  <a:spcPct val="50000"/>
                </a:spcBef>
                <a:buFontTx/>
                <a:buNone/>
              </a:pPr>
              <a:t>110</a:t>
            </a:fld>
            <a:endParaRPr kumimoji="0" lang="en-US" altLang="tr-TR" sz="1200" smtClean="0"/>
          </a:p>
        </p:txBody>
      </p:sp>
      <p:sp>
        <p:nvSpPr>
          <p:cNvPr id="457730" name="Rectangle 2"/>
          <p:cNvSpPr>
            <a:spLocks noGrp="1" noChangeArrowheads="1"/>
          </p:cNvSpPr>
          <p:nvPr>
            <p:ph type="title"/>
          </p:nvPr>
        </p:nvSpPr>
        <p:spPr>
          <a:xfrm>
            <a:off x="588963" y="0"/>
            <a:ext cx="8255000" cy="757238"/>
          </a:xfrm>
        </p:spPr>
        <p:txBody>
          <a:bodyPr/>
          <a:lstStyle/>
          <a:p>
            <a:r>
              <a:rPr lang="en-US" altLang="tr-TR" smtClean="0"/>
              <a:t>Example: 4-to-1-line Multiplexer</a:t>
            </a:r>
          </a:p>
        </p:txBody>
      </p:sp>
      <p:sp>
        <p:nvSpPr>
          <p:cNvPr id="457731" name="Rectangle 3"/>
          <p:cNvSpPr>
            <a:spLocks noGrp="1" noChangeArrowheads="1"/>
          </p:cNvSpPr>
          <p:nvPr>
            <p:ph type="body" idx="1"/>
          </p:nvPr>
        </p:nvSpPr>
        <p:spPr/>
        <p:txBody>
          <a:bodyPr/>
          <a:lstStyle/>
          <a:p>
            <a:pPr marL="288925" indent="-288925"/>
            <a:r>
              <a:rPr lang="en-US" altLang="tr-TR" smtClean="0"/>
              <a:t>2-to-2</a:t>
            </a:r>
            <a:r>
              <a:rPr lang="en-US" altLang="tr-TR" baseline="30000" smtClean="0"/>
              <a:t>2</a:t>
            </a:r>
            <a:r>
              <a:rPr lang="en-US" altLang="tr-TR" smtClean="0"/>
              <a:t>-line decoder</a:t>
            </a:r>
          </a:p>
          <a:p>
            <a:pPr marL="288925" indent="-288925"/>
            <a:r>
              <a:rPr lang="en-US" altLang="tr-TR" smtClean="0"/>
              <a:t>2</a:t>
            </a:r>
            <a:r>
              <a:rPr lang="en-US" altLang="tr-TR" baseline="30000" smtClean="0"/>
              <a:t>2</a:t>
            </a:r>
            <a:r>
              <a:rPr lang="en-US" altLang="tr-TR" smtClean="0"/>
              <a:t> </a:t>
            </a:r>
            <a:r>
              <a:rPr lang="en-US" altLang="tr-TR" sz="3600" smtClean="0">
                <a:latin typeface="Symbol" panose="05050102010706020507" pitchFamily="18" charset="2"/>
              </a:rPr>
              <a:t>´</a:t>
            </a:r>
            <a:r>
              <a:rPr lang="en-US" altLang="tr-TR" sz="2400" smtClean="0">
                <a:latin typeface="Symbol" panose="05050102010706020507" pitchFamily="18" charset="2"/>
              </a:rPr>
              <a:t> </a:t>
            </a:r>
            <a:r>
              <a:rPr lang="en-US" altLang="tr-TR" smtClean="0"/>
              <a:t> 2 AND-OR</a:t>
            </a:r>
          </a:p>
        </p:txBody>
      </p:sp>
      <p:grpSp>
        <p:nvGrpSpPr>
          <p:cNvPr id="139269" name="Group 4"/>
          <p:cNvGrpSpPr>
            <a:grpSpLocks noChangeAspect="1"/>
          </p:cNvGrpSpPr>
          <p:nvPr/>
        </p:nvGrpSpPr>
        <p:grpSpPr bwMode="auto">
          <a:xfrm>
            <a:off x="1714500" y="2395538"/>
            <a:ext cx="6878638" cy="3990975"/>
            <a:chOff x="1128" y="1540"/>
            <a:chExt cx="4333" cy="2514"/>
          </a:xfrm>
        </p:grpSpPr>
        <p:sp>
          <p:nvSpPr>
            <p:cNvPr id="139270" name="AutoShape 5"/>
            <p:cNvSpPr>
              <a:spLocks noChangeAspect="1" noChangeArrowheads="1" noTextEdit="1"/>
            </p:cNvSpPr>
            <p:nvPr/>
          </p:nvSpPr>
          <p:spPr bwMode="auto">
            <a:xfrm>
              <a:off x="1128" y="1540"/>
              <a:ext cx="4313" cy="2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tr-TR"/>
            </a:p>
          </p:txBody>
        </p:sp>
        <p:sp>
          <p:nvSpPr>
            <p:cNvPr id="139271" name="Rectangle 6"/>
            <p:cNvSpPr>
              <a:spLocks noChangeArrowheads="1"/>
            </p:cNvSpPr>
            <p:nvPr/>
          </p:nvSpPr>
          <p:spPr bwMode="auto">
            <a:xfrm>
              <a:off x="2430" y="2242"/>
              <a:ext cx="880" cy="1068"/>
            </a:xfrm>
            <a:prstGeom prst="rect">
              <a:avLst/>
            </a:prstGeom>
            <a:solidFill>
              <a:srgbClr val="D9F1F7"/>
            </a:solidFill>
            <a:ln w="6350">
              <a:solidFill>
                <a:srgbClr val="00A0C6"/>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272" name="Freeform 7"/>
            <p:cNvSpPr>
              <a:spLocks/>
            </p:cNvSpPr>
            <p:nvPr/>
          </p:nvSpPr>
          <p:spPr bwMode="auto">
            <a:xfrm>
              <a:off x="2933" y="2644"/>
              <a:ext cx="206" cy="1"/>
            </a:xfrm>
            <a:custGeom>
              <a:avLst/>
              <a:gdLst>
                <a:gd name="T0" fmla="*/ 0 w 206"/>
                <a:gd name="T1" fmla="*/ 0 h 1"/>
                <a:gd name="T2" fmla="*/ 206 w 206"/>
                <a:gd name="T3" fmla="*/ 0 h 1"/>
                <a:gd name="T4" fmla="*/ 0 w 206"/>
                <a:gd name="T5" fmla="*/ 0 h 1"/>
                <a:gd name="T6" fmla="*/ 0 60000 65536"/>
                <a:gd name="T7" fmla="*/ 0 60000 65536"/>
                <a:gd name="T8" fmla="*/ 0 60000 65536"/>
              </a:gdLst>
              <a:ahLst/>
              <a:cxnLst>
                <a:cxn ang="T6">
                  <a:pos x="T0" y="T1"/>
                </a:cxn>
                <a:cxn ang="T7">
                  <a:pos x="T2" y="T3"/>
                </a:cxn>
                <a:cxn ang="T8">
                  <a:pos x="T4" y="T5"/>
                </a:cxn>
              </a:cxnLst>
              <a:rect l="0" t="0" r="r" b="b"/>
              <a:pathLst>
                <a:path w="206" h="1">
                  <a:moveTo>
                    <a:pt x="0" y="0"/>
                  </a:moveTo>
                  <a:lnTo>
                    <a:pt x="206"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9273" name="Line 8"/>
            <p:cNvSpPr>
              <a:spLocks noChangeShapeType="1"/>
            </p:cNvSpPr>
            <p:nvPr/>
          </p:nvSpPr>
          <p:spPr bwMode="auto">
            <a:xfrm>
              <a:off x="2933" y="2644"/>
              <a:ext cx="206"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274" name="Freeform 9"/>
            <p:cNvSpPr>
              <a:spLocks/>
            </p:cNvSpPr>
            <p:nvPr/>
          </p:nvSpPr>
          <p:spPr bwMode="auto">
            <a:xfrm>
              <a:off x="3030" y="2566"/>
              <a:ext cx="95" cy="1"/>
            </a:xfrm>
            <a:custGeom>
              <a:avLst/>
              <a:gdLst>
                <a:gd name="T0" fmla="*/ 0 w 95"/>
                <a:gd name="T1" fmla="*/ 0 h 1"/>
                <a:gd name="T2" fmla="*/ 95 w 95"/>
                <a:gd name="T3" fmla="*/ 0 h 1"/>
                <a:gd name="T4" fmla="*/ 0 w 95"/>
                <a:gd name="T5" fmla="*/ 0 h 1"/>
                <a:gd name="T6" fmla="*/ 0 60000 65536"/>
                <a:gd name="T7" fmla="*/ 0 60000 65536"/>
                <a:gd name="T8" fmla="*/ 0 60000 65536"/>
              </a:gdLst>
              <a:ahLst/>
              <a:cxnLst>
                <a:cxn ang="T6">
                  <a:pos x="T0" y="T1"/>
                </a:cxn>
                <a:cxn ang="T7">
                  <a:pos x="T2" y="T3"/>
                </a:cxn>
                <a:cxn ang="T8">
                  <a:pos x="T4" y="T5"/>
                </a:cxn>
              </a:cxnLst>
              <a:rect l="0" t="0" r="r" b="b"/>
              <a:pathLst>
                <a:path w="95" h="1">
                  <a:moveTo>
                    <a:pt x="0" y="0"/>
                  </a:moveTo>
                  <a:lnTo>
                    <a:pt x="9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9275" name="Line 10"/>
            <p:cNvSpPr>
              <a:spLocks noChangeShapeType="1"/>
            </p:cNvSpPr>
            <p:nvPr/>
          </p:nvSpPr>
          <p:spPr bwMode="auto">
            <a:xfrm>
              <a:off x="3030" y="2566"/>
              <a:ext cx="95"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276" name="Line 11"/>
            <p:cNvSpPr>
              <a:spLocks noChangeShapeType="1"/>
            </p:cNvSpPr>
            <p:nvPr/>
          </p:nvSpPr>
          <p:spPr bwMode="auto">
            <a:xfrm flipH="1">
              <a:off x="4042" y="2953"/>
              <a:ext cx="149"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277" name="Freeform 12"/>
            <p:cNvSpPr>
              <a:spLocks/>
            </p:cNvSpPr>
            <p:nvPr/>
          </p:nvSpPr>
          <p:spPr bwMode="auto">
            <a:xfrm>
              <a:off x="2387" y="2326"/>
              <a:ext cx="754" cy="445"/>
            </a:xfrm>
            <a:custGeom>
              <a:avLst/>
              <a:gdLst>
                <a:gd name="T0" fmla="*/ 0 w 754"/>
                <a:gd name="T1" fmla="*/ 0 h 445"/>
                <a:gd name="T2" fmla="*/ 643 w 754"/>
                <a:gd name="T3" fmla="*/ 0 h 445"/>
                <a:gd name="T4" fmla="*/ 643 w 754"/>
                <a:gd name="T5" fmla="*/ 445 h 445"/>
                <a:gd name="T6" fmla="*/ 754 w 754"/>
                <a:gd name="T7" fmla="*/ 445 h 4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4" h="445">
                  <a:moveTo>
                    <a:pt x="0" y="0"/>
                  </a:moveTo>
                  <a:lnTo>
                    <a:pt x="643" y="0"/>
                  </a:lnTo>
                  <a:lnTo>
                    <a:pt x="643" y="445"/>
                  </a:lnTo>
                  <a:lnTo>
                    <a:pt x="754" y="445"/>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278" name="Freeform 13"/>
            <p:cNvSpPr>
              <a:spLocks/>
            </p:cNvSpPr>
            <p:nvPr/>
          </p:nvSpPr>
          <p:spPr bwMode="auto">
            <a:xfrm>
              <a:off x="2387" y="2491"/>
              <a:ext cx="754" cy="565"/>
            </a:xfrm>
            <a:custGeom>
              <a:avLst/>
              <a:gdLst>
                <a:gd name="T0" fmla="*/ 0 w 754"/>
                <a:gd name="T1" fmla="*/ 0 h 565"/>
                <a:gd name="T2" fmla="*/ 546 w 754"/>
                <a:gd name="T3" fmla="*/ 0 h 565"/>
                <a:gd name="T4" fmla="*/ 546 w 754"/>
                <a:gd name="T5" fmla="*/ 565 h 565"/>
                <a:gd name="T6" fmla="*/ 754 w 754"/>
                <a:gd name="T7" fmla="*/ 565 h 5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4" h="565">
                  <a:moveTo>
                    <a:pt x="0" y="0"/>
                  </a:moveTo>
                  <a:lnTo>
                    <a:pt x="546" y="0"/>
                  </a:lnTo>
                  <a:lnTo>
                    <a:pt x="546" y="565"/>
                  </a:lnTo>
                  <a:lnTo>
                    <a:pt x="754" y="565"/>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279" name="Freeform 14"/>
            <p:cNvSpPr>
              <a:spLocks/>
            </p:cNvSpPr>
            <p:nvPr/>
          </p:nvSpPr>
          <p:spPr bwMode="auto">
            <a:xfrm>
              <a:off x="2590" y="2326"/>
              <a:ext cx="562" cy="859"/>
            </a:xfrm>
            <a:custGeom>
              <a:avLst/>
              <a:gdLst>
                <a:gd name="T0" fmla="*/ 0 w 562"/>
                <a:gd name="T1" fmla="*/ 0 h 859"/>
                <a:gd name="T2" fmla="*/ 0 w 562"/>
                <a:gd name="T3" fmla="*/ 859 h 859"/>
                <a:gd name="T4" fmla="*/ 562 w 562"/>
                <a:gd name="T5" fmla="*/ 859 h 859"/>
                <a:gd name="T6" fmla="*/ 0 60000 65536"/>
                <a:gd name="T7" fmla="*/ 0 60000 65536"/>
                <a:gd name="T8" fmla="*/ 0 60000 65536"/>
              </a:gdLst>
              <a:ahLst/>
              <a:cxnLst>
                <a:cxn ang="T6">
                  <a:pos x="T0" y="T1"/>
                </a:cxn>
                <a:cxn ang="T7">
                  <a:pos x="T2" y="T3"/>
                </a:cxn>
                <a:cxn ang="T8">
                  <a:pos x="T4" y="T5"/>
                </a:cxn>
              </a:cxnLst>
              <a:rect l="0" t="0" r="r" b="b"/>
              <a:pathLst>
                <a:path w="562" h="859">
                  <a:moveTo>
                    <a:pt x="0" y="0"/>
                  </a:moveTo>
                  <a:lnTo>
                    <a:pt x="0" y="859"/>
                  </a:lnTo>
                  <a:lnTo>
                    <a:pt x="562" y="859"/>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280" name="Freeform 15"/>
            <p:cNvSpPr>
              <a:spLocks/>
            </p:cNvSpPr>
            <p:nvPr/>
          </p:nvSpPr>
          <p:spPr bwMode="auto">
            <a:xfrm>
              <a:off x="2494" y="2491"/>
              <a:ext cx="654" cy="772"/>
            </a:xfrm>
            <a:custGeom>
              <a:avLst/>
              <a:gdLst>
                <a:gd name="T0" fmla="*/ 0 w 654"/>
                <a:gd name="T1" fmla="*/ 0 h 772"/>
                <a:gd name="T2" fmla="*/ 0 w 654"/>
                <a:gd name="T3" fmla="*/ 772 h 772"/>
                <a:gd name="T4" fmla="*/ 654 w 654"/>
                <a:gd name="T5" fmla="*/ 772 h 772"/>
                <a:gd name="T6" fmla="*/ 0 60000 65536"/>
                <a:gd name="T7" fmla="*/ 0 60000 65536"/>
                <a:gd name="T8" fmla="*/ 0 60000 65536"/>
              </a:gdLst>
              <a:ahLst/>
              <a:cxnLst>
                <a:cxn ang="T6">
                  <a:pos x="T0" y="T1"/>
                </a:cxn>
                <a:cxn ang="T7">
                  <a:pos x="T2" y="T3"/>
                </a:cxn>
                <a:cxn ang="T8">
                  <a:pos x="T4" y="T5"/>
                </a:cxn>
              </a:cxnLst>
              <a:rect l="0" t="0" r="r" b="b"/>
              <a:pathLst>
                <a:path w="654" h="772">
                  <a:moveTo>
                    <a:pt x="0" y="0"/>
                  </a:moveTo>
                  <a:lnTo>
                    <a:pt x="0" y="772"/>
                  </a:lnTo>
                  <a:lnTo>
                    <a:pt x="654" y="772"/>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281" name="Line 16"/>
            <p:cNvSpPr>
              <a:spLocks noChangeShapeType="1"/>
            </p:cNvSpPr>
            <p:nvPr/>
          </p:nvSpPr>
          <p:spPr bwMode="auto">
            <a:xfrm>
              <a:off x="2494" y="2849"/>
              <a:ext cx="644"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282" name="Line 17"/>
            <p:cNvSpPr>
              <a:spLocks noChangeShapeType="1"/>
            </p:cNvSpPr>
            <p:nvPr/>
          </p:nvSpPr>
          <p:spPr bwMode="auto">
            <a:xfrm>
              <a:off x="2590" y="2978"/>
              <a:ext cx="529"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283" name="Freeform 18"/>
            <p:cNvSpPr>
              <a:spLocks/>
            </p:cNvSpPr>
            <p:nvPr/>
          </p:nvSpPr>
          <p:spPr bwMode="auto">
            <a:xfrm>
              <a:off x="3091" y="2545"/>
              <a:ext cx="144" cy="120"/>
            </a:xfrm>
            <a:custGeom>
              <a:avLst/>
              <a:gdLst>
                <a:gd name="T0" fmla="*/ 0 w 83"/>
                <a:gd name="T1" fmla="*/ 0 h 69"/>
                <a:gd name="T2" fmla="*/ 0 w 83"/>
                <a:gd name="T3" fmla="*/ 1097 h 69"/>
                <a:gd name="T4" fmla="*/ 753 w 83"/>
                <a:gd name="T5" fmla="*/ 1097 h 69"/>
                <a:gd name="T6" fmla="*/ 1306 w 83"/>
                <a:gd name="T7" fmla="*/ 557 h 69"/>
                <a:gd name="T8" fmla="*/ 767 w 83"/>
                <a:gd name="T9" fmla="*/ 0 h 69"/>
                <a:gd name="T10" fmla="*/ 0 w 83"/>
                <a:gd name="T11" fmla="*/ 0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3" h="69">
                  <a:moveTo>
                    <a:pt x="0" y="0"/>
                  </a:moveTo>
                  <a:cubicBezTo>
                    <a:pt x="0" y="69"/>
                    <a:pt x="0" y="69"/>
                    <a:pt x="0" y="69"/>
                  </a:cubicBezTo>
                  <a:cubicBezTo>
                    <a:pt x="48" y="69"/>
                    <a:pt x="48" y="69"/>
                    <a:pt x="48" y="69"/>
                  </a:cubicBezTo>
                  <a:cubicBezTo>
                    <a:pt x="67" y="69"/>
                    <a:pt x="83" y="53"/>
                    <a:pt x="83" y="35"/>
                  </a:cubicBezTo>
                  <a:cubicBezTo>
                    <a:pt x="83" y="16"/>
                    <a:pt x="68" y="0"/>
                    <a:pt x="49" y="0"/>
                  </a:cubicBezTo>
                  <a:cubicBezTo>
                    <a:pt x="0" y="0"/>
                    <a:pt x="0" y="0"/>
                    <a:pt x="0" y="0"/>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284" name="Freeform 19"/>
            <p:cNvSpPr>
              <a:spLocks/>
            </p:cNvSpPr>
            <p:nvPr/>
          </p:nvSpPr>
          <p:spPr bwMode="auto">
            <a:xfrm>
              <a:off x="3091" y="2750"/>
              <a:ext cx="144" cy="120"/>
            </a:xfrm>
            <a:custGeom>
              <a:avLst/>
              <a:gdLst>
                <a:gd name="T0" fmla="*/ 0 w 83"/>
                <a:gd name="T1" fmla="*/ 0 h 69"/>
                <a:gd name="T2" fmla="*/ 0 w 83"/>
                <a:gd name="T3" fmla="*/ 1097 h 69"/>
                <a:gd name="T4" fmla="*/ 753 w 83"/>
                <a:gd name="T5" fmla="*/ 1097 h 69"/>
                <a:gd name="T6" fmla="*/ 1306 w 83"/>
                <a:gd name="T7" fmla="*/ 557 h 69"/>
                <a:gd name="T8" fmla="*/ 767 w 83"/>
                <a:gd name="T9" fmla="*/ 0 h 69"/>
                <a:gd name="T10" fmla="*/ 0 w 83"/>
                <a:gd name="T11" fmla="*/ 0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3" h="69">
                  <a:moveTo>
                    <a:pt x="0" y="0"/>
                  </a:moveTo>
                  <a:cubicBezTo>
                    <a:pt x="0" y="69"/>
                    <a:pt x="0" y="69"/>
                    <a:pt x="0" y="69"/>
                  </a:cubicBezTo>
                  <a:cubicBezTo>
                    <a:pt x="48" y="69"/>
                    <a:pt x="48" y="69"/>
                    <a:pt x="48" y="69"/>
                  </a:cubicBezTo>
                  <a:cubicBezTo>
                    <a:pt x="67" y="69"/>
                    <a:pt x="83" y="54"/>
                    <a:pt x="83" y="35"/>
                  </a:cubicBezTo>
                  <a:cubicBezTo>
                    <a:pt x="83" y="16"/>
                    <a:pt x="68" y="0"/>
                    <a:pt x="49" y="0"/>
                  </a:cubicBezTo>
                  <a:cubicBezTo>
                    <a:pt x="0" y="0"/>
                    <a:pt x="0" y="0"/>
                    <a:pt x="0" y="0"/>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285" name="Freeform 20"/>
            <p:cNvSpPr>
              <a:spLocks/>
            </p:cNvSpPr>
            <p:nvPr/>
          </p:nvSpPr>
          <p:spPr bwMode="auto">
            <a:xfrm>
              <a:off x="3091" y="2957"/>
              <a:ext cx="144" cy="120"/>
            </a:xfrm>
            <a:custGeom>
              <a:avLst/>
              <a:gdLst>
                <a:gd name="T0" fmla="*/ 0 w 83"/>
                <a:gd name="T1" fmla="*/ 0 h 69"/>
                <a:gd name="T2" fmla="*/ 0 w 83"/>
                <a:gd name="T3" fmla="*/ 1097 h 69"/>
                <a:gd name="T4" fmla="*/ 753 w 83"/>
                <a:gd name="T5" fmla="*/ 1097 h 69"/>
                <a:gd name="T6" fmla="*/ 1306 w 83"/>
                <a:gd name="T7" fmla="*/ 557 h 69"/>
                <a:gd name="T8" fmla="*/ 767 w 83"/>
                <a:gd name="T9" fmla="*/ 0 h 69"/>
                <a:gd name="T10" fmla="*/ 0 w 83"/>
                <a:gd name="T11" fmla="*/ 0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3" h="69">
                  <a:moveTo>
                    <a:pt x="0" y="0"/>
                  </a:moveTo>
                  <a:cubicBezTo>
                    <a:pt x="0" y="69"/>
                    <a:pt x="0" y="69"/>
                    <a:pt x="0" y="69"/>
                  </a:cubicBezTo>
                  <a:cubicBezTo>
                    <a:pt x="48" y="69"/>
                    <a:pt x="48" y="69"/>
                    <a:pt x="48" y="69"/>
                  </a:cubicBezTo>
                  <a:cubicBezTo>
                    <a:pt x="67" y="69"/>
                    <a:pt x="83" y="54"/>
                    <a:pt x="83" y="35"/>
                  </a:cubicBezTo>
                  <a:cubicBezTo>
                    <a:pt x="83" y="16"/>
                    <a:pt x="68" y="1"/>
                    <a:pt x="49" y="0"/>
                  </a:cubicBezTo>
                  <a:cubicBezTo>
                    <a:pt x="0" y="0"/>
                    <a:pt x="0" y="0"/>
                    <a:pt x="0" y="0"/>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286" name="Freeform 21"/>
            <p:cNvSpPr>
              <a:spLocks/>
            </p:cNvSpPr>
            <p:nvPr/>
          </p:nvSpPr>
          <p:spPr bwMode="auto">
            <a:xfrm>
              <a:off x="3091" y="3164"/>
              <a:ext cx="144" cy="120"/>
            </a:xfrm>
            <a:custGeom>
              <a:avLst/>
              <a:gdLst>
                <a:gd name="T0" fmla="*/ 0 w 83"/>
                <a:gd name="T1" fmla="*/ 0 h 69"/>
                <a:gd name="T2" fmla="*/ 0 w 83"/>
                <a:gd name="T3" fmla="*/ 1097 h 69"/>
                <a:gd name="T4" fmla="*/ 753 w 83"/>
                <a:gd name="T5" fmla="*/ 1097 h 69"/>
                <a:gd name="T6" fmla="*/ 1306 w 83"/>
                <a:gd name="T7" fmla="*/ 557 h 69"/>
                <a:gd name="T8" fmla="*/ 767 w 83"/>
                <a:gd name="T9" fmla="*/ 0 h 69"/>
                <a:gd name="T10" fmla="*/ 0 w 83"/>
                <a:gd name="T11" fmla="*/ 0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3" h="69">
                  <a:moveTo>
                    <a:pt x="0" y="0"/>
                  </a:moveTo>
                  <a:cubicBezTo>
                    <a:pt x="0" y="69"/>
                    <a:pt x="0" y="69"/>
                    <a:pt x="0" y="69"/>
                  </a:cubicBezTo>
                  <a:cubicBezTo>
                    <a:pt x="48" y="69"/>
                    <a:pt x="48" y="69"/>
                    <a:pt x="48" y="69"/>
                  </a:cubicBezTo>
                  <a:cubicBezTo>
                    <a:pt x="67" y="69"/>
                    <a:pt x="83" y="54"/>
                    <a:pt x="83" y="35"/>
                  </a:cubicBezTo>
                  <a:cubicBezTo>
                    <a:pt x="83" y="16"/>
                    <a:pt x="68" y="0"/>
                    <a:pt x="49" y="0"/>
                  </a:cubicBezTo>
                  <a:cubicBezTo>
                    <a:pt x="0" y="0"/>
                    <a:pt x="0" y="0"/>
                    <a:pt x="0" y="0"/>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287" name="Freeform 22"/>
            <p:cNvSpPr>
              <a:spLocks/>
            </p:cNvSpPr>
            <p:nvPr/>
          </p:nvSpPr>
          <p:spPr bwMode="auto">
            <a:xfrm>
              <a:off x="3953" y="2894"/>
              <a:ext cx="153" cy="120"/>
            </a:xfrm>
            <a:custGeom>
              <a:avLst/>
              <a:gdLst>
                <a:gd name="T0" fmla="*/ 16 w 88"/>
                <a:gd name="T1" fmla="*/ 1068 h 69"/>
                <a:gd name="T2" fmla="*/ 156 w 88"/>
                <a:gd name="T3" fmla="*/ 520 h 69"/>
                <a:gd name="T4" fmla="*/ 16 w 88"/>
                <a:gd name="T5" fmla="*/ 16 h 69"/>
                <a:gd name="T6" fmla="*/ 0 w 88"/>
                <a:gd name="T7" fmla="*/ 0 h 69"/>
                <a:gd name="T8" fmla="*/ 457 w 88"/>
                <a:gd name="T9" fmla="*/ 0 h 69"/>
                <a:gd name="T10" fmla="*/ 1396 w 88"/>
                <a:gd name="T11" fmla="*/ 520 h 69"/>
                <a:gd name="T12" fmla="*/ 1382 w 88"/>
                <a:gd name="T13" fmla="*/ 557 h 69"/>
                <a:gd name="T14" fmla="*/ 457 w 88"/>
                <a:gd name="T15" fmla="*/ 1097 h 69"/>
                <a:gd name="T16" fmla="*/ 0 w 88"/>
                <a:gd name="T17" fmla="*/ 1097 h 69"/>
                <a:gd name="T18" fmla="*/ 16 w 88"/>
                <a:gd name="T19" fmla="*/ 1068 h 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 h="69">
                  <a:moveTo>
                    <a:pt x="1" y="67"/>
                  </a:moveTo>
                  <a:cubicBezTo>
                    <a:pt x="7" y="57"/>
                    <a:pt x="10" y="45"/>
                    <a:pt x="10" y="33"/>
                  </a:cubicBezTo>
                  <a:cubicBezTo>
                    <a:pt x="10" y="22"/>
                    <a:pt x="7" y="11"/>
                    <a:pt x="1" y="1"/>
                  </a:cubicBezTo>
                  <a:cubicBezTo>
                    <a:pt x="0" y="0"/>
                    <a:pt x="0" y="0"/>
                    <a:pt x="0" y="0"/>
                  </a:cubicBezTo>
                  <a:cubicBezTo>
                    <a:pt x="29" y="0"/>
                    <a:pt x="29" y="0"/>
                    <a:pt x="29" y="0"/>
                  </a:cubicBezTo>
                  <a:cubicBezTo>
                    <a:pt x="53" y="0"/>
                    <a:pt x="75" y="13"/>
                    <a:pt x="88" y="33"/>
                  </a:cubicBezTo>
                  <a:cubicBezTo>
                    <a:pt x="87" y="35"/>
                    <a:pt x="87" y="35"/>
                    <a:pt x="87" y="35"/>
                  </a:cubicBezTo>
                  <a:cubicBezTo>
                    <a:pt x="75" y="56"/>
                    <a:pt x="53" y="69"/>
                    <a:pt x="29" y="69"/>
                  </a:cubicBezTo>
                  <a:cubicBezTo>
                    <a:pt x="0" y="69"/>
                    <a:pt x="0" y="69"/>
                    <a:pt x="0" y="69"/>
                  </a:cubicBezTo>
                  <a:cubicBezTo>
                    <a:pt x="1" y="67"/>
                    <a:pt x="1" y="67"/>
                    <a:pt x="1" y="67"/>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288" name="Freeform 23"/>
            <p:cNvSpPr>
              <a:spLocks/>
            </p:cNvSpPr>
            <p:nvPr/>
          </p:nvSpPr>
          <p:spPr bwMode="auto">
            <a:xfrm>
              <a:off x="2714" y="2274"/>
              <a:ext cx="83" cy="106"/>
            </a:xfrm>
            <a:custGeom>
              <a:avLst/>
              <a:gdLst>
                <a:gd name="T0" fmla="*/ 0 w 83"/>
                <a:gd name="T1" fmla="*/ 0 h 106"/>
                <a:gd name="T2" fmla="*/ 0 w 83"/>
                <a:gd name="T3" fmla="*/ 106 h 106"/>
                <a:gd name="T4" fmla="*/ 83 w 83"/>
                <a:gd name="T5" fmla="*/ 52 h 106"/>
                <a:gd name="T6" fmla="*/ 0 w 83"/>
                <a:gd name="T7" fmla="*/ 0 h 106"/>
                <a:gd name="T8" fmla="*/ 0 w 83"/>
                <a:gd name="T9" fmla="*/ 0 h 1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6">
                  <a:moveTo>
                    <a:pt x="0" y="0"/>
                  </a:moveTo>
                  <a:lnTo>
                    <a:pt x="0" y="106"/>
                  </a:lnTo>
                  <a:lnTo>
                    <a:pt x="83" y="52"/>
                  </a:lnTo>
                  <a:lnTo>
                    <a:pt x="0" y="0"/>
                  </a:ln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289" name="Oval 24"/>
            <p:cNvSpPr>
              <a:spLocks noChangeArrowheads="1"/>
            </p:cNvSpPr>
            <p:nvPr/>
          </p:nvSpPr>
          <p:spPr bwMode="auto">
            <a:xfrm>
              <a:off x="2797" y="2308"/>
              <a:ext cx="35" cy="35"/>
            </a:xfrm>
            <a:prstGeom prst="ellipse">
              <a:avLst/>
            </a:prstGeom>
            <a:solidFill>
              <a:srgbClr val="D9F1F7"/>
            </a:solidFill>
            <a:ln w="11113">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290" name="Freeform 25"/>
            <p:cNvSpPr>
              <a:spLocks/>
            </p:cNvSpPr>
            <p:nvPr/>
          </p:nvSpPr>
          <p:spPr bwMode="auto">
            <a:xfrm>
              <a:off x="2714" y="2439"/>
              <a:ext cx="83" cy="108"/>
            </a:xfrm>
            <a:custGeom>
              <a:avLst/>
              <a:gdLst>
                <a:gd name="T0" fmla="*/ 0 w 83"/>
                <a:gd name="T1" fmla="*/ 0 h 108"/>
                <a:gd name="T2" fmla="*/ 0 w 83"/>
                <a:gd name="T3" fmla="*/ 108 h 108"/>
                <a:gd name="T4" fmla="*/ 83 w 83"/>
                <a:gd name="T5" fmla="*/ 52 h 108"/>
                <a:gd name="T6" fmla="*/ 0 w 83"/>
                <a:gd name="T7" fmla="*/ 0 h 108"/>
                <a:gd name="T8" fmla="*/ 0 w 83"/>
                <a:gd name="T9" fmla="*/ 0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8">
                  <a:moveTo>
                    <a:pt x="0" y="0"/>
                  </a:moveTo>
                  <a:lnTo>
                    <a:pt x="0" y="108"/>
                  </a:lnTo>
                  <a:lnTo>
                    <a:pt x="83" y="52"/>
                  </a:lnTo>
                  <a:lnTo>
                    <a:pt x="0" y="0"/>
                  </a:ln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291" name="Oval 26"/>
            <p:cNvSpPr>
              <a:spLocks noChangeArrowheads="1"/>
            </p:cNvSpPr>
            <p:nvPr/>
          </p:nvSpPr>
          <p:spPr bwMode="auto">
            <a:xfrm>
              <a:off x="2797" y="2474"/>
              <a:ext cx="35" cy="34"/>
            </a:xfrm>
            <a:prstGeom prst="ellipse">
              <a:avLst/>
            </a:prstGeom>
            <a:solidFill>
              <a:srgbClr val="D9F1F7"/>
            </a:solidFill>
            <a:ln w="11113">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292" name="Oval 27"/>
            <p:cNvSpPr>
              <a:spLocks noChangeArrowheads="1"/>
            </p:cNvSpPr>
            <p:nvPr/>
          </p:nvSpPr>
          <p:spPr bwMode="auto">
            <a:xfrm>
              <a:off x="2580" y="2315"/>
              <a:ext cx="21" cy="2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293" name="Oval 28"/>
            <p:cNvSpPr>
              <a:spLocks noChangeArrowheads="1"/>
            </p:cNvSpPr>
            <p:nvPr/>
          </p:nvSpPr>
          <p:spPr bwMode="auto">
            <a:xfrm>
              <a:off x="2484" y="2481"/>
              <a:ext cx="21"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294" name="Oval 29"/>
            <p:cNvSpPr>
              <a:spLocks noChangeArrowheads="1"/>
            </p:cNvSpPr>
            <p:nvPr/>
          </p:nvSpPr>
          <p:spPr bwMode="auto">
            <a:xfrm>
              <a:off x="2484" y="2839"/>
              <a:ext cx="21" cy="2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295" name="Oval 30"/>
            <p:cNvSpPr>
              <a:spLocks noChangeArrowheads="1"/>
            </p:cNvSpPr>
            <p:nvPr/>
          </p:nvSpPr>
          <p:spPr bwMode="auto">
            <a:xfrm>
              <a:off x="2580" y="2967"/>
              <a:ext cx="21" cy="2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296" name="Oval 31"/>
            <p:cNvSpPr>
              <a:spLocks noChangeArrowheads="1"/>
            </p:cNvSpPr>
            <p:nvPr/>
          </p:nvSpPr>
          <p:spPr bwMode="auto">
            <a:xfrm>
              <a:off x="2922" y="2634"/>
              <a:ext cx="21"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297" name="Oval 32"/>
            <p:cNvSpPr>
              <a:spLocks noChangeArrowheads="1"/>
            </p:cNvSpPr>
            <p:nvPr/>
          </p:nvSpPr>
          <p:spPr bwMode="auto">
            <a:xfrm>
              <a:off x="3019" y="2555"/>
              <a:ext cx="21" cy="2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298" name="Rectangle 33"/>
            <p:cNvSpPr>
              <a:spLocks noChangeArrowheads="1"/>
            </p:cNvSpPr>
            <p:nvPr/>
          </p:nvSpPr>
          <p:spPr bwMode="auto">
            <a:xfrm>
              <a:off x="2343" y="2292"/>
              <a:ext cx="30"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700">
                  <a:solidFill>
                    <a:srgbClr val="000000"/>
                  </a:solidFill>
                  <a:latin typeface="TimesTen" pitchFamily="18" charset="0"/>
                </a:rPr>
                <a:t>S</a:t>
              </a:r>
              <a:endParaRPr kumimoji="0" lang="tr-TR" altLang="tr-TR" sz="1800">
                <a:solidFill>
                  <a:schemeClr val="bg2"/>
                </a:solidFill>
                <a:latin typeface="Arial" panose="020B0604020202020204" pitchFamily="34" charset="0"/>
              </a:endParaRPr>
            </a:p>
          </p:txBody>
        </p:sp>
        <p:sp>
          <p:nvSpPr>
            <p:cNvPr id="139299" name="Rectangle 34"/>
            <p:cNvSpPr>
              <a:spLocks noChangeArrowheads="1"/>
            </p:cNvSpPr>
            <p:nvPr/>
          </p:nvSpPr>
          <p:spPr bwMode="auto">
            <a:xfrm>
              <a:off x="2373" y="2317"/>
              <a:ext cx="20"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9300" name="Rectangle 35"/>
            <p:cNvSpPr>
              <a:spLocks noChangeArrowheads="1"/>
            </p:cNvSpPr>
            <p:nvPr/>
          </p:nvSpPr>
          <p:spPr bwMode="auto">
            <a:xfrm>
              <a:off x="3091" y="2254"/>
              <a:ext cx="190"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700">
                  <a:solidFill>
                    <a:srgbClr val="000000"/>
                  </a:solidFill>
                  <a:latin typeface="TimesTen" pitchFamily="18" charset="0"/>
                </a:rPr>
                <a:t>Decoder</a:t>
              </a:r>
              <a:endParaRPr kumimoji="0" lang="tr-TR" altLang="tr-TR" sz="1800">
                <a:solidFill>
                  <a:schemeClr val="bg2"/>
                </a:solidFill>
                <a:latin typeface="Arial" panose="020B0604020202020204" pitchFamily="34" charset="0"/>
              </a:endParaRPr>
            </a:p>
          </p:txBody>
        </p:sp>
        <p:sp>
          <p:nvSpPr>
            <p:cNvPr id="139301" name="Rectangle 36"/>
            <p:cNvSpPr>
              <a:spLocks noChangeArrowheads="1"/>
            </p:cNvSpPr>
            <p:nvPr/>
          </p:nvSpPr>
          <p:spPr bwMode="auto">
            <a:xfrm>
              <a:off x="2343" y="2461"/>
              <a:ext cx="30"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700">
                  <a:solidFill>
                    <a:srgbClr val="000000"/>
                  </a:solidFill>
                  <a:latin typeface="TimesTen" pitchFamily="18" charset="0"/>
                </a:rPr>
                <a:t>S</a:t>
              </a:r>
              <a:endParaRPr kumimoji="0" lang="tr-TR" altLang="tr-TR" sz="1800">
                <a:solidFill>
                  <a:schemeClr val="bg2"/>
                </a:solidFill>
                <a:latin typeface="Arial" panose="020B0604020202020204" pitchFamily="34" charset="0"/>
              </a:endParaRPr>
            </a:p>
          </p:txBody>
        </p:sp>
        <p:sp>
          <p:nvSpPr>
            <p:cNvPr id="139302" name="Rectangle 37"/>
            <p:cNvSpPr>
              <a:spLocks noChangeArrowheads="1"/>
            </p:cNvSpPr>
            <p:nvPr/>
          </p:nvSpPr>
          <p:spPr bwMode="auto">
            <a:xfrm>
              <a:off x="2373" y="2486"/>
              <a:ext cx="20"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9303" name="Rectangle 38"/>
            <p:cNvSpPr>
              <a:spLocks noChangeArrowheads="1"/>
            </p:cNvSpPr>
            <p:nvPr/>
          </p:nvSpPr>
          <p:spPr bwMode="auto">
            <a:xfrm>
              <a:off x="4213" y="2924"/>
              <a:ext cx="40"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700">
                  <a:solidFill>
                    <a:srgbClr val="000000"/>
                  </a:solidFill>
                  <a:latin typeface="TimesTen" pitchFamily="18" charset="0"/>
                </a:rPr>
                <a:t>Y</a:t>
              </a:r>
              <a:endParaRPr kumimoji="0" lang="tr-TR" altLang="tr-TR" sz="1800">
                <a:solidFill>
                  <a:schemeClr val="bg2"/>
                </a:solidFill>
                <a:latin typeface="Arial" panose="020B0604020202020204" pitchFamily="34" charset="0"/>
              </a:endParaRPr>
            </a:p>
          </p:txBody>
        </p:sp>
        <p:sp>
          <p:nvSpPr>
            <p:cNvPr id="139304" name="Rectangle 39"/>
            <p:cNvSpPr>
              <a:spLocks noChangeArrowheads="1"/>
            </p:cNvSpPr>
            <p:nvPr/>
          </p:nvSpPr>
          <p:spPr bwMode="auto">
            <a:xfrm>
              <a:off x="2430" y="2242"/>
              <a:ext cx="880" cy="1068"/>
            </a:xfrm>
            <a:prstGeom prst="rect">
              <a:avLst/>
            </a:prstGeom>
            <a:solidFill>
              <a:srgbClr val="D9F1F7"/>
            </a:solidFill>
            <a:ln w="6350">
              <a:solidFill>
                <a:srgbClr val="00A0C6"/>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05" name="Freeform 40"/>
            <p:cNvSpPr>
              <a:spLocks/>
            </p:cNvSpPr>
            <p:nvPr/>
          </p:nvSpPr>
          <p:spPr bwMode="auto">
            <a:xfrm>
              <a:off x="2933" y="2644"/>
              <a:ext cx="206" cy="1"/>
            </a:xfrm>
            <a:custGeom>
              <a:avLst/>
              <a:gdLst>
                <a:gd name="T0" fmla="*/ 0 w 206"/>
                <a:gd name="T1" fmla="*/ 0 h 1"/>
                <a:gd name="T2" fmla="*/ 206 w 206"/>
                <a:gd name="T3" fmla="*/ 0 h 1"/>
                <a:gd name="T4" fmla="*/ 0 w 206"/>
                <a:gd name="T5" fmla="*/ 0 h 1"/>
                <a:gd name="T6" fmla="*/ 0 60000 65536"/>
                <a:gd name="T7" fmla="*/ 0 60000 65536"/>
                <a:gd name="T8" fmla="*/ 0 60000 65536"/>
              </a:gdLst>
              <a:ahLst/>
              <a:cxnLst>
                <a:cxn ang="T6">
                  <a:pos x="T0" y="T1"/>
                </a:cxn>
                <a:cxn ang="T7">
                  <a:pos x="T2" y="T3"/>
                </a:cxn>
                <a:cxn ang="T8">
                  <a:pos x="T4" y="T5"/>
                </a:cxn>
              </a:cxnLst>
              <a:rect l="0" t="0" r="r" b="b"/>
              <a:pathLst>
                <a:path w="206" h="1">
                  <a:moveTo>
                    <a:pt x="0" y="0"/>
                  </a:moveTo>
                  <a:lnTo>
                    <a:pt x="206"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9306" name="Line 41"/>
            <p:cNvSpPr>
              <a:spLocks noChangeShapeType="1"/>
            </p:cNvSpPr>
            <p:nvPr/>
          </p:nvSpPr>
          <p:spPr bwMode="auto">
            <a:xfrm>
              <a:off x="2933" y="2644"/>
              <a:ext cx="206"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07" name="Freeform 42"/>
            <p:cNvSpPr>
              <a:spLocks/>
            </p:cNvSpPr>
            <p:nvPr/>
          </p:nvSpPr>
          <p:spPr bwMode="auto">
            <a:xfrm>
              <a:off x="3030" y="2566"/>
              <a:ext cx="95" cy="1"/>
            </a:xfrm>
            <a:custGeom>
              <a:avLst/>
              <a:gdLst>
                <a:gd name="T0" fmla="*/ 0 w 95"/>
                <a:gd name="T1" fmla="*/ 0 h 1"/>
                <a:gd name="T2" fmla="*/ 95 w 95"/>
                <a:gd name="T3" fmla="*/ 0 h 1"/>
                <a:gd name="T4" fmla="*/ 0 w 95"/>
                <a:gd name="T5" fmla="*/ 0 h 1"/>
                <a:gd name="T6" fmla="*/ 0 60000 65536"/>
                <a:gd name="T7" fmla="*/ 0 60000 65536"/>
                <a:gd name="T8" fmla="*/ 0 60000 65536"/>
              </a:gdLst>
              <a:ahLst/>
              <a:cxnLst>
                <a:cxn ang="T6">
                  <a:pos x="T0" y="T1"/>
                </a:cxn>
                <a:cxn ang="T7">
                  <a:pos x="T2" y="T3"/>
                </a:cxn>
                <a:cxn ang="T8">
                  <a:pos x="T4" y="T5"/>
                </a:cxn>
              </a:cxnLst>
              <a:rect l="0" t="0" r="r" b="b"/>
              <a:pathLst>
                <a:path w="95" h="1">
                  <a:moveTo>
                    <a:pt x="0" y="0"/>
                  </a:moveTo>
                  <a:lnTo>
                    <a:pt x="9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9308" name="Line 43"/>
            <p:cNvSpPr>
              <a:spLocks noChangeShapeType="1"/>
            </p:cNvSpPr>
            <p:nvPr/>
          </p:nvSpPr>
          <p:spPr bwMode="auto">
            <a:xfrm>
              <a:off x="3030" y="2566"/>
              <a:ext cx="95"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09" name="Line 44"/>
            <p:cNvSpPr>
              <a:spLocks noChangeShapeType="1"/>
            </p:cNvSpPr>
            <p:nvPr/>
          </p:nvSpPr>
          <p:spPr bwMode="auto">
            <a:xfrm flipH="1">
              <a:off x="4042" y="2953"/>
              <a:ext cx="149"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10" name="Freeform 45"/>
            <p:cNvSpPr>
              <a:spLocks/>
            </p:cNvSpPr>
            <p:nvPr/>
          </p:nvSpPr>
          <p:spPr bwMode="auto">
            <a:xfrm>
              <a:off x="2387" y="2326"/>
              <a:ext cx="754" cy="445"/>
            </a:xfrm>
            <a:custGeom>
              <a:avLst/>
              <a:gdLst>
                <a:gd name="T0" fmla="*/ 0 w 754"/>
                <a:gd name="T1" fmla="*/ 0 h 445"/>
                <a:gd name="T2" fmla="*/ 643 w 754"/>
                <a:gd name="T3" fmla="*/ 0 h 445"/>
                <a:gd name="T4" fmla="*/ 643 w 754"/>
                <a:gd name="T5" fmla="*/ 445 h 445"/>
                <a:gd name="T6" fmla="*/ 754 w 754"/>
                <a:gd name="T7" fmla="*/ 445 h 4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4" h="445">
                  <a:moveTo>
                    <a:pt x="0" y="0"/>
                  </a:moveTo>
                  <a:lnTo>
                    <a:pt x="643" y="0"/>
                  </a:lnTo>
                  <a:lnTo>
                    <a:pt x="643" y="445"/>
                  </a:lnTo>
                  <a:lnTo>
                    <a:pt x="754" y="445"/>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11" name="Freeform 46"/>
            <p:cNvSpPr>
              <a:spLocks/>
            </p:cNvSpPr>
            <p:nvPr/>
          </p:nvSpPr>
          <p:spPr bwMode="auto">
            <a:xfrm>
              <a:off x="2387" y="2491"/>
              <a:ext cx="754" cy="565"/>
            </a:xfrm>
            <a:custGeom>
              <a:avLst/>
              <a:gdLst>
                <a:gd name="T0" fmla="*/ 0 w 754"/>
                <a:gd name="T1" fmla="*/ 0 h 565"/>
                <a:gd name="T2" fmla="*/ 546 w 754"/>
                <a:gd name="T3" fmla="*/ 0 h 565"/>
                <a:gd name="T4" fmla="*/ 546 w 754"/>
                <a:gd name="T5" fmla="*/ 565 h 565"/>
                <a:gd name="T6" fmla="*/ 754 w 754"/>
                <a:gd name="T7" fmla="*/ 565 h 5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4" h="565">
                  <a:moveTo>
                    <a:pt x="0" y="0"/>
                  </a:moveTo>
                  <a:lnTo>
                    <a:pt x="546" y="0"/>
                  </a:lnTo>
                  <a:lnTo>
                    <a:pt x="546" y="565"/>
                  </a:lnTo>
                  <a:lnTo>
                    <a:pt x="754" y="565"/>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12" name="Freeform 47"/>
            <p:cNvSpPr>
              <a:spLocks/>
            </p:cNvSpPr>
            <p:nvPr/>
          </p:nvSpPr>
          <p:spPr bwMode="auto">
            <a:xfrm>
              <a:off x="2590" y="2326"/>
              <a:ext cx="562" cy="859"/>
            </a:xfrm>
            <a:custGeom>
              <a:avLst/>
              <a:gdLst>
                <a:gd name="T0" fmla="*/ 0 w 562"/>
                <a:gd name="T1" fmla="*/ 0 h 859"/>
                <a:gd name="T2" fmla="*/ 0 w 562"/>
                <a:gd name="T3" fmla="*/ 859 h 859"/>
                <a:gd name="T4" fmla="*/ 562 w 562"/>
                <a:gd name="T5" fmla="*/ 859 h 859"/>
                <a:gd name="T6" fmla="*/ 0 60000 65536"/>
                <a:gd name="T7" fmla="*/ 0 60000 65536"/>
                <a:gd name="T8" fmla="*/ 0 60000 65536"/>
              </a:gdLst>
              <a:ahLst/>
              <a:cxnLst>
                <a:cxn ang="T6">
                  <a:pos x="T0" y="T1"/>
                </a:cxn>
                <a:cxn ang="T7">
                  <a:pos x="T2" y="T3"/>
                </a:cxn>
                <a:cxn ang="T8">
                  <a:pos x="T4" y="T5"/>
                </a:cxn>
              </a:cxnLst>
              <a:rect l="0" t="0" r="r" b="b"/>
              <a:pathLst>
                <a:path w="562" h="859">
                  <a:moveTo>
                    <a:pt x="0" y="0"/>
                  </a:moveTo>
                  <a:lnTo>
                    <a:pt x="0" y="859"/>
                  </a:lnTo>
                  <a:lnTo>
                    <a:pt x="562" y="859"/>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13" name="Freeform 48"/>
            <p:cNvSpPr>
              <a:spLocks/>
            </p:cNvSpPr>
            <p:nvPr/>
          </p:nvSpPr>
          <p:spPr bwMode="auto">
            <a:xfrm>
              <a:off x="2494" y="2491"/>
              <a:ext cx="654" cy="772"/>
            </a:xfrm>
            <a:custGeom>
              <a:avLst/>
              <a:gdLst>
                <a:gd name="T0" fmla="*/ 0 w 654"/>
                <a:gd name="T1" fmla="*/ 0 h 772"/>
                <a:gd name="T2" fmla="*/ 0 w 654"/>
                <a:gd name="T3" fmla="*/ 772 h 772"/>
                <a:gd name="T4" fmla="*/ 654 w 654"/>
                <a:gd name="T5" fmla="*/ 772 h 772"/>
                <a:gd name="T6" fmla="*/ 0 60000 65536"/>
                <a:gd name="T7" fmla="*/ 0 60000 65536"/>
                <a:gd name="T8" fmla="*/ 0 60000 65536"/>
              </a:gdLst>
              <a:ahLst/>
              <a:cxnLst>
                <a:cxn ang="T6">
                  <a:pos x="T0" y="T1"/>
                </a:cxn>
                <a:cxn ang="T7">
                  <a:pos x="T2" y="T3"/>
                </a:cxn>
                <a:cxn ang="T8">
                  <a:pos x="T4" y="T5"/>
                </a:cxn>
              </a:cxnLst>
              <a:rect l="0" t="0" r="r" b="b"/>
              <a:pathLst>
                <a:path w="654" h="772">
                  <a:moveTo>
                    <a:pt x="0" y="0"/>
                  </a:moveTo>
                  <a:lnTo>
                    <a:pt x="0" y="772"/>
                  </a:lnTo>
                  <a:lnTo>
                    <a:pt x="654" y="772"/>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14" name="Line 49"/>
            <p:cNvSpPr>
              <a:spLocks noChangeShapeType="1"/>
            </p:cNvSpPr>
            <p:nvPr/>
          </p:nvSpPr>
          <p:spPr bwMode="auto">
            <a:xfrm>
              <a:off x="2494" y="2849"/>
              <a:ext cx="644"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15" name="Line 50"/>
            <p:cNvSpPr>
              <a:spLocks noChangeShapeType="1"/>
            </p:cNvSpPr>
            <p:nvPr/>
          </p:nvSpPr>
          <p:spPr bwMode="auto">
            <a:xfrm>
              <a:off x="2590" y="2978"/>
              <a:ext cx="529" cy="1"/>
            </a:xfrm>
            <a:prstGeom prst="line">
              <a:avLst/>
            </a:prstGeom>
            <a:noFill/>
            <a:ln w="635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16" name="Freeform 51"/>
            <p:cNvSpPr>
              <a:spLocks/>
            </p:cNvSpPr>
            <p:nvPr/>
          </p:nvSpPr>
          <p:spPr bwMode="auto">
            <a:xfrm>
              <a:off x="3091" y="2545"/>
              <a:ext cx="144" cy="120"/>
            </a:xfrm>
            <a:custGeom>
              <a:avLst/>
              <a:gdLst>
                <a:gd name="T0" fmla="*/ 0 w 83"/>
                <a:gd name="T1" fmla="*/ 0 h 69"/>
                <a:gd name="T2" fmla="*/ 0 w 83"/>
                <a:gd name="T3" fmla="*/ 1097 h 69"/>
                <a:gd name="T4" fmla="*/ 753 w 83"/>
                <a:gd name="T5" fmla="*/ 1097 h 69"/>
                <a:gd name="T6" fmla="*/ 1306 w 83"/>
                <a:gd name="T7" fmla="*/ 557 h 69"/>
                <a:gd name="T8" fmla="*/ 767 w 83"/>
                <a:gd name="T9" fmla="*/ 0 h 69"/>
                <a:gd name="T10" fmla="*/ 0 w 83"/>
                <a:gd name="T11" fmla="*/ 0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3" h="69">
                  <a:moveTo>
                    <a:pt x="0" y="0"/>
                  </a:moveTo>
                  <a:cubicBezTo>
                    <a:pt x="0" y="69"/>
                    <a:pt x="0" y="69"/>
                    <a:pt x="0" y="69"/>
                  </a:cubicBezTo>
                  <a:cubicBezTo>
                    <a:pt x="48" y="69"/>
                    <a:pt x="48" y="69"/>
                    <a:pt x="48" y="69"/>
                  </a:cubicBezTo>
                  <a:cubicBezTo>
                    <a:pt x="67" y="69"/>
                    <a:pt x="83" y="53"/>
                    <a:pt x="83" y="35"/>
                  </a:cubicBezTo>
                  <a:cubicBezTo>
                    <a:pt x="83" y="16"/>
                    <a:pt x="68" y="0"/>
                    <a:pt x="49" y="0"/>
                  </a:cubicBezTo>
                  <a:cubicBezTo>
                    <a:pt x="0" y="0"/>
                    <a:pt x="0" y="0"/>
                    <a:pt x="0" y="0"/>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317" name="Freeform 52"/>
            <p:cNvSpPr>
              <a:spLocks/>
            </p:cNvSpPr>
            <p:nvPr/>
          </p:nvSpPr>
          <p:spPr bwMode="auto">
            <a:xfrm>
              <a:off x="3091" y="2750"/>
              <a:ext cx="144" cy="120"/>
            </a:xfrm>
            <a:custGeom>
              <a:avLst/>
              <a:gdLst>
                <a:gd name="T0" fmla="*/ 0 w 83"/>
                <a:gd name="T1" fmla="*/ 0 h 69"/>
                <a:gd name="T2" fmla="*/ 0 w 83"/>
                <a:gd name="T3" fmla="*/ 1097 h 69"/>
                <a:gd name="T4" fmla="*/ 753 w 83"/>
                <a:gd name="T5" fmla="*/ 1097 h 69"/>
                <a:gd name="T6" fmla="*/ 1306 w 83"/>
                <a:gd name="T7" fmla="*/ 557 h 69"/>
                <a:gd name="T8" fmla="*/ 767 w 83"/>
                <a:gd name="T9" fmla="*/ 0 h 69"/>
                <a:gd name="T10" fmla="*/ 0 w 83"/>
                <a:gd name="T11" fmla="*/ 0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3" h="69">
                  <a:moveTo>
                    <a:pt x="0" y="0"/>
                  </a:moveTo>
                  <a:cubicBezTo>
                    <a:pt x="0" y="69"/>
                    <a:pt x="0" y="69"/>
                    <a:pt x="0" y="69"/>
                  </a:cubicBezTo>
                  <a:cubicBezTo>
                    <a:pt x="48" y="69"/>
                    <a:pt x="48" y="69"/>
                    <a:pt x="48" y="69"/>
                  </a:cubicBezTo>
                  <a:cubicBezTo>
                    <a:pt x="67" y="69"/>
                    <a:pt x="83" y="54"/>
                    <a:pt x="83" y="35"/>
                  </a:cubicBezTo>
                  <a:cubicBezTo>
                    <a:pt x="83" y="16"/>
                    <a:pt x="68" y="0"/>
                    <a:pt x="49" y="0"/>
                  </a:cubicBezTo>
                  <a:cubicBezTo>
                    <a:pt x="0" y="0"/>
                    <a:pt x="0" y="0"/>
                    <a:pt x="0" y="0"/>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318" name="Freeform 53"/>
            <p:cNvSpPr>
              <a:spLocks/>
            </p:cNvSpPr>
            <p:nvPr/>
          </p:nvSpPr>
          <p:spPr bwMode="auto">
            <a:xfrm>
              <a:off x="3091" y="2957"/>
              <a:ext cx="144" cy="120"/>
            </a:xfrm>
            <a:custGeom>
              <a:avLst/>
              <a:gdLst>
                <a:gd name="T0" fmla="*/ 0 w 83"/>
                <a:gd name="T1" fmla="*/ 0 h 69"/>
                <a:gd name="T2" fmla="*/ 0 w 83"/>
                <a:gd name="T3" fmla="*/ 1097 h 69"/>
                <a:gd name="T4" fmla="*/ 753 w 83"/>
                <a:gd name="T5" fmla="*/ 1097 h 69"/>
                <a:gd name="T6" fmla="*/ 1306 w 83"/>
                <a:gd name="T7" fmla="*/ 557 h 69"/>
                <a:gd name="T8" fmla="*/ 767 w 83"/>
                <a:gd name="T9" fmla="*/ 0 h 69"/>
                <a:gd name="T10" fmla="*/ 0 w 83"/>
                <a:gd name="T11" fmla="*/ 0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3" h="69">
                  <a:moveTo>
                    <a:pt x="0" y="0"/>
                  </a:moveTo>
                  <a:cubicBezTo>
                    <a:pt x="0" y="69"/>
                    <a:pt x="0" y="69"/>
                    <a:pt x="0" y="69"/>
                  </a:cubicBezTo>
                  <a:cubicBezTo>
                    <a:pt x="48" y="69"/>
                    <a:pt x="48" y="69"/>
                    <a:pt x="48" y="69"/>
                  </a:cubicBezTo>
                  <a:cubicBezTo>
                    <a:pt x="67" y="69"/>
                    <a:pt x="83" y="54"/>
                    <a:pt x="83" y="35"/>
                  </a:cubicBezTo>
                  <a:cubicBezTo>
                    <a:pt x="83" y="16"/>
                    <a:pt x="68" y="1"/>
                    <a:pt x="49" y="0"/>
                  </a:cubicBezTo>
                  <a:cubicBezTo>
                    <a:pt x="0" y="0"/>
                    <a:pt x="0" y="0"/>
                    <a:pt x="0" y="0"/>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319" name="Freeform 54"/>
            <p:cNvSpPr>
              <a:spLocks/>
            </p:cNvSpPr>
            <p:nvPr/>
          </p:nvSpPr>
          <p:spPr bwMode="auto">
            <a:xfrm>
              <a:off x="3091" y="3164"/>
              <a:ext cx="144" cy="120"/>
            </a:xfrm>
            <a:custGeom>
              <a:avLst/>
              <a:gdLst>
                <a:gd name="T0" fmla="*/ 0 w 83"/>
                <a:gd name="T1" fmla="*/ 0 h 69"/>
                <a:gd name="T2" fmla="*/ 0 w 83"/>
                <a:gd name="T3" fmla="*/ 1097 h 69"/>
                <a:gd name="T4" fmla="*/ 753 w 83"/>
                <a:gd name="T5" fmla="*/ 1097 h 69"/>
                <a:gd name="T6" fmla="*/ 1306 w 83"/>
                <a:gd name="T7" fmla="*/ 557 h 69"/>
                <a:gd name="T8" fmla="*/ 767 w 83"/>
                <a:gd name="T9" fmla="*/ 0 h 69"/>
                <a:gd name="T10" fmla="*/ 0 w 83"/>
                <a:gd name="T11" fmla="*/ 0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3" h="69">
                  <a:moveTo>
                    <a:pt x="0" y="0"/>
                  </a:moveTo>
                  <a:cubicBezTo>
                    <a:pt x="0" y="69"/>
                    <a:pt x="0" y="69"/>
                    <a:pt x="0" y="69"/>
                  </a:cubicBezTo>
                  <a:cubicBezTo>
                    <a:pt x="48" y="69"/>
                    <a:pt x="48" y="69"/>
                    <a:pt x="48" y="69"/>
                  </a:cubicBezTo>
                  <a:cubicBezTo>
                    <a:pt x="67" y="69"/>
                    <a:pt x="83" y="54"/>
                    <a:pt x="83" y="35"/>
                  </a:cubicBezTo>
                  <a:cubicBezTo>
                    <a:pt x="83" y="16"/>
                    <a:pt x="68" y="0"/>
                    <a:pt x="49" y="0"/>
                  </a:cubicBezTo>
                  <a:cubicBezTo>
                    <a:pt x="0" y="0"/>
                    <a:pt x="0" y="0"/>
                    <a:pt x="0" y="0"/>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320" name="Freeform 55"/>
            <p:cNvSpPr>
              <a:spLocks/>
            </p:cNvSpPr>
            <p:nvPr/>
          </p:nvSpPr>
          <p:spPr bwMode="auto">
            <a:xfrm>
              <a:off x="3953" y="2894"/>
              <a:ext cx="153" cy="120"/>
            </a:xfrm>
            <a:custGeom>
              <a:avLst/>
              <a:gdLst>
                <a:gd name="T0" fmla="*/ 16 w 88"/>
                <a:gd name="T1" fmla="*/ 1068 h 69"/>
                <a:gd name="T2" fmla="*/ 156 w 88"/>
                <a:gd name="T3" fmla="*/ 520 h 69"/>
                <a:gd name="T4" fmla="*/ 16 w 88"/>
                <a:gd name="T5" fmla="*/ 16 h 69"/>
                <a:gd name="T6" fmla="*/ 0 w 88"/>
                <a:gd name="T7" fmla="*/ 0 h 69"/>
                <a:gd name="T8" fmla="*/ 457 w 88"/>
                <a:gd name="T9" fmla="*/ 0 h 69"/>
                <a:gd name="T10" fmla="*/ 1396 w 88"/>
                <a:gd name="T11" fmla="*/ 520 h 69"/>
                <a:gd name="T12" fmla="*/ 1382 w 88"/>
                <a:gd name="T13" fmla="*/ 557 h 69"/>
                <a:gd name="T14" fmla="*/ 457 w 88"/>
                <a:gd name="T15" fmla="*/ 1097 h 69"/>
                <a:gd name="T16" fmla="*/ 0 w 88"/>
                <a:gd name="T17" fmla="*/ 1097 h 69"/>
                <a:gd name="T18" fmla="*/ 16 w 88"/>
                <a:gd name="T19" fmla="*/ 1068 h 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 h="69">
                  <a:moveTo>
                    <a:pt x="1" y="67"/>
                  </a:moveTo>
                  <a:cubicBezTo>
                    <a:pt x="7" y="57"/>
                    <a:pt x="10" y="45"/>
                    <a:pt x="10" y="33"/>
                  </a:cubicBezTo>
                  <a:cubicBezTo>
                    <a:pt x="10" y="22"/>
                    <a:pt x="7" y="11"/>
                    <a:pt x="1" y="1"/>
                  </a:cubicBezTo>
                  <a:cubicBezTo>
                    <a:pt x="0" y="0"/>
                    <a:pt x="0" y="0"/>
                    <a:pt x="0" y="0"/>
                  </a:cubicBezTo>
                  <a:cubicBezTo>
                    <a:pt x="29" y="0"/>
                    <a:pt x="29" y="0"/>
                    <a:pt x="29" y="0"/>
                  </a:cubicBezTo>
                  <a:cubicBezTo>
                    <a:pt x="53" y="0"/>
                    <a:pt x="75" y="13"/>
                    <a:pt x="88" y="33"/>
                  </a:cubicBezTo>
                  <a:cubicBezTo>
                    <a:pt x="87" y="35"/>
                    <a:pt x="87" y="35"/>
                    <a:pt x="87" y="35"/>
                  </a:cubicBezTo>
                  <a:cubicBezTo>
                    <a:pt x="75" y="56"/>
                    <a:pt x="53" y="69"/>
                    <a:pt x="29" y="69"/>
                  </a:cubicBezTo>
                  <a:cubicBezTo>
                    <a:pt x="0" y="69"/>
                    <a:pt x="0" y="69"/>
                    <a:pt x="0" y="69"/>
                  </a:cubicBezTo>
                  <a:cubicBezTo>
                    <a:pt x="1" y="67"/>
                    <a:pt x="1" y="67"/>
                    <a:pt x="1" y="67"/>
                  </a:cubicBez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321" name="Freeform 56"/>
            <p:cNvSpPr>
              <a:spLocks/>
            </p:cNvSpPr>
            <p:nvPr/>
          </p:nvSpPr>
          <p:spPr bwMode="auto">
            <a:xfrm>
              <a:off x="2714" y="2274"/>
              <a:ext cx="83" cy="106"/>
            </a:xfrm>
            <a:custGeom>
              <a:avLst/>
              <a:gdLst>
                <a:gd name="T0" fmla="*/ 0 w 83"/>
                <a:gd name="T1" fmla="*/ 0 h 106"/>
                <a:gd name="T2" fmla="*/ 0 w 83"/>
                <a:gd name="T3" fmla="*/ 106 h 106"/>
                <a:gd name="T4" fmla="*/ 83 w 83"/>
                <a:gd name="T5" fmla="*/ 52 h 106"/>
                <a:gd name="T6" fmla="*/ 0 w 83"/>
                <a:gd name="T7" fmla="*/ 0 h 106"/>
                <a:gd name="T8" fmla="*/ 0 w 83"/>
                <a:gd name="T9" fmla="*/ 0 h 1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6">
                  <a:moveTo>
                    <a:pt x="0" y="0"/>
                  </a:moveTo>
                  <a:lnTo>
                    <a:pt x="0" y="106"/>
                  </a:lnTo>
                  <a:lnTo>
                    <a:pt x="83" y="52"/>
                  </a:lnTo>
                  <a:lnTo>
                    <a:pt x="0" y="0"/>
                  </a:ln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322" name="Oval 57"/>
            <p:cNvSpPr>
              <a:spLocks noChangeArrowheads="1"/>
            </p:cNvSpPr>
            <p:nvPr/>
          </p:nvSpPr>
          <p:spPr bwMode="auto">
            <a:xfrm>
              <a:off x="2797" y="2308"/>
              <a:ext cx="35" cy="35"/>
            </a:xfrm>
            <a:prstGeom prst="ellipse">
              <a:avLst/>
            </a:prstGeom>
            <a:solidFill>
              <a:srgbClr val="D9F1F7"/>
            </a:solidFill>
            <a:ln w="11113">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23" name="Freeform 58"/>
            <p:cNvSpPr>
              <a:spLocks/>
            </p:cNvSpPr>
            <p:nvPr/>
          </p:nvSpPr>
          <p:spPr bwMode="auto">
            <a:xfrm>
              <a:off x="2714" y="2439"/>
              <a:ext cx="83" cy="108"/>
            </a:xfrm>
            <a:custGeom>
              <a:avLst/>
              <a:gdLst>
                <a:gd name="T0" fmla="*/ 0 w 83"/>
                <a:gd name="T1" fmla="*/ 0 h 108"/>
                <a:gd name="T2" fmla="*/ 0 w 83"/>
                <a:gd name="T3" fmla="*/ 108 h 108"/>
                <a:gd name="T4" fmla="*/ 83 w 83"/>
                <a:gd name="T5" fmla="*/ 52 h 108"/>
                <a:gd name="T6" fmla="*/ 0 w 83"/>
                <a:gd name="T7" fmla="*/ 0 h 108"/>
                <a:gd name="T8" fmla="*/ 0 w 83"/>
                <a:gd name="T9" fmla="*/ 0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08">
                  <a:moveTo>
                    <a:pt x="0" y="0"/>
                  </a:moveTo>
                  <a:lnTo>
                    <a:pt x="0" y="108"/>
                  </a:lnTo>
                  <a:lnTo>
                    <a:pt x="83" y="52"/>
                  </a:lnTo>
                  <a:lnTo>
                    <a:pt x="0" y="0"/>
                  </a:lnTo>
                  <a:close/>
                </a:path>
              </a:pathLst>
            </a:custGeom>
            <a:solidFill>
              <a:srgbClr val="D9F1F7"/>
            </a:solidFill>
            <a:ln w="11113" cap="flat">
              <a:solidFill>
                <a:srgbClr val="000000"/>
              </a:solidFill>
              <a:prstDash val="solid"/>
              <a:miter lim="800000"/>
              <a:headEnd/>
              <a:tailEnd/>
            </a:ln>
          </p:spPr>
          <p:txBody>
            <a:bodyPr/>
            <a:lstStyle/>
            <a:p>
              <a:endParaRPr lang="tr-TR"/>
            </a:p>
          </p:txBody>
        </p:sp>
        <p:sp>
          <p:nvSpPr>
            <p:cNvPr id="139324" name="Oval 59"/>
            <p:cNvSpPr>
              <a:spLocks noChangeArrowheads="1"/>
            </p:cNvSpPr>
            <p:nvPr/>
          </p:nvSpPr>
          <p:spPr bwMode="auto">
            <a:xfrm>
              <a:off x="2797" y="2474"/>
              <a:ext cx="35" cy="34"/>
            </a:xfrm>
            <a:prstGeom prst="ellipse">
              <a:avLst/>
            </a:prstGeom>
            <a:solidFill>
              <a:srgbClr val="D9F1F7"/>
            </a:solidFill>
            <a:ln w="11113">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25" name="Oval 60"/>
            <p:cNvSpPr>
              <a:spLocks noChangeArrowheads="1"/>
            </p:cNvSpPr>
            <p:nvPr/>
          </p:nvSpPr>
          <p:spPr bwMode="auto">
            <a:xfrm>
              <a:off x="2580" y="2315"/>
              <a:ext cx="21" cy="2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26" name="Oval 61"/>
            <p:cNvSpPr>
              <a:spLocks noChangeArrowheads="1"/>
            </p:cNvSpPr>
            <p:nvPr/>
          </p:nvSpPr>
          <p:spPr bwMode="auto">
            <a:xfrm>
              <a:off x="2484" y="2481"/>
              <a:ext cx="21"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27" name="Oval 62"/>
            <p:cNvSpPr>
              <a:spLocks noChangeArrowheads="1"/>
            </p:cNvSpPr>
            <p:nvPr/>
          </p:nvSpPr>
          <p:spPr bwMode="auto">
            <a:xfrm>
              <a:off x="2484" y="2839"/>
              <a:ext cx="21" cy="2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28" name="Oval 63"/>
            <p:cNvSpPr>
              <a:spLocks noChangeArrowheads="1"/>
            </p:cNvSpPr>
            <p:nvPr/>
          </p:nvSpPr>
          <p:spPr bwMode="auto">
            <a:xfrm>
              <a:off x="2580" y="2967"/>
              <a:ext cx="21" cy="2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29" name="Oval 64"/>
            <p:cNvSpPr>
              <a:spLocks noChangeArrowheads="1"/>
            </p:cNvSpPr>
            <p:nvPr/>
          </p:nvSpPr>
          <p:spPr bwMode="auto">
            <a:xfrm>
              <a:off x="2922" y="2634"/>
              <a:ext cx="21"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30" name="Oval 65"/>
            <p:cNvSpPr>
              <a:spLocks noChangeArrowheads="1"/>
            </p:cNvSpPr>
            <p:nvPr/>
          </p:nvSpPr>
          <p:spPr bwMode="auto">
            <a:xfrm>
              <a:off x="3019" y="2555"/>
              <a:ext cx="21" cy="2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31" name="Rectangle 66"/>
            <p:cNvSpPr>
              <a:spLocks noChangeArrowheads="1"/>
            </p:cNvSpPr>
            <p:nvPr/>
          </p:nvSpPr>
          <p:spPr bwMode="auto">
            <a:xfrm>
              <a:off x="2343" y="2292"/>
              <a:ext cx="30"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700">
                  <a:solidFill>
                    <a:srgbClr val="000000"/>
                  </a:solidFill>
                  <a:latin typeface="TimesTen" pitchFamily="18" charset="0"/>
                </a:rPr>
                <a:t>S</a:t>
              </a:r>
              <a:endParaRPr kumimoji="0" lang="tr-TR" altLang="tr-TR" sz="1800">
                <a:solidFill>
                  <a:schemeClr val="bg2"/>
                </a:solidFill>
                <a:latin typeface="Arial" panose="020B0604020202020204" pitchFamily="34" charset="0"/>
              </a:endParaRPr>
            </a:p>
          </p:txBody>
        </p:sp>
        <p:sp>
          <p:nvSpPr>
            <p:cNvPr id="139332" name="Rectangle 67"/>
            <p:cNvSpPr>
              <a:spLocks noChangeArrowheads="1"/>
            </p:cNvSpPr>
            <p:nvPr/>
          </p:nvSpPr>
          <p:spPr bwMode="auto">
            <a:xfrm>
              <a:off x="2373" y="2317"/>
              <a:ext cx="20"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5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9333" name="Rectangle 68"/>
            <p:cNvSpPr>
              <a:spLocks noChangeArrowheads="1"/>
            </p:cNvSpPr>
            <p:nvPr/>
          </p:nvSpPr>
          <p:spPr bwMode="auto">
            <a:xfrm>
              <a:off x="3091" y="2254"/>
              <a:ext cx="190"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700">
                  <a:solidFill>
                    <a:srgbClr val="000000"/>
                  </a:solidFill>
                  <a:latin typeface="TimesTen" pitchFamily="18" charset="0"/>
                </a:rPr>
                <a:t>Decoder</a:t>
              </a:r>
              <a:endParaRPr kumimoji="0" lang="tr-TR" altLang="tr-TR" sz="1800">
                <a:solidFill>
                  <a:schemeClr val="bg2"/>
                </a:solidFill>
                <a:latin typeface="Arial" panose="020B0604020202020204" pitchFamily="34" charset="0"/>
              </a:endParaRPr>
            </a:p>
          </p:txBody>
        </p:sp>
        <p:sp>
          <p:nvSpPr>
            <p:cNvPr id="139334" name="Rectangle 69"/>
            <p:cNvSpPr>
              <a:spLocks noChangeArrowheads="1"/>
            </p:cNvSpPr>
            <p:nvPr/>
          </p:nvSpPr>
          <p:spPr bwMode="auto">
            <a:xfrm>
              <a:off x="2343" y="2461"/>
              <a:ext cx="30"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700">
                  <a:solidFill>
                    <a:srgbClr val="000000"/>
                  </a:solidFill>
                  <a:latin typeface="TimesTen" pitchFamily="18" charset="0"/>
                </a:rPr>
                <a:t>S</a:t>
              </a:r>
              <a:endParaRPr kumimoji="0" lang="tr-TR" altLang="tr-TR" sz="1800">
                <a:solidFill>
                  <a:schemeClr val="bg2"/>
                </a:solidFill>
                <a:latin typeface="Arial" panose="020B0604020202020204" pitchFamily="34" charset="0"/>
              </a:endParaRPr>
            </a:p>
          </p:txBody>
        </p:sp>
        <p:sp>
          <p:nvSpPr>
            <p:cNvPr id="139335" name="Rectangle 70"/>
            <p:cNvSpPr>
              <a:spLocks noChangeArrowheads="1"/>
            </p:cNvSpPr>
            <p:nvPr/>
          </p:nvSpPr>
          <p:spPr bwMode="auto">
            <a:xfrm>
              <a:off x="2373" y="2486"/>
              <a:ext cx="20"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5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9336" name="Rectangle 71"/>
            <p:cNvSpPr>
              <a:spLocks noChangeArrowheads="1"/>
            </p:cNvSpPr>
            <p:nvPr/>
          </p:nvSpPr>
          <p:spPr bwMode="auto">
            <a:xfrm>
              <a:off x="4213" y="2924"/>
              <a:ext cx="40"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700">
                  <a:solidFill>
                    <a:srgbClr val="000000"/>
                  </a:solidFill>
                  <a:latin typeface="TimesTen" pitchFamily="18" charset="0"/>
                </a:rPr>
                <a:t>Y</a:t>
              </a:r>
              <a:endParaRPr kumimoji="0" lang="tr-TR" altLang="tr-TR" sz="1800">
                <a:solidFill>
                  <a:schemeClr val="bg2"/>
                </a:solidFill>
                <a:latin typeface="Arial" panose="020B0604020202020204" pitchFamily="34" charset="0"/>
              </a:endParaRPr>
            </a:p>
          </p:txBody>
        </p:sp>
        <p:sp>
          <p:nvSpPr>
            <p:cNvPr id="139337" name="Rectangle 72"/>
            <p:cNvSpPr>
              <a:spLocks noChangeArrowheads="1"/>
            </p:cNvSpPr>
            <p:nvPr/>
          </p:nvSpPr>
          <p:spPr bwMode="auto">
            <a:xfrm>
              <a:off x="1356" y="1547"/>
              <a:ext cx="1980" cy="2401"/>
            </a:xfrm>
            <a:prstGeom prst="rect">
              <a:avLst/>
            </a:prstGeom>
            <a:solidFill>
              <a:srgbClr val="D9F1F7"/>
            </a:solidFill>
            <a:ln w="14288">
              <a:solidFill>
                <a:srgbClr val="00A0C6"/>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38" name="Rectangle 73"/>
            <p:cNvSpPr>
              <a:spLocks noChangeArrowheads="1"/>
            </p:cNvSpPr>
            <p:nvPr/>
          </p:nvSpPr>
          <p:spPr bwMode="auto">
            <a:xfrm>
              <a:off x="3791" y="1947"/>
              <a:ext cx="1431" cy="2102"/>
            </a:xfrm>
            <a:prstGeom prst="rect">
              <a:avLst/>
            </a:prstGeom>
            <a:solidFill>
              <a:srgbClr val="D9F1F7"/>
            </a:solidFill>
            <a:ln w="14288">
              <a:solidFill>
                <a:srgbClr val="00A0C6"/>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39" name="Freeform 74"/>
            <p:cNvSpPr>
              <a:spLocks/>
            </p:cNvSpPr>
            <p:nvPr/>
          </p:nvSpPr>
          <p:spPr bwMode="auto">
            <a:xfrm>
              <a:off x="2486" y="2449"/>
              <a:ext cx="467" cy="1"/>
            </a:xfrm>
            <a:custGeom>
              <a:avLst/>
              <a:gdLst>
                <a:gd name="T0" fmla="*/ 0 w 467"/>
                <a:gd name="T1" fmla="*/ 0 h 1"/>
                <a:gd name="T2" fmla="*/ 467 w 467"/>
                <a:gd name="T3" fmla="*/ 0 h 1"/>
                <a:gd name="T4" fmla="*/ 0 w 467"/>
                <a:gd name="T5" fmla="*/ 0 h 1"/>
                <a:gd name="T6" fmla="*/ 0 60000 65536"/>
                <a:gd name="T7" fmla="*/ 0 60000 65536"/>
                <a:gd name="T8" fmla="*/ 0 60000 65536"/>
              </a:gdLst>
              <a:ahLst/>
              <a:cxnLst>
                <a:cxn ang="T6">
                  <a:pos x="T0" y="T1"/>
                </a:cxn>
                <a:cxn ang="T7">
                  <a:pos x="T2" y="T3"/>
                </a:cxn>
                <a:cxn ang="T8">
                  <a:pos x="T4" y="T5"/>
                </a:cxn>
              </a:cxnLst>
              <a:rect l="0" t="0" r="r" b="b"/>
              <a:pathLst>
                <a:path w="467" h="1">
                  <a:moveTo>
                    <a:pt x="0" y="0"/>
                  </a:moveTo>
                  <a:lnTo>
                    <a:pt x="46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9340" name="Line 75"/>
            <p:cNvSpPr>
              <a:spLocks noChangeShapeType="1"/>
            </p:cNvSpPr>
            <p:nvPr/>
          </p:nvSpPr>
          <p:spPr bwMode="auto">
            <a:xfrm>
              <a:off x="2486" y="2449"/>
              <a:ext cx="467"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41" name="Freeform 76"/>
            <p:cNvSpPr>
              <a:spLocks/>
            </p:cNvSpPr>
            <p:nvPr/>
          </p:nvSpPr>
          <p:spPr bwMode="auto">
            <a:xfrm>
              <a:off x="2708" y="2274"/>
              <a:ext cx="214" cy="1"/>
            </a:xfrm>
            <a:custGeom>
              <a:avLst/>
              <a:gdLst>
                <a:gd name="T0" fmla="*/ 0 w 214"/>
                <a:gd name="T1" fmla="*/ 0 h 1"/>
                <a:gd name="T2" fmla="*/ 214 w 214"/>
                <a:gd name="T3" fmla="*/ 0 h 1"/>
                <a:gd name="T4" fmla="*/ 0 w 214"/>
                <a:gd name="T5" fmla="*/ 0 h 1"/>
                <a:gd name="T6" fmla="*/ 0 60000 65536"/>
                <a:gd name="T7" fmla="*/ 0 60000 65536"/>
                <a:gd name="T8" fmla="*/ 0 60000 65536"/>
              </a:gdLst>
              <a:ahLst/>
              <a:cxnLst>
                <a:cxn ang="T6">
                  <a:pos x="T0" y="T1"/>
                </a:cxn>
                <a:cxn ang="T7">
                  <a:pos x="T2" y="T3"/>
                </a:cxn>
                <a:cxn ang="T8">
                  <a:pos x="T4" y="T5"/>
                </a:cxn>
              </a:cxnLst>
              <a:rect l="0" t="0" r="r" b="b"/>
              <a:pathLst>
                <a:path w="214" h="1">
                  <a:moveTo>
                    <a:pt x="0" y="0"/>
                  </a:moveTo>
                  <a:lnTo>
                    <a:pt x="2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39342" name="Line 77"/>
            <p:cNvSpPr>
              <a:spLocks noChangeShapeType="1"/>
            </p:cNvSpPr>
            <p:nvPr/>
          </p:nvSpPr>
          <p:spPr bwMode="auto">
            <a:xfrm>
              <a:off x="2708" y="2274"/>
              <a:ext cx="214"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43" name="Line 78"/>
            <p:cNvSpPr>
              <a:spLocks noChangeShapeType="1"/>
            </p:cNvSpPr>
            <p:nvPr/>
          </p:nvSpPr>
          <p:spPr bwMode="auto">
            <a:xfrm flipH="1">
              <a:off x="4984" y="3148"/>
              <a:ext cx="334"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44" name="Freeform 79"/>
            <p:cNvSpPr>
              <a:spLocks/>
            </p:cNvSpPr>
            <p:nvPr/>
          </p:nvSpPr>
          <p:spPr bwMode="auto">
            <a:xfrm>
              <a:off x="4182" y="2453"/>
              <a:ext cx="677" cy="608"/>
            </a:xfrm>
            <a:custGeom>
              <a:avLst/>
              <a:gdLst>
                <a:gd name="T0" fmla="*/ 677 w 677"/>
                <a:gd name="T1" fmla="*/ 608 h 608"/>
                <a:gd name="T2" fmla="*/ 527 w 677"/>
                <a:gd name="T3" fmla="*/ 608 h 608"/>
                <a:gd name="T4" fmla="*/ 527 w 677"/>
                <a:gd name="T5" fmla="*/ 0 h 608"/>
                <a:gd name="T6" fmla="*/ 0 w 677"/>
                <a:gd name="T7" fmla="*/ 0 h 6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7" h="608">
                  <a:moveTo>
                    <a:pt x="677" y="608"/>
                  </a:moveTo>
                  <a:lnTo>
                    <a:pt x="527" y="608"/>
                  </a:lnTo>
                  <a:lnTo>
                    <a:pt x="527" y="0"/>
                  </a:lnTo>
                  <a:lnTo>
                    <a:pt x="0" y="0"/>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45" name="Freeform 80"/>
            <p:cNvSpPr>
              <a:spLocks/>
            </p:cNvSpPr>
            <p:nvPr/>
          </p:nvSpPr>
          <p:spPr bwMode="auto">
            <a:xfrm>
              <a:off x="4182" y="3237"/>
              <a:ext cx="677" cy="608"/>
            </a:xfrm>
            <a:custGeom>
              <a:avLst/>
              <a:gdLst>
                <a:gd name="T0" fmla="*/ 677 w 677"/>
                <a:gd name="T1" fmla="*/ 0 h 608"/>
                <a:gd name="T2" fmla="*/ 527 w 677"/>
                <a:gd name="T3" fmla="*/ 0 h 608"/>
                <a:gd name="T4" fmla="*/ 527 w 677"/>
                <a:gd name="T5" fmla="*/ 608 h 608"/>
                <a:gd name="T6" fmla="*/ 0 w 677"/>
                <a:gd name="T7" fmla="*/ 608 h 6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7" h="608">
                  <a:moveTo>
                    <a:pt x="677" y="0"/>
                  </a:moveTo>
                  <a:lnTo>
                    <a:pt x="527" y="0"/>
                  </a:lnTo>
                  <a:lnTo>
                    <a:pt x="527" y="608"/>
                  </a:lnTo>
                  <a:lnTo>
                    <a:pt x="0" y="608"/>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46" name="Freeform 81"/>
            <p:cNvSpPr>
              <a:spLocks/>
            </p:cNvSpPr>
            <p:nvPr/>
          </p:nvSpPr>
          <p:spPr bwMode="auto">
            <a:xfrm>
              <a:off x="4181" y="2913"/>
              <a:ext cx="688" cy="209"/>
            </a:xfrm>
            <a:custGeom>
              <a:avLst/>
              <a:gdLst>
                <a:gd name="T0" fmla="*/ 688 w 688"/>
                <a:gd name="T1" fmla="*/ 209 h 209"/>
                <a:gd name="T2" fmla="*/ 295 w 688"/>
                <a:gd name="T3" fmla="*/ 209 h 209"/>
                <a:gd name="T4" fmla="*/ 295 w 688"/>
                <a:gd name="T5" fmla="*/ 0 h 209"/>
                <a:gd name="T6" fmla="*/ 0 w 688"/>
                <a:gd name="T7" fmla="*/ 0 h 2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8" h="209">
                  <a:moveTo>
                    <a:pt x="688" y="209"/>
                  </a:moveTo>
                  <a:lnTo>
                    <a:pt x="295" y="209"/>
                  </a:lnTo>
                  <a:lnTo>
                    <a:pt x="295" y="0"/>
                  </a:lnTo>
                  <a:lnTo>
                    <a:pt x="0" y="0"/>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47" name="Freeform 82"/>
            <p:cNvSpPr>
              <a:spLocks/>
            </p:cNvSpPr>
            <p:nvPr/>
          </p:nvSpPr>
          <p:spPr bwMode="auto">
            <a:xfrm>
              <a:off x="4181" y="3178"/>
              <a:ext cx="688" cy="203"/>
            </a:xfrm>
            <a:custGeom>
              <a:avLst/>
              <a:gdLst>
                <a:gd name="T0" fmla="*/ 688 w 688"/>
                <a:gd name="T1" fmla="*/ 0 h 203"/>
                <a:gd name="T2" fmla="*/ 295 w 688"/>
                <a:gd name="T3" fmla="*/ 0 h 203"/>
                <a:gd name="T4" fmla="*/ 295 w 688"/>
                <a:gd name="T5" fmla="*/ 203 h 203"/>
                <a:gd name="T6" fmla="*/ 0 w 688"/>
                <a:gd name="T7" fmla="*/ 203 h 2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8" h="203">
                  <a:moveTo>
                    <a:pt x="688" y="0"/>
                  </a:moveTo>
                  <a:lnTo>
                    <a:pt x="295" y="0"/>
                  </a:lnTo>
                  <a:lnTo>
                    <a:pt x="295" y="203"/>
                  </a:lnTo>
                  <a:lnTo>
                    <a:pt x="0" y="203"/>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48" name="Line 83"/>
            <p:cNvSpPr>
              <a:spLocks noChangeShapeType="1"/>
            </p:cNvSpPr>
            <p:nvPr/>
          </p:nvSpPr>
          <p:spPr bwMode="auto">
            <a:xfrm>
              <a:off x="3134" y="2364"/>
              <a:ext cx="923"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49" name="Line 84"/>
            <p:cNvSpPr>
              <a:spLocks noChangeShapeType="1"/>
            </p:cNvSpPr>
            <p:nvPr/>
          </p:nvSpPr>
          <p:spPr bwMode="auto">
            <a:xfrm>
              <a:off x="3134" y="2825"/>
              <a:ext cx="923"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50" name="Line 85"/>
            <p:cNvSpPr>
              <a:spLocks noChangeShapeType="1"/>
            </p:cNvSpPr>
            <p:nvPr/>
          </p:nvSpPr>
          <p:spPr bwMode="auto">
            <a:xfrm>
              <a:off x="3134" y="3292"/>
              <a:ext cx="923"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51" name="Line 86"/>
            <p:cNvSpPr>
              <a:spLocks noChangeShapeType="1"/>
            </p:cNvSpPr>
            <p:nvPr/>
          </p:nvSpPr>
          <p:spPr bwMode="auto">
            <a:xfrm>
              <a:off x="3134" y="3757"/>
              <a:ext cx="923"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52" name="Line 87"/>
            <p:cNvSpPr>
              <a:spLocks noChangeShapeType="1"/>
            </p:cNvSpPr>
            <p:nvPr/>
          </p:nvSpPr>
          <p:spPr bwMode="auto">
            <a:xfrm>
              <a:off x="3701" y="2538"/>
              <a:ext cx="316"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53" name="Line 88"/>
            <p:cNvSpPr>
              <a:spLocks noChangeShapeType="1"/>
            </p:cNvSpPr>
            <p:nvPr/>
          </p:nvSpPr>
          <p:spPr bwMode="auto">
            <a:xfrm>
              <a:off x="3701" y="3000"/>
              <a:ext cx="316"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54" name="Line 89"/>
            <p:cNvSpPr>
              <a:spLocks noChangeShapeType="1"/>
            </p:cNvSpPr>
            <p:nvPr/>
          </p:nvSpPr>
          <p:spPr bwMode="auto">
            <a:xfrm>
              <a:off x="3701" y="3468"/>
              <a:ext cx="316"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55" name="Line 90"/>
            <p:cNvSpPr>
              <a:spLocks noChangeShapeType="1"/>
            </p:cNvSpPr>
            <p:nvPr/>
          </p:nvSpPr>
          <p:spPr bwMode="auto">
            <a:xfrm>
              <a:off x="3701" y="3932"/>
              <a:ext cx="316"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56" name="Freeform 91"/>
            <p:cNvSpPr>
              <a:spLocks/>
            </p:cNvSpPr>
            <p:nvPr/>
          </p:nvSpPr>
          <p:spPr bwMode="auto">
            <a:xfrm>
              <a:off x="1257" y="1735"/>
              <a:ext cx="1698" cy="1001"/>
            </a:xfrm>
            <a:custGeom>
              <a:avLst/>
              <a:gdLst>
                <a:gd name="T0" fmla="*/ 0 w 1698"/>
                <a:gd name="T1" fmla="*/ 0 h 1001"/>
                <a:gd name="T2" fmla="*/ 1451 w 1698"/>
                <a:gd name="T3" fmla="*/ 0 h 1001"/>
                <a:gd name="T4" fmla="*/ 1451 w 1698"/>
                <a:gd name="T5" fmla="*/ 1001 h 1001"/>
                <a:gd name="T6" fmla="*/ 1698 w 1698"/>
                <a:gd name="T7" fmla="*/ 1001 h 10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8" h="1001">
                  <a:moveTo>
                    <a:pt x="0" y="0"/>
                  </a:moveTo>
                  <a:lnTo>
                    <a:pt x="1451" y="0"/>
                  </a:lnTo>
                  <a:lnTo>
                    <a:pt x="1451" y="1001"/>
                  </a:lnTo>
                  <a:lnTo>
                    <a:pt x="1698" y="1001"/>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57" name="Freeform 92"/>
            <p:cNvSpPr>
              <a:spLocks/>
            </p:cNvSpPr>
            <p:nvPr/>
          </p:nvSpPr>
          <p:spPr bwMode="auto">
            <a:xfrm>
              <a:off x="1257" y="2108"/>
              <a:ext cx="1698" cy="1271"/>
            </a:xfrm>
            <a:custGeom>
              <a:avLst/>
              <a:gdLst>
                <a:gd name="T0" fmla="*/ 0 w 1698"/>
                <a:gd name="T1" fmla="*/ 0 h 1271"/>
                <a:gd name="T2" fmla="*/ 1229 w 1698"/>
                <a:gd name="T3" fmla="*/ 0 h 1271"/>
                <a:gd name="T4" fmla="*/ 1229 w 1698"/>
                <a:gd name="T5" fmla="*/ 1271 h 1271"/>
                <a:gd name="T6" fmla="*/ 1698 w 1698"/>
                <a:gd name="T7" fmla="*/ 1271 h 12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8" h="1271">
                  <a:moveTo>
                    <a:pt x="0" y="0"/>
                  </a:moveTo>
                  <a:lnTo>
                    <a:pt x="1229" y="0"/>
                  </a:lnTo>
                  <a:lnTo>
                    <a:pt x="1229" y="1271"/>
                  </a:lnTo>
                  <a:lnTo>
                    <a:pt x="1698" y="1271"/>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58" name="Freeform 93"/>
            <p:cNvSpPr>
              <a:spLocks/>
            </p:cNvSpPr>
            <p:nvPr/>
          </p:nvSpPr>
          <p:spPr bwMode="auto">
            <a:xfrm>
              <a:off x="1716" y="1735"/>
              <a:ext cx="1262" cy="1933"/>
            </a:xfrm>
            <a:custGeom>
              <a:avLst/>
              <a:gdLst>
                <a:gd name="T0" fmla="*/ 0 w 1262"/>
                <a:gd name="T1" fmla="*/ 0 h 1933"/>
                <a:gd name="T2" fmla="*/ 0 w 1262"/>
                <a:gd name="T3" fmla="*/ 1933 h 1933"/>
                <a:gd name="T4" fmla="*/ 1262 w 1262"/>
                <a:gd name="T5" fmla="*/ 1933 h 1933"/>
                <a:gd name="T6" fmla="*/ 0 60000 65536"/>
                <a:gd name="T7" fmla="*/ 0 60000 65536"/>
                <a:gd name="T8" fmla="*/ 0 60000 65536"/>
              </a:gdLst>
              <a:ahLst/>
              <a:cxnLst>
                <a:cxn ang="T6">
                  <a:pos x="T0" y="T1"/>
                </a:cxn>
                <a:cxn ang="T7">
                  <a:pos x="T2" y="T3"/>
                </a:cxn>
                <a:cxn ang="T8">
                  <a:pos x="T4" y="T5"/>
                </a:cxn>
              </a:cxnLst>
              <a:rect l="0" t="0" r="r" b="b"/>
              <a:pathLst>
                <a:path w="1262" h="1933">
                  <a:moveTo>
                    <a:pt x="0" y="0"/>
                  </a:moveTo>
                  <a:lnTo>
                    <a:pt x="0" y="1933"/>
                  </a:lnTo>
                  <a:lnTo>
                    <a:pt x="1262" y="1933"/>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59" name="Freeform 94"/>
            <p:cNvSpPr>
              <a:spLocks/>
            </p:cNvSpPr>
            <p:nvPr/>
          </p:nvSpPr>
          <p:spPr bwMode="auto">
            <a:xfrm>
              <a:off x="1502" y="2108"/>
              <a:ext cx="1469" cy="1736"/>
            </a:xfrm>
            <a:custGeom>
              <a:avLst/>
              <a:gdLst>
                <a:gd name="T0" fmla="*/ 0 w 1469"/>
                <a:gd name="T1" fmla="*/ 0 h 1736"/>
                <a:gd name="T2" fmla="*/ 0 w 1469"/>
                <a:gd name="T3" fmla="*/ 1736 h 1736"/>
                <a:gd name="T4" fmla="*/ 1469 w 1469"/>
                <a:gd name="T5" fmla="*/ 1736 h 1736"/>
                <a:gd name="T6" fmla="*/ 0 60000 65536"/>
                <a:gd name="T7" fmla="*/ 0 60000 65536"/>
                <a:gd name="T8" fmla="*/ 0 60000 65536"/>
              </a:gdLst>
              <a:ahLst/>
              <a:cxnLst>
                <a:cxn ang="T6">
                  <a:pos x="T0" y="T1"/>
                </a:cxn>
                <a:cxn ang="T7">
                  <a:pos x="T2" y="T3"/>
                </a:cxn>
                <a:cxn ang="T8">
                  <a:pos x="T4" y="T5"/>
                </a:cxn>
              </a:cxnLst>
              <a:rect l="0" t="0" r="r" b="b"/>
              <a:pathLst>
                <a:path w="1469" h="1736">
                  <a:moveTo>
                    <a:pt x="0" y="0"/>
                  </a:moveTo>
                  <a:lnTo>
                    <a:pt x="0" y="1736"/>
                  </a:lnTo>
                  <a:lnTo>
                    <a:pt x="1469" y="1736"/>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39360" name="Line 95"/>
            <p:cNvSpPr>
              <a:spLocks noChangeShapeType="1"/>
            </p:cNvSpPr>
            <p:nvPr/>
          </p:nvSpPr>
          <p:spPr bwMode="auto">
            <a:xfrm>
              <a:off x="1502" y="2912"/>
              <a:ext cx="1446"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61" name="Line 96"/>
            <p:cNvSpPr>
              <a:spLocks noChangeShapeType="1"/>
            </p:cNvSpPr>
            <p:nvPr/>
          </p:nvSpPr>
          <p:spPr bwMode="auto">
            <a:xfrm>
              <a:off x="1716" y="3204"/>
              <a:ext cx="1190"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39362" name="Freeform 97"/>
            <p:cNvSpPr>
              <a:spLocks/>
            </p:cNvSpPr>
            <p:nvPr/>
          </p:nvSpPr>
          <p:spPr bwMode="auto">
            <a:xfrm>
              <a:off x="3958" y="2317"/>
              <a:ext cx="324" cy="270"/>
            </a:xfrm>
            <a:custGeom>
              <a:avLst/>
              <a:gdLst>
                <a:gd name="T0" fmla="*/ 0 w 186"/>
                <a:gd name="T1" fmla="*/ 0 h 155"/>
                <a:gd name="T2" fmla="*/ 0 w 186"/>
                <a:gd name="T3" fmla="*/ 2486 h 155"/>
                <a:gd name="T4" fmla="*/ 1730 w 186"/>
                <a:gd name="T5" fmla="*/ 2467 h 155"/>
                <a:gd name="T6" fmla="*/ 2980 w 186"/>
                <a:gd name="T7" fmla="*/ 1252 h 155"/>
                <a:gd name="T8" fmla="*/ 1766 w 186"/>
                <a:gd name="T9" fmla="*/ 0 h 155"/>
                <a:gd name="T10" fmla="*/ 0 w 186"/>
                <a:gd name="T11" fmla="*/ 0 h 1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6" h="155">
                  <a:moveTo>
                    <a:pt x="0" y="0"/>
                  </a:moveTo>
                  <a:cubicBezTo>
                    <a:pt x="0" y="155"/>
                    <a:pt x="0" y="155"/>
                    <a:pt x="0" y="155"/>
                  </a:cubicBezTo>
                  <a:cubicBezTo>
                    <a:pt x="108" y="154"/>
                    <a:pt x="108" y="154"/>
                    <a:pt x="108" y="154"/>
                  </a:cubicBezTo>
                  <a:cubicBezTo>
                    <a:pt x="150" y="154"/>
                    <a:pt x="186" y="120"/>
                    <a:pt x="186" y="78"/>
                  </a:cubicBezTo>
                  <a:cubicBezTo>
                    <a:pt x="186" y="35"/>
                    <a:pt x="152" y="0"/>
                    <a:pt x="110" y="0"/>
                  </a:cubicBezTo>
                  <a:cubicBezTo>
                    <a:pt x="0" y="0"/>
                    <a:pt x="0" y="0"/>
                    <a:pt x="0" y="0"/>
                  </a:cubicBez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63" name="Freeform 98"/>
            <p:cNvSpPr>
              <a:spLocks/>
            </p:cNvSpPr>
            <p:nvPr/>
          </p:nvSpPr>
          <p:spPr bwMode="auto">
            <a:xfrm>
              <a:off x="3958" y="2778"/>
              <a:ext cx="324" cy="269"/>
            </a:xfrm>
            <a:custGeom>
              <a:avLst/>
              <a:gdLst>
                <a:gd name="T0" fmla="*/ 0 w 186"/>
                <a:gd name="T1" fmla="*/ 0 h 155"/>
                <a:gd name="T2" fmla="*/ 0 w 186"/>
                <a:gd name="T3" fmla="*/ 2440 h 155"/>
                <a:gd name="T4" fmla="*/ 1730 w 186"/>
                <a:gd name="T5" fmla="*/ 2440 h 155"/>
                <a:gd name="T6" fmla="*/ 2980 w 186"/>
                <a:gd name="T7" fmla="*/ 1224 h 155"/>
                <a:gd name="T8" fmla="*/ 1766 w 186"/>
                <a:gd name="T9" fmla="*/ 0 h 155"/>
                <a:gd name="T10" fmla="*/ 0 w 186"/>
                <a:gd name="T11" fmla="*/ 0 h 1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6" h="155">
                  <a:moveTo>
                    <a:pt x="0" y="0"/>
                  </a:moveTo>
                  <a:cubicBezTo>
                    <a:pt x="0" y="155"/>
                    <a:pt x="0" y="155"/>
                    <a:pt x="0" y="155"/>
                  </a:cubicBezTo>
                  <a:cubicBezTo>
                    <a:pt x="108" y="155"/>
                    <a:pt x="108" y="155"/>
                    <a:pt x="108" y="155"/>
                  </a:cubicBezTo>
                  <a:cubicBezTo>
                    <a:pt x="150" y="155"/>
                    <a:pt x="186" y="121"/>
                    <a:pt x="186" y="78"/>
                  </a:cubicBezTo>
                  <a:cubicBezTo>
                    <a:pt x="186" y="36"/>
                    <a:pt x="152" y="1"/>
                    <a:pt x="110" y="0"/>
                  </a:cubicBezTo>
                  <a:cubicBezTo>
                    <a:pt x="0" y="0"/>
                    <a:pt x="0" y="0"/>
                    <a:pt x="0" y="0"/>
                  </a:cubicBez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64" name="Freeform 99"/>
            <p:cNvSpPr>
              <a:spLocks/>
            </p:cNvSpPr>
            <p:nvPr/>
          </p:nvSpPr>
          <p:spPr bwMode="auto">
            <a:xfrm>
              <a:off x="3958" y="3246"/>
              <a:ext cx="324" cy="269"/>
            </a:xfrm>
            <a:custGeom>
              <a:avLst/>
              <a:gdLst>
                <a:gd name="T0" fmla="*/ 0 w 186"/>
                <a:gd name="T1" fmla="*/ 0 h 155"/>
                <a:gd name="T2" fmla="*/ 0 w 186"/>
                <a:gd name="T3" fmla="*/ 2440 h 155"/>
                <a:gd name="T4" fmla="*/ 1730 w 186"/>
                <a:gd name="T5" fmla="*/ 2440 h 155"/>
                <a:gd name="T6" fmla="*/ 2980 w 186"/>
                <a:gd name="T7" fmla="*/ 1224 h 155"/>
                <a:gd name="T8" fmla="*/ 1766 w 186"/>
                <a:gd name="T9" fmla="*/ 0 h 155"/>
                <a:gd name="T10" fmla="*/ 0 w 186"/>
                <a:gd name="T11" fmla="*/ 0 h 1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6" h="155">
                  <a:moveTo>
                    <a:pt x="0" y="0"/>
                  </a:moveTo>
                  <a:cubicBezTo>
                    <a:pt x="0" y="155"/>
                    <a:pt x="0" y="155"/>
                    <a:pt x="0" y="155"/>
                  </a:cubicBezTo>
                  <a:cubicBezTo>
                    <a:pt x="108" y="155"/>
                    <a:pt x="108" y="155"/>
                    <a:pt x="108" y="155"/>
                  </a:cubicBezTo>
                  <a:cubicBezTo>
                    <a:pt x="150" y="155"/>
                    <a:pt x="186" y="120"/>
                    <a:pt x="186" y="78"/>
                  </a:cubicBezTo>
                  <a:cubicBezTo>
                    <a:pt x="186" y="35"/>
                    <a:pt x="152" y="1"/>
                    <a:pt x="110" y="0"/>
                  </a:cubicBezTo>
                  <a:cubicBezTo>
                    <a:pt x="0" y="0"/>
                    <a:pt x="0" y="0"/>
                    <a:pt x="0" y="0"/>
                  </a:cubicBez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65" name="Freeform 100"/>
            <p:cNvSpPr>
              <a:spLocks/>
            </p:cNvSpPr>
            <p:nvPr/>
          </p:nvSpPr>
          <p:spPr bwMode="auto">
            <a:xfrm>
              <a:off x="3958" y="3710"/>
              <a:ext cx="324" cy="269"/>
            </a:xfrm>
            <a:custGeom>
              <a:avLst/>
              <a:gdLst>
                <a:gd name="T0" fmla="*/ 0 w 186"/>
                <a:gd name="T1" fmla="*/ 0 h 155"/>
                <a:gd name="T2" fmla="*/ 0 w 186"/>
                <a:gd name="T3" fmla="*/ 2440 h 155"/>
                <a:gd name="T4" fmla="*/ 1730 w 186"/>
                <a:gd name="T5" fmla="*/ 2440 h 155"/>
                <a:gd name="T6" fmla="*/ 2980 w 186"/>
                <a:gd name="T7" fmla="*/ 1224 h 155"/>
                <a:gd name="T8" fmla="*/ 1766 w 186"/>
                <a:gd name="T9" fmla="*/ 0 h 155"/>
                <a:gd name="T10" fmla="*/ 0 w 186"/>
                <a:gd name="T11" fmla="*/ 0 h 1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6" h="155">
                  <a:moveTo>
                    <a:pt x="0" y="0"/>
                  </a:moveTo>
                  <a:cubicBezTo>
                    <a:pt x="0" y="155"/>
                    <a:pt x="0" y="155"/>
                    <a:pt x="0" y="155"/>
                  </a:cubicBezTo>
                  <a:cubicBezTo>
                    <a:pt x="108" y="155"/>
                    <a:pt x="108" y="155"/>
                    <a:pt x="108" y="155"/>
                  </a:cubicBezTo>
                  <a:cubicBezTo>
                    <a:pt x="150" y="155"/>
                    <a:pt x="186" y="121"/>
                    <a:pt x="186" y="78"/>
                  </a:cubicBezTo>
                  <a:cubicBezTo>
                    <a:pt x="186" y="36"/>
                    <a:pt x="152" y="1"/>
                    <a:pt x="110" y="0"/>
                  </a:cubicBezTo>
                  <a:cubicBezTo>
                    <a:pt x="0" y="0"/>
                    <a:pt x="0" y="0"/>
                    <a:pt x="0" y="0"/>
                  </a:cubicBez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66" name="Freeform 101"/>
            <p:cNvSpPr>
              <a:spLocks/>
            </p:cNvSpPr>
            <p:nvPr/>
          </p:nvSpPr>
          <p:spPr bwMode="auto">
            <a:xfrm>
              <a:off x="2842" y="2227"/>
              <a:ext cx="323" cy="269"/>
            </a:xfrm>
            <a:custGeom>
              <a:avLst/>
              <a:gdLst>
                <a:gd name="T0" fmla="*/ 16 w 186"/>
                <a:gd name="T1" fmla="*/ 0 h 155"/>
                <a:gd name="T2" fmla="*/ 0 w 186"/>
                <a:gd name="T3" fmla="*/ 2440 h 155"/>
                <a:gd name="T4" fmla="*/ 1707 w 186"/>
                <a:gd name="T5" fmla="*/ 2440 h 155"/>
                <a:gd name="T6" fmla="*/ 2937 w 186"/>
                <a:gd name="T7" fmla="*/ 1244 h 155"/>
                <a:gd name="T8" fmla="*/ 1740 w 186"/>
                <a:gd name="T9" fmla="*/ 0 h 155"/>
                <a:gd name="T10" fmla="*/ 16 w 186"/>
                <a:gd name="T11" fmla="*/ 0 h 1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6" h="155">
                  <a:moveTo>
                    <a:pt x="1" y="0"/>
                  </a:moveTo>
                  <a:cubicBezTo>
                    <a:pt x="0" y="155"/>
                    <a:pt x="0" y="155"/>
                    <a:pt x="0" y="155"/>
                  </a:cubicBezTo>
                  <a:cubicBezTo>
                    <a:pt x="108" y="155"/>
                    <a:pt x="108" y="155"/>
                    <a:pt x="108" y="155"/>
                  </a:cubicBezTo>
                  <a:cubicBezTo>
                    <a:pt x="151" y="155"/>
                    <a:pt x="186" y="121"/>
                    <a:pt x="186" y="79"/>
                  </a:cubicBezTo>
                  <a:cubicBezTo>
                    <a:pt x="186" y="36"/>
                    <a:pt x="152" y="1"/>
                    <a:pt x="110" y="0"/>
                  </a:cubicBezTo>
                  <a:cubicBezTo>
                    <a:pt x="1" y="0"/>
                    <a:pt x="1" y="0"/>
                    <a:pt x="1" y="0"/>
                  </a:cubicBez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67" name="Freeform 102"/>
            <p:cNvSpPr>
              <a:spLocks/>
            </p:cNvSpPr>
            <p:nvPr/>
          </p:nvSpPr>
          <p:spPr bwMode="auto">
            <a:xfrm>
              <a:off x="2842" y="2689"/>
              <a:ext cx="323" cy="270"/>
            </a:xfrm>
            <a:custGeom>
              <a:avLst/>
              <a:gdLst>
                <a:gd name="T0" fmla="*/ 16 w 186"/>
                <a:gd name="T1" fmla="*/ 0 h 155"/>
                <a:gd name="T2" fmla="*/ 0 w 186"/>
                <a:gd name="T3" fmla="*/ 2486 h 155"/>
                <a:gd name="T4" fmla="*/ 1707 w 186"/>
                <a:gd name="T5" fmla="*/ 2486 h 155"/>
                <a:gd name="T6" fmla="*/ 2937 w 186"/>
                <a:gd name="T7" fmla="*/ 1252 h 155"/>
                <a:gd name="T8" fmla="*/ 1740 w 186"/>
                <a:gd name="T9" fmla="*/ 0 h 155"/>
                <a:gd name="T10" fmla="*/ 16 w 186"/>
                <a:gd name="T11" fmla="*/ 0 h 1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6" h="155">
                  <a:moveTo>
                    <a:pt x="1" y="0"/>
                  </a:moveTo>
                  <a:cubicBezTo>
                    <a:pt x="0" y="155"/>
                    <a:pt x="0" y="155"/>
                    <a:pt x="0" y="155"/>
                  </a:cubicBezTo>
                  <a:cubicBezTo>
                    <a:pt x="108" y="155"/>
                    <a:pt x="108" y="155"/>
                    <a:pt x="108" y="155"/>
                  </a:cubicBezTo>
                  <a:cubicBezTo>
                    <a:pt x="151" y="155"/>
                    <a:pt x="186" y="121"/>
                    <a:pt x="186" y="78"/>
                  </a:cubicBezTo>
                  <a:cubicBezTo>
                    <a:pt x="186" y="36"/>
                    <a:pt x="152" y="1"/>
                    <a:pt x="110" y="0"/>
                  </a:cubicBezTo>
                  <a:cubicBezTo>
                    <a:pt x="1" y="0"/>
                    <a:pt x="1" y="0"/>
                    <a:pt x="1" y="0"/>
                  </a:cubicBez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68" name="Freeform 103"/>
            <p:cNvSpPr>
              <a:spLocks/>
            </p:cNvSpPr>
            <p:nvPr/>
          </p:nvSpPr>
          <p:spPr bwMode="auto">
            <a:xfrm>
              <a:off x="2842" y="3157"/>
              <a:ext cx="323" cy="269"/>
            </a:xfrm>
            <a:custGeom>
              <a:avLst/>
              <a:gdLst>
                <a:gd name="T0" fmla="*/ 16 w 186"/>
                <a:gd name="T1" fmla="*/ 0 h 155"/>
                <a:gd name="T2" fmla="*/ 0 w 186"/>
                <a:gd name="T3" fmla="*/ 2440 h 155"/>
                <a:gd name="T4" fmla="*/ 1707 w 186"/>
                <a:gd name="T5" fmla="*/ 2421 h 155"/>
                <a:gd name="T6" fmla="*/ 2937 w 186"/>
                <a:gd name="T7" fmla="*/ 1224 h 155"/>
                <a:gd name="T8" fmla="*/ 1740 w 186"/>
                <a:gd name="T9" fmla="*/ 0 h 155"/>
                <a:gd name="T10" fmla="*/ 16 w 186"/>
                <a:gd name="T11" fmla="*/ 0 h 1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6" h="155">
                  <a:moveTo>
                    <a:pt x="1" y="0"/>
                  </a:moveTo>
                  <a:cubicBezTo>
                    <a:pt x="0" y="155"/>
                    <a:pt x="0" y="155"/>
                    <a:pt x="0" y="155"/>
                  </a:cubicBezTo>
                  <a:cubicBezTo>
                    <a:pt x="108" y="154"/>
                    <a:pt x="108" y="154"/>
                    <a:pt x="108" y="154"/>
                  </a:cubicBezTo>
                  <a:cubicBezTo>
                    <a:pt x="151" y="154"/>
                    <a:pt x="186" y="120"/>
                    <a:pt x="186" y="78"/>
                  </a:cubicBezTo>
                  <a:cubicBezTo>
                    <a:pt x="186" y="35"/>
                    <a:pt x="152" y="1"/>
                    <a:pt x="110" y="0"/>
                  </a:cubicBezTo>
                  <a:cubicBezTo>
                    <a:pt x="1" y="0"/>
                    <a:pt x="1" y="0"/>
                    <a:pt x="1" y="0"/>
                  </a:cubicBez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69" name="Freeform 104"/>
            <p:cNvSpPr>
              <a:spLocks/>
            </p:cNvSpPr>
            <p:nvPr/>
          </p:nvSpPr>
          <p:spPr bwMode="auto">
            <a:xfrm>
              <a:off x="2842" y="3621"/>
              <a:ext cx="323" cy="270"/>
            </a:xfrm>
            <a:custGeom>
              <a:avLst/>
              <a:gdLst>
                <a:gd name="T0" fmla="*/ 16 w 186"/>
                <a:gd name="T1" fmla="*/ 0 h 155"/>
                <a:gd name="T2" fmla="*/ 0 w 186"/>
                <a:gd name="T3" fmla="*/ 2486 h 155"/>
                <a:gd name="T4" fmla="*/ 1707 w 186"/>
                <a:gd name="T5" fmla="*/ 2486 h 155"/>
                <a:gd name="T6" fmla="*/ 2937 w 186"/>
                <a:gd name="T7" fmla="*/ 1252 h 155"/>
                <a:gd name="T8" fmla="*/ 1740 w 186"/>
                <a:gd name="T9" fmla="*/ 0 h 155"/>
                <a:gd name="T10" fmla="*/ 16 w 186"/>
                <a:gd name="T11" fmla="*/ 0 h 1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6" h="155">
                  <a:moveTo>
                    <a:pt x="1" y="0"/>
                  </a:moveTo>
                  <a:cubicBezTo>
                    <a:pt x="0" y="155"/>
                    <a:pt x="0" y="155"/>
                    <a:pt x="0" y="155"/>
                  </a:cubicBezTo>
                  <a:cubicBezTo>
                    <a:pt x="108" y="155"/>
                    <a:pt x="108" y="155"/>
                    <a:pt x="108" y="155"/>
                  </a:cubicBezTo>
                  <a:cubicBezTo>
                    <a:pt x="151" y="155"/>
                    <a:pt x="186" y="121"/>
                    <a:pt x="186" y="78"/>
                  </a:cubicBezTo>
                  <a:cubicBezTo>
                    <a:pt x="186" y="36"/>
                    <a:pt x="152" y="1"/>
                    <a:pt x="110" y="0"/>
                  </a:cubicBezTo>
                  <a:cubicBezTo>
                    <a:pt x="1" y="0"/>
                    <a:pt x="1" y="0"/>
                    <a:pt x="1" y="0"/>
                  </a:cubicBez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70" name="Freeform 105"/>
            <p:cNvSpPr>
              <a:spLocks/>
            </p:cNvSpPr>
            <p:nvPr/>
          </p:nvSpPr>
          <p:spPr bwMode="auto">
            <a:xfrm>
              <a:off x="4782" y="3014"/>
              <a:ext cx="344" cy="270"/>
            </a:xfrm>
            <a:custGeom>
              <a:avLst/>
              <a:gdLst>
                <a:gd name="T0" fmla="*/ 28 w 198"/>
                <a:gd name="T1" fmla="*/ 2421 h 155"/>
                <a:gd name="T2" fmla="*/ 347 w 198"/>
                <a:gd name="T3" fmla="*/ 1190 h 155"/>
                <a:gd name="T4" fmla="*/ 63 w 198"/>
                <a:gd name="T5" fmla="*/ 49 h 155"/>
                <a:gd name="T6" fmla="*/ 16 w 198"/>
                <a:gd name="T7" fmla="*/ 0 h 155"/>
                <a:gd name="T8" fmla="*/ 1029 w 198"/>
                <a:gd name="T9" fmla="*/ 0 h 155"/>
                <a:gd name="T10" fmla="*/ 3136 w 198"/>
                <a:gd name="T11" fmla="*/ 1205 h 155"/>
                <a:gd name="T12" fmla="*/ 3115 w 198"/>
                <a:gd name="T13" fmla="*/ 1280 h 155"/>
                <a:gd name="T14" fmla="*/ 1029 w 198"/>
                <a:gd name="T15" fmla="*/ 2486 h 155"/>
                <a:gd name="T16" fmla="*/ 0 w 198"/>
                <a:gd name="T17" fmla="*/ 2486 h 155"/>
                <a:gd name="T18" fmla="*/ 28 w 198"/>
                <a:gd name="T19" fmla="*/ 2421 h 1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8" h="155">
                  <a:moveTo>
                    <a:pt x="2" y="151"/>
                  </a:moveTo>
                  <a:cubicBezTo>
                    <a:pt x="15" y="127"/>
                    <a:pt x="22" y="101"/>
                    <a:pt x="22" y="74"/>
                  </a:cubicBezTo>
                  <a:cubicBezTo>
                    <a:pt x="22" y="50"/>
                    <a:pt x="16" y="25"/>
                    <a:pt x="4" y="3"/>
                  </a:cubicBezTo>
                  <a:cubicBezTo>
                    <a:pt x="1" y="0"/>
                    <a:pt x="1" y="0"/>
                    <a:pt x="1" y="0"/>
                  </a:cubicBezTo>
                  <a:cubicBezTo>
                    <a:pt x="65" y="0"/>
                    <a:pt x="65" y="0"/>
                    <a:pt x="65" y="0"/>
                  </a:cubicBezTo>
                  <a:cubicBezTo>
                    <a:pt x="119" y="0"/>
                    <a:pt x="170" y="28"/>
                    <a:pt x="198" y="75"/>
                  </a:cubicBezTo>
                  <a:cubicBezTo>
                    <a:pt x="197" y="80"/>
                    <a:pt x="197" y="80"/>
                    <a:pt x="197" y="80"/>
                  </a:cubicBezTo>
                  <a:cubicBezTo>
                    <a:pt x="169" y="127"/>
                    <a:pt x="119" y="155"/>
                    <a:pt x="65" y="155"/>
                  </a:cubicBezTo>
                  <a:cubicBezTo>
                    <a:pt x="0" y="155"/>
                    <a:pt x="0" y="155"/>
                    <a:pt x="0" y="155"/>
                  </a:cubicBezTo>
                  <a:cubicBezTo>
                    <a:pt x="2" y="151"/>
                    <a:pt x="2" y="151"/>
                    <a:pt x="2" y="151"/>
                  </a:cubicBez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71" name="Freeform 106"/>
            <p:cNvSpPr>
              <a:spLocks/>
            </p:cNvSpPr>
            <p:nvPr/>
          </p:nvSpPr>
          <p:spPr bwMode="auto">
            <a:xfrm>
              <a:off x="1994" y="1616"/>
              <a:ext cx="189" cy="242"/>
            </a:xfrm>
            <a:custGeom>
              <a:avLst/>
              <a:gdLst>
                <a:gd name="T0" fmla="*/ 0 w 189"/>
                <a:gd name="T1" fmla="*/ 0 h 242"/>
                <a:gd name="T2" fmla="*/ 0 w 189"/>
                <a:gd name="T3" fmla="*/ 242 h 242"/>
                <a:gd name="T4" fmla="*/ 189 w 189"/>
                <a:gd name="T5" fmla="*/ 119 h 242"/>
                <a:gd name="T6" fmla="*/ 0 w 189"/>
                <a:gd name="T7" fmla="*/ 0 h 242"/>
                <a:gd name="T8" fmla="*/ 0 w 189"/>
                <a:gd name="T9" fmla="*/ 0 h 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242">
                  <a:moveTo>
                    <a:pt x="0" y="0"/>
                  </a:moveTo>
                  <a:lnTo>
                    <a:pt x="0" y="242"/>
                  </a:lnTo>
                  <a:lnTo>
                    <a:pt x="189" y="119"/>
                  </a:lnTo>
                  <a:lnTo>
                    <a:pt x="0" y="0"/>
                  </a:ln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72" name="Oval 107"/>
            <p:cNvSpPr>
              <a:spLocks noChangeArrowheads="1"/>
            </p:cNvSpPr>
            <p:nvPr/>
          </p:nvSpPr>
          <p:spPr bwMode="auto">
            <a:xfrm>
              <a:off x="2183" y="1695"/>
              <a:ext cx="79" cy="78"/>
            </a:xfrm>
            <a:prstGeom prst="ellipse">
              <a:avLst/>
            </a:prstGeom>
            <a:solidFill>
              <a:srgbClr val="D9F1F7"/>
            </a:solidFill>
            <a:ln w="25400">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73" name="Freeform 108"/>
            <p:cNvSpPr>
              <a:spLocks/>
            </p:cNvSpPr>
            <p:nvPr/>
          </p:nvSpPr>
          <p:spPr bwMode="auto">
            <a:xfrm>
              <a:off x="1994" y="1990"/>
              <a:ext cx="189" cy="242"/>
            </a:xfrm>
            <a:custGeom>
              <a:avLst/>
              <a:gdLst>
                <a:gd name="T0" fmla="*/ 0 w 189"/>
                <a:gd name="T1" fmla="*/ 0 h 242"/>
                <a:gd name="T2" fmla="*/ 0 w 189"/>
                <a:gd name="T3" fmla="*/ 242 h 242"/>
                <a:gd name="T4" fmla="*/ 189 w 189"/>
                <a:gd name="T5" fmla="*/ 118 h 242"/>
                <a:gd name="T6" fmla="*/ 0 w 189"/>
                <a:gd name="T7" fmla="*/ 0 h 242"/>
                <a:gd name="T8" fmla="*/ 0 w 189"/>
                <a:gd name="T9" fmla="*/ 0 h 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242">
                  <a:moveTo>
                    <a:pt x="0" y="0"/>
                  </a:moveTo>
                  <a:lnTo>
                    <a:pt x="0" y="242"/>
                  </a:lnTo>
                  <a:lnTo>
                    <a:pt x="189" y="118"/>
                  </a:lnTo>
                  <a:lnTo>
                    <a:pt x="0" y="0"/>
                  </a:lnTo>
                  <a:close/>
                </a:path>
              </a:pathLst>
            </a:custGeom>
            <a:solidFill>
              <a:srgbClr val="D9F1F7"/>
            </a:solidFill>
            <a:ln w="25400" cap="flat">
              <a:solidFill>
                <a:srgbClr val="000000"/>
              </a:solidFill>
              <a:prstDash val="solid"/>
              <a:miter lim="800000"/>
              <a:headEnd/>
              <a:tailEnd/>
            </a:ln>
          </p:spPr>
          <p:txBody>
            <a:bodyPr/>
            <a:lstStyle/>
            <a:p>
              <a:endParaRPr lang="tr-TR"/>
            </a:p>
          </p:txBody>
        </p:sp>
        <p:sp>
          <p:nvSpPr>
            <p:cNvPr id="139374" name="Oval 109"/>
            <p:cNvSpPr>
              <a:spLocks noChangeArrowheads="1"/>
            </p:cNvSpPr>
            <p:nvPr/>
          </p:nvSpPr>
          <p:spPr bwMode="auto">
            <a:xfrm>
              <a:off x="2183" y="2068"/>
              <a:ext cx="79" cy="79"/>
            </a:xfrm>
            <a:prstGeom prst="ellipse">
              <a:avLst/>
            </a:prstGeom>
            <a:solidFill>
              <a:srgbClr val="D9F1F7"/>
            </a:solidFill>
            <a:ln w="25400">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75" name="Oval 110"/>
            <p:cNvSpPr>
              <a:spLocks noChangeArrowheads="1"/>
            </p:cNvSpPr>
            <p:nvPr/>
          </p:nvSpPr>
          <p:spPr bwMode="auto">
            <a:xfrm>
              <a:off x="1691" y="1710"/>
              <a:ext cx="47" cy="4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76" name="Oval 111"/>
            <p:cNvSpPr>
              <a:spLocks noChangeArrowheads="1"/>
            </p:cNvSpPr>
            <p:nvPr/>
          </p:nvSpPr>
          <p:spPr bwMode="auto">
            <a:xfrm>
              <a:off x="1478" y="2084"/>
              <a:ext cx="46" cy="4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77" name="Oval 112"/>
            <p:cNvSpPr>
              <a:spLocks noChangeArrowheads="1"/>
            </p:cNvSpPr>
            <p:nvPr/>
          </p:nvSpPr>
          <p:spPr bwMode="auto">
            <a:xfrm>
              <a:off x="1478" y="2889"/>
              <a:ext cx="46" cy="4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78" name="Oval 113"/>
            <p:cNvSpPr>
              <a:spLocks noChangeArrowheads="1"/>
            </p:cNvSpPr>
            <p:nvPr/>
          </p:nvSpPr>
          <p:spPr bwMode="auto">
            <a:xfrm>
              <a:off x="1691" y="3179"/>
              <a:ext cx="47" cy="4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79" name="Oval 114"/>
            <p:cNvSpPr>
              <a:spLocks noChangeArrowheads="1"/>
            </p:cNvSpPr>
            <p:nvPr/>
          </p:nvSpPr>
          <p:spPr bwMode="auto">
            <a:xfrm>
              <a:off x="2463" y="2427"/>
              <a:ext cx="47" cy="4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80" name="Oval 115"/>
            <p:cNvSpPr>
              <a:spLocks noChangeArrowheads="1"/>
            </p:cNvSpPr>
            <p:nvPr/>
          </p:nvSpPr>
          <p:spPr bwMode="auto">
            <a:xfrm>
              <a:off x="2684" y="2251"/>
              <a:ext cx="47" cy="4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39381" name="Rectangle 116"/>
            <p:cNvSpPr>
              <a:spLocks noChangeArrowheads="1"/>
            </p:cNvSpPr>
            <p:nvPr/>
          </p:nvSpPr>
          <p:spPr bwMode="auto">
            <a:xfrm>
              <a:off x="1163" y="1663"/>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S</a:t>
              </a:r>
              <a:endParaRPr kumimoji="0" lang="tr-TR" altLang="tr-TR" sz="1800">
                <a:solidFill>
                  <a:schemeClr val="bg2"/>
                </a:solidFill>
                <a:latin typeface="Arial" panose="020B0604020202020204" pitchFamily="34" charset="0"/>
              </a:endParaRPr>
            </a:p>
          </p:txBody>
        </p:sp>
        <p:sp>
          <p:nvSpPr>
            <p:cNvPr id="139382" name="Rectangle 117"/>
            <p:cNvSpPr>
              <a:spLocks noChangeArrowheads="1"/>
            </p:cNvSpPr>
            <p:nvPr/>
          </p:nvSpPr>
          <p:spPr bwMode="auto">
            <a:xfrm>
              <a:off x="1222" y="1721"/>
              <a:ext cx="4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1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9383" name="Rectangle 118"/>
            <p:cNvSpPr>
              <a:spLocks noChangeArrowheads="1"/>
            </p:cNvSpPr>
            <p:nvPr/>
          </p:nvSpPr>
          <p:spPr bwMode="auto">
            <a:xfrm>
              <a:off x="2850" y="1577"/>
              <a:ext cx="43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Decoder</a:t>
              </a:r>
              <a:endParaRPr kumimoji="0" lang="tr-TR" altLang="tr-TR" sz="1800">
                <a:solidFill>
                  <a:schemeClr val="bg2"/>
                </a:solidFill>
                <a:latin typeface="Arial" panose="020B0604020202020204" pitchFamily="34" charset="0"/>
              </a:endParaRPr>
            </a:p>
          </p:txBody>
        </p:sp>
        <p:sp>
          <p:nvSpPr>
            <p:cNvPr id="139384" name="Rectangle 119"/>
            <p:cNvSpPr>
              <a:spLocks noChangeArrowheads="1"/>
            </p:cNvSpPr>
            <p:nvPr/>
          </p:nvSpPr>
          <p:spPr bwMode="auto">
            <a:xfrm>
              <a:off x="3863" y="1966"/>
              <a:ext cx="6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4</a:t>
              </a:r>
              <a:endParaRPr kumimoji="0" lang="tr-TR" altLang="tr-TR" sz="1800">
                <a:solidFill>
                  <a:schemeClr val="bg2"/>
                </a:solidFill>
                <a:latin typeface="Arial" panose="020B0604020202020204" pitchFamily="34" charset="0"/>
              </a:endParaRPr>
            </a:p>
          </p:txBody>
        </p:sp>
        <p:sp>
          <p:nvSpPr>
            <p:cNvPr id="139385" name="Rectangle 120"/>
            <p:cNvSpPr>
              <a:spLocks noChangeArrowheads="1"/>
            </p:cNvSpPr>
            <p:nvPr/>
          </p:nvSpPr>
          <p:spPr bwMode="auto">
            <a:xfrm>
              <a:off x="3956" y="1966"/>
              <a:ext cx="6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Arial" panose="020B0604020202020204" pitchFamily="34" charset="0"/>
                </a:rPr>
                <a:t>x</a:t>
              </a:r>
              <a:endParaRPr kumimoji="0" lang="tr-TR" altLang="tr-TR" sz="1800">
                <a:solidFill>
                  <a:schemeClr val="bg2"/>
                </a:solidFill>
                <a:latin typeface="Arial" panose="020B0604020202020204" pitchFamily="34" charset="0"/>
              </a:endParaRPr>
            </a:p>
          </p:txBody>
        </p:sp>
        <p:sp>
          <p:nvSpPr>
            <p:cNvPr id="139386" name="Rectangle 121"/>
            <p:cNvSpPr>
              <a:spLocks noChangeArrowheads="1"/>
            </p:cNvSpPr>
            <p:nvPr/>
          </p:nvSpPr>
          <p:spPr bwMode="auto">
            <a:xfrm>
              <a:off x="4071" y="1966"/>
              <a:ext cx="6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 2 AND-OR</a:t>
              </a:r>
              <a:endParaRPr kumimoji="0" lang="tr-TR" altLang="tr-TR" sz="1800">
                <a:solidFill>
                  <a:schemeClr val="bg2"/>
                </a:solidFill>
                <a:latin typeface="Arial" panose="020B0604020202020204" pitchFamily="34" charset="0"/>
              </a:endParaRPr>
            </a:p>
          </p:txBody>
        </p:sp>
        <p:sp>
          <p:nvSpPr>
            <p:cNvPr id="139387" name="Rectangle 122"/>
            <p:cNvSpPr>
              <a:spLocks noChangeArrowheads="1"/>
            </p:cNvSpPr>
            <p:nvPr/>
          </p:nvSpPr>
          <p:spPr bwMode="auto">
            <a:xfrm>
              <a:off x="1163" y="2045"/>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S</a:t>
              </a:r>
              <a:endParaRPr kumimoji="0" lang="tr-TR" altLang="tr-TR" sz="1800">
                <a:solidFill>
                  <a:schemeClr val="bg2"/>
                </a:solidFill>
                <a:latin typeface="Arial" panose="020B0604020202020204" pitchFamily="34" charset="0"/>
              </a:endParaRPr>
            </a:p>
          </p:txBody>
        </p:sp>
        <p:sp>
          <p:nvSpPr>
            <p:cNvPr id="139388" name="Rectangle 123"/>
            <p:cNvSpPr>
              <a:spLocks noChangeArrowheads="1"/>
            </p:cNvSpPr>
            <p:nvPr/>
          </p:nvSpPr>
          <p:spPr bwMode="auto">
            <a:xfrm>
              <a:off x="1222" y="2101"/>
              <a:ext cx="4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1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39389" name="Rectangle 124"/>
            <p:cNvSpPr>
              <a:spLocks noChangeArrowheads="1"/>
            </p:cNvSpPr>
            <p:nvPr/>
          </p:nvSpPr>
          <p:spPr bwMode="auto">
            <a:xfrm>
              <a:off x="5369" y="3087"/>
              <a:ext cx="9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Y</a:t>
              </a:r>
              <a:endParaRPr kumimoji="0" lang="tr-TR" altLang="tr-TR" sz="1800">
                <a:solidFill>
                  <a:schemeClr val="bg2"/>
                </a:solidFill>
                <a:latin typeface="Arial" panose="020B0604020202020204" pitchFamily="34" charset="0"/>
              </a:endParaRPr>
            </a:p>
          </p:txBody>
        </p:sp>
        <p:sp>
          <p:nvSpPr>
            <p:cNvPr id="139390" name="Rectangle 125"/>
            <p:cNvSpPr>
              <a:spLocks noChangeArrowheads="1"/>
            </p:cNvSpPr>
            <p:nvPr/>
          </p:nvSpPr>
          <p:spPr bwMode="auto">
            <a:xfrm>
              <a:off x="3613" y="3400"/>
              <a:ext cx="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I</a:t>
              </a:r>
              <a:endParaRPr kumimoji="0" lang="tr-TR" altLang="tr-TR" sz="1800">
                <a:solidFill>
                  <a:schemeClr val="bg2"/>
                </a:solidFill>
                <a:latin typeface="Arial" panose="020B0604020202020204" pitchFamily="34" charset="0"/>
              </a:endParaRPr>
            </a:p>
          </p:txBody>
        </p:sp>
        <p:sp>
          <p:nvSpPr>
            <p:cNvPr id="139391" name="Rectangle 126"/>
            <p:cNvSpPr>
              <a:spLocks noChangeArrowheads="1"/>
            </p:cNvSpPr>
            <p:nvPr/>
          </p:nvSpPr>
          <p:spPr bwMode="auto">
            <a:xfrm>
              <a:off x="3662" y="3456"/>
              <a:ext cx="4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100">
                  <a:solidFill>
                    <a:srgbClr val="000000"/>
                  </a:solidFill>
                  <a:latin typeface="TimesTen" pitchFamily="18" charset="0"/>
                </a:rPr>
                <a:t>2</a:t>
              </a:r>
              <a:endParaRPr kumimoji="0" lang="tr-TR" altLang="tr-TR" sz="1800">
                <a:solidFill>
                  <a:schemeClr val="bg2"/>
                </a:solidFill>
                <a:latin typeface="Arial" panose="020B0604020202020204" pitchFamily="34" charset="0"/>
              </a:endParaRPr>
            </a:p>
          </p:txBody>
        </p:sp>
        <p:sp>
          <p:nvSpPr>
            <p:cNvPr id="139392" name="Rectangle 127"/>
            <p:cNvSpPr>
              <a:spLocks noChangeArrowheads="1"/>
            </p:cNvSpPr>
            <p:nvPr/>
          </p:nvSpPr>
          <p:spPr bwMode="auto">
            <a:xfrm>
              <a:off x="3613" y="3867"/>
              <a:ext cx="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I</a:t>
              </a:r>
              <a:endParaRPr kumimoji="0" lang="tr-TR" altLang="tr-TR" sz="1800">
                <a:solidFill>
                  <a:schemeClr val="bg2"/>
                </a:solidFill>
                <a:latin typeface="Arial" panose="020B0604020202020204" pitchFamily="34" charset="0"/>
              </a:endParaRPr>
            </a:p>
          </p:txBody>
        </p:sp>
        <p:sp>
          <p:nvSpPr>
            <p:cNvPr id="139393" name="Rectangle 128"/>
            <p:cNvSpPr>
              <a:spLocks noChangeArrowheads="1"/>
            </p:cNvSpPr>
            <p:nvPr/>
          </p:nvSpPr>
          <p:spPr bwMode="auto">
            <a:xfrm>
              <a:off x="3662" y="3924"/>
              <a:ext cx="4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100">
                  <a:solidFill>
                    <a:srgbClr val="000000"/>
                  </a:solidFill>
                  <a:latin typeface="TimesTen" pitchFamily="18" charset="0"/>
                </a:rPr>
                <a:t>3</a:t>
              </a:r>
              <a:endParaRPr kumimoji="0" lang="tr-TR" altLang="tr-TR" sz="1800">
                <a:solidFill>
                  <a:schemeClr val="bg2"/>
                </a:solidFill>
                <a:latin typeface="Arial" panose="020B0604020202020204" pitchFamily="34" charset="0"/>
              </a:endParaRPr>
            </a:p>
          </p:txBody>
        </p:sp>
        <p:sp>
          <p:nvSpPr>
            <p:cNvPr id="139394" name="Rectangle 129"/>
            <p:cNvSpPr>
              <a:spLocks noChangeArrowheads="1"/>
            </p:cNvSpPr>
            <p:nvPr/>
          </p:nvSpPr>
          <p:spPr bwMode="auto">
            <a:xfrm>
              <a:off x="3628" y="2929"/>
              <a:ext cx="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I</a:t>
              </a:r>
              <a:endParaRPr kumimoji="0" lang="tr-TR" altLang="tr-TR" sz="1800">
                <a:solidFill>
                  <a:schemeClr val="bg2"/>
                </a:solidFill>
                <a:latin typeface="Arial" panose="020B0604020202020204" pitchFamily="34" charset="0"/>
              </a:endParaRPr>
            </a:p>
          </p:txBody>
        </p:sp>
        <p:sp>
          <p:nvSpPr>
            <p:cNvPr id="139395" name="Rectangle 130"/>
            <p:cNvSpPr>
              <a:spLocks noChangeArrowheads="1"/>
            </p:cNvSpPr>
            <p:nvPr/>
          </p:nvSpPr>
          <p:spPr bwMode="auto">
            <a:xfrm>
              <a:off x="3676" y="2985"/>
              <a:ext cx="4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1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39396" name="Rectangle 131"/>
            <p:cNvSpPr>
              <a:spLocks noChangeArrowheads="1"/>
            </p:cNvSpPr>
            <p:nvPr/>
          </p:nvSpPr>
          <p:spPr bwMode="auto">
            <a:xfrm>
              <a:off x="3621" y="2470"/>
              <a:ext cx="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I</a:t>
              </a:r>
              <a:endParaRPr kumimoji="0" lang="tr-TR" altLang="tr-TR" sz="1800">
                <a:solidFill>
                  <a:schemeClr val="bg2"/>
                </a:solidFill>
                <a:latin typeface="Arial" panose="020B0604020202020204" pitchFamily="34" charset="0"/>
              </a:endParaRPr>
            </a:p>
          </p:txBody>
        </p:sp>
        <p:sp>
          <p:nvSpPr>
            <p:cNvPr id="139397" name="Rectangle 132"/>
            <p:cNvSpPr>
              <a:spLocks noChangeArrowheads="1"/>
            </p:cNvSpPr>
            <p:nvPr/>
          </p:nvSpPr>
          <p:spPr bwMode="auto">
            <a:xfrm>
              <a:off x="3669" y="2526"/>
              <a:ext cx="4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1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57730"/>
                                        </p:tgtEl>
                                        <p:attrNameLst>
                                          <p:attrName>style.visibility</p:attrName>
                                        </p:attrNameLst>
                                      </p:cBhvr>
                                      <p:to>
                                        <p:strVal val="visible"/>
                                      </p:to>
                                    </p:set>
                                    <p:animEffect transition="in" filter="dissolve">
                                      <p:cBhvr>
                                        <p:cTn id="7" dur="500"/>
                                        <p:tgtEl>
                                          <p:spTgt spid="4577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57731">
                                            <p:txEl>
                                              <p:pRg st="0" end="0"/>
                                            </p:txEl>
                                          </p:spTgt>
                                        </p:tgtEl>
                                        <p:attrNameLst>
                                          <p:attrName>style.visibility</p:attrName>
                                        </p:attrNameLst>
                                      </p:cBhvr>
                                      <p:to>
                                        <p:strVal val="visible"/>
                                      </p:to>
                                    </p:set>
                                    <p:animEffect transition="in" filter="dissolve">
                                      <p:cBhvr>
                                        <p:cTn id="12" dur="500"/>
                                        <p:tgtEl>
                                          <p:spTgt spid="457731">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57731">
                                            <p:txEl>
                                              <p:pRg st="1" end="1"/>
                                            </p:txEl>
                                          </p:spTgt>
                                        </p:tgtEl>
                                        <p:attrNameLst>
                                          <p:attrName>style.visibility</p:attrName>
                                        </p:attrNameLst>
                                      </p:cBhvr>
                                      <p:to>
                                        <p:strVal val="visible"/>
                                      </p:to>
                                    </p:set>
                                    <p:animEffect transition="in" filter="dissolve">
                                      <p:cBhvr>
                                        <p:cTn id="17" dur="500"/>
                                        <p:tgtEl>
                                          <p:spTgt spid="45773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730" grpId="0"/>
      <p:bldP spid="457731" grpId="0" build="p"/>
    </p:bldLst>
  </p:timing>
</p:sld>
</file>

<file path=ppt/slides/slide1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0290" name="Slide Number Placeholder 4"/>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F1E907FB-CF00-4729-BAAC-8EA7145E6921}" type="slidenum">
              <a:rPr kumimoji="0" lang="en-US" altLang="tr-TR" sz="1200" smtClean="0"/>
              <a:pPr>
                <a:spcBef>
                  <a:spcPct val="50000"/>
                </a:spcBef>
                <a:buFontTx/>
                <a:buNone/>
              </a:pPr>
              <a:t>111</a:t>
            </a:fld>
            <a:endParaRPr kumimoji="0" lang="en-US" altLang="tr-TR" sz="1200" smtClean="0"/>
          </a:p>
        </p:txBody>
      </p:sp>
      <p:sp>
        <p:nvSpPr>
          <p:cNvPr id="458754" name="Rectangle 2"/>
          <p:cNvSpPr>
            <a:spLocks noGrp="1" noChangeArrowheads="1"/>
          </p:cNvSpPr>
          <p:nvPr>
            <p:ph type="title"/>
          </p:nvPr>
        </p:nvSpPr>
        <p:spPr/>
        <p:txBody>
          <a:bodyPr/>
          <a:lstStyle/>
          <a:p>
            <a:r>
              <a:rPr lang="en-US" altLang="tr-TR" smtClean="0"/>
              <a:t>Multiplexer Width Expansion</a:t>
            </a:r>
          </a:p>
        </p:txBody>
      </p:sp>
      <p:sp>
        <p:nvSpPr>
          <p:cNvPr id="458755" name="Rectangle 3"/>
          <p:cNvSpPr>
            <a:spLocks noGrp="1" noChangeArrowheads="1"/>
          </p:cNvSpPr>
          <p:nvPr>
            <p:ph type="body" sz="half" idx="1"/>
          </p:nvPr>
        </p:nvSpPr>
        <p:spPr>
          <a:xfrm>
            <a:off x="395288" y="1125538"/>
            <a:ext cx="8323262" cy="4978400"/>
          </a:xfrm>
        </p:spPr>
        <p:txBody>
          <a:bodyPr/>
          <a:lstStyle/>
          <a:p>
            <a:pPr marL="288925" indent="-288925"/>
            <a:r>
              <a:rPr lang="en-US" altLang="tr-TR" sz="2400" smtClean="0"/>
              <a:t>Select “vectors of bits” instead of “bits”</a:t>
            </a:r>
          </a:p>
          <a:p>
            <a:pPr marL="288925" indent="-288925"/>
            <a:r>
              <a:rPr lang="en-US" altLang="tr-TR" sz="2400" smtClean="0"/>
              <a:t>Use multiple copies of 2</a:t>
            </a:r>
            <a:r>
              <a:rPr lang="en-US" altLang="tr-TR" sz="2800" i="1" baseline="30000" smtClean="0"/>
              <a:t>n </a:t>
            </a:r>
            <a:r>
              <a:rPr lang="en-US" altLang="tr-TR" sz="2800" smtClean="0">
                <a:latin typeface="Symbol" panose="05050102010706020507" pitchFamily="18" charset="2"/>
              </a:rPr>
              <a:t>´</a:t>
            </a:r>
            <a:r>
              <a:rPr lang="en-US" altLang="tr-TR" sz="2400" smtClean="0"/>
              <a:t> 2 AND-OR in parallel</a:t>
            </a:r>
          </a:p>
          <a:p>
            <a:pPr marL="288925" indent="-288925"/>
            <a:r>
              <a:rPr lang="en-US" altLang="tr-TR" sz="2400" smtClean="0"/>
              <a:t>Example:</a:t>
            </a:r>
            <a:br>
              <a:rPr lang="en-US" altLang="tr-TR" sz="2400" smtClean="0"/>
            </a:br>
            <a:r>
              <a:rPr lang="en-US" altLang="tr-TR" sz="2400" smtClean="0"/>
              <a:t>4-to-1-line</a:t>
            </a:r>
            <a:br>
              <a:rPr lang="en-US" altLang="tr-TR" sz="2400" smtClean="0"/>
            </a:br>
            <a:r>
              <a:rPr lang="en-US" altLang="tr-TR" sz="2400" smtClean="0"/>
              <a:t>quad multi-</a:t>
            </a:r>
            <a:br>
              <a:rPr lang="en-US" altLang="tr-TR" sz="2400" smtClean="0"/>
            </a:br>
            <a:r>
              <a:rPr lang="en-US" altLang="tr-TR" sz="2400" smtClean="0"/>
              <a:t>plexer</a:t>
            </a:r>
          </a:p>
          <a:p>
            <a:pPr marL="288925" indent="-288925">
              <a:buFontTx/>
              <a:buNone/>
            </a:pPr>
            <a:endParaRPr lang="en-US" altLang="tr-TR" sz="2400" smtClean="0"/>
          </a:p>
        </p:txBody>
      </p:sp>
      <p:pic>
        <p:nvPicPr>
          <p:cNvPr id="458756" name="Picture 4"/>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3810000" y="2058988"/>
            <a:ext cx="4540250" cy="4357687"/>
          </a:xfrm>
          <a:noFill/>
          <a:extLst>
            <a:ext uri="{91240B29-F687-4F45-9708-019B960494DF}">
              <a14:hiddenLine xmlns:a14="http://schemas.microsoft.com/office/drawing/2010/main" w="12700" cap="sq" cmpd="sng">
                <a:solidFill>
                  <a:schemeClr val="tx1"/>
                </a:solidFill>
                <a:prstDash val="solid"/>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58754"/>
                                        </p:tgtEl>
                                        <p:attrNameLst>
                                          <p:attrName>style.visibility</p:attrName>
                                        </p:attrNameLst>
                                      </p:cBhvr>
                                      <p:to>
                                        <p:strVal val="visible"/>
                                      </p:to>
                                    </p:set>
                                    <p:animEffect transition="in" filter="dissolve">
                                      <p:cBhvr>
                                        <p:cTn id="7" dur="500"/>
                                        <p:tgtEl>
                                          <p:spTgt spid="45875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58755">
                                            <p:txEl>
                                              <p:pRg st="0" end="0"/>
                                            </p:txEl>
                                          </p:spTgt>
                                        </p:tgtEl>
                                        <p:attrNameLst>
                                          <p:attrName>style.visibility</p:attrName>
                                        </p:attrNameLst>
                                      </p:cBhvr>
                                      <p:to>
                                        <p:strVal val="visible"/>
                                      </p:to>
                                    </p:set>
                                    <p:animEffect transition="in" filter="dissolve">
                                      <p:cBhvr>
                                        <p:cTn id="12" dur="500"/>
                                        <p:tgtEl>
                                          <p:spTgt spid="458755">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58755">
                                            <p:txEl>
                                              <p:pRg st="1" end="1"/>
                                            </p:txEl>
                                          </p:spTgt>
                                        </p:tgtEl>
                                        <p:attrNameLst>
                                          <p:attrName>style.visibility</p:attrName>
                                        </p:attrNameLst>
                                      </p:cBhvr>
                                      <p:to>
                                        <p:strVal val="visible"/>
                                      </p:to>
                                    </p:set>
                                    <p:animEffect transition="in" filter="dissolve">
                                      <p:cBhvr>
                                        <p:cTn id="17" dur="500"/>
                                        <p:tgtEl>
                                          <p:spTgt spid="458755">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58755">
                                            <p:txEl>
                                              <p:pRg st="2" end="2"/>
                                            </p:txEl>
                                          </p:spTgt>
                                        </p:tgtEl>
                                        <p:attrNameLst>
                                          <p:attrName>style.visibility</p:attrName>
                                        </p:attrNameLst>
                                      </p:cBhvr>
                                      <p:to>
                                        <p:strVal val="visible"/>
                                      </p:to>
                                    </p:set>
                                    <p:animEffect transition="in" filter="dissolve">
                                      <p:cBhvr>
                                        <p:cTn id="22" dur="500"/>
                                        <p:tgtEl>
                                          <p:spTgt spid="458755">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58756"/>
                                        </p:tgtEl>
                                        <p:attrNameLst>
                                          <p:attrName>style.visibility</p:attrName>
                                        </p:attrNameLst>
                                      </p:cBhvr>
                                      <p:to>
                                        <p:strVal val="visible"/>
                                      </p:to>
                                    </p:set>
                                    <p:animEffect transition="in" filter="dissolve">
                                      <p:cBhvr>
                                        <p:cTn id="27" dur="500"/>
                                        <p:tgtEl>
                                          <p:spTgt spid="4587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754" grpId="0"/>
      <p:bldP spid="458755" grpId="0" build="p"/>
    </p:bldLst>
  </p:timing>
</p:sld>
</file>

<file path=ppt/slides/slide1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C205E4C-A3C9-4B17-9556-8BF893B3B8C8}" type="slidenum">
              <a:rPr kumimoji="0" lang="en-US" altLang="tr-TR" sz="1200" smtClean="0"/>
              <a:pPr>
                <a:spcBef>
                  <a:spcPct val="50000"/>
                </a:spcBef>
                <a:buFontTx/>
                <a:buNone/>
              </a:pPr>
              <a:t>112</a:t>
            </a:fld>
            <a:endParaRPr kumimoji="0" lang="en-US" altLang="tr-TR" sz="1200" smtClean="0"/>
          </a:p>
        </p:txBody>
      </p:sp>
      <p:sp>
        <p:nvSpPr>
          <p:cNvPr id="459778" name="Rectangle 2"/>
          <p:cNvSpPr>
            <a:spLocks noGrp="1" noChangeArrowheads="1"/>
          </p:cNvSpPr>
          <p:nvPr>
            <p:ph type="title"/>
          </p:nvPr>
        </p:nvSpPr>
        <p:spPr>
          <a:xfrm>
            <a:off x="0" y="0"/>
            <a:ext cx="9144000" cy="739775"/>
          </a:xfrm>
        </p:spPr>
        <p:txBody>
          <a:bodyPr/>
          <a:lstStyle/>
          <a:p>
            <a:r>
              <a:rPr lang="en-US" altLang="tr-TR" smtClean="0">
                <a:solidFill>
                  <a:schemeClr val="tx1"/>
                </a:solidFill>
              </a:rPr>
              <a:t>Functional Blocks: Addition</a:t>
            </a:r>
          </a:p>
        </p:txBody>
      </p:sp>
      <p:sp>
        <p:nvSpPr>
          <p:cNvPr id="459779" name="Rectangle 3"/>
          <p:cNvSpPr>
            <a:spLocks noGrp="1" noChangeArrowheads="1"/>
          </p:cNvSpPr>
          <p:nvPr>
            <p:ph type="body" idx="1"/>
          </p:nvPr>
        </p:nvSpPr>
        <p:spPr>
          <a:xfrm>
            <a:off x="611188" y="1465263"/>
            <a:ext cx="7785100" cy="4638675"/>
          </a:xfrm>
        </p:spPr>
        <p:txBody>
          <a:bodyPr/>
          <a:lstStyle/>
          <a:p>
            <a:pPr>
              <a:lnSpc>
                <a:spcPct val="90000"/>
              </a:lnSpc>
            </a:pPr>
            <a:r>
              <a:rPr lang="en-US" altLang="tr-TR" smtClean="0">
                <a:cs typeface="Times New Roman" panose="02020603050405020304" pitchFamily="18" charset="0"/>
              </a:rPr>
              <a:t>Binary addition used frequently</a:t>
            </a:r>
          </a:p>
          <a:p>
            <a:pPr>
              <a:lnSpc>
                <a:spcPct val="90000"/>
              </a:lnSpc>
            </a:pPr>
            <a:r>
              <a:rPr lang="en-US" altLang="tr-TR" smtClean="0">
                <a:cs typeface="Times New Roman" panose="02020603050405020304" pitchFamily="18" charset="0"/>
              </a:rPr>
              <a:t>Addition Development:</a:t>
            </a:r>
          </a:p>
          <a:p>
            <a:pPr lvl="1">
              <a:lnSpc>
                <a:spcPct val="90000"/>
              </a:lnSpc>
            </a:pPr>
            <a:r>
              <a:rPr lang="en-US" altLang="tr-TR" i="1" smtClean="0">
                <a:cs typeface="Times New Roman" panose="02020603050405020304" pitchFamily="18" charset="0"/>
              </a:rPr>
              <a:t>Half-Adder</a:t>
            </a:r>
            <a:r>
              <a:rPr lang="en-US" altLang="tr-TR" smtClean="0">
                <a:cs typeface="Times New Roman" panose="02020603050405020304" pitchFamily="18" charset="0"/>
              </a:rPr>
              <a:t> (HA), a 2-input bit-wise addition functional block,</a:t>
            </a:r>
          </a:p>
          <a:p>
            <a:pPr lvl="1">
              <a:lnSpc>
                <a:spcPct val="90000"/>
              </a:lnSpc>
            </a:pPr>
            <a:r>
              <a:rPr lang="en-US" altLang="tr-TR" i="1" smtClean="0">
                <a:cs typeface="Times New Roman" panose="02020603050405020304" pitchFamily="18" charset="0"/>
              </a:rPr>
              <a:t>Full-Adder</a:t>
            </a:r>
            <a:r>
              <a:rPr lang="en-US" altLang="tr-TR" smtClean="0">
                <a:cs typeface="Times New Roman" panose="02020603050405020304" pitchFamily="18" charset="0"/>
              </a:rPr>
              <a:t> (FA), a 3-input bit-wise addition functional block,</a:t>
            </a:r>
          </a:p>
          <a:p>
            <a:pPr lvl="1">
              <a:lnSpc>
                <a:spcPct val="90000"/>
              </a:lnSpc>
            </a:pPr>
            <a:r>
              <a:rPr lang="en-US" altLang="tr-TR" i="1" smtClean="0">
                <a:cs typeface="Times New Roman" panose="02020603050405020304" pitchFamily="18" charset="0"/>
              </a:rPr>
              <a:t>Ripple Carry Adder</a:t>
            </a:r>
            <a:r>
              <a:rPr lang="en-US" altLang="tr-TR" smtClean="0">
                <a:cs typeface="Times New Roman" panose="02020603050405020304" pitchFamily="18" charset="0"/>
              </a:rPr>
              <a:t>, an iterative array to perform</a:t>
            </a:r>
            <a:r>
              <a:rPr lang="en-US" altLang="tr-TR" u="sng" smtClean="0">
                <a:cs typeface="Times New Roman" panose="02020603050405020304" pitchFamily="18" charset="0"/>
              </a:rPr>
              <a:t> binary addition</a:t>
            </a:r>
            <a:r>
              <a:rPr lang="en-US" altLang="tr-TR" smtClean="0">
                <a:cs typeface="Times New Roman" panose="02020603050405020304" pitchFamily="18" charset="0"/>
              </a:rPr>
              <a:t>, and</a:t>
            </a:r>
          </a:p>
          <a:p>
            <a:pPr lvl="1">
              <a:lnSpc>
                <a:spcPct val="90000"/>
              </a:lnSpc>
            </a:pPr>
            <a:r>
              <a:rPr lang="en-US" altLang="tr-TR" i="1" smtClean="0">
                <a:cs typeface="Times New Roman" panose="02020603050405020304" pitchFamily="18" charset="0"/>
              </a:rPr>
              <a:t>Carry-Look-Ahead Adder</a:t>
            </a:r>
            <a:r>
              <a:rPr lang="en-US" altLang="tr-TR" smtClean="0">
                <a:cs typeface="Times New Roman" panose="02020603050405020304" pitchFamily="18" charset="0"/>
              </a:rPr>
              <a:t> (CLA), a hierarchical structure to improve performance.</a:t>
            </a:r>
            <a:r>
              <a:rPr lang="en-US" altLang="tr-TR" smtClean="0"/>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59778"/>
                                        </p:tgtEl>
                                        <p:attrNameLst>
                                          <p:attrName>style.visibility</p:attrName>
                                        </p:attrNameLst>
                                      </p:cBhvr>
                                      <p:to>
                                        <p:strVal val="visible"/>
                                      </p:to>
                                    </p:set>
                                    <p:animEffect transition="in" filter="dissolve">
                                      <p:cBhvr>
                                        <p:cTn id="7" dur="500"/>
                                        <p:tgtEl>
                                          <p:spTgt spid="4597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59779">
                                            <p:txEl>
                                              <p:pRg st="0" end="0"/>
                                            </p:txEl>
                                          </p:spTgt>
                                        </p:tgtEl>
                                        <p:attrNameLst>
                                          <p:attrName>style.visibility</p:attrName>
                                        </p:attrNameLst>
                                      </p:cBhvr>
                                      <p:to>
                                        <p:strVal val="visible"/>
                                      </p:to>
                                    </p:set>
                                    <p:animEffect transition="in" filter="dissolve">
                                      <p:cBhvr>
                                        <p:cTn id="12" dur="500"/>
                                        <p:tgtEl>
                                          <p:spTgt spid="45977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59779">
                                            <p:txEl>
                                              <p:pRg st="1" end="1"/>
                                            </p:txEl>
                                          </p:spTgt>
                                        </p:tgtEl>
                                        <p:attrNameLst>
                                          <p:attrName>style.visibility</p:attrName>
                                        </p:attrNameLst>
                                      </p:cBhvr>
                                      <p:to>
                                        <p:strVal val="visible"/>
                                      </p:to>
                                    </p:set>
                                    <p:animEffect transition="in" filter="dissolve">
                                      <p:cBhvr>
                                        <p:cTn id="17" dur="500"/>
                                        <p:tgtEl>
                                          <p:spTgt spid="45977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59779">
                                            <p:txEl>
                                              <p:pRg st="2" end="2"/>
                                            </p:txEl>
                                          </p:spTgt>
                                        </p:tgtEl>
                                        <p:attrNameLst>
                                          <p:attrName>style.visibility</p:attrName>
                                        </p:attrNameLst>
                                      </p:cBhvr>
                                      <p:to>
                                        <p:strVal val="visible"/>
                                      </p:to>
                                    </p:set>
                                    <p:animEffect transition="in" filter="dissolve">
                                      <p:cBhvr>
                                        <p:cTn id="22" dur="500"/>
                                        <p:tgtEl>
                                          <p:spTgt spid="459779">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59779">
                                            <p:txEl>
                                              <p:pRg st="3" end="3"/>
                                            </p:txEl>
                                          </p:spTgt>
                                        </p:tgtEl>
                                        <p:attrNameLst>
                                          <p:attrName>style.visibility</p:attrName>
                                        </p:attrNameLst>
                                      </p:cBhvr>
                                      <p:to>
                                        <p:strVal val="visible"/>
                                      </p:to>
                                    </p:set>
                                    <p:animEffect transition="in" filter="dissolve">
                                      <p:cBhvr>
                                        <p:cTn id="27" dur="500"/>
                                        <p:tgtEl>
                                          <p:spTgt spid="459779">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59779">
                                            <p:txEl>
                                              <p:pRg st="4" end="4"/>
                                            </p:txEl>
                                          </p:spTgt>
                                        </p:tgtEl>
                                        <p:attrNameLst>
                                          <p:attrName>style.visibility</p:attrName>
                                        </p:attrNameLst>
                                      </p:cBhvr>
                                      <p:to>
                                        <p:strVal val="visible"/>
                                      </p:to>
                                    </p:set>
                                    <p:animEffect transition="in" filter="dissolve">
                                      <p:cBhvr>
                                        <p:cTn id="32" dur="500"/>
                                        <p:tgtEl>
                                          <p:spTgt spid="459779">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59779">
                                            <p:txEl>
                                              <p:pRg st="5" end="5"/>
                                            </p:txEl>
                                          </p:spTgt>
                                        </p:tgtEl>
                                        <p:attrNameLst>
                                          <p:attrName>style.visibility</p:attrName>
                                        </p:attrNameLst>
                                      </p:cBhvr>
                                      <p:to>
                                        <p:strVal val="visible"/>
                                      </p:to>
                                    </p:set>
                                    <p:animEffect transition="in" filter="dissolve">
                                      <p:cBhvr>
                                        <p:cTn id="37" dur="500"/>
                                        <p:tgtEl>
                                          <p:spTgt spid="45977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778" grpId="0"/>
      <p:bldP spid="459779" grpId="0" build="p"/>
    </p:bldLst>
  </p:timing>
</p:sld>
</file>

<file path=ppt/slides/slide1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233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D099545-78F6-4768-90EE-4B4614EDF630}" type="slidenum">
              <a:rPr kumimoji="0" lang="en-US" altLang="tr-TR" sz="1200" smtClean="0"/>
              <a:pPr>
                <a:spcBef>
                  <a:spcPct val="50000"/>
                </a:spcBef>
                <a:buFontTx/>
                <a:buNone/>
              </a:pPr>
              <a:t>113</a:t>
            </a:fld>
            <a:endParaRPr kumimoji="0" lang="en-US" altLang="tr-TR" sz="1200" smtClean="0"/>
          </a:p>
        </p:txBody>
      </p:sp>
      <p:sp>
        <p:nvSpPr>
          <p:cNvPr id="460802" name="Rectangle 2"/>
          <p:cNvSpPr>
            <a:spLocks noGrp="1" noChangeArrowheads="1"/>
          </p:cNvSpPr>
          <p:nvPr>
            <p:ph type="title"/>
          </p:nvPr>
        </p:nvSpPr>
        <p:spPr>
          <a:xfrm>
            <a:off x="0" y="0"/>
            <a:ext cx="9144000" cy="739775"/>
          </a:xfrm>
        </p:spPr>
        <p:txBody>
          <a:bodyPr/>
          <a:lstStyle/>
          <a:p>
            <a:r>
              <a:rPr lang="en-US" altLang="tr-TR" smtClean="0">
                <a:solidFill>
                  <a:schemeClr val="tx1"/>
                </a:solidFill>
              </a:rPr>
              <a:t>Functional Block: Half-Adder</a:t>
            </a:r>
          </a:p>
        </p:txBody>
      </p:sp>
      <p:sp>
        <p:nvSpPr>
          <p:cNvPr id="460803" name="Rectangle 3"/>
          <p:cNvSpPr>
            <a:spLocks noGrp="1" noChangeArrowheads="1"/>
          </p:cNvSpPr>
          <p:nvPr>
            <p:ph type="body" idx="1"/>
          </p:nvPr>
        </p:nvSpPr>
        <p:spPr>
          <a:xfrm>
            <a:off x="611188" y="1465263"/>
            <a:ext cx="7785100" cy="4638675"/>
          </a:xfrm>
        </p:spPr>
        <p:txBody>
          <a:bodyPr/>
          <a:lstStyle/>
          <a:p>
            <a:r>
              <a:rPr lang="en-US" altLang="tr-TR" sz="2400" smtClean="0">
                <a:cs typeface="Times New Roman" panose="02020603050405020304" pitchFamily="18" charset="0"/>
              </a:rPr>
              <a:t>A 2-input, 1-bit width binary adder that performs the following computations:</a:t>
            </a:r>
          </a:p>
          <a:p>
            <a:endParaRPr lang="en-US" altLang="tr-TR" sz="2400" smtClean="0">
              <a:cs typeface="Times New Roman" panose="02020603050405020304" pitchFamily="18" charset="0"/>
            </a:endParaRPr>
          </a:p>
          <a:p>
            <a:endParaRPr lang="en-US" altLang="tr-TR" sz="3600" smtClean="0">
              <a:cs typeface="Times New Roman" panose="02020603050405020304" pitchFamily="18" charset="0"/>
            </a:endParaRPr>
          </a:p>
          <a:p>
            <a:r>
              <a:rPr lang="en-US" altLang="tr-TR" sz="2400" smtClean="0">
                <a:cs typeface="Times New Roman" panose="02020603050405020304" pitchFamily="18" charset="0"/>
              </a:rPr>
              <a:t>A half adder adds two bits to produce a two-bit sum</a:t>
            </a:r>
          </a:p>
          <a:p>
            <a:r>
              <a:rPr lang="en-US" altLang="tr-TR" sz="2400" smtClean="0">
                <a:cs typeface="Times New Roman" panose="02020603050405020304" pitchFamily="18" charset="0"/>
              </a:rPr>
              <a:t>The sum is expressed as a                                                    </a:t>
            </a:r>
            <a:r>
              <a:rPr lang="en-US" altLang="tr-TR" sz="2400" u="sng" smtClean="0">
                <a:cs typeface="Times New Roman" panose="02020603050405020304" pitchFamily="18" charset="0"/>
              </a:rPr>
              <a:t>sum bit</a:t>
            </a:r>
            <a:r>
              <a:rPr lang="en-US" altLang="tr-TR" sz="2400" smtClean="0">
                <a:cs typeface="Times New Roman" panose="02020603050405020304" pitchFamily="18" charset="0"/>
              </a:rPr>
              <a:t> , S and a </a:t>
            </a:r>
            <a:r>
              <a:rPr lang="en-US" altLang="tr-TR" sz="2400" u="sng" smtClean="0">
                <a:cs typeface="Times New Roman" panose="02020603050405020304" pitchFamily="18" charset="0"/>
              </a:rPr>
              <a:t>carry bit</a:t>
            </a:r>
            <a:r>
              <a:rPr lang="en-US" altLang="tr-TR" sz="2400" smtClean="0">
                <a:cs typeface="Times New Roman" panose="02020603050405020304" pitchFamily="18" charset="0"/>
              </a:rPr>
              <a:t>, C</a:t>
            </a:r>
          </a:p>
          <a:p>
            <a:r>
              <a:rPr lang="en-US" altLang="tr-TR" sz="2400" smtClean="0">
                <a:cs typeface="Times New Roman" panose="02020603050405020304" pitchFamily="18" charset="0"/>
              </a:rPr>
              <a:t>The half adder can be specified</a:t>
            </a:r>
            <a:r>
              <a:rPr lang="tr-TR" altLang="tr-TR" sz="2400" smtClean="0">
                <a:cs typeface="Times New Roman" panose="02020603050405020304" pitchFamily="18" charset="0"/>
              </a:rPr>
              <a:t>				</a:t>
            </a:r>
            <a:r>
              <a:rPr lang="en-US" altLang="tr-TR" sz="2400" smtClean="0">
                <a:cs typeface="Times New Roman" panose="02020603050405020304" pitchFamily="18" charset="0"/>
              </a:rPr>
              <a:t> as a truth table for S and C  </a:t>
            </a:r>
            <a:r>
              <a:rPr lang="en-US" altLang="tr-TR" sz="2400" smtClean="0">
                <a:cs typeface="Times New Roman" panose="02020603050405020304" pitchFamily="18" charset="0"/>
                <a:sym typeface="Symbol" panose="05050102010706020507" pitchFamily="18" charset="2"/>
              </a:rPr>
              <a:t></a:t>
            </a:r>
            <a:endParaRPr lang="en-US" altLang="tr-TR" sz="2400" smtClean="0">
              <a:cs typeface="Times New Roman" panose="02020603050405020304" pitchFamily="18" charset="0"/>
            </a:endParaRPr>
          </a:p>
          <a:p>
            <a:endParaRPr lang="en-US" altLang="tr-TR" sz="2400" smtClean="0"/>
          </a:p>
        </p:txBody>
      </p:sp>
      <p:grpSp>
        <p:nvGrpSpPr>
          <p:cNvPr id="460804" name="Group 4"/>
          <p:cNvGrpSpPr>
            <a:grpSpLocks/>
          </p:cNvGrpSpPr>
          <p:nvPr/>
        </p:nvGrpSpPr>
        <p:grpSpPr bwMode="auto">
          <a:xfrm>
            <a:off x="3352800" y="2159000"/>
            <a:ext cx="4851400" cy="1455738"/>
            <a:chOff x="1044" y="1111"/>
            <a:chExt cx="3056" cy="917"/>
          </a:xfrm>
        </p:grpSpPr>
        <p:sp>
          <p:nvSpPr>
            <p:cNvPr id="142411" name="Rectangle 5"/>
            <p:cNvSpPr>
              <a:spLocks noChangeArrowheads="1"/>
            </p:cNvSpPr>
            <p:nvPr/>
          </p:nvSpPr>
          <p:spPr bwMode="auto">
            <a:xfrm>
              <a:off x="1311" y="1111"/>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X</a:t>
              </a:r>
              <a:endParaRPr kumimoji="0" lang="en-US" altLang="tr-TR" sz="2400"/>
            </a:p>
          </p:txBody>
        </p:sp>
        <p:sp>
          <p:nvSpPr>
            <p:cNvPr id="142412" name="Rectangle 6"/>
            <p:cNvSpPr>
              <a:spLocks noChangeArrowheads="1"/>
            </p:cNvSpPr>
            <p:nvPr/>
          </p:nvSpPr>
          <p:spPr bwMode="auto">
            <a:xfrm>
              <a:off x="1450" y="1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13" name="Rectangle 7"/>
            <p:cNvSpPr>
              <a:spLocks noChangeArrowheads="1"/>
            </p:cNvSpPr>
            <p:nvPr/>
          </p:nvSpPr>
          <p:spPr bwMode="auto">
            <a:xfrm>
              <a:off x="1738" y="1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14" name="Rectangle 8"/>
            <p:cNvSpPr>
              <a:spLocks noChangeArrowheads="1"/>
            </p:cNvSpPr>
            <p:nvPr/>
          </p:nvSpPr>
          <p:spPr bwMode="auto">
            <a:xfrm>
              <a:off x="2014" y="1111"/>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415" name="Rectangle 9"/>
            <p:cNvSpPr>
              <a:spLocks noChangeArrowheads="1"/>
            </p:cNvSpPr>
            <p:nvPr/>
          </p:nvSpPr>
          <p:spPr bwMode="auto">
            <a:xfrm>
              <a:off x="2110" y="1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16" name="Rectangle 10"/>
            <p:cNvSpPr>
              <a:spLocks noChangeArrowheads="1"/>
            </p:cNvSpPr>
            <p:nvPr/>
          </p:nvSpPr>
          <p:spPr bwMode="auto">
            <a:xfrm>
              <a:off x="2339" y="1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17" name="Rectangle 11"/>
            <p:cNvSpPr>
              <a:spLocks noChangeArrowheads="1"/>
            </p:cNvSpPr>
            <p:nvPr/>
          </p:nvSpPr>
          <p:spPr bwMode="auto">
            <a:xfrm>
              <a:off x="2615" y="1111"/>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418" name="Rectangle 12"/>
            <p:cNvSpPr>
              <a:spLocks noChangeArrowheads="1"/>
            </p:cNvSpPr>
            <p:nvPr/>
          </p:nvSpPr>
          <p:spPr bwMode="auto">
            <a:xfrm>
              <a:off x="2711" y="1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19" name="Rectangle 13"/>
            <p:cNvSpPr>
              <a:spLocks noChangeArrowheads="1"/>
            </p:cNvSpPr>
            <p:nvPr/>
          </p:nvSpPr>
          <p:spPr bwMode="auto">
            <a:xfrm>
              <a:off x="2986" y="1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20" name="Rectangle 14"/>
            <p:cNvSpPr>
              <a:spLocks noChangeArrowheads="1"/>
            </p:cNvSpPr>
            <p:nvPr/>
          </p:nvSpPr>
          <p:spPr bwMode="auto">
            <a:xfrm>
              <a:off x="3263" y="1111"/>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p>
          </p:txBody>
        </p:sp>
        <p:sp>
          <p:nvSpPr>
            <p:cNvPr id="142421" name="Rectangle 15"/>
            <p:cNvSpPr>
              <a:spLocks noChangeArrowheads="1"/>
            </p:cNvSpPr>
            <p:nvPr/>
          </p:nvSpPr>
          <p:spPr bwMode="auto">
            <a:xfrm>
              <a:off x="3359" y="1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22" name="Rectangle 16"/>
            <p:cNvSpPr>
              <a:spLocks noChangeArrowheads="1"/>
            </p:cNvSpPr>
            <p:nvPr/>
          </p:nvSpPr>
          <p:spPr bwMode="auto">
            <a:xfrm>
              <a:off x="3672" y="1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23" name="Rectangle 17"/>
            <p:cNvSpPr>
              <a:spLocks noChangeArrowheads="1"/>
            </p:cNvSpPr>
            <p:nvPr/>
          </p:nvSpPr>
          <p:spPr bwMode="auto">
            <a:xfrm>
              <a:off x="3958" y="1111"/>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p>
          </p:txBody>
        </p:sp>
        <p:sp>
          <p:nvSpPr>
            <p:cNvPr id="142424" name="Rectangle 18"/>
            <p:cNvSpPr>
              <a:spLocks noChangeArrowheads="1"/>
            </p:cNvSpPr>
            <p:nvPr/>
          </p:nvSpPr>
          <p:spPr bwMode="auto">
            <a:xfrm>
              <a:off x="4054" y="1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25" name="Rectangle 19"/>
            <p:cNvSpPr>
              <a:spLocks noChangeArrowheads="1"/>
            </p:cNvSpPr>
            <p:nvPr/>
          </p:nvSpPr>
          <p:spPr bwMode="auto">
            <a:xfrm>
              <a:off x="1154" y="1378"/>
              <a:ext cx="284"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Y</a:t>
              </a:r>
              <a:endParaRPr kumimoji="0" lang="en-US" altLang="tr-TR" sz="2400"/>
            </a:p>
          </p:txBody>
        </p:sp>
        <p:sp>
          <p:nvSpPr>
            <p:cNvPr id="142426" name="Rectangle 20"/>
            <p:cNvSpPr>
              <a:spLocks noChangeArrowheads="1"/>
            </p:cNvSpPr>
            <p:nvPr/>
          </p:nvSpPr>
          <p:spPr bwMode="auto">
            <a:xfrm>
              <a:off x="1450" y="137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27" name="Rectangle 21"/>
            <p:cNvSpPr>
              <a:spLocks noChangeArrowheads="1"/>
            </p:cNvSpPr>
            <p:nvPr/>
          </p:nvSpPr>
          <p:spPr bwMode="auto">
            <a:xfrm>
              <a:off x="1044" y="1598"/>
              <a:ext cx="417"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428" name="Line 22"/>
            <p:cNvSpPr>
              <a:spLocks noChangeShapeType="1"/>
            </p:cNvSpPr>
            <p:nvPr/>
          </p:nvSpPr>
          <p:spPr bwMode="auto">
            <a:xfrm>
              <a:off x="1044" y="1598"/>
              <a:ext cx="41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429" name="Rectangle 23"/>
            <p:cNvSpPr>
              <a:spLocks noChangeArrowheads="1"/>
            </p:cNvSpPr>
            <p:nvPr/>
          </p:nvSpPr>
          <p:spPr bwMode="auto">
            <a:xfrm>
              <a:off x="1738" y="137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30" name="Rectangle 24"/>
            <p:cNvSpPr>
              <a:spLocks noChangeArrowheads="1"/>
            </p:cNvSpPr>
            <p:nvPr/>
          </p:nvSpPr>
          <p:spPr bwMode="auto">
            <a:xfrm>
              <a:off x="1857" y="1378"/>
              <a:ext cx="24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+ 0</a:t>
              </a:r>
              <a:endParaRPr kumimoji="0" lang="en-US" altLang="tr-TR" sz="2400"/>
            </a:p>
          </p:txBody>
        </p:sp>
        <p:sp>
          <p:nvSpPr>
            <p:cNvPr id="142431" name="Rectangle 25"/>
            <p:cNvSpPr>
              <a:spLocks noChangeArrowheads="1"/>
            </p:cNvSpPr>
            <p:nvPr/>
          </p:nvSpPr>
          <p:spPr bwMode="auto">
            <a:xfrm>
              <a:off x="2110" y="137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32" name="Rectangle 26"/>
            <p:cNvSpPr>
              <a:spLocks noChangeArrowheads="1"/>
            </p:cNvSpPr>
            <p:nvPr/>
          </p:nvSpPr>
          <p:spPr bwMode="auto">
            <a:xfrm>
              <a:off x="1813" y="1598"/>
              <a:ext cx="309"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433" name="Line 27"/>
            <p:cNvSpPr>
              <a:spLocks noChangeShapeType="1"/>
            </p:cNvSpPr>
            <p:nvPr/>
          </p:nvSpPr>
          <p:spPr bwMode="auto">
            <a:xfrm>
              <a:off x="1813" y="1598"/>
              <a:ext cx="30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434" name="Rectangle 28"/>
            <p:cNvSpPr>
              <a:spLocks noChangeArrowheads="1"/>
            </p:cNvSpPr>
            <p:nvPr/>
          </p:nvSpPr>
          <p:spPr bwMode="auto">
            <a:xfrm>
              <a:off x="2339" y="137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35" name="Rectangle 29"/>
            <p:cNvSpPr>
              <a:spLocks noChangeArrowheads="1"/>
            </p:cNvSpPr>
            <p:nvPr/>
          </p:nvSpPr>
          <p:spPr bwMode="auto">
            <a:xfrm>
              <a:off x="2458" y="1378"/>
              <a:ext cx="24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+ 1</a:t>
              </a:r>
              <a:endParaRPr kumimoji="0" lang="en-US" altLang="tr-TR" sz="2400"/>
            </a:p>
          </p:txBody>
        </p:sp>
        <p:sp>
          <p:nvSpPr>
            <p:cNvPr id="142436" name="Rectangle 30"/>
            <p:cNvSpPr>
              <a:spLocks noChangeArrowheads="1"/>
            </p:cNvSpPr>
            <p:nvPr/>
          </p:nvSpPr>
          <p:spPr bwMode="auto">
            <a:xfrm>
              <a:off x="2711" y="137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37" name="Rectangle 31"/>
            <p:cNvSpPr>
              <a:spLocks noChangeArrowheads="1"/>
            </p:cNvSpPr>
            <p:nvPr/>
          </p:nvSpPr>
          <p:spPr bwMode="auto">
            <a:xfrm>
              <a:off x="2414" y="1598"/>
              <a:ext cx="309"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438" name="Line 32"/>
            <p:cNvSpPr>
              <a:spLocks noChangeShapeType="1"/>
            </p:cNvSpPr>
            <p:nvPr/>
          </p:nvSpPr>
          <p:spPr bwMode="auto">
            <a:xfrm>
              <a:off x="2414" y="1598"/>
              <a:ext cx="30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439" name="Rectangle 33"/>
            <p:cNvSpPr>
              <a:spLocks noChangeArrowheads="1"/>
            </p:cNvSpPr>
            <p:nvPr/>
          </p:nvSpPr>
          <p:spPr bwMode="auto">
            <a:xfrm>
              <a:off x="2986" y="137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40" name="Rectangle 34"/>
            <p:cNvSpPr>
              <a:spLocks noChangeArrowheads="1"/>
            </p:cNvSpPr>
            <p:nvPr/>
          </p:nvSpPr>
          <p:spPr bwMode="auto">
            <a:xfrm>
              <a:off x="3105" y="1378"/>
              <a:ext cx="24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+ 0</a:t>
              </a:r>
              <a:endParaRPr kumimoji="0" lang="en-US" altLang="tr-TR" sz="2400"/>
            </a:p>
          </p:txBody>
        </p:sp>
        <p:sp>
          <p:nvSpPr>
            <p:cNvPr id="142441" name="Rectangle 35"/>
            <p:cNvSpPr>
              <a:spLocks noChangeArrowheads="1"/>
            </p:cNvSpPr>
            <p:nvPr/>
          </p:nvSpPr>
          <p:spPr bwMode="auto">
            <a:xfrm>
              <a:off x="3359" y="137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42" name="Rectangle 36"/>
            <p:cNvSpPr>
              <a:spLocks noChangeArrowheads="1"/>
            </p:cNvSpPr>
            <p:nvPr/>
          </p:nvSpPr>
          <p:spPr bwMode="auto">
            <a:xfrm>
              <a:off x="3061" y="1598"/>
              <a:ext cx="309"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443" name="Line 37"/>
            <p:cNvSpPr>
              <a:spLocks noChangeShapeType="1"/>
            </p:cNvSpPr>
            <p:nvPr/>
          </p:nvSpPr>
          <p:spPr bwMode="auto">
            <a:xfrm>
              <a:off x="3061" y="1598"/>
              <a:ext cx="30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444" name="Rectangle 38"/>
            <p:cNvSpPr>
              <a:spLocks noChangeArrowheads="1"/>
            </p:cNvSpPr>
            <p:nvPr/>
          </p:nvSpPr>
          <p:spPr bwMode="auto">
            <a:xfrm>
              <a:off x="3672" y="137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45" name="Rectangle 39"/>
            <p:cNvSpPr>
              <a:spLocks noChangeArrowheads="1"/>
            </p:cNvSpPr>
            <p:nvPr/>
          </p:nvSpPr>
          <p:spPr bwMode="auto">
            <a:xfrm>
              <a:off x="3800" y="1378"/>
              <a:ext cx="24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+ 1</a:t>
              </a:r>
              <a:endParaRPr kumimoji="0" lang="en-US" altLang="tr-TR" sz="2400"/>
            </a:p>
          </p:txBody>
        </p:sp>
        <p:sp>
          <p:nvSpPr>
            <p:cNvPr id="142446" name="Rectangle 40"/>
            <p:cNvSpPr>
              <a:spLocks noChangeArrowheads="1"/>
            </p:cNvSpPr>
            <p:nvPr/>
          </p:nvSpPr>
          <p:spPr bwMode="auto">
            <a:xfrm>
              <a:off x="4054" y="137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47" name="Rectangle 41"/>
            <p:cNvSpPr>
              <a:spLocks noChangeArrowheads="1"/>
            </p:cNvSpPr>
            <p:nvPr/>
          </p:nvSpPr>
          <p:spPr bwMode="auto">
            <a:xfrm>
              <a:off x="3745" y="1598"/>
              <a:ext cx="320"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448" name="Line 42"/>
            <p:cNvSpPr>
              <a:spLocks noChangeShapeType="1"/>
            </p:cNvSpPr>
            <p:nvPr/>
          </p:nvSpPr>
          <p:spPr bwMode="auto">
            <a:xfrm>
              <a:off x="3745" y="1598"/>
              <a:ext cx="32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449" name="Rectangle 43"/>
            <p:cNvSpPr>
              <a:spLocks noChangeArrowheads="1"/>
            </p:cNvSpPr>
            <p:nvPr/>
          </p:nvSpPr>
          <p:spPr bwMode="auto">
            <a:xfrm>
              <a:off x="1156" y="1669"/>
              <a:ext cx="281"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C S</a:t>
              </a:r>
              <a:endParaRPr kumimoji="0" lang="en-US" altLang="tr-TR" sz="2400"/>
            </a:p>
          </p:txBody>
        </p:sp>
        <p:sp>
          <p:nvSpPr>
            <p:cNvPr id="142450" name="Rectangle 44"/>
            <p:cNvSpPr>
              <a:spLocks noChangeArrowheads="1"/>
            </p:cNvSpPr>
            <p:nvPr/>
          </p:nvSpPr>
          <p:spPr bwMode="auto">
            <a:xfrm>
              <a:off x="1450" y="166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51" name="Rectangle 45"/>
            <p:cNvSpPr>
              <a:spLocks noChangeArrowheads="1"/>
            </p:cNvSpPr>
            <p:nvPr/>
          </p:nvSpPr>
          <p:spPr bwMode="auto">
            <a:xfrm>
              <a:off x="1738" y="166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52" name="Rectangle 46"/>
            <p:cNvSpPr>
              <a:spLocks noChangeArrowheads="1"/>
            </p:cNvSpPr>
            <p:nvPr/>
          </p:nvSpPr>
          <p:spPr bwMode="auto">
            <a:xfrm>
              <a:off x="1870" y="1669"/>
              <a:ext cx="230"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0 0</a:t>
              </a:r>
              <a:endParaRPr kumimoji="0" lang="en-US" altLang="tr-TR" sz="2400"/>
            </a:p>
          </p:txBody>
        </p:sp>
        <p:sp>
          <p:nvSpPr>
            <p:cNvPr id="142453" name="Rectangle 47"/>
            <p:cNvSpPr>
              <a:spLocks noChangeArrowheads="1"/>
            </p:cNvSpPr>
            <p:nvPr/>
          </p:nvSpPr>
          <p:spPr bwMode="auto">
            <a:xfrm>
              <a:off x="2110" y="166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54" name="Rectangle 48"/>
            <p:cNvSpPr>
              <a:spLocks noChangeArrowheads="1"/>
            </p:cNvSpPr>
            <p:nvPr/>
          </p:nvSpPr>
          <p:spPr bwMode="auto">
            <a:xfrm>
              <a:off x="2339" y="166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55" name="Rectangle 49"/>
            <p:cNvSpPr>
              <a:spLocks noChangeArrowheads="1"/>
            </p:cNvSpPr>
            <p:nvPr/>
          </p:nvSpPr>
          <p:spPr bwMode="auto">
            <a:xfrm>
              <a:off x="2471" y="1669"/>
              <a:ext cx="230"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0 1</a:t>
              </a:r>
              <a:endParaRPr kumimoji="0" lang="en-US" altLang="tr-TR" sz="2400"/>
            </a:p>
          </p:txBody>
        </p:sp>
        <p:sp>
          <p:nvSpPr>
            <p:cNvPr id="142456" name="Rectangle 50"/>
            <p:cNvSpPr>
              <a:spLocks noChangeArrowheads="1"/>
            </p:cNvSpPr>
            <p:nvPr/>
          </p:nvSpPr>
          <p:spPr bwMode="auto">
            <a:xfrm>
              <a:off x="2711" y="166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57" name="Rectangle 51"/>
            <p:cNvSpPr>
              <a:spLocks noChangeArrowheads="1"/>
            </p:cNvSpPr>
            <p:nvPr/>
          </p:nvSpPr>
          <p:spPr bwMode="auto">
            <a:xfrm>
              <a:off x="2986" y="166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58" name="Rectangle 52"/>
            <p:cNvSpPr>
              <a:spLocks noChangeArrowheads="1"/>
            </p:cNvSpPr>
            <p:nvPr/>
          </p:nvSpPr>
          <p:spPr bwMode="auto">
            <a:xfrm>
              <a:off x="3119" y="1669"/>
              <a:ext cx="230"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0 1</a:t>
              </a:r>
              <a:endParaRPr kumimoji="0" lang="en-US" altLang="tr-TR" sz="2400"/>
            </a:p>
          </p:txBody>
        </p:sp>
        <p:sp>
          <p:nvSpPr>
            <p:cNvPr id="142459" name="Rectangle 53"/>
            <p:cNvSpPr>
              <a:spLocks noChangeArrowheads="1"/>
            </p:cNvSpPr>
            <p:nvPr/>
          </p:nvSpPr>
          <p:spPr bwMode="auto">
            <a:xfrm>
              <a:off x="3359" y="166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60" name="Rectangle 54"/>
            <p:cNvSpPr>
              <a:spLocks noChangeArrowheads="1"/>
            </p:cNvSpPr>
            <p:nvPr/>
          </p:nvSpPr>
          <p:spPr bwMode="auto">
            <a:xfrm>
              <a:off x="3672" y="166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61" name="Rectangle 55"/>
            <p:cNvSpPr>
              <a:spLocks noChangeArrowheads="1"/>
            </p:cNvSpPr>
            <p:nvPr/>
          </p:nvSpPr>
          <p:spPr bwMode="auto">
            <a:xfrm>
              <a:off x="3814" y="1669"/>
              <a:ext cx="230"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1 0</a:t>
              </a:r>
              <a:endParaRPr kumimoji="0" lang="en-US" altLang="tr-TR" sz="2400"/>
            </a:p>
          </p:txBody>
        </p:sp>
        <p:sp>
          <p:nvSpPr>
            <p:cNvPr id="142462" name="Rectangle 56"/>
            <p:cNvSpPr>
              <a:spLocks noChangeArrowheads="1"/>
            </p:cNvSpPr>
            <p:nvPr/>
          </p:nvSpPr>
          <p:spPr bwMode="auto">
            <a:xfrm>
              <a:off x="4054" y="166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63" name="Rectangle 57"/>
            <p:cNvSpPr>
              <a:spLocks noChangeArrowheads="1"/>
            </p:cNvSpPr>
            <p:nvPr/>
          </p:nvSpPr>
          <p:spPr bwMode="auto">
            <a:xfrm>
              <a:off x="1056" y="1932"/>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000" b="1">
                  <a:solidFill>
                    <a:srgbClr val="000000"/>
                  </a:solidFill>
                </a:rPr>
                <a:t> </a:t>
              </a:r>
              <a:endParaRPr kumimoji="0" lang="en-US" altLang="tr-TR" sz="2400"/>
            </a:p>
          </p:txBody>
        </p:sp>
      </p:grpSp>
      <p:grpSp>
        <p:nvGrpSpPr>
          <p:cNvPr id="460858" name="Group 58"/>
          <p:cNvGrpSpPr>
            <a:grpSpLocks/>
          </p:cNvGrpSpPr>
          <p:nvPr/>
        </p:nvGrpSpPr>
        <p:grpSpPr bwMode="auto">
          <a:xfrm>
            <a:off x="5708650" y="3960813"/>
            <a:ext cx="2354263" cy="2308225"/>
            <a:chOff x="3550" y="2544"/>
            <a:chExt cx="1483" cy="1454"/>
          </a:xfrm>
        </p:grpSpPr>
        <p:sp>
          <p:nvSpPr>
            <p:cNvPr id="142343" name="Rectangle 59"/>
            <p:cNvSpPr>
              <a:spLocks noChangeArrowheads="1"/>
            </p:cNvSpPr>
            <p:nvPr/>
          </p:nvSpPr>
          <p:spPr bwMode="auto">
            <a:xfrm>
              <a:off x="3690" y="2551"/>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X</a:t>
              </a:r>
              <a:endParaRPr kumimoji="0" lang="en-US" altLang="tr-TR" sz="2400"/>
            </a:p>
          </p:txBody>
        </p:sp>
        <p:sp>
          <p:nvSpPr>
            <p:cNvPr id="142344" name="Rectangle 60"/>
            <p:cNvSpPr>
              <a:spLocks noChangeArrowheads="1"/>
            </p:cNvSpPr>
            <p:nvPr/>
          </p:nvSpPr>
          <p:spPr bwMode="auto">
            <a:xfrm>
              <a:off x="3828" y="255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45" name="Rectangle 61"/>
            <p:cNvSpPr>
              <a:spLocks noChangeArrowheads="1"/>
            </p:cNvSpPr>
            <p:nvPr/>
          </p:nvSpPr>
          <p:spPr bwMode="auto">
            <a:xfrm>
              <a:off x="3961" y="2551"/>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Y</a:t>
              </a:r>
              <a:endParaRPr kumimoji="0" lang="en-US" altLang="tr-TR" sz="2400"/>
            </a:p>
          </p:txBody>
        </p:sp>
        <p:sp>
          <p:nvSpPr>
            <p:cNvPr id="142346" name="Rectangle 62"/>
            <p:cNvSpPr>
              <a:spLocks noChangeArrowheads="1"/>
            </p:cNvSpPr>
            <p:nvPr/>
          </p:nvSpPr>
          <p:spPr bwMode="auto">
            <a:xfrm>
              <a:off x="4099" y="255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47" name="Rectangle 63"/>
            <p:cNvSpPr>
              <a:spLocks noChangeArrowheads="1"/>
            </p:cNvSpPr>
            <p:nvPr/>
          </p:nvSpPr>
          <p:spPr bwMode="auto">
            <a:xfrm>
              <a:off x="4308" y="2551"/>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C</a:t>
              </a:r>
              <a:endParaRPr kumimoji="0" lang="en-US" altLang="tr-TR" sz="2400"/>
            </a:p>
          </p:txBody>
        </p:sp>
        <p:sp>
          <p:nvSpPr>
            <p:cNvPr id="142348" name="Rectangle 64"/>
            <p:cNvSpPr>
              <a:spLocks noChangeArrowheads="1"/>
            </p:cNvSpPr>
            <p:nvPr/>
          </p:nvSpPr>
          <p:spPr bwMode="auto">
            <a:xfrm>
              <a:off x="4446" y="255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49" name="Rectangle 65"/>
            <p:cNvSpPr>
              <a:spLocks noChangeArrowheads="1"/>
            </p:cNvSpPr>
            <p:nvPr/>
          </p:nvSpPr>
          <p:spPr bwMode="auto">
            <a:xfrm>
              <a:off x="4760" y="2551"/>
              <a:ext cx="10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S</a:t>
              </a:r>
              <a:endParaRPr kumimoji="0" lang="en-US" altLang="tr-TR" sz="2400"/>
            </a:p>
          </p:txBody>
        </p:sp>
        <p:sp>
          <p:nvSpPr>
            <p:cNvPr id="142350" name="Rectangle 66"/>
            <p:cNvSpPr>
              <a:spLocks noChangeArrowheads="1"/>
            </p:cNvSpPr>
            <p:nvPr/>
          </p:nvSpPr>
          <p:spPr bwMode="auto">
            <a:xfrm>
              <a:off x="4868" y="255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51" name="Rectangle 67"/>
            <p:cNvSpPr>
              <a:spLocks noChangeArrowheads="1"/>
            </p:cNvSpPr>
            <p:nvPr/>
          </p:nvSpPr>
          <p:spPr bwMode="auto">
            <a:xfrm>
              <a:off x="4152" y="2544"/>
              <a:ext cx="18" cy="26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52" name="Line 68"/>
            <p:cNvSpPr>
              <a:spLocks noChangeShapeType="1"/>
            </p:cNvSpPr>
            <p:nvPr/>
          </p:nvSpPr>
          <p:spPr bwMode="auto">
            <a:xfrm>
              <a:off x="4152" y="2544"/>
              <a:ext cx="1" cy="2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53" name="Rectangle 69"/>
            <p:cNvSpPr>
              <a:spLocks noChangeArrowheads="1"/>
            </p:cNvSpPr>
            <p:nvPr/>
          </p:nvSpPr>
          <p:spPr bwMode="auto">
            <a:xfrm>
              <a:off x="3711" y="2836"/>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354" name="Rectangle 70"/>
            <p:cNvSpPr>
              <a:spLocks noChangeArrowheads="1"/>
            </p:cNvSpPr>
            <p:nvPr/>
          </p:nvSpPr>
          <p:spPr bwMode="auto">
            <a:xfrm>
              <a:off x="3807" y="283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55" name="Rectangle 71"/>
            <p:cNvSpPr>
              <a:spLocks noChangeArrowheads="1"/>
            </p:cNvSpPr>
            <p:nvPr/>
          </p:nvSpPr>
          <p:spPr bwMode="auto">
            <a:xfrm>
              <a:off x="3982" y="2836"/>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356" name="Rectangle 72"/>
            <p:cNvSpPr>
              <a:spLocks noChangeArrowheads="1"/>
            </p:cNvSpPr>
            <p:nvPr/>
          </p:nvSpPr>
          <p:spPr bwMode="auto">
            <a:xfrm>
              <a:off x="4078" y="283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57" name="Rectangle 73"/>
            <p:cNvSpPr>
              <a:spLocks noChangeArrowheads="1"/>
            </p:cNvSpPr>
            <p:nvPr/>
          </p:nvSpPr>
          <p:spPr bwMode="auto">
            <a:xfrm>
              <a:off x="4329" y="2836"/>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358" name="Rectangle 74"/>
            <p:cNvSpPr>
              <a:spLocks noChangeArrowheads="1"/>
            </p:cNvSpPr>
            <p:nvPr/>
          </p:nvSpPr>
          <p:spPr bwMode="auto">
            <a:xfrm>
              <a:off x="4425" y="283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59" name="Rectangle 75"/>
            <p:cNvSpPr>
              <a:spLocks noChangeArrowheads="1"/>
            </p:cNvSpPr>
            <p:nvPr/>
          </p:nvSpPr>
          <p:spPr bwMode="auto">
            <a:xfrm>
              <a:off x="4766" y="2836"/>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360" name="Rectangle 76"/>
            <p:cNvSpPr>
              <a:spLocks noChangeArrowheads="1"/>
            </p:cNvSpPr>
            <p:nvPr/>
          </p:nvSpPr>
          <p:spPr bwMode="auto">
            <a:xfrm>
              <a:off x="4862" y="283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61" name="Rectangle 77"/>
            <p:cNvSpPr>
              <a:spLocks noChangeArrowheads="1"/>
            </p:cNvSpPr>
            <p:nvPr/>
          </p:nvSpPr>
          <p:spPr bwMode="auto">
            <a:xfrm>
              <a:off x="3619" y="2812"/>
              <a:ext cx="274"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62" name="Line 78"/>
            <p:cNvSpPr>
              <a:spLocks noChangeShapeType="1"/>
            </p:cNvSpPr>
            <p:nvPr/>
          </p:nvSpPr>
          <p:spPr bwMode="auto">
            <a:xfrm>
              <a:off x="3619" y="2812"/>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63" name="Rectangle 79"/>
            <p:cNvSpPr>
              <a:spLocks noChangeArrowheads="1"/>
            </p:cNvSpPr>
            <p:nvPr/>
          </p:nvSpPr>
          <p:spPr bwMode="auto">
            <a:xfrm>
              <a:off x="3893" y="2812"/>
              <a:ext cx="18"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64" name="Line 80"/>
            <p:cNvSpPr>
              <a:spLocks noChangeShapeType="1"/>
            </p:cNvSpPr>
            <p:nvPr/>
          </p:nvSpPr>
          <p:spPr bwMode="auto">
            <a:xfrm>
              <a:off x="3893" y="2812"/>
              <a:ext cx="1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65" name="Line 81"/>
            <p:cNvSpPr>
              <a:spLocks noChangeShapeType="1"/>
            </p:cNvSpPr>
            <p:nvPr/>
          </p:nvSpPr>
          <p:spPr bwMode="auto">
            <a:xfrm>
              <a:off x="3893" y="2812"/>
              <a:ext cx="1" cy="1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66" name="Rectangle 82"/>
            <p:cNvSpPr>
              <a:spLocks noChangeArrowheads="1"/>
            </p:cNvSpPr>
            <p:nvPr/>
          </p:nvSpPr>
          <p:spPr bwMode="auto">
            <a:xfrm>
              <a:off x="3911" y="2812"/>
              <a:ext cx="241"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67" name="Line 83"/>
            <p:cNvSpPr>
              <a:spLocks noChangeShapeType="1"/>
            </p:cNvSpPr>
            <p:nvPr/>
          </p:nvSpPr>
          <p:spPr bwMode="auto">
            <a:xfrm>
              <a:off x="3911" y="2812"/>
              <a:ext cx="2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68" name="Rectangle 84"/>
            <p:cNvSpPr>
              <a:spLocks noChangeArrowheads="1"/>
            </p:cNvSpPr>
            <p:nvPr/>
          </p:nvSpPr>
          <p:spPr bwMode="auto">
            <a:xfrm>
              <a:off x="4152" y="2812"/>
              <a:ext cx="18"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69" name="Line 85"/>
            <p:cNvSpPr>
              <a:spLocks noChangeShapeType="1"/>
            </p:cNvSpPr>
            <p:nvPr/>
          </p:nvSpPr>
          <p:spPr bwMode="auto">
            <a:xfrm>
              <a:off x="4152" y="2812"/>
              <a:ext cx="1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70" name="Line 86"/>
            <p:cNvSpPr>
              <a:spLocks noChangeShapeType="1"/>
            </p:cNvSpPr>
            <p:nvPr/>
          </p:nvSpPr>
          <p:spPr bwMode="auto">
            <a:xfrm>
              <a:off x="4152" y="2812"/>
              <a:ext cx="1" cy="1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71" name="Rectangle 87"/>
            <p:cNvSpPr>
              <a:spLocks noChangeArrowheads="1"/>
            </p:cNvSpPr>
            <p:nvPr/>
          </p:nvSpPr>
          <p:spPr bwMode="auto">
            <a:xfrm>
              <a:off x="4170" y="2812"/>
              <a:ext cx="420"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72" name="Line 88"/>
            <p:cNvSpPr>
              <a:spLocks noChangeShapeType="1"/>
            </p:cNvSpPr>
            <p:nvPr/>
          </p:nvSpPr>
          <p:spPr bwMode="auto">
            <a:xfrm>
              <a:off x="4170" y="2812"/>
              <a:ext cx="42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73" name="Rectangle 89"/>
            <p:cNvSpPr>
              <a:spLocks noChangeArrowheads="1"/>
            </p:cNvSpPr>
            <p:nvPr/>
          </p:nvSpPr>
          <p:spPr bwMode="auto">
            <a:xfrm>
              <a:off x="4590" y="2812"/>
              <a:ext cx="17"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74" name="Line 90"/>
            <p:cNvSpPr>
              <a:spLocks noChangeShapeType="1"/>
            </p:cNvSpPr>
            <p:nvPr/>
          </p:nvSpPr>
          <p:spPr bwMode="auto">
            <a:xfrm>
              <a:off x="4590" y="2812"/>
              <a:ext cx="1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75" name="Line 91"/>
            <p:cNvSpPr>
              <a:spLocks noChangeShapeType="1"/>
            </p:cNvSpPr>
            <p:nvPr/>
          </p:nvSpPr>
          <p:spPr bwMode="auto">
            <a:xfrm>
              <a:off x="4590" y="2812"/>
              <a:ext cx="1" cy="1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76" name="Rectangle 92"/>
            <p:cNvSpPr>
              <a:spLocks noChangeArrowheads="1"/>
            </p:cNvSpPr>
            <p:nvPr/>
          </p:nvSpPr>
          <p:spPr bwMode="auto">
            <a:xfrm>
              <a:off x="4607" y="2812"/>
              <a:ext cx="426"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77" name="Line 93"/>
            <p:cNvSpPr>
              <a:spLocks noChangeShapeType="1"/>
            </p:cNvSpPr>
            <p:nvPr/>
          </p:nvSpPr>
          <p:spPr bwMode="auto">
            <a:xfrm>
              <a:off x="4607" y="2812"/>
              <a:ext cx="42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78" name="Rectangle 94"/>
            <p:cNvSpPr>
              <a:spLocks noChangeArrowheads="1"/>
            </p:cNvSpPr>
            <p:nvPr/>
          </p:nvSpPr>
          <p:spPr bwMode="auto">
            <a:xfrm>
              <a:off x="4152" y="2828"/>
              <a:ext cx="18" cy="26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79" name="Line 95"/>
            <p:cNvSpPr>
              <a:spLocks noChangeShapeType="1"/>
            </p:cNvSpPr>
            <p:nvPr/>
          </p:nvSpPr>
          <p:spPr bwMode="auto">
            <a:xfrm>
              <a:off x="4152" y="2828"/>
              <a:ext cx="1" cy="2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80" name="Rectangle 96"/>
            <p:cNvSpPr>
              <a:spLocks noChangeArrowheads="1"/>
            </p:cNvSpPr>
            <p:nvPr/>
          </p:nvSpPr>
          <p:spPr bwMode="auto">
            <a:xfrm>
              <a:off x="3711" y="3103"/>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381" name="Rectangle 97"/>
            <p:cNvSpPr>
              <a:spLocks noChangeArrowheads="1"/>
            </p:cNvSpPr>
            <p:nvPr/>
          </p:nvSpPr>
          <p:spPr bwMode="auto">
            <a:xfrm>
              <a:off x="3807" y="3103"/>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82" name="Rectangle 98"/>
            <p:cNvSpPr>
              <a:spLocks noChangeArrowheads="1"/>
            </p:cNvSpPr>
            <p:nvPr/>
          </p:nvSpPr>
          <p:spPr bwMode="auto">
            <a:xfrm>
              <a:off x="3982" y="3103"/>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p>
          </p:txBody>
        </p:sp>
        <p:sp>
          <p:nvSpPr>
            <p:cNvPr id="142383" name="Rectangle 99"/>
            <p:cNvSpPr>
              <a:spLocks noChangeArrowheads="1"/>
            </p:cNvSpPr>
            <p:nvPr/>
          </p:nvSpPr>
          <p:spPr bwMode="auto">
            <a:xfrm>
              <a:off x="4078" y="3103"/>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84" name="Rectangle 100"/>
            <p:cNvSpPr>
              <a:spLocks noChangeArrowheads="1"/>
            </p:cNvSpPr>
            <p:nvPr/>
          </p:nvSpPr>
          <p:spPr bwMode="auto">
            <a:xfrm>
              <a:off x="4329" y="3103"/>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385" name="Rectangle 101"/>
            <p:cNvSpPr>
              <a:spLocks noChangeArrowheads="1"/>
            </p:cNvSpPr>
            <p:nvPr/>
          </p:nvSpPr>
          <p:spPr bwMode="auto">
            <a:xfrm>
              <a:off x="4425" y="3103"/>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86" name="Rectangle 102"/>
            <p:cNvSpPr>
              <a:spLocks noChangeArrowheads="1"/>
            </p:cNvSpPr>
            <p:nvPr/>
          </p:nvSpPr>
          <p:spPr bwMode="auto">
            <a:xfrm>
              <a:off x="4766" y="3103"/>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p>
          </p:txBody>
        </p:sp>
        <p:sp>
          <p:nvSpPr>
            <p:cNvPr id="142387" name="Rectangle 103"/>
            <p:cNvSpPr>
              <a:spLocks noChangeArrowheads="1"/>
            </p:cNvSpPr>
            <p:nvPr/>
          </p:nvSpPr>
          <p:spPr bwMode="auto">
            <a:xfrm>
              <a:off x="4862" y="3103"/>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88" name="Rectangle 104"/>
            <p:cNvSpPr>
              <a:spLocks noChangeArrowheads="1"/>
            </p:cNvSpPr>
            <p:nvPr/>
          </p:nvSpPr>
          <p:spPr bwMode="auto">
            <a:xfrm>
              <a:off x="4152" y="3096"/>
              <a:ext cx="18" cy="2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89" name="Line 105"/>
            <p:cNvSpPr>
              <a:spLocks noChangeShapeType="1"/>
            </p:cNvSpPr>
            <p:nvPr/>
          </p:nvSpPr>
          <p:spPr bwMode="auto">
            <a:xfrm>
              <a:off x="4152" y="3096"/>
              <a:ext cx="1" cy="26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390" name="Rectangle 106"/>
            <p:cNvSpPr>
              <a:spLocks noChangeArrowheads="1"/>
            </p:cNvSpPr>
            <p:nvPr/>
          </p:nvSpPr>
          <p:spPr bwMode="auto">
            <a:xfrm>
              <a:off x="3711" y="3371"/>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p>
          </p:txBody>
        </p:sp>
        <p:sp>
          <p:nvSpPr>
            <p:cNvPr id="142391" name="Rectangle 107"/>
            <p:cNvSpPr>
              <a:spLocks noChangeArrowheads="1"/>
            </p:cNvSpPr>
            <p:nvPr/>
          </p:nvSpPr>
          <p:spPr bwMode="auto">
            <a:xfrm>
              <a:off x="3807" y="337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92" name="Rectangle 108"/>
            <p:cNvSpPr>
              <a:spLocks noChangeArrowheads="1"/>
            </p:cNvSpPr>
            <p:nvPr/>
          </p:nvSpPr>
          <p:spPr bwMode="auto">
            <a:xfrm>
              <a:off x="3982" y="3371"/>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393" name="Rectangle 109"/>
            <p:cNvSpPr>
              <a:spLocks noChangeArrowheads="1"/>
            </p:cNvSpPr>
            <p:nvPr/>
          </p:nvSpPr>
          <p:spPr bwMode="auto">
            <a:xfrm>
              <a:off x="4078" y="337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94" name="Rectangle 110"/>
            <p:cNvSpPr>
              <a:spLocks noChangeArrowheads="1"/>
            </p:cNvSpPr>
            <p:nvPr/>
          </p:nvSpPr>
          <p:spPr bwMode="auto">
            <a:xfrm>
              <a:off x="4329" y="3371"/>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395" name="Rectangle 111"/>
            <p:cNvSpPr>
              <a:spLocks noChangeArrowheads="1"/>
            </p:cNvSpPr>
            <p:nvPr/>
          </p:nvSpPr>
          <p:spPr bwMode="auto">
            <a:xfrm>
              <a:off x="4425" y="337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96" name="Rectangle 112"/>
            <p:cNvSpPr>
              <a:spLocks noChangeArrowheads="1"/>
            </p:cNvSpPr>
            <p:nvPr/>
          </p:nvSpPr>
          <p:spPr bwMode="auto">
            <a:xfrm>
              <a:off x="4766" y="3371"/>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p>
          </p:txBody>
        </p:sp>
        <p:sp>
          <p:nvSpPr>
            <p:cNvPr id="142397" name="Rectangle 113"/>
            <p:cNvSpPr>
              <a:spLocks noChangeArrowheads="1"/>
            </p:cNvSpPr>
            <p:nvPr/>
          </p:nvSpPr>
          <p:spPr bwMode="auto">
            <a:xfrm>
              <a:off x="4862" y="337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398" name="Rectangle 114"/>
            <p:cNvSpPr>
              <a:spLocks noChangeArrowheads="1"/>
            </p:cNvSpPr>
            <p:nvPr/>
          </p:nvSpPr>
          <p:spPr bwMode="auto">
            <a:xfrm>
              <a:off x="4152" y="3363"/>
              <a:ext cx="18" cy="26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399" name="Line 115"/>
            <p:cNvSpPr>
              <a:spLocks noChangeShapeType="1"/>
            </p:cNvSpPr>
            <p:nvPr/>
          </p:nvSpPr>
          <p:spPr bwMode="auto">
            <a:xfrm>
              <a:off x="4152" y="3363"/>
              <a:ext cx="1" cy="2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400" name="Rectangle 116"/>
            <p:cNvSpPr>
              <a:spLocks noChangeArrowheads="1"/>
            </p:cNvSpPr>
            <p:nvPr/>
          </p:nvSpPr>
          <p:spPr bwMode="auto">
            <a:xfrm>
              <a:off x="3711" y="3638"/>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p>
          </p:txBody>
        </p:sp>
        <p:sp>
          <p:nvSpPr>
            <p:cNvPr id="142401" name="Rectangle 117"/>
            <p:cNvSpPr>
              <a:spLocks noChangeArrowheads="1"/>
            </p:cNvSpPr>
            <p:nvPr/>
          </p:nvSpPr>
          <p:spPr bwMode="auto">
            <a:xfrm>
              <a:off x="3807" y="363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02" name="Rectangle 118"/>
            <p:cNvSpPr>
              <a:spLocks noChangeArrowheads="1"/>
            </p:cNvSpPr>
            <p:nvPr/>
          </p:nvSpPr>
          <p:spPr bwMode="auto">
            <a:xfrm>
              <a:off x="3982" y="3638"/>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p>
          </p:txBody>
        </p:sp>
        <p:sp>
          <p:nvSpPr>
            <p:cNvPr id="142403" name="Rectangle 119"/>
            <p:cNvSpPr>
              <a:spLocks noChangeArrowheads="1"/>
            </p:cNvSpPr>
            <p:nvPr/>
          </p:nvSpPr>
          <p:spPr bwMode="auto">
            <a:xfrm>
              <a:off x="4078" y="363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04" name="Rectangle 120"/>
            <p:cNvSpPr>
              <a:spLocks noChangeArrowheads="1"/>
            </p:cNvSpPr>
            <p:nvPr/>
          </p:nvSpPr>
          <p:spPr bwMode="auto">
            <a:xfrm>
              <a:off x="4329" y="3638"/>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p>
          </p:txBody>
        </p:sp>
        <p:sp>
          <p:nvSpPr>
            <p:cNvPr id="142405" name="Rectangle 121"/>
            <p:cNvSpPr>
              <a:spLocks noChangeArrowheads="1"/>
            </p:cNvSpPr>
            <p:nvPr/>
          </p:nvSpPr>
          <p:spPr bwMode="auto">
            <a:xfrm>
              <a:off x="4425" y="363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06" name="Rectangle 122"/>
            <p:cNvSpPr>
              <a:spLocks noChangeArrowheads="1"/>
            </p:cNvSpPr>
            <p:nvPr/>
          </p:nvSpPr>
          <p:spPr bwMode="auto">
            <a:xfrm>
              <a:off x="4766" y="3638"/>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p>
          </p:txBody>
        </p:sp>
        <p:sp>
          <p:nvSpPr>
            <p:cNvPr id="142407" name="Rectangle 123"/>
            <p:cNvSpPr>
              <a:spLocks noChangeArrowheads="1"/>
            </p:cNvSpPr>
            <p:nvPr/>
          </p:nvSpPr>
          <p:spPr bwMode="auto">
            <a:xfrm>
              <a:off x="4862" y="363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p>
          </p:txBody>
        </p:sp>
        <p:sp>
          <p:nvSpPr>
            <p:cNvPr id="142408" name="Rectangle 124"/>
            <p:cNvSpPr>
              <a:spLocks noChangeArrowheads="1"/>
            </p:cNvSpPr>
            <p:nvPr/>
          </p:nvSpPr>
          <p:spPr bwMode="auto">
            <a:xfrm>
              <a:off x="4152" y="3631"/>
              <a:ext cx="18" cy="2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2409" name="Line 125"/>
            <p:cNvSpPr>
              <a:spLocks noChangeShapeType="1"/>
            </p:cNvSpPr>
            <p:nvPr/>
          </p:nvSpPr>
          <p:spPr bwMode="auto">
            <a:xfrm>
              <a:off x="4152" y="3631"/>
              <a:ext cx="1" cy="26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2410" name="Rectangle 126"/>
            <p:cNvSpPr>
              <a:spLocks noChangeArrowheads="1"/>
            </p:cNvSpPr>
            <p:nvPr/>
          </p:nvSpPr>
          <p:spPr bwMode="auto">
            <a:xfrm>
              <a:off x="3550" y="3902"/>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000" b="1">
                  <a:solidFill>
                    <a:srgbClr val="000000"/>
                  </a:solidFill>
                </a:rPr>
                <a:t> </a:t>
              </a:r>
              <a:endParaRPr kumimoji="0" lang="en-US" altLang="tr-TR" sz="240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0802"/>
                                        </p:tgtEl>
                                        <p:attrNameLst>
                                          <p:attrName>style.visibility</p:attrName>
                                        </p:attrNameLst>
                                      </p:cBhvr>
                                      <p:to>
                                        <p:strVal val="visible"/>
                                      </p:to>
                                    </p:set>
                                    <p:animEffect transition="in" filter="dissolve">
                                      <p:cBhvr>
                                        <p:cTn id="7" dur="500"/>
                                        <p:tgtEl>
                                          <p:spTgt spid="4608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0803">
                                            <p:txEl>
                                              <p:pRg st="0" end="0"/>
                                            </p:txEl>
                                          </p:spTgt>
                                        </p:tgtEl>
                                        <p:attrNameLst>
                                          <p:attrName>style.visibility</p:attrName>
                                        </p:attrNameLst>
                                      </p:cBhvr>
                                      <p:to>
                                        <p:strVal val="visible"/>
                                      </p:to>
                                    </p:set>
                                    <p:animEffect transition="in" filter="dissolve">
                                      <p:cBhvr>
                                        <p:cTn id="12" dur="500"/>
                                        <p:tgtEl>
                                          <p:spTgt spid="46080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60804"/>
                                        </p:tgtEl>
                                        <p:attrNameLst>
                                          <p:attrName>style.visibility</p:attrName>
                                        </p:attrNameLst>
                                      </p:cBhvr>
                                      <p:to>
                                        <p:strVal val="visible"/>
                                      </p:to>
                                    </p:set>
                                    <p:animEffect transition="in" filter="dissolve">
                                      <p:cBhvr>
                                        <p:cTn id="17" dur="500"/>
                                        <p:tgtEl>
                                          <p:spTgt spid="46080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60803">
                                            <p:txEl>
                                              <p:pRg st="3" end="3"/>
                                            </p:txEl>
                                          </p:spTgt>
                                        </p:tgtEl>
                                        <p:attrNameLst>
                                          <p:attrName>style.visibility</p:attrName>
                                        </p:attrNameLst>
                                      </p:cBhvr>
                                      <p:to>
                                        <p:strVal val="visible"/>
                                      </p:to>
                                    </p:set>
                                    <p:animEffect transition="in" filter="dissolve">
                                      <p:cBhvr>
                                        <p:cTn id="22" dur="500"/>
                                        <p:tgtEl>
                                          <p:spTgt spid="46080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60803">
                                            <p:txEl>
                                              <p:pRg st="4" end="4"/>
                                            </p:txEl>
                                          </p:spTgt>
                                        </p:tgtEl>
                                        <p:attrNameLst>
                                          <p:attrName>style.visibility</p:attrName>
                                        </p:attrNameLst>
                                      </p:cBhvr>
                                      <p:to>
                                        <p:strVal val="visible"/>
                                      </p:to>
                                    </p:set>
                                    <p:animEffect transition="in" filter="dissolve">
                                      <p:cBhvr>
                                        <p:cTn id="27" dur="500"/>
                                        <p:tgtEl>
                                          <p:spTgt spid="46080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60803">
                                            <p:txEl>
                                              <p:pRg st="5" end="5"/>
                                            </p:txEl>
                                          </p:spTgt>
                                        </p:tgtEl>
                                        <p:attrNameLst>
                                          <p:attrName>style.visibility</p:attrName>
                                        </p:attrNameLst>
                                      </p:cBhvr>
                                      <p:to>
                                        <p:strVal val="visible"/>
                                      </p:to>
                                    </p:set>
                                    <p:animEffect transition="in" filter="dissolve">
                                      <p:cBhvr>
                                        <p:cTn id="32" dur="500"/>
                                        <p:tgtEl>
                                          <p:spTgt spid="460803">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460858"/>
                                        </p:tgtEl>
                                        <p:attrNameLst>
                                          <p:attrName>style.visibility</p:attrName>
                                        </p:attrNameLst>
                                      </p:cBhvr>
                                      <p:to>
                                        <p:strVal val="visible"/>
                                      </p:to>
                                    </p:set>
                                    <p:animEffect transition="in" filter="dissolve">
                                      <p:cBhvr>
                                        <p:cTn id="37" dur="500"/>
                                        <p:tgtEl>
                                          <p:spTgt spid="4608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02" grpId="0"/>
      <p:bldP spid="460803" grpId="0" build="p"/>
    </p:bldLst>
  </p:timing>
</p:sld>
</file>

<file path=ppt/slides/slide1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6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2FCB84BF-A588-49E4-AC78-161A7CCA318A}" type="slidenum">
              <a:rPr kumimoji="0" lang="en-US" altLang="tr-TR" sz="1200" smtClean="0"/>
              <a:pPr>
                <a:spcBef>
                  <a:spcPct val="50000"/>
                </a:spcBef>
                <a:buFontTx/>
                <a:buNone/>
              </a:pPr>
              <a:t>114</a:t>
            </a:fld>
            <a:endParaRPr kumimoji="0" lang="en-US" altLang="tr-TR" sz="1200" smtClean="0"/>
          </a:p>
        </p:txBody>
      </p:sp>
      <p:sp>
        <p:nvSpPr>
          <p:cNvPr id="463874" name="Rectangle 2"/>
          <p:cNvSpPr>
            <a:spLocks noGrp="1" noChangeArrowheads="1"/>
          </p:cNvSpPr>
          <p:nvPr>
            <p:ph type="title"/>
          </p:nvPr>
        </p:nvSpPr>
        <p:spPr>
          <a:xfrm>
            <a:off x="0" y="0"/>
            <a:ext cx="9144000" cy="714375"/>
          </a:xfrm>
        </p:spPr>
        <p:txBody>
          <a:bodyPr/>
          <a:lstStyle/>
          <a:p>
            <a:r>
              <a:rPr lang="en-US" altLang="tr-TR" smtClean="0">
                <a:solidFill>
                  <a:schemeClr val="tx1"/>
                </a:solidFill>
              </a:rPr>
              <a:t>Implementations: Half-Adder</a:t>
            </a:r>
          </a:p>
        </p:txBody>
      </p:sp>
      <p:sp>
        <p:nvSpPr>
          <p:cNvPr id="463875" name="Rectangle 3"/>
          <p:cNvSpPr>
            <a:spLocks noGrp="1" noChangeArrowheads="1"/>
          </p:cNvSpPr>
          <p:nvPr>
            <p:ph type="body" idx="1"/>
          </p:nvPr>
        </p:nvSpPr>
        <p:spPr>
          <a:xfrm>
            <a:off x="522288" y="1371600"/>
            <a:ext cx="7785100" cy="4638675"/>
          </a:xfrm>
        </p:spPr>
        <p:txBody>
          <a:bodyPr/>
          <a:lstStyle/>
          <a:p>
            <a:pPr marL="288925" indent="-288925">
              <a:spcBef>
                <a:spcPct val="0"/>
              </a:spcBef>
            </a:pPr>
            <a:r>
              <a:rPr lang="en-US" altLang="tr-TR" sz="2300" smtClean="0">
                <a:solidFill>
                  <a:srgbClr val="000000"/>
                </a:solidFill>
              </a:rPr>
              <a:t>The most common half                                                        adder implementation is</a:t>
            </a:r>
            <a:r>
              <a:rPr lang="tr-TR" altLang="tr-TR" sz="2300" smtClean="0">
                <a:solidFill>
                  <a:srgbClr val="000000"/>
                </a:solidFill>
              </a:rPr>
              <a:t>  </a:t>
            </a:r>
            <a:r>
              <a:rPr lang="en-US" altLang="tr-TR" sz="2300" smtClean="0">
                <a:solidFill>
                  <a:srgbClr val="000000"/>
                </a:solidFill>
              </a:rPr>
              <a:t>(e) </a:t>
            </a:r>
          </a:p>
          <a:p>
            <a:pPr marL="288925" indent="-288925">
              <a:spcBef>
                <a:spcPct val="0"/>
              </a:spcBef>
            </a:pPr>
            <a:endParaRPr lang="en-US" altLang="tr-TR" sz="2300" smtClean="0">
              <a:solidFill>
                <a:srgbClr val="000000"/>
              </a:solidFill>
            </a:endParaRPr>
          </a:p>
          <a:p>
            <a:pPr marL="288925" indent="-288925">
              <a:spcBef>
                <a:spcPct val="0"/>
              </a:spcBef>
            </a:pPr>
            <a:endParaRPr lang="en-US" altLang="tr-TR" sz="2300" smtClean="0">
              <a:solidFill>
                <a:srgbClr val="000000"/>
              </a:solidFill>
            </a:endParaRPr>
          </a:p>
          <a:p>
            <a:pPr marL="288925" indent="-288925">
              <a:spcBef>
                <a:spcPct val="0"/>
              </a:spcBef>
            </a:pPr>
            <a:endParaRPr lang="en-US" altLang="tr-TR" sz="2300" smtClean="0">
              <a:solidFill>
                <a:srgbClr val="000000"/>
              </a:solidFill>
            </a:endParaRPr>
          </a:p>
          <a:p>
            <a:pPr marL="288925" indent="-288925">
              <a:spcBef>
                <a:spcPct val="0"/>
              </a:spcBef>
            </a:pPr>
            <a:endParaRPr lang="en-US" altLang="tr-TR" sz="2300" smtClean="0">
              <a:solidFill>
                <a:srgbClr val="000000"/>
              </a:solidFill>
              <a:cs typeface="Times New Roman" panose="02020603050405020304" pitchFamily="18" charset="0"/>
            </a:endParaRPr>
          </a:p>
          <a:p>
            <a:pPr marL="288925" indent="-288925">
              <a:spcBef>
                <a:spcPct val="0"/>
              </a:spcBef>
            </a:pPr>
            <a:r>
              <a:rPr lang="en-US" altLang="tr-TR" sz="2300" smtClean="0">
                <a:solidFill>
                  <a:srgbClr val="000000"/>
                </a:solidFill>
                <a:cs typeface="Times New Roman" panose="02020603050405020304" pitchFamily="18" charset="0"/>
              </a:rPr>
              <a:t>A NAND only implementation is:</a:t>
            </a:r>
          </a:p>
          <a:p>
            <a:pPr marL="288925" indent="-288925">
              <a:spcBef>
                <a:spcPct val="0"/>
              </a:spcBef>
            </a:pPr>
            <a:endParaRPr lang="en-US" altLang="tr-TR" sz="2400" smtClean="0"/>
          </a:p>
          <a:p>
            <a:pPr marL="288925" indent="-288925"/>
            <a:endParaRPr lang="en-US" altLang="tr-TR" smtClean="0"/>
          </a:p>
        </p:txBody>
      </p:sp>
      <p:sp>
        <p:nvSpPr>
          <p:cNvPr id="143365" name="Rectangle 4"/>
          <p:cNvSpPr>
            <a:spLocks noChangeArrowheads="1"/>
          </p:cNvSpPr>
          <p:nvPr/>
        </p:nvSpPr>
        <p:spPr bwMode="auto">
          <a:xfrm>
            <a:off x="8964613" y="6323013"/>
            <a:ext cx="11112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400">
                <a:solidFill>
                  <a:srgbClr val="000000"/>
                </a:solidFill>
              </a:rPr>
              <a:t> </a:t>
            </a:r>
            <a:endParaRPr kumimoji="0" lang="en-US" altLang="tr-TR" u="sng" baseline="-25000"/>
          </a:p>
        </p:txBody>
      </p:sp>
      <p:grpSp>
        <p:nvGrpSpPr>
          <p:cNvPr id="463877" name="Group 5"/>
          <p:cNvGrpSpPr>
            <a:grpSpLocks/>
          </p:cNvGrpSpPr>
          <p:nvPr/>
        </p:nvGrpSpPr>
        <p:grpSpPr bwMode="auto">
          <a:xfrm>
            <a:off x="1531938" y="2236788"/>
            <a:ext cx="1498600" cy="822325"/>
            <a:chOff x="965" y="1625"/>
            <a:chExt cx="944" cy="518"/>
          </a:xfrm>
        </p:grpSpPr>
        <p:sp>
          <p:nvSpPr>
            <p:cNvPr id="143465" name="Rectangle 6"/>
            <p:cNvSpPr>
              <a:spLocks noChangeArrowheads="1"/>
            </p:cNvSpPr>
            <p:nvPr/>
          </p:nvSpPr>
          <p:spPr bwMode="auto">
            <a:xfrm>
              <a:off x="1651" y="187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3466" name="Rectangle 7"/>
            <p:cNvSpPr>
              <a:spLocks noChangeArrowheads="1"/>
            </p:cNvSpPr>
            <p:nvPr/>
          </p:nvSpPr>
          <p:spPr bwMode="auto">
            <a:xfrm>
              <a:off x="1364" y="187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3467" name="Rectangle 8"/>
            <p:cNvSpPr>
              <a:spLocks noChangeArrowheads="1"/>
            </p:cNvSpPr>
            <p:nvPr/>
          </p:nvSpPr>
          <p:spPr bwMode="auto">
            <a:xfrm>
              <a:off x="968" y="187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C</a:t>
              </a:r>
              <a:endParaRPr kumimoji="0" lang="en-US" altLang="tr-TR" sz="2400"/>
            </a:p>
          </p:txBody>
        </p:sp>
        <p:sp>
          <p:nvSpPr>
            <p:cNvPr id="143468" name="Rectangle 9"/>
            <p:cNvSpPr>
              <a:spLocks noChangeArrowheads="1"/>
            </p:cNvSpPr>
            <p:nvPr/>
          </p:nvSpPr>
          <p:spPr bwMode="auto">
            <a:xfrm>
              <a:off x="1747" y="1650"/>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3469" name="Rectangle 10"/>
            <p:cNvSpPr>
              <a:spLocks noChangeArrowheads="1"/>
            </p:cNvSpPr>
            <p:nvPr/>
          </p:nvSpPr>
          <p:spPr bwMode="auto">
            <a:xfrm>
              <a:off x="1327" y="1650"/>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3470" name="Rectangle 11"/>
            <p:cNvSpPr>
              <a:spLocks noChangeArrowheads="1"/>
            </p:cNvSpPr>
            <p:nvPr/>
          </p:nvSpPr>
          <p:spPr bwMode="auto">
            <a:xfrm>
              <a:off x="965" y="1650"/>
              <a:ext cx="12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S</a:t>
              </a:r>
              <a:endParaRPr kumimoji="0" lang="en-US" altLang="tr-TR" sz="2400"/>
            </a:p>
          </p:txBody>
        </p:sp>
        <p:sp>
          <p:nvSpPr>
            <p:cNvPr id="143471" name="Rectangle 12"/>
            <p:cNvSpPr>
              <a:spLocks noChangeArrowheads="1"/>
            </p:cNvSpPr>
            <p:nvPr/>
          </p:nvSpPr>
          <p:spPr bwMode="auto">
            <a:xfrm>
              <a:off x="1562" y="1849"/>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3472" name="Rectangle 13"/>
            <p:cNvSpPr>
              <a:spLocks noChangeArrowheads="1"/>
            </p:cNvSpPr>
            <p:nvPr/>
          </p:nvSpPr>
          <p:spPr bwMode="auto">
            <a:xfrm>
              <a:off x="1181" y="1849"/>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3473" name="Rectangle 14"/>
            <p:cNvSpPr>
              <a:spLocks noChangeArrowheads="1"/>
            </p:cNvSpPr>
            <p:nvPr/>
          </p:nvSpPr>
          <p:spPr bwMode="auto">
            <a:xfrm>
              <a:off x="1531" y="1625"/>
              <a:ext cx="17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Å</a:t>
              </a:r>
              <a:endParaRPr kumimoji="0" lang="en-US" altLang="tr-TR" sz="2400"/>
            </a:p>
          </p:txBody>
        </p:sp>
        <p:sp>
          <p:nvSpPr>
            <p:cNvPr id="143474" name="Rectangle 15"/>
            <p:cNvSpPr>
              <a:spLocks noChangeArrowheads="1"/>
            </p:cNvSpPr>
            <p:nvPr/>
          </p:nvSpPr>
          <p:spPr bwMode="auto">
            <a:xfrm>
              <a:off x="1145" y="1625"/>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grpSp>
      <p:grpSp>
        <p:nvGrpSpPr>
          <p:cNvPr id="463888" name="Group 16"/>
          <p:cNvGrpSpPr>
            <a:grpSpLocks/>
          </p:cNvGrpSpPr>
          <p:nvPr/>
        </p:nvGrpSpPr>
        <p:grpSpPr bwMode="auto">
          <a:xfrm>
            <a:off x="1308100" y="4564063"/>
            <a:ext cx="1597025" cy="466725"/>
            <a:chOff x="824" y="2811"/>
            <a:chExt cx="1006" cy="294"/>
          </a:xfrm>
        </p:grpSpPr>
        <p:sp>
          <p:nvSpPr>
            <p:cNvPr id="143454" name="Line 17"/>
            <p:cNvSpPr>
              <a:spLocks noChangeShapeType="1"/>
            </p:cNvSpPr>
            <p:nvPr/>
          </p:nvSpPr>
          <p:spPr bwMode="auto">
            <a:xfrm>
              <a:off x="1305" y="2883"/>
              <a:ext cx="43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3455" name="Line 18"/>
            <p:cNvSpPr>
              <a:spLocks noChangeShapeType="1"/>
            </p:cNvSpPr>
            <p:nvPr/>
          </p:nvSpPr>
          <p:spPr bwMode="auto">
            <a:xfrm>
              <a:off x="1222" y="2845"/>
              <a:ext cx="60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3456" name="Rectangle 19"/>
            <p:cNvSpPr>
              <a:spLocks noChangeArrowheads="1"/>
            </p:cNvSpPr>
            <p:nvPr/>
          </p:nvSpPr>
          <p:spPr bwMode="auto">
            <a:xfrm>
              <a:off x="1755" y="2836"/>
              <a:ext cx="7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a:t>
              </a:r>
              <a:endParaRPr kumimoji="0" lang="en-US" altLang="tr-TR" sz="2400"/>
            </a:p>
          </p:txBody>
        </p:sp>
        <p:sp>
          <p:nvSpPr>
            <p:cNvPr id="143457" name="Rectangle 20"/>
            <p:cNvSpPr>
              <a:spLocks noChangeArrowheads="1"/>
            </p:cNvSpPr>
            <p:nvPr/>
          </p:nvSpPr>
          <p:spPr bwMode="auto">
            <a:xfrm>
              <a:off x="1214" y="2836"/>
              <a:ext cx="7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a:t>
              </a:r>
              <a:endParaRPr kumimoji="0" lang="en-US" altLang="tr-TR" sz="2400"/>
            </a:p>
          </p:txBody>
        </p:sp>
        <p:sp>
          <p:nvSpPr>
            <p:cNvPr id="143458" name="Rectangle 21"/>
            <p:cNvSpPr>
              <a:spLocks noChangeArrowheads="1"/>
            </p:cNvSpPr>
            <p:nvPr/>
          </p:nvSpPr>
          <p:spPr bwMode="auto">
            <a:xfrm>
              <a:off x="824" y="283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C</a:t>
              </a:r>
              <a:endParaRPr kumimoji="0" lang="en-US" altLang="tr-TR" sz="2400"/>
            </a:p>
          </p:txBody>
        </p:sp>
        <p:sp>
          <p:nvSpPr>
            <p:cNvPr id="143459" name="Rectangle 22"/>
            <p:cNvSpPr>
              <a:spLocks noChangeArrowheads="1"/>
            </p:cNvSpPr>
            <p:nvPr/>
          </p:nvSpPr>
          <p:spPr bwMode="auto">
            <a:xfrm>
              <a:off x="1687" y="2879"/>
              <a:ext cx="59"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a:t>
              </a:r>
              <a:endParaRPr kumimoji="0" lang="en-US" altLang="tr-TR" sz="2400"/>
            </a:p>
          </p:txBody>
        </p:sp>
        <p:sp>
          <p:nvSpPr>
            <p:cNvPr id="143460" name="Rectangle 23"/>
            <p:cNvSpPr>
              <a:spLocks noChangeArrowheads="1"/>
            </p:cNvSpPr>
            <p:nvPr/>
          </p:nvSpPr>
          <p:spPr bwMode="auto">
            <a:xfrm>
              <a:off x="1548" y="2879"/>
              <a:ext cx="12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Y</a:t>
              </a:r>
              <a:endParaRPr kumimoji="0" lang="en-US" altLang="tr-TR" sz="2400"/>
            </a:p>
          </p:txBody>
        </p:sp>
        <p:sp>
          <p:nvSpPr>
            <p:cNvPr id="143461" name="Rectangle 24"/>
            <p:cNvSpPr>
              <a:spLocks noChangeArrowheads="1"/>
            </p:cNvSpPr>
            <p:nvPr/>
          </p:nvSpPr>
          <p:spPr bwMode="auto">
            <a:xfrm>
              <a:off x="1371" y="2879"/>
              <a:ext cx="12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X</a:t>
              </a:r>
              <a:endParaRPr kumimoji="0" lang="en-US" altLang="tr-TR" sz="2400"/>
            </a:p>
          </p:txBody>
        </p:sp>
        <p:sp>
          <p:nvSpPr>
            <p:cNvPr id="143462" name="Rectangle 25"/>
            <p:cNvSpPr>
              <a:spLocks noChangeArrowheads="1"/>
            </p:cNvSpPr>
            <p:nvPr/>
          </p:nvSpPr>
          <p:spPr bwMode="auto">
            <a:xfrm>
              <a:off x="1298" y="2879"/>
              <a:ext cx="59"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a:t>
              </a:r>
              <a:endParaRPr kumimoji="0" lang="en-US" altLang="tr-TR" sz="2400"/>
            </a:p>
          </p:txBody>
        </p:sp>
        <p:sp>
          <p:nvSpPr>
            <p:cNvPr id="143463" name="Rectangle 26"/>
            <p:cNvSpPr>
              <a:spLocks noChangeArrowheads="1"/>
            </p:cNvSpPr>
            <p:nvPr/>
          </p:nvSpPr>
          <p:spPr bwMode="auto">
            <a:xfrm>
              <a:off x="1502" y="2859"/>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latin typeface="Symbol" panose="05050102010706020507" pitchFamily="18" charset="2"/>
                </a:rPr>
                <a:t>×</a:t>
              </a:r>
              <a:endParaRPr kumimoji="0" lang="en-US" altLang="tr-TR" sz="2400"/>
            </a:p>
          </p:txBody>
        </p:sp>
        <p:sp>
          <p:nvSpPr>
            <p:cNvPr id="143464" name="Rectangle 27"/>
            <p:cNvSpPr>
              <a:spLocks noChangeArrowheads="1"/>
            </p:cNvSpPr>
            <p:nvPr/>
          </p:nvSpPr>
          <p:spPr bwMode="auto">
            <a:xfrm>
              <a:off x="1037" y="2811"/>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grpSp>
      <p:grpSp>
        <p:nvGrpSpPr>
          <p:cNvPr id="463900" name="Group 28"/>
          <p:cNvGrpSpPr>
            <a:grpSpLocks/>
          </p:cNvGrpSpPr>
          <p:nvPr/>
        </p:nvGrpSpPr>
        <p:grpSpPr bwMode="auto">
          <a:xfrm>
            <a:off x="4606925" y="1438275"/>
            <a:ext cx="3105150" cy="1384300"/>
            <a:chOff x="2902" y="906"/>
            <a:chExt cx="1956" cy="872"/>
          </a:xfrm>
        </p:grpSpPr>
        <p:sp>
          <p:nvSpPr>
            <p:cNvPr id="143436" name="Freeform 29"/>
            <p:cNvSpPr>
              <a:spLocks noChangeAspect="1"/>
            </p:cNvSpPr>
            <p:nvPr/>
          </p:nvSpPr>
          <p:spPr bwMode="auto">
            <a:xfrm>
              <a:off x="3627" y="1190"/>
              <a:ext cx="46" cy="47"/>
            </a:xfrm>
            <a:custGeom>
              <a:avLst/>
              <a:gdLst>
                <a:gd name="T0" fmla="*/ 14 w 62"/>
                <a:gd name="T1" fmla="*/ 7 h 64"/>
                <a:gd name="T2" fmla="*/ 13 w 62"/>
                <a:gd name="T3" fmla="*/ 9 h 64"/>
                <a:gd name="T4" fmla="*/ 13 w 62"/>
                <a:gd name="T5" fmla="*/ 10 h 64"/>
                <a:gd name="T6" fmla="*/ 12 w 62"/>
                <a:gd name="T7" fmla="*/ 12 h 64"/>
                <a:gd name="T8" fmla="*/ 10 w 62"/>
                <a:gd name="T9" fmla="*/ 13 h 64"/>
                <a:gd name="T10" fmla="*/ 7 w 62"/>
                <a:gd name="T11" fmla="*/ 14 h 64"/>
                <a:gd name="T12" fmla="*/ 6 w 62"/>
                <a:gd name="T13" fmla="*/ 14 h 64"/>
                <a:gd name="T14" fmla="*/ 4 w 62"/>
                <a:gd name="T15" fmla="*/ 13 h 64"/>
                <a:gd name="T16" fmla="*/ 2 w 62"/>
                <a:gd name="T17" fmla="*/ 12 h 64"/>
                <a:gd name="T18" fmla="*/ 1 w 62"/>
                <a:gd name="T19" fmla="*/ 10 h 64"/>
                <a:gd name="T20" fmla="*/ 1 w 62"/>
                <a:gd name="T21" fmla="*/ 9 h 64"/>
                <a:gd name="T22" fmla="*/ 0 w 62"/>
                <a:gd name="T23" fmla="*/ 7 h 64"/>
                <a:gd name="T24" fmla="*/ 1 w 62"/>
                <a:gd name="T25" fmla="*/ 5 h 64"/>
                <a:gd name="T26" fmla="*/ 1 w 62"/>
                <a:gd name="T27" fmla="*/ 3 h 64"/>
                <a:gd name="T28" fmla="*/ 2 w 62"/>
                <a:gd name="T29" fmla="*/ 1 h 64"/>
                <a:gd name="T30" fmla="*/ 4 w 62"/>
                <a:gd name="T31" fmla="*/ 1 h 64"/>
                <a:gd name="T32" fmla="*/ 6 w 62"/>
                <a:gd name="T33" fmla="*/ 0 h 64"/>
                <a:gd name="T34" fmla="*/ 7 w 62"/>
                <a:gd name="T35" fmla="*/ 0 h 64"/>
                <a:gd name="T36" fmla="*/ 10 w 62"/>
                <a:gd name="T37" fmla="*/ 1 h 64"/>
                <a:gd name="T38" fmla="*/ 12 w 62"/>
                <a:gd name="T39" fmla="*/ 1 h 64"/>
                <a:gd name="T40" fmla="*/ 13 w 62"/>
                <a:gd name="T41" fmla="*/ 3 h 64"/>
                <a:gd name="T42" fmla="*/ 13 w 62"/>
                <a:gd name="T43" fmla="*/ 5 h 64"/>
                <a:gd name="T44" fmla="*/ 14 w 62"/>
                <a:gd name="T45" fmla="*/ 7 h 64"/>
                <a:gd name="T46" fmla="*/ 14 w 62"/>
                <a:gd name="T47" fmla="*/ 7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2" h="64">
                  <a:moveTo>
                    <a:pt x="62" y="32"/>
                  </a:moveTo>
                  <a:lnTo>
                    <a:pt x="61" y="41"/>
                  </a:lnTo>
                  <a:lnTo>
                    <a:pt x="57" y="49"/>
                  </a:lnTo>
                  <a:lnTo>
                    <a:pt x="52" y="56"/>
                  </a:lnTo>
                  <a:lnTo>
                    <a:pt x="44" y="62"/>
                  </a:lnTo>
                  <a:lnTo>
                    <a:pt x="35" y="64"/>
                  </a:lnTo>
                  <a:lnTo>
                    <a:pt x="27" y="64"/>
                  </a:lnTo>
                  <a:lnTo>
                    <a:pt x="18" y="62"/>
                  </a:lnTo>
                  <a:lnTo>
                    <a:pt x="10" y="56"/>
                  </a:lnTo>
                  <a:lnTo>
                    <a:pt x="5" y="49"/>
                  </a:lnTo>
                  <a:lnTo>
                    <a:pt x="1" y="41"/>
                  </a:lnTo>
                  <a:lnTo>
                    <a:pt x="0" y="32"/>
                  </a:lnTo>
                  <a:lnTo>
                    <a:pt x="1" y="22"/>
                  </a:lnTo>
                  <a:lnTo>
                    <a:pt x="5" y="14"/>
                  </a:lnTo>
                  <a:lnTo>
                    <a:pt x="10" y="8"/>
                  </a:lnTo>
                  <a:lnTo>
                    <a:pt x="18" y="2"/>
                  </a:lnTo>
                  <a:lnTo>
                    <a:pt x="27" y="0"/>
                  </a:lnTo>
                  <a:lnTo>
                    <a:pt x="35" y="0"/>
                  </a:lnTo>
                  <a:lnTo>
                    <a:pt x="44" y="2"/>
                  </a:lnTo>
                  <a:lnTo>
                    <a:pt x="52" y="8"/>
                  </a:lnTo>
                  <a:lnTo>
                    <a:pt x="57" y="14"/>
                  </a:lnTo>
                  <a:lnTo>
                    <a:pt x="61" y="22"/>
                  </a:lnTo>
                  <a:lnTo>
                    <a:pt x="62" y="32"/>
                  </a:lnTo>
                  <a:close/>
                </a:path>
              </a:pathLst>
            </a:custGeom>
            <a:solidFill>
              <a:srgbClr val="000000"/>
            </a:solidFill>
            <a:ln w="41275">
              <a:solidFill>
                <a:srgbClr val="000000"/>
              </a:solidFill>
              <a:prstDash val="solid"/>
              <a:round/>
              <a:headEnd/>
              <a:tailEnd/>
            </a:ln>
          </p:spPr>
          <p:txBody>
            <a:bodyPr/>
            <a:lstStyle/>
            <a:p>
              <a:endParaRPr lang="tr-TR"/>
            </a:p>
          </p:txBody>
        </p:sp>
        <p:sp>
          <p:nvSpPr>
            <p:cNvPr id="143437" name="AutoShape 30"/>
            <p:cNvSpPr>
              <a:spLocks noChangeAspect="1" noChangeArrowheads="1"/>
            </p:cNvSpPr>
            <p:nvPr/>
          </p:nvSpPr>
          <p:spPr bwMode="auto">
            <a:xfrm>
              <a:off x="3852" y="1488"/>
              <a:ext cx="357" cy="290"/>
            </a:xfrm>
            <a:prstGeom prst="flowChartDelay">
              <a:avLst/>
            </a:prstGeom>
            <a:noFill/>
            <a:ln w="38100">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143438" name="Group 31"/>
            <p:cNvGrpSpPr>
              <a:grpSpLocks noChangeAspect="1"/>
            </p:cNvGrpSpPr>
            <p:nvPr/>
          </p:nvGrpSpPr>
          <p:grpSpPr bwMode="auto">
            <a:xfrm>
              <a:off x="3814" y="1003"/>
              <a:ext cx="386" cy="287"/>
              <a:chOff x="750" y="2323"/>
              <a:chExt cx="774" cy="576"/>
            </a:xfrm>
          </p:grpSpPr>
          <p:sp>
            <p:nvSpPr>
              <p:cNvPr id="143452" name="Freeform 32"/>
              <p:cNvSpPr>
                <a:spLocks noChangeAspect="1"/>
              </p:cNvSpPr>
              <p:nvPr/>
            </p:nvSpPr>
            <p:spPr bwMode="auto">
              <a:xfrm>
                <a:off x="816" y="2323"/>
                <a:ext cx="708" cy="576"/>
              </a:xfrm>
              <a:custGeom>
                <a:avLst/>
                <a:gdLst>
                  <a:gd name="T0" fmla="*/ 0 w 708"/>
                  <a:gd name="T1" fmla="*/ 0 h 576"/>
                  <a:gd name="T2" fmla="*/ 17 w 708"/>
                  <a:gd name="T3" fmla="*/ 40 h 576"/>
                  <a:gd name="T4" fmla="*/ 39 w 708"/>
                  <a:gd name="T5" fmla="*/ 95 h 576"/>
                  <a:gd name="T6" fmla="*/ 54 w 708"/>
                  <a:gd name="T7" fmla="*/ 157 h 576"/>
                  <a:gd name="T8" fmla="*/ 66 w 708"/>
                  <a:gd name="T9" fmla="*/ 227 h 576"/>
                  <a:gd name="T10" fmla="*/ 74 w 708"/>
                  <a:gd name="T11" fmla="*/ 284 h 576"/>
                  <a:gd name="T12" fmla="*/ 69 w 708"/>
                  <a:gd name="T13" fmla="*/ 338 h 576"/>
                  <a:gd name="T14" fmla="*/ 58 w 708"/>
                  <a:gd name="T15" fmla="*/ 399 h 576"/>
                  <a:gd name="T16" fmla="*/ 45 w 708"/>
                  <a:gd name="T17" fmla="*/ 458 h 576"/>
                  <a:gd name="T18" fmla="*/ 28 w 708"/>
                  <a:gd name="T19" fmla="*/ 512 h 576"/>
                  <a:gd name="T20" fmla="*/ 0 w 708"/>
                  <a:gd name="T21" fmla="*/ 572 h 576"/>
                  <a:gd name="T22" fmla="*/ 210 w 708"/>
                  <a:gd name="T23" fmla="*/ 576 h 576"/>
                  <a:gd name="T24" fmla="*/ 297 w 708"/>
                  <a:gd name="T25" fmla="*/ 570 h 576"/>
                  <a:gd name="T26" fmla="*/ 342 w 708"/>
                  <a:gd name="T27" fmla="*/ 567 h 576"/>
                  <a:gd name="T28" fmla="*/ 375 w 708"/>
                  <a:gd name="T29" fmla="*/ 559 h 576"/>
                  <a:gd name="T30" fmla="*/ 409 w 708"/>
                  <a:gd name="T31" fmla="*/ 549 h 576"/>
                  <a:gd name="T32" fmla="*/ 445 w 708"/>
                  <a:gd name="T33" fmla="*/ 533 h 576"/>
                  <a:gd name="T34" fmla="*/ 486 w 708"/>
                  <a:gd name="T35" fmla="*/ 515 h 576"/>
                  <a:gd name="T36" fmla="*/ 526 w 708"/>
                  <a:gd name="T37" fmla="*/ 490 h 576"/>
                  <a:gd name="T38" fmla="*/ 552 w 708"/>
                  <a:gd name="T39" fmla="*/ 470 h 576"/>
                  <a:gd name="T40" fmla="*/ 577 w 708"/>
                  <a:gd name="T41" fmla="*/ 447 h 576"/>
                  <a:gd name="T42" fmla="*/ 604 w 708"/>
                  <a:gd name="T43" fmla="*/ 420 h 576"/>
                  <a:gd name="T44" fmla="*/ 628 w 708"/>
                  <a:gd name="T45" fmla="*/ 398 h 576"/>
                  <a:gd name="T46" fmla="*/ 651 w 708"/>
                  <a:gd name="T47" fmla="*/ 370 h 576"/>
                  <a:gd name="T48" fmla="*/ 680 w 708"/>
                  <a:gd name="T49" fmla="*/ 333 h 576"/>
                  <a:gd name="T50" fmla="*/ 708 w 708"/>
                  <a:gd name="T51" fmla="*/ 286 h 576"/>
                  <a:gd name="T52" fmla="*/ 682 w 708"/>
                  <a:gd name="T53" fmla="*/ 245 h 576"/>
                  <a:gd name="T54" fmla="*/ 658 w 708"/>
                  <a:gd name="T55" fmla="*/ 210 h 576"/>
                  <a:gd name="T56" fmla="*/ 638 w 708"/>
                  <a:gd name="T57" fmla="*/ 185 h 576"/>
                  <a:gd name="T58" fmla="*/ 616 w 708"/>
                  <a:gd name="T59" fmla="*/ 161 h 576"/>
                  <a:gd name="T60" fmla="*/ 592 w 708"/>
                  <a:gd name="T61" fmla="*/ 138 h 576"/>
                  <a:gd name="T62" fmla="*/ 572 w 708"/>
                  <a:gd name="T63" fmla="*/ 120 h 576"/>
                  <a:gd name="T64" fmla="*/ 552 w 708"/>
                  <a:gd name="T65" fmla="*/ 103 h 576"/>
                  <a:gd name="T66" fmla="*/ 528 w 708"/>
                  <a:gd name="T67" fmla="*/ 85 h 576"/>
                  <a:gd name="T68" fmla="*/ 506 w 708"/>
                  <a:gd name="T69" fmla="*/ 72 h 576"/>
                  <a:gd name="T70" fmla="*/ 480 w 708"/>
                  <a:gd name="T71" fmla="*/ 58 h 576"/>
                  <a:gd name="T72" fmla="*/ 451 w 708"/>
                  <a:gd name="T73" fmla="*/ 43 h 576"/>
                  <a:gd name="T74" fmla="*/ 415 w 708"/>
                  <a:gd name="T75" fmla="*/ 29 h 576"/>
                  <a:gd name="T76" fmla="*/ 385 w 708"/>
                  <a:gd name="T77" fmla="*/ 20 h 576"/>
                  <a:gd name="T78" fmla="*/ 350 w 708"/>
                  <a:gd name="T79" fmla="*/ 11 h 576"/>
                  <a:gd name="T80" fmla="*/ 313 w 708"/>
                  <a:gd name="T81" fmla="*/ 5 h 576"/>
                  <a:gd name="T82" fmla="*/ 278 w 708"/>
                  <a:gd name="T83" fmla="*/ 1 h 576"/>
                  <a:gd name="T84" fmla="*/ 253 w 708"/>
                  <a:gd name="T85" fmla="*/ 1 h 576"/>
                  <a:gd name="T86" fmla="*/ 227 w 708"/>
                  <a:gd name="T87" fmla="*/ 0 h 576"/>
                  <a:gd name="T88" fmla="*/ 0 w 708"/>
                  <a:gd name="T89" fmla="*/ 0 h 5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8" h="576">
                    <a:moveTo>
                      <a:pt x="0" y="0"/>
                    </a:moveTo>
                    <a:lnTo>
                      <a:pt x="17" y="40"/>
                    </a:lnTo>
                    <a:lnTo>
                      <a:pt x="39" y="95"/>
                    </a:lnTo>
                    <a:lnTo>
                      <a:pt x="54" y="157"/>
                    </a:lnTo>
                    <a:lnTo>
                      <a:pt x="66" y="227"/>
                    </a:lnTo>
                    <a:lnTo>
                      <a:pt x="74" y="284"/>
                    </a:lnTo>
                    <a:lnTo>
                      <a:pt x="69" y="338"/>
                    </a:lnTo>
                    <a:lnTo>
                      <a:pt x="58" y="399"/>
                    </a:lnTo>
                    <a:lnTo>
                      <a:pt x="45" y="458"/>
                    </a:lnTo>
                    <a:lnTo>
                      <a:pt x="28" y="512"/>
                    </a:lnTo>
                    <a:lnTo>
                      <a:pt x="0" y="572"/>
                    </a:lnTo>
                    <a:lnTo>
                      <a:pt x="210" y="576"/>
                    </a:lnTo>
                    <a:lnTo>
                      <a:pt x="297" y="570"/>
                    </a:lnTo>
                    <a:lnTo>
                      <a:pt x="342" y="567"/>
                    </a:lnTo>
                    <a:lnTo>
                      <a:pt x="375" y="559"/>
                    </a:lnTo>
                    <a:lnTo>
                      <a:pt x="409" y="549"/>
                    </a:lnTo>
                    <a:lnTo>
                      <a:pt x="445" y="533"/>
                    </a:lnTo>
                    <a:lnTo>
                      <a:pt x="486" y="515"/>
                    </a:lnTo>
                    <a:lnTo>
                      <a:pt x="526" y="490"/>
                    </a:lnTo>
                    <a:lnTo>
                      <a:pt x="552" y="470"/>
                    </a:lnTo>
                    <a:lnTo>
                      <a:pt x="577" y="447"/>
                    </a:lnTo>
                    <a:lnTo>
                      <a:pt x="604" y="420"/>
                    </a:lnTo>
                    <a:lnTo>
                      <a:pt x="628" y="398"/>
                    </a:lnTo>
                    <a:lnTo>
                      <a:pt x="651" y="370"/>
                    </a:lnTo>
                    <a:lnTo>
                      <a:pt x="680" y="333"/>
                    </a:lnTo>
                    <a:lnTo>
                      <a:pt x="708" y="286"/>
                    </a:lnTo>
                    <a:lnTo>
                      <a:pt x="682" y="245"/>
                    </a:lnTo>
                    <a:lnTo>
                      <a:pt x="658" y="210"/>
                    </a:lnTo>
                    <a:lnTo>
                      <a:pt x="638" y="185"/>
                    </a:lnTo>
                    <a:lnTo>
                      <a:pt x="616" y="161"/>
                    </a:lnTo>
                    <a:lnTo>
                      <a:pt x="592" y="138"/>
                    </a:lnTo>
                    <a:lnTo>
                      <a:pt x="572" y="120"/>
                    </a:lnTo>
                    <a:lnTo>
                      <a:pt x="552" y="103"/>
                    </a:lnTo>
                    <a:lnTo>
                      <a:pt x="528" y="85"/>
                    </a:lnTo>
                    <a:lnTo>
                      <a:pt x="506" y="72"/>
                    </a:lnTo>
                    <a:lnTo>
                      <a:pt x="480" y="58"/>
                    </a:lnTo>
                    <a:lnTo>
                      <a:pt x="451" y="43"/>
                    </a:lnTo>
                    <a:lnTo>
                      <a:pt x="415" y="29"/>
                    </a:lnTo>
                    <a:lnTo>
                      <a:pt x="385" y="20"/>
                    </a:lnTo>
                    <a:lnTo>
                      <a:pt x="350" y="11"/>
                    </a:lnTo>
                    <a:lnTo>
                      <a:pt x="313" y="5"/>
                    </a:lnTo>
                    <a:lnTo>
                      <a:pt x="278" y="1"/>
                    </a:lnTo>
                    <a:lnTo>
                      <a:pt x="253" y="1"/>
                    </a:lnTo>
                    <a:lnTo>
                      <a:pt x="227" y="0"/>
                    </a:lnTo>
                    <a:lnTo>
                      <a:pt x="0" y="0"/>
                    </a:lnTo>
                    <a:close/>
                  </a:path>
                </a:pathLst>
              </a:custGeom>
              <a:noFill/>
              <a:ln w="38100" cmpd="sng">
                <a:solidFill>
                  <a:schemeClr val="tx1"/>
                </a:solidFill>
                <a:round/>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53" name="Freeform 33"/>
              <p:cNvSpPr>
                <a:spLocks noChangeAspect="1"/>
              </p:cNvSpPr>
              <p:nvPr/>
            </p:nvSpPr>
            <p:spPr bwMode="auto">
              <a:xfrm>
                <a:off x="750" y="2326"/>
                <a:ext cx="76" cy="573"/>
              </a:xfrm>
              <a:custGeom>
                <a:avLst/>
                <a:gdLst>
                  <a:gd name="T0" fmla="*/ 3 w 76"/>
                  <a:gd name="T1" fmla="*/ 0 h 573"/>
                  <a:gd name="T2" fmla="*/ 30 w 76"/>
                  <a:gd name="T3" fmla="*/ 71 h 573"/>
                  <a:gd name="T4" fmla="*/ 48 w 76"/>
                  <a:gd name="T5" fmla="*/ 135 h 573"/>
                  <a:gd name="T6" fmla="*/ 62 w 76"/>
                  <a:gd name="T7" fmla="*/ 194 h 573"/>
                  <a:gd name="T8" fmla="*/ 75 w 76"/>
                  <a:gd name="T9" fmla="*/ 279 h 573"/>
                  <a:gd name="T10" fmla="*/ 66 w 76"/>
                  <a:gd name="T11" fmla="*/ 354 h 573"/>
                  <a:gd name="T12" fmla="*/ 54 w 76"/>
                  <a:gd name="T13" fmla="*/ 411 h 573"/>
                  <a:gd name="T14" fmla="*/ 35 w 76"/>
                  <a:gd name="T15" fmla="*/ 488 h 573"/>
                  <a:gd name="T16" fmla="*/ 0 w 76"/>
                  <a:gd name="T17" fmla="*/ 573 h 5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 h="573">
                    <a:moveTo>
                      <a:pt x="3" y="0"/>
                    </a:moveTo>
                    <a:cubicBezTo>
                      <a:pt x="7" y="12"/>
                      <a:pt x="23" y="49"/>
                      <a:pt x="30" y="71"/>
                    </a:cubicBezTo>
                    <a:cubicBezTo>
                      <a:pt x="37" y="93"/>
                      <a:pt x="43" y="115"/>
                      <a:pt x="48" y="135"/>
                    </a:cubicBezTo>
                    <a:cubicBezTo>
                      <a:pt x="53" y="155"/>
                      <a:pt x="58" y="170"/>
                      <a:pt x="62" y="194"/>
                    </a:cubicBezTo>
                    <a:cubicBezTo>
                      <a:pt x="66" y="218"/>
                      <a:pt x="74" y="252"/>
                      <a:pt x="75" y="279"/>
                    </a:cubicBezTo>
                    <a:cubicBezTo>
                      <a:pt x="76" y="306"/>
                      <a:pt x="69" y="332"/>
                      <a:pt x="66" y="354"/>
                    </a:cubicBezTo>
                    <a:cubicBezTo>
                      <a:pt x="63" y="376"/>
                      <a:pt x="59" y="389"/>
                      <a:pt x="54" y="411"/>
                    </a:cubicBezTo>
                    <a:cubicBezTo>
                      <a:pt x="49" y="433"/>
                      <a:pt x="44" y="461"/>
                      <a:pt x="35" y="488"/>
                    </a:cubicBezTo>
                    <a:cubicBezTo>
                      <a:pt x="26" y="515"/>
                      <a:pt x="7" y="555"/>
                      <a:pt x="0" y="573"/>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143439" name="Line 34"/>
            <p:cNvSpPr>
              <a:spLocks noChangeShapeType="1"/>
            </p:cNvSpPr>
            <p:nvPr/>
          </p:nvSpPr>
          <p:spPr bwMode="auto">
            <a:xfrm>
              <a:off x="4192" y="1152"/>
              <a:ext cx="44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40" name="Line 35"/>
            <p:cNvSpPr>
              <a:spLocks noChangeShapeType="1"/>
            </p:cNvSpPr>
            <p:nvPr/>
          </p:nvSpPr>
          <p:spPr bwMode="auto">
            <a:xfrm>
              <a:off x="4200" y="1624"/>
              <a:ext cx="44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41" name="Line 36"/>
            <p:cNvSpPr>
              <a:spLocks noChangeShapeType="1"/>
            </p:cNvSpPr>
            <p:nvPr/>
          </p:nvSpPr>
          <p:spPr bwMode="auto">
            <a:xfrm>
              <a:off x="3136" y="1064"/>
              <a:ext cx="73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42" name="Line 37"/>
            <p:cNvSpPr>
              <a:spLocks noChangeShapeType="1"/>
            </p:cNvSpPr>
            <p:nvPr/>
          </p:nvSpPr>
          <p:spPr bwMode="auto">
            <a:xfrm>
              <a:off x="3136" y="1216"/>
              <a:ext cx="73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43" name="Line 38"/>
            <p:cNvSpPr>
              <a:spLocks noChangeShapeType="1"/>
            </p:cNvSpPr>
            <p:nvPr/>
          </p:nvSpPr>
          <p:spPr bwMode="auto">
            <a:xfrm flipH="1">
              <a:off x="3656" y="1552"/>
              <a:ext cx="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44" name="Line 39"/>
            <p:cNvSpPr>
              <a:spLocks noChangeShapeType="1"/>
            </p:cNvSpPr>
            <p:nvPr/>
          </p:nvSpPr>
          <p:spPr bwMode="auto">
            <a:xfrm flipH="1">
              <a:off x="3424" y="1704"/>
              <a:ext cx="4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45" name="Line 40"/>
            <p:cNvSpPr>
              <a:spLocks noChangeShapeType="1"/>
            </p:cNvSpPr>
            <p:nvPr/>
          </p:nvSpPr>
          <p:spPr bwMode="auto">
            <a:xfrm flipV="1">
              <a:off x="3648" y="1216"/>
              <a:ext cx="0" cy="33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46" name="Line 41"/>
            <p:cNvSpPr>
              <a:spLocks noChangeShapeType="1"/>
            </p:cNvSpPr>
            <p:nvPr/>
          </p:nvSpPr>
          <p:spPr bwMode="auto">
            <a:xfrm flipV="1">
              <a:off x="3424" y="1072"/>
              <a:ext cx="0" cy="6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47" name="Freeform 42"/>
            <p:cNvSpPr>
              <a:spLocks noChangeAspect="1"/>
            </p:cNvSpPr>
            <p:nvPr/>
          </p:nvSpPr>
          <p:spPr bwMode="auto">
            <a:xfrm>
              <a:off x="3403" y="1038"/>
              <a:ext cx="46" cy="47"/>
            </a:xfrm>
            <a:custGeom>
              <a:avLst/>
              <a:gdLst>
                <a:gd name="T0" fmla="*/ 14 w 62"/>
                <a:gd name="T1" fmla="*/ 7 h 64"/>
                <a:gd name="T2" fmla="*/ 13 w 62"/>
                <a:gd name="T3" fmla="*/ 9 h 64"/>
                <a:gd name="T4" fmla="*/ 13 w 62"/>
                <a:gd name="T5" fmla="*/ 10 h 64"/>
                <a:gd name="T6" fmla="*/ 12 w 62"/>
                <a:gd name="T7" fmla="*/ 12 h 64"/>
                <a:gd name="T8" fmla="*/ 10 w 62"/>
                <a:gd name="T9" fmla="*/ 13 h 64"/>
                <a:gd name="T10" fmla="*/ 7 w 62"/>
                <a:gd name="T11" fmla="*/ 14 h 64"/>
                <a:gd name="T12" fmla="*/ 6 w 62"/>
                <a:gd name="T13" fmla="*/ 14 h 64"/>
                <a:gd name="T14" fmla="*/ 4 w 62"/>
                <a:gd name="T15" fmla="*/ 13 h 64"/>
                <a:gd name="T16" fmla="*/ 2 w 62"/>
                <a:gd name="T17" fmla="*/ 12 h 64"/>
                <a:gd name="T18" fmla="*/ 1 w 62"/>
                <a:gd name="T19" fmla="*/ 10 h 64"/>
                <a:gd name="T20" fmla="*/ 1 w 62"/>
                <a:gd name="T21" fmla="*/ 9 h 64"/>
                <a:gd name="T22" fmla="*/ 0 w 62"/>
                <a:gd name="T23" fmla="*/ 7 h 64"/>
                <a:gd name="T24" fmla="*/ 1 w 62"/>
                <a:gd name="T25" fmla="*/ 5 h 64"/>
                <a:gd name="T26" fmla="*/ 1 w 62"/>
                <a:gd name="T27" fmla="*/ 3 h 64"/>
                <a:gd name="T28" fmla="*/ 2 w 62"/>
                <a:gd name="T29" fmla="*/ 1 h 64"/>
                <a:gd name="T30" fmla="*/ 4 w 62"/>
                <a:gd name="T31" fmla="*/ 1 h 64"/>
                <a:gd name="T32" fmla="*/ 6 w 62"/>
                <a:gd name="T33" fmla="*/ 0 h 64"/>
                <a:gd name="T34" fmla="*/ 7 w 62"/>
                <a:gd name="T35" fmla="*/ 0 h 64"/>
                <a:gd name="T36" fmla="*/ 10 w 62"/>
                <a:gd name="T37" fmla="*/ 1 h 64"/>
                <a:gd name="T38" fmla="*/ 12 w 62"/>
                <a:gd name="T39" fmla="*/ 1 h 64"/>
                <a:gd name="T40" fmla="*/ 13 w 62"/>
                <a:gd name="T41" fmla="*/ 3 h 64"/>
                <a:gd name="T42" fmla="*/ 13 w 62"/>
                <a:gd name="T43" fmla="*/ 5 h 64"/>
                <a:gd name="T44" fmla="*/ 14 w 62"/>
                <a:gd name="T45" fmla="*/ 7 h 64"/>
                <a:gd name="T46" fmla="*/ 14 w 62"/>
                <a:gd name="T47" fmla="*/ 7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2" h="64">
                  <a:moveTo>
                    <a:pt x="62" y="32"/>
                  </a:moveTo>
                  <a:lnTo>
                    <a:pt x="61" y="41"/>
                  </a:lnTo>
                  <a:lnTo>
                    <a:pt x="57" y="49"/>
                  </a:lnTo>
                  <a:lnTo>
                    <a:pt x="52" y="56"/>
                  </a:lnTo>
                  <a:lnTo>
                    <a:pt x="44" y="62"/>
                  </a:lnTo>
                  <a:lnTo>
                    <a:pt x="35" y="64"/>
                  </a:lnTo>
                  <a:lnTo>
                    <a:pt x="27" y="64"/>
                  </a:lnTo>
                  <a:lnTo>
                    <a:pt x="18" y="62"/>
                  </a:lnTo>
                  <a:lnTo>
                    <a:pt x="10" y="56"/>
                  </a:lnTo>
                  <a:lnTo>
                    <a:pt x="5" y="49"/>
                  </a:lnTo>
                  <a:lnTo>
                    <a:pt x="1" y="41"/>
                  </a:lnTo>
                  <a:lnTo>
                    <a:pt x="0" y="32"/>
                  </a:lnTo>
                  <a:lnTo>
                    <a:pt x="1" y="22"/>
                  </a:lnTo>
                  <a:lnTo>
                    <a:pt x="5" y="14"/>
                  </a:lnTo>
                  <a:lnTo>
                    <a:pt x="10" y="8"/>
                  </a:lnTo>
                  <a:lnTo>
                    <a:pt x="18" y="2"/>
                  </a:lnTo>
                  <a:lnTo>
                    <a:pt x="27" y="0"/>
                  </a:lnTo>
                  <a:lnTo>
                    <a:pt x="35" y="0"/>
                  </a:lnTo>
                  <a:lnTo>
                    <a:pt x="44" y="2"/>
                  </a:lnTo>
                  <a:lnTo>
                    <a:pt x="52" y="8"/>
                  </a:lnTo>
                  <a:lnTo>
                    <a:pt x="57" y="14"/>
                  </a:lnTo>
                  <a:lnTo>
                    <a:pt x="61" y="22"/>
                  </a:lnTo>
                  <a:lnTo>
                    <a:pt x="62" y="32"/>
                  </a:lnTo>
                  <a:close/>
                </a:path>
              </a:pathLst>
            </a:custGeom>
            <a:solidFill>
              <a:srgbClr val="000000"/>
            </a:solidFill>
            <a:ln w="41275">
              <a:solidFill>
                <a:srgbClr val="000000"/>
              </a:solidFill>
              <a:prstDash val="solid"/>
              <a:round/>
              <a:headEnd/>
              <a:tailEnd/>
            </a:ln>
          </p:spPr>
          <p:txBody>
            <a:bodyPr/>
            <a:lstStyle/>
            <a:p>
              <a:endParaRPr lang="tr-TR"/>
            </a:p>
          </p:txBody>
        </p:sp>
        <p:sp>
          <p:nvSpPr>
            <p:cNvPr id="143448" name="Text Box 43"/>
            <p:cNvSpPr txBox="1">
              <a:spLocks noChangeArrowheads="1"/>
            </p:cNvSpPr>
            <p:nvPr/>
          </p:nvSpPr>
          <p:spPr bwMode="auto">
            <a:xfrm>
              <a:off x="2902" y="906"/>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t>X</a:t>
              </a:r>
            </a:p>
          </p:txBody>
        </p:sp>
        <p:sp>
          <p:nvSpPr>
            <p:cNvPr id="143449" name="Text Box 44"/>
            <p:cNvSpPr txBox="1">
              <a:spLocks noChangeArrowheads="1"/>
            </p:cNvSpPr>
            <p:nvPr/>
          </p:nvSpPr>
          <p:spPr bwMode="auto">
            <a:xfrm>
              <a:off x="2902" y="1090"/>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t>Y</a:t>
              </a:r>
            </a:p>
          </p:txBody>
        </p:sp>
        <p:sp>
          <p:nvSpPr>
            <p:cNvPr id="143450" name="Text Box 45"/>
            <p:cNvSpPr txBox="1">
              <a:spLocks noChangeArrowheads="1"/>
            </p:cNvSpPr>
            <p:nvPr/>
          </p:nvSpPr>
          <p:spPr bwMode="auto">
            <a:xfrm>
              <a:off x="4614" y="1482"/>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t>C</a:t>
              </a:r>
            </a:p>
          </p:txBody>
        </p:sp>
        <p:sp>
          <p:nvSpPr>
            <p:cNvPr id="143451" name="Text Box 46"/>
            <p:cNvSpPr txBox="1">
              <a:spLocks noChangeArrowheads="1"/>
            </p:cNvSpPr>
            <p:nvPr/>
          </p:nvSpPr>
          <p:spPr bwMode="auto">
            <a:xfrm>
              <a:off x="4598" y="1002"/>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t>S</a:t>
              </a:r>
            </a:p>
          </p:txBody>
        </p:sp>
      </p:grpSp>
      <p:grpSp>
        <p:nvGrpSpPr>
          <p:cNvPr id="463919" name="Group 47"/>
          <p:cNvGrpSpPr>
            <a:grpSpLocks/>
          </p:cNvGrpSpPr>
          <p:nvPr/>
        </p:nvGrpSpPr>
        <p:grpSpPr bwMode="auto">
          <a:xfrm>
            <a:off x="4098925" y="3749675"/>
            <a:ext cx="4121150" cy="1981200"/>
            <a:chOff x="2438" y="2250"/>
            <a:chExt cx="2596" cy="1248"/>
          </a:xfrm>
        </p:grpSpPr>
        <p:grpSp>
          <p:nvGrpSpPr>
            <p:cNvPr id="143381" name="Group 48"/>
            <p:cNvGrpSpPr>
              <a:grpSpLocks/>
            </p:cNvGrpSpPr>
            <p:nvPr/>
          </p:nvGrpSpPr>
          <p:grpSpPr bwMode="auto">
            <a:xfrm>
              <a:off x="4373" y="2270"/>
              <a:ext cx="250" cy="242"/>
              <a:chOff x="3540" y="2114"/>
              <a:chExt cx="250" cy="242"/>
            </a:xfrm>
          </p:grpSpPr>
          <p:sp>
            <p:nvSpPr>
              <p:cNvPr id="143434" name="AutoShape 49"/>
              <p:cNvSpPr>
                <a:spLocks noChangeAspect="1" noChangeArrowheads="1"/>
              </p:cNvSpPr>
              <p:nvPr/>
            </p:nvSpPr>
            <p:spPr bwMode="auto">
              <a:xfrm rot="5400000">
                <a:off x="3516" y="2138"/>
                <a:ext cx="242" cy="194"/>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3435" name="Oval 50"/>
              <p:cNvSpPr>
                <a:spLocks noChangeAspect="1" noChangeArrowheads="1"/>
              </p:cNvSpPr>
              <p:nvPr/>
            </p:nvSpPr>
            <p:spPr bwMode="auto">
              <a:xfrm>
                <a:off x="3742" y="2211"/>
                <a:ext cx="48" cy="48"/>
              </a:xfrm>
              <a:prstGeom prst="ellipse">
                <a:avLst/>
              </a:prstGeom>
              <a:noFill/>
              <a:ln w="38100">
                <a:solidFill>
                  <a:schemeClr val="tx1"/>
                </a:solidFill>
                <a:round/>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nvGrpSpPr>
            <p:cNvPr id="143382" name="Group 51"/>
            <p:cNvGrpSpPr>
              <a:grpSpLocks/>
            </p:cNvGrpSpPr>
            <p:nvPr/>
          </p:nvGrpSpPr>
          <p:grpSpPr bwMode="auto">
            <a:xfrm>
              <a:off x="2948" y="2831"/>
              <a:ext cx="410" cy="290"/>
              <a:chOff x="3876" y="1999"/>
              <a:chExt cx="410" cy="290"/>
            </a:xfrm>
          </p:grpSpPr>
          <p:sp>
            <p:nvSpPr>
              <p:cNvPr id="143432" name="AutoShape 52"/>
              <p:cNvSpPr>
                <a:spLocks noChangeAspect="1" noChangeArrowheads="1"/>
              </p:cNvSpPr>
              <p:nvPr/>
            </p:nvSpPr>
            <p:spPr bwMode="auto">
              <a:xfrm>
                <a:off x="3876" y="1999"/>
                <a:ext cx="357" cy="290"/>
              </a:xfrm>
              <a:prstGeom prst="flowChartDelay">
                <a:avLst/>
              </a:prstGeom>
              <a:noFill/>
              <a:ln w="38100">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3433" name="Oval 53"/>
              <p:cNvSpPr>
                <a:spLocks noChangeAspect="1" noChangeArrowheads="1"/>
              </p:cNvSpPr>
              <p:nvPr/>
            </p:nvSpPr>
            <p:spPr bwMode="auto">
              <a:xfrm>
                <a:off x="4234" y="2119"/>
                <a:ext cx="52" cy="52"/>
              </a:xfrm>
              <a:prstGeom prst="ellipse">
                <a:avLst/>
              </a:prstGeom>
              <a:noFill/>
              <a:ln w="38100">
                <a:solidFill>
                  <a:schemeClr val="tx1"/>
                </a:solidFill>
                <a:round/>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nvGrpSpPr>
            <p:cNvPr id="143383" name="Group 54"/>
            <p:cNvGrpSpPr>
              <a:grpSpLocks/>
            </p:cNvGrpSpPr>
            <p:nvPr/>
          </p:nvGrpSpPr>
          <p:grpSpPr bwMode="auto">
            <a:xfrm>
              <a:off x="3644" y="2535"/>
              <a:ext cx="410" cy="882"/>
              <a:chOff x="3644" y="2535"/>
              <a:chExt cx="410" cy="882"/>
            </a:xfrm>
          </p:grpSpPr>
          <p:grpSp>
            <p:nvGrpSpPr>
              <p:cNvPr id="143426" name="Group 55"/>
              <p:cNvGrpSpPr>
                <a:grpSpLocks/>
              </p:cNvGrpSpPr>
              <p:nvPr/>
            </p:nvGrpSpPr>
            <p:grpSpPr bwMode="auto">
              <a:xfrm>
                <a:off x="3644" y="2535"/>
                <a:ext cx="410" cy="290"/>
                <a:chOff x="3876" y="1999"/>
                <a:chExt cx="410" cy="290"/>
              </a:xfrm>
            </p:grpSpPr>
            <p:sp>
              <p:nvSpPr>
                <p:cNvPr id="143430" name="AutoShape 56"/>
                <p:cNvSpPr>
                  <a:spLocks noChangeAspect="1" noChangeArrowheads="1"/>
                </p:cNvSpPr>
                <p:nvPr/>
              </p:nvSpPr>
              <p:spPr bwMode="auto">
                <a:xfrm>
                  <a:off x="3876" y="1999"/>
                  <a:ext cx="357" cy="290"/>
                </a:xfrm>
                <a:prstGeom prst="flowChartDelay">
                  <a:avLst/>
                </a:prstGeom>
                <a:noFill/>
                <a:ln w="38100">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3431" name="Oval 57"/>
                <p:cNvSpPr>
                  <a:spLocks noChangeAspect="1" noChangeArrowheads="1"/>
                </p:cNvSpPr>
                <p:nvPr/>
              </p:nvSpPr>
              <p:spPr bwMode="auto">
                <a:xfrm>
                  <a:off x="4234" y="2119"/>
                  <a:ext cx="52" cy="52"/>
                </a:xfrm>
                <a:prstGeom prst="ellipse">
                  <a:avLst/>
                </a:prstGeom>
                <a:noFill/>
                <a:ln w="38100">
                  <a:solidFill>
                    <a:schemeClr val="tx1"/>
                  </a:solidFill>
                  <a:round/>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nvGrpSpPr>
              <p:cNvPr id="143427" name="Group 58"/>
              <p:cNvGrpSpPr>
                <a:grpSpLocks/>
              </p:cNvGrpSpPr>
              <p:nvPr/>
            </p:nvGrpSpPr>
            <p:grpSpPr bwMode="auto">
              <a:xfrm>
                <a:off x="3644" y="3127"/>
                <a:ext cx="410" cy="290"/>
                <a:chOff x="3876" y="1999"/>
                <a:chExt cx="410" cy="290"/>
              </a:xfrm>
            </p:grpSpPr>
            <p:sp>
              <p:nvSpPr>
                <p:cNvPr id="143428" name="AutoShape 59"/>
                <p:cNvSpPr>
                  <a:spLocks noChangeAspect="1" noChangeArrowheads="1"/>
                </p:cNvSpPr>
                <p:nvPr/>
              </p:nvSpPr>
              <p:spPr bwMode="auto">
                <a:xfrm>
                  <a:off x="3876" y="1999"/>
                  <a:ext cx="357" cy="290"/>
                </a:xfrm>
                <a:prstGeom prst="flowChartDelay">
                  <a:avLst/>
                </a:prstGeom>
                <a:noFill/>
                <a:ln w="38100">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3429" name="Oval 60"/>
                <p:cNvSpPr>
                  <a:spLocks noChangeAspect="1" noChangeArrowheads="1"/>
                </p:cNvSpPr>
                <p:nvPr/>
              </p:nvSpPr>
              <p:spPr bwMode="auto">
                <a:xfrm>
                  <a:off x="4234" y="2119"/>
                  <a:ext cx="52" cy="52"/>
                </a:xfrm>
                <a:prstGeom prst="ellipse">
                  <a:avLst/>
                </a:prstGeom>
                <a:noFill/>
                <a:ln w="38100">
                  <a:solidFill>
                    <a:schemeClr val="tx1"/>
                  </a:solidFill>
                  <a:round/>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grpSp>
          <p:nvGrpSpPr>
            <p:cNvPr id="143384" name="Group 61"/>
            <p:cNvGrpSpPr>
              <a:grpSpLocks/>
            </p:cNvGrpSpPr>
            <p:nvPr/>
          </p:nvGrpSpPr>
          <p:grpSpPr bwMode="auto">
            <a:xfrm>
              <a:off x="4210" y="2831"/>
              <a:ext cx="410" cy="290"/>
              <a:chOff x="3876" y="1999"/>
              <a:chExt cx="410" cy="290"/>
            </a:xfrm>
          </p:grpSpPr>
          <p:sp>
            <p:nvSpPr>
              <p:cNvPr id="143424" name="AutoShape 62"/>
              <p:cNvSpPr>
                <a:spLocks noChangeAspect="1" noChangeArrowheads="1"/>
              </p:cNvSpPr>
              <p:nvPr/>
            </p:nvSpPr>
            <p:spPr bwMode="auto">
              <a:xfrm>
                <a:off x="3876" y="1999"/>
                <a:ext cx="357" cy="290"/>
              </a:xfrm>
              <a:prstGeom prst="flowChartDelay">
                <a:avLst/>
              </a:prstGeom>
              <a:noFill/>
              <a:ln w="38100">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3425" name="Oval 63"/>
              <p:cNvSpPr>
                <a:spLocks noChangeAspect="1" noChangeArrowheads="1"/>
              </p:cNvSpPr>
              <p:nvPr/>
            </p:nvSpPr>
            <p:spPr bwMode="auto">
              <a:xfrm>
                <a:off x="4234" y="2119"/>
                <a:ext cx="52" cy="52"/>
              </a:xfrm>
              <a:prstGeom prst="ellipse">
                <a:avLst/>
              </a:prstGeom>
              <a:noFill/>
              <a:ln w="38100">
                <a:solidFill>
                  <a:schemeClr val="tx1"/>
                </a:solidFill>
                <a:round/>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nvGrpSpPr>
            <p:cNvPr id="143385" name="Group 64"/>
            <p:cNvGrpSpPr>
              <a:grpSpLocks/>
            </p:cNvGrpSpPr>
            <p:nvPr/>
          </p:nvGrpSpPr>
          <p:grpSpPr bwMode="auto">
            <a:xfrm>
              <a:off x="4056" y="2673"/>
              <a:ext cx="147" cy="219"/>
              <a:chOff x="4056" y="2673"/>
              <a:chExt cx="147" cy="219"/>
            </a:xfrm>
          </p:grpSpPr>
          <p:sp>
            <p:nvSpPr>
              <p:cNvPr id="143421" name="Line 65"/>
              <p:cNvSpPr>
                <a:spLocks noChangeShapeType="1"/>
              </p:cNvSpPr>
              <p:nvPr/>
            </p:nvSpPr>
            <p:spPr bwMode="auto">
              <a:xfrm>
                <a:off x="4056" y="2673"/>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22" name="Line 66"/>
              <p:cNvSpPr>
                <a:spLocks noChangeShapeType="1"/>
              </p:cNvSpPr>
              <p:nvPr/>
            </p:nvSpPr>
            <p:spPr bwMode="auto">
              <a:xfrm>
                <a:off x="4128" y="2892"/>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23" name="Line 67"/>
              <p:cNvSpPr>
                <a:spLocks noChangeShapeType="1"/>
              </p:cNvSpPr>
              <p:nvPr/>
            </p:nvSpPr>
            <p:spPr bwMode="auto">
              <a:xfrm>
                <a:off x="4131" y="2673"/>
                <a:ext cx="0" cy="21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nvGrpSpPr>
            <p:cNvPr id="143386" name="Group 68"/>
            <p:cNvGrpSpPr>
              <a:grpSpLocks/>
            </p:cNvGrpSpPr>
            <p:nvPr/>
          </p:nvGrpSpPr>
          <p:grpSpPr bwMode="auto">
            <a:xfrm flipV="1">
              <a:off x="4065" y="3054"/>
              <a:ext cx="147" cy="219"/>
              <a:chOff x="4056" y="2673"/>
              <a:chExt cx="147" cy="219"/>
            </a:xfrm>
          </p:grpSpPr>
          <p:sp>
            <p:nvSpPr>
              <p:cNvPr id="143418" name="Line 69"/>
              <p:cNvSpPr>
                <a:spLocks noChangeShapeType="1"/>
              </p:cNvSpPr>
              <p:nvPr/>
            </p:nvSpPr>
            <p:spPr bwMode="auto">
              <a:xfrm>
                <a:off x="4056" y="2673"/>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19" name="Line 70"/>
              <p:cNvSpPr>
                <a:spLocks noChangeShapeType="1"/>
              </p:cNvSpPr>
              <p:nvPr/>
            </p:nvSpPr>
            <p:spPr bwMode="auto">
              <a:xfrm>
                <a:off x="4128" y="2892"/>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20" name="Line 71"/>
              <p:cNvSpPr>
                <a:spLocks noChangeShapeType="1"/>
              </p:cNvSpPr>
              <p:nvPr/>
            </p:nvSpPr>
            <p:spPr bwMode="auto">
              <a:xfrm>
                <a:off x="4131" y="2673"/>
                <a:ext cx="0" cy="21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nvGrpSpPr>
            <p:cNvPr id="143387" name="Group 72"/>
            <p:cNvGrpSpPr>
              <a:grpSpLocks/>
            </p:cNvGrpSpPr>
            <p:nvPr/>
          </p:nvGrpSpPr>
          <p:grpSpPr bwMode="auto">
            <a:xfrm>
              <a:off x="3492" y="2982"/>
              <a:ext cx="147" cy="219"/>
              <a:chOff x="4056" y="2673"/>
              <a:chExt cx="147" cy="219"/>
            </a:xfrm>
          </p:grpSpPr>
          <p:sp>
            <p:nvSpPr>
              <p:cNvPr id="143415" name="Line 73"/>
              <p:cNvSpPr>
                <a:spLocks noChangeShapeType="1"/>
              </p:cNvSpPr>
              <p:nvPr/>
            </p:nvSpPr>
            <p:spPr bwMode="auto">
              <a:xfrm>
                <a:off x="4056" y="2673"/>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16" name="Line 74"/>
              <p:cNvSpPr>
                <a:spLocks noChangeShapeType="1"/>
              </p:cNvSpPr>
              <p:nvPr/>
            </p:nvSpPr>
            <p:spPr bwMode="auto">
              <a:xfrm>
                <a:off x="4128" y="2892"/>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17" name="Line 75"/>
              <p:cNvSpPr>
                <a:spLocks noChangeShapeType="1"/>
              </p:cNvSpPr>
              <p:nvPr/>
            </p:nvSpPr>
            <p:spPr bwMode="auto">
              <a:xfrm>
                <a:off x="4131" y="2673"/>
                <a:ext cx="0" cy="21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nvGrpSpPr>
            <p:cNvPr id="143388" name="Group 76"/>
            <p:cNvGrpSpPr>
              <a:grpSpLocks/>
            </p:cNvGrpSpPr>
            <p:nvPr/>
          </p:nvGrpSpPr>
          <p:grpSpPr bwMode="auto">
            <a:xfrm flipV="1">
              <a:off x="3492" y="2763"/>
              <a:ext cx="147" cy="219"/>
              <a:chOff x="4056" y="2673"/>
              <a:chExt cx="147" cy="219"/>
            </a:xfrm>
          </p:grpSpPr>
          <p:sp>
            <p:nvSpPr>
              <p:cNvPr id="143412" name="Line 77"/>
              <p:cNvSpPr>
                <a:spLocks noChangeShapeType="1"/>
              </p:cNvSpPr>
              <p:nvPr/>
            </p:nvSpPr>
            <p:spPr bwMode="auto">
              <a:xfrm>
                <a:off x="4056" y="2673"/>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13" name="Line 78"/>
              <p:cNvSpPr>
                <a:spLocks noChangeShapeType="1"/>
              </p:cNvSpPr>
              <p:nvPr/>
            </p:nvSpPr>
            <p:spPr bwMode="auto">
              <a:xfrm>
                <a:off x="4128" y="2892"/>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14" name="Line 79"/>
              <p:cNvSpPr>
                <a:spLocks noChangeShapeType="1"/>
              </p:cNvSpPr>
              <p:nvPr/>
            </p:nvSpPr>
            <p:spPr bwMode="auto">
              <a:xfrm>
                <a:off x="4131" y="2673"/>
                <a:ext cx="0" cy="21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143389" name="Line 80"/>
            <p:cNvSpPr>
              <a:spLocks noChangeShapeType="1"/>
            </p:cNvSpPr>
            <p:nvPr/>
          </p:nvSpPr>
          <p:spPr bwMode="auto">
            <a:xfrm flipH="1">
              <a:off x="3357" y="2982"/>
              <a:ext cx="14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390" name="Line 81"/>
            <p:cNvSpPr>
              <a:spLocks noChangeShapeType="1"/>
            </p:cNvSpPr>
            <p:nvPr/>
          </p:nvSpPr>
          <p:spPr bwMode="auto">
            <a:xfrm flipV="1">
              <a:off x="3567" y="2385"/>
              <a:ext cx="0" cy="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391" name="Line 82"/>
            <p:cNvSpPr>
              <a:spLocks noChangeShapeType="1"/>
            </p:cNvSpPr>
            <p:nvPr/>
          </p:nvSpPr>
          <p:spPr bwMode="auto">
            <a:xfrm flipH="1">
              <a:off x="3564" y="2385"/>
              <a:ext cx="81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392" name="Line 83"/>
            <p:cNvSpPr>
              <a:spLocks noChangeShapeType="1"/>
            </p:cNvSpPr>
            <p:nvPr/>
          </p:nvSpPr>
          <p:spPr bwMode="auto">
            <a:xfrm>
              <a:off x="4629" y="2391"/>
              <a:ext cx="18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393" name="Line 84"/>
            <p:cNvSpPr>
              <a:spLocks noChangeShapeType="1"/>
            </p:cNvSpPr>
            <p:nvPr/>
          </p:nvSpPr>
          <p:spPr bwMode="auto">
            <a:xfrm>
              <a:off x="4626" y="2976"/>
              <a:ext cx="18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394" name="Line 85"/>
            <p:cNvSpPr>
              <a:spLocks noChangeShapeType="1"/>
            </p:cNvSpPr>
            <p:nvPr/>
          </p:nvSpPr>
          <p:spPr bwMode="auto">
            <a:xfrm flipH="1">
              <a:off x="2655" y="2592"/>
              <a:ext cx="9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395" name="Line 86"/>
            <p:cNvSpPr>
              <a:spLocks noChangeShapeType="1"/>
            </p:cNvSpPr>
            <p:nvPr/>
          </p:nvSpPr>
          <p:spPr bwMode="auto">
            <a:xfrm flipH="1">
              <a:off x="2664" y="3342"/>
              <a:ext cx="9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nvGrpSpPr>
            <p:cNvPr id="143396" name="Group 87"/>
            <p:cNvGrpSpPr>
              <a:grpSpLocks/>
            </p:cNvGrpSpPr>
            <p:nvPr/>
          </p:nvGrpSpPr>
          <p:grpSpPr bwMode="auto">
            <a:xfrm>
              <a:off x="2769" y="2592"/>
              <a:ext cx="180" cy="300"/>
              <a:chOff x="4056" y="2673"/>
              <a:chExt cx="147" cy="219"/>
            </a:xfrm>
          </p:grpSpPr>
          <p:sp>
            <p:nvSpPr>
              <p:cNvPr id="143409" name="Line 88"/>
              <p:cNvSpPr>
                <a:spLocks noChangeShapeType="1"/>
              </p:cNvSpPr>
              <p:nvPr/>
            </p:nvSpPr>
            <p:spPr bwMode="auto">
              <a:xfrm>
                <a:off x="4056" y="2673"/>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10" name="Line 89"/>
              <p:cNvSpPr>
                <a:spLocks noChangeShapeType="1"/>
              </p:cNvSpPr>
              <p:nvPr/>
            </p:nvSpPr>
            <p:spPr bwMode="auto">
              <a:xfrm>
                <a:off x="4128" y="2892"/>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11" name="Line 90"/>
              <p:cNvSpPr>
                <a:spLocks noChangeShapeType="1"/>
              </p:cNvSpPr>
              <p:nvPr/>
            </p:nvSpPr>
            <p:spPr bwMode="auto">
              <a:xfrm>
                <a:off x="4131" y="2673"/>
                <a:ext cx="0" cy="21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nvGrpSpPr>
            <p:cNvPr id="143397" name="Group 91"/>
            <p:cNvGrpSpPr>
              <a:grpSpLocks/>
            </p:cNvGrpSpPr>
            <p:nvPr/>
          </p:nvGrpSpPr>
          <p:grpSpPr bwMode="auto">
            <a:xfrm flipV="1">
              <a:off x="2766" y="3057"/>
              <a:ext cx="177" cy="285"/>
              <a:chOff x="4056" y="2673"/>
              <a:chExt cx="147" cy="219"/>
            </a:xfrm>
          </p:grpSpPr>
          <p:sp>
            <p:nvSpPr>
              <p:cNvPr id="143406" name="Line 92"/>
              <p:cNvSpPr>
                <a:spLocks noChangeShapeType="1"/>
              </p:cNvSpPr>
              <p:nvPr/>
            </p:nvSpPr>
            <p:spPr bwMode="auto">
              <a:xfrm>
                <a:off x="4056" y="2673"/>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07" name="Line 93"/>
              <p:cNvSpPr>
                <a:spLocks noChangeShapeType="1"/>
              </p:cNvSpPr>
              <p:nvPr/>
            </p:nvSpPr>
            <p:spPr bwMode="auto">
              <a:xfrm>
                <a:off x="4128" y="2892"/>
                <a:ext cx="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3408" name="Line 94"/>
              <p:cNvSpPr>
                <a:spLocks noChangeShapeType="1"/>
              </p:cNvSpPr>
              <p:nvPr/>
            </p:nvSpPr>
            <p:spPr bwMode="auto">
              <a:xfrm>
                <a:off x="4131" y="2673"/>
                <a:ext cx="0" cy="21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143398" name="Freeform 95"/>
            <p:cNvSpPr>
              <a:spLocks noChangeAspect="1"/>
            </p:cNvSpPr>
            <p:nvPr/>
          </p:nvSpPr>
          <p:spPr bwMode="auto">
            <a:xfrm>
              <a:off x="2842" y="2574"/>
              <a:ext cx="35" cy="36"/>
            </a:xfrm>
            <a:custGeom>
              <a:avLst/>
              <a:gdLst>
                <a:gd name="T0" fmla="*/ 3 w 62"/>
                <a:gd name="T1" fmla="*/ 2 h 64"/>
                <a:gd name="T2" fmla="*/ 3 w 62"/>
                <a:gd name="T3" fmla="*/ 2 h 64"/>
                <a:gd name="T4" fmla="*/ 3 w 62"/>
                <a:gd name="T5" fmla="*/ 3 h 64"/>
                <a:gd name="T6" fmla="*/ 3 w 62"/>
                <a:gd name="T7" fmla="*/ 3 h 64"/>
                <a:gd name="T8" fmla="*/ 3 w 62"/>
                <a:gd name="T9" fmla="*/ 3 h 64"/>
                <a:gd name="T10" fmla="*/ 2 w 62"/>
                <a:gd name="T11" fmla="*/ 3 h 64"/>
                <a:gd name="T12" fmla="*/ 2 w 62"/>
                <a:gd name="T13" fmla="*/ 3 h 64"/>
                <a:gd name="T14" fmla="*/ 1 w 62"/>
                <a:gd name="T15" fmla="*/ 3 h 64"/>
                <a:gd name="T16" fmla="*/ 1 w 62"/>
                <a:gd name="T17" fmla="*/ 3 h 64"/>
                <a:gd name="T18" fmla="*/ 1 w 62"/>
                <a:gd name="T19" fmla="*/ 3 h 64"/>
                <a:gd name="T20" fmla="*/ 1 w 62"/>
                <a:gd name="T21" fmla="*/ 2 h 64"/>
                <a:gd name="T22" fmla="*/ 0 w 62"/>
                <a:gd name="T23" fmla="*/ 2 h 64"/>
                <a:gd name="T24" fmla="*/ 1 w 62"/>
                <a:gd name="T25" fmla="*/ 1 h 64"/>
                <a:gd name="T26" fmla="*/ 1 w 62"/>
                <a:gd name="T27" fmla="*/ 1 h 64"/>
                <a:gd name="T28" fmla="*/ 1 w 62"/>
                <a:gd name="T29" fmla="*/ 1 h 64"/>
                <a:gd name="T30" fmla="*/ 1 w 62"/>
                <a:gd name="T31" fmla="*/ 1 h 64"/>
                <a:gd name="T32" fmla="*/ 2 w 62"/>
                <a:gd name="T33" fmla="*/ 0 h 64"/>
                <a:gd name="T34" fmla="*/ 2 w 62"/>
                <a:gd name="T35" fmla="*/ 0 h 64"/>
                <a:gd name="T36" fmla="*/ 3 w 62"/>
                <a:gd name="T37" fmla="*/ 1 h 64"/>
                <a:gd name="T38" fmla="*/ 3 w 62"/>
                <a:gd name="T39" fmla="*/ 1 h 64"/>
                <a:gd name="T40" fmla="*/ 3 w 62"/>
                <a:gd name="T41" fmla="*/ 1 h 64"/>
                <a:gd name="T42" fmla="*/ 3 w 62"/>
                <a:gd name="T43" fmla="*/ 1 h 64"/>
                <a:gd name="T44" fmla="*/ 3 w 62"/>
                <a:gd name="T45" fmla="*/ 2 h 64"/>
                <a:gd name="T46" fmla="*/ 3 w 62"/>
                <a:gd name="T47" fmla="*/ 2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2" h="64">
                  <a:moveTo>
                    <a:pt x="62" y="32"/>
                  </a:moveTo>
                  <a:lnTo>
                    <a:pt x="61" y="41"/>
                  </a:lnTo>
                  <a:lnTo>
                    <a:pt x="57" y="49"/>
                  </a:lnTo>
                  <a:lnTo>
                    <a:pt x="52" y="56"/>
                  </a:lnTo>
                  <a:lnTo>
                    <a:pt x="44" y="62"/>
                  </a:lnTo>
                  <a:lnTo>
                    <a:pt x="35" y="64"/>
                  </a:lnTo>
                  <a:lnTo>
                    <a:pt x="27" y="64"/>
                  </a:lnTo>
                  <a:lnTo>
                    <a:pt x="18" y="62"/>
                  </a:lnTo>
                  <a:lnTo>
                    <a:pt x="10" y="56"/>
                  </a:lnTo>
                  <a:lnTo>
                    <a:pt x="5" y="49"/>
                  </a:lnTo>
                  <a:lnTo>
                    <a:pt x="1" y="41"/>
                  </a:lnTo>
                  <a:lnTo>
                    <a:pt x="0" y="32"/>
                  </a:lnTo>
                  <a:lnTo>
                    <a:pt x="1" y="22"/>
                  </a:lnTo>
                  <a:lnTo>
                    <a:pt x="5" y="14"/>
                  </a:lnTo>
                  <a:lnTo>
                    <a:pt x="10" y="8"/>
                  </a:lnTo>
                  <a:lnTo>
                    <a:pt x="18" y="2"/>
                  </a:lnTo>
                  <a:lnTo>
                    <a:pt x="27" y="0"/>
                  </a:lnTo>
                  <a:lnTo>
                    <a:pt x="35" y="0"/>
                  </a:lnTo>
                  <a:lnTo>
                    <a:pt x="44" y="2"/>
                  </a:lnTo>
                  <a:lnTo>
                    <a:pt x="52" y="8"/>
                  </a:lnTo>
                  <a:lnTo>
                    <a:pt x="57" y="14"/>
                  </a:lnTo>
                  <a:lnTo>
                    <a:pt x="61" y="22"/>
                  </a:lnTo>
                  <a:lnTo>
                    <a:pt x="62" y="32"/>
                  </a:lnTo>
                  <a:close/>
                </a:path>
              </a:pathLst>
            </a:custGeom>
            <a:solidFill>
              <a:srgbClr val="000000"/>
            </a:solidFill>
            <a:ln w="41275">
              <a:solidFill>
                <a:srgbClr val="000000"/>
              </a:solidFill>
              <a:prstDash val="solid"/>
              <a:round/>
              <a:headEnd/>
              <a:tailEnd/>
            </a:ln>
          </p:spPr>
          <p:txBody>
            <a:bodyPr/>
            <a:lstStyle/>
            <a:p>
              <a:endParaRPr lang="tr-TR"/>
            </a:p>
          </p:txBody>
        </p:sp>
        <p:sp>
          <p:nvSpPr>
            <p:cNvPr id="143399" name="Freeform 96"/>
            <p:cNvSpPr>
              <a:spLocks noChangeAspect="1"/>
            </p:cNvSpPr>
            <p:nvPr/>
          </p:nvSpPr>
          <p:spPr bwMode="auto">
            <a:xfrm>
              <a:off x="3547" y="2742"/>
              <a:ext cx="35" cy="36"/>
            </a:xfrm>
            <a:custGeom>
              <a:avLst/>
              <a:gdLst>
                <a:gd name="T0" fmla="*/ 3 w 62"/>
                <a:gd name="T1" fmla="*/ 2 h 64"/>
                <a:gd name="T2" fmla="*/ 3 w 62"/>
                <a:gd name="T3" fmla="*/ 2 h 64"/>
                <a:gd name="T4" fmla="*/ 3 w 62"/>
                <a:gd name="T5" fmla="*/ 3 h 64"/>
                <a:gd name="T6" fmla="*/ 3 w 62"/>
                <a:gd name="T7" fmla="*/ 3 h 64"/>
                <a:gd name="T8" fmla="*/ 3 w 62"/>
                <a:gd name="T9" fmla="*/ 3 h 64"/>
                <a:gd name="T10" fmla="*/ 2 w 62"/>
                <a:gd name="T11" fmla="*/ 3 h 64"/>
                <a:gd name="T12" fmla="*/ 2 w 62"/>
                <a:gd name="T13" fmla="*/ 3 h 64"/>
                <a:gd name="T14" fmla="*/ 1 w 62"/>
                <a:gd name="T15" fmla="*/ 3 h 64"/>
                <a:gd name="T16" fmla="*/ 1 w 62"/>
                <a:gd name="T17" fmla="*/ 3 h 64"/>
                <a:gd name="T18" fmla="*/ 1 w 62"/>
                <a:gd name="T19" fmla="*/ 3 h 64"/>
                <a:gd name="T20" fmla="*/ 1 w 62"/>
                <a:gd name="T21" fmla="*/ 2 h 64"/>
                <a:gd name="T22" fmla="*/ 0 w 62"/>
                <a:gd name="T23" fmla="*/ 2 h 64"/>
                <a:gd name="T24" fmla="*/ 1 w 62"/>
                <a:gd name="T25" fmla="*/ 1 h 64"/>
                <a:gd name="T26" fmla="*/ 1 w 62"/>
                <a:gd name="T27" fmla="*/ 1 h 64"/>
                <a:gd name="T28" fmla="*/ 1 w 62"/>
                <a:gd name="T29" fmla="*/ 1 h 64"/>
                <a:gd name="T30" fmla="*/ 1 w 62"/>
                <a:gd name="T31" fmla="*/ 1 h 64"/>
                <a:gd name="T32" fmla="*/ 2 w 62"/>
                <a:gd name="T33" fmla="*/ 0 h 64"/>
                <a:gd name="T34" fmla="*/ 2 w 62"/>
                <a:gd name="T35" fmla="*/ 0 h 64"/>
                <a:gd name="T36" fmla="*/ 3 w 62"/>
                <a:gd name="T37" fmla="*/ 1 h 64"/>
                <a:gd name="T38" fmla="*/ 3 w 62"/>
                <a:gd name="T39" fmla="*/ 1 h 64"/>
                <a:gd name="T40" fmla="*/ 3 w 62"/>
                <a:gd name="T41" fmla="*/ 1 h 64"/>
                <a:gd name="T42" fmla="*/ 3 w 62"/>
                <a:gd name="T43" fmla="*/ 1 h 64"/>
                <a:gd name="T44" fmla="*/ 3 w 62"/>
                <a:gd name="T45" fmla="*/ 2 h 64"/>
                <a:gd name="T46" fmla="*/ 3 w 62"/>
                <a:gd name="T47" fmla="*/ 2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2" h="64">
                  <a:moveTo>
                    <a:pt x="62" y="32"/>
                  </a:moveTo>
                  <a:lnTo>
                    <a:pt x="61" y="41"/>
                  </a:lnTo>
                  <a:lnTo>
                    <a:pt x="57" y="49"/>
                  </a:lnTo>
                  <a:lnTo>
                    <a:pt x="52" y="56"/>
                  </a:lnTo>
                  <a:lnTo>
                    <a:pt x="44" y="62"/>
                  </a:lnTo>
                  <a:lnTo>
                    <a:pt x="35" y="64"/>
                  </a:lnTo>
                  <a:lnTo>
                    <a:pt x="27" y="64"/>
                  </a:lnTo>
                  <a:lnTo>
                    <a:pt x="18" y="62"/>
                  </a:lnTo>
                  <a:lnTo>
                    <a:pt x="10" y="56"/>
                  </a:lnTo>
                  <a:lnTo>
                    <a:pt x="5" y="49"/>
                  </a:lnTo>
                  <a:lnTo>
                    <a:pt x="1" y="41"/>
                  </a:lnTo>
                  <a:lnTo>
                    <a:pt x="0" y="32"/>
                  </a:lnTo>
                  <a:lnTo>
                    <a:pt x="1" y="22"/>
                  </a:lnTo>
                  <a:lnTo>
                    <a:pt x="5" y="14"/>
                  </a:lnTo>
                  <a:lnTo>
                    <a:pt x="10" y="8"/>
                  </a:lnTo>
                  <a:lnTo>
                    <a:pt x="18" y="2"/>
                  </a:lnTo>
                  <a:lnTo>
                    <a:pt x="27" y="0"/>
                  </a:lnTo>
                  <a:lnTo>
                    <a:pt x="35" y="0"/>
                  </a:lnTo>
                  <a:lnTo>
                    <a:pt x="44" y="2"/>
                  </a:lnTo>
                  <a:lnTo>
                    <a:pt x="52" y="8"/>
                  </a:lnTo>
                  <a:lnTo>
                    <a:pt x="57" y="14"/>
                  </a:lnTo>
                  <a:lnTo>
                    <a:pt x="61" y="22"/>
                  </a:lnTo>
                  <a:lnTo>
                    <a:pt x="62" y="32"/>
                  </a:lnTo>
                  <a:close/>
                </a:path>
              </a:pathLst>
            </a:custGeom>
            <a:solidFill>
              <a:srgbClr val="000000"/>
            </a:solidFill>
            <a:ln w="41275">
              <a:solidFill>
                <a:srgbClr val="000000"/>
              </a:solidFill>
              <a:prstDash val="solid"/>
              <a:round/>
              <a:headEnd/>
              <a:tailEnd/>
            </a:ln>
          </p:spPr>
          <p:txBody>
            <a:bodyPr/>
            <a:lstStyle/>
            <a:p>
              <a:endParaRPr lang="tr-TR"/>
            </a:p>
          </p:txBody>
        </p:sp>
        <p:sp>
          <p:nvSpPr>
            <p:cNvPr id="143400" name="Freeform 97"/>
            <p:cNvSpPr>
              <a:spLocks noChangeAspect="1"/>
            </p:cNvSpPr>
            <p:nvPr/>
          </p:nvSpPr>
          <p:spPr bwMode="auto">
            <a:xfrm>
              <a:off x="3547" y="2964"/>
              <a:ext cx="35" cy="36"/>
            </a:xfrm>
            <a:custGeom>
              <a:avLst/>
              <a:gdLst>
                <a:gd name="T0" fmla="*/ 3 w 62"/>
                <a:gd name="T1" fmla="*/ 2 h 64"/>
                <a:gd name="T2" fmla="*/ 3 w 62"/>
                <a:gd name="T3" fmla="*/ 2 h 64"/>
                <a:gd name="T4" fmla="*/ 3 w 62"/>
                <a:gd name="T5" fmla="*/ 3 h 64"/>
                <a:gd name="T6" fmla="*/ 3 w 62"/>
                <a:gd name="T7" fmla="*/ 3 h 64"/>
                <a:gd name="T8" fmla="*/ 3 w 62"/>
                <a:gd name="T9" fmla="*/ 3 h 64"/>
                <a:gd name="T10" fmla="*/ 2 w 62"/>
                <a:gd name="T11" fmla="*/ 3 h 64"/>
                <a:gd name="T12" fmla="*/ 2 w 62"/>
                <a:gd name="T13" fmla="*/ 3 h 64"/>
                <a:gd name="T14" fmla="*/ 1 w 62"/>
                <a:gd name="T15" fmla="*/ 3 h 64"/>
                <a:gd name="T16" fmla="*/ 1 w 62"/>
                <a:gd name="T17" fmla="*/ 3 h 64"/>
                <a:gd name="T18" fmla="*/ 1 w 62"/>
                <a:gd name="T19" fmla="*/ 3 h 64"/>
                <a:gd name="T20" fmla="*/ 1 w 62"/>
                <a:gd name="T21" fmla="*/ 2 h 64"/>
                <a:gd name="T22" fmla="*/ 0 w 62"/>
                <a:gd name="T23" fmla="*/ 2 h 64"/>
                <a:gd name="T24" fmla="*/ 1 w 62"/>
                <a:gd name="T25" fmla="*/ 1 h 64"/>
                <a:gd name="T26" fmla="*/ 1 w 62"/>
                <a:gd name="T27" fmla="*/ 1 h 64"/>
                <a:gd name="T28" fmla="*/ 1 w 62"/>
                <a:gd name="T29" fmla="*/ 1 h 64"/>
                <a:gd name="T30" fmla="*/ 1 w 62"/>
                <a:gd name="T31" fmla="*/ 1 h 64"/>
                <a:gd name="T32" fmla="*/ 2 w 62"/>
                <a:gd name="T33" fmla="*/ 0 h 64"/>
                <a:gd name="T34" fmla="*/ 2 w 62"/>
                <a:gd name="T35" fmla="*/ 0 h 64"/>
                <a:gd name="T36" fmla="*/ 3 w 62"/>
                <a:gd name="T37" fmla="*/ 1 h 64"/>
                <a:gd name="T38" fmla="*/ 3 w 62"/>
                <a:gd name="T39" fmla="*/ 1 h 64"/>
                <a:gd name="T40" fmla="*/ 3 w 62"/>
                <a:gd name="T41" fmla="*/ 1 h 64"/>
                <a:gd name="T42" fmla="*/ 3 w 62"/>
                <a:gd name="T43" fmla="*/ 1 h 64"/>
                <a:gd name="T44" fmla="*/ 3 w 62"/>
                <a:gd name="T45" fmla="*/ 2 h 64"/>
                <a:gd name="T46" fmla="*/ 3 w 62"/>
                <a:gd name="T47" fmla="*/ 2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2" h="64">
                  <a:moveTo>
                    <a:pt x="62" y="32"/>
                  </a:moveTo>
                  <a:lnTo>
                    <a:pt x="61" y="41"/>
                  </a:lnTo>
                  <a:lnTo>
                    <a:pt x="57" y="49"/>
                  </a:lnTo>
                  <a:lnTo>
                    <a:pt x="52" y="56"/>
                  </a:lnTo>
                  <a:lnTo>
                    <a:pt x="44" y="62"/>
                  </a:lnTo>
                  <a:lnTo>
                    <a:pt x="35" y="64"/>
                  </a:lnTo>
                  <a:lnTo>
                    <a:pt x="27" y="64"/>
                  </a:lnTo>
                  <a:lnTo>
                    <a:pt x="18" y="62"/>
                  </a:lnTo>
                  <a:lnTo>
                    <a:pt x="10" y="56"/>
                  </a:lnTo>
                  <a:lnTo>
                    <a:pt x="5" y="49"/>
                  </a:lnTo>
                  <a:lnTo>
                    <a:pt x="1" y="41"/>
                  </a:lnTo>
                  <a:lnTo>
                    <a:pt x="0" y="32"/>
                  </a:lnTo>
                  <a:lnTo>
                    <a:pt x="1" y="22"/>
                  </a:lnTo>
                  <a:lnTo>
                    <a:pt x="5" y="14"/>
                  </a:lnTo>
                  <a:lnTo>
                    <a:pt x="10" y="8"/>
                  </a:lnTo>
                  <a:lnTo>
                    <a:pt x="18" y="2"/>
                  </a:lnTo>
                  <a:lnTo>
                    <a:pt x="27" y="0"/>
                  </a:lnTo>
                  <a:lnTo>
                    <a:pt x="35" y="0"/>
                  </a:lnTo>
                  <a:lnTo>
                    <a:pt x="44" y="2"/>
                  </a:lnTo>
                  <a:lnTo>
                    <a:pt x="52" y="8"/>
                  </a:lnTo>
                  <a:lnTo>
                    <a:pt x="57" y="14"/>
                  </a:lnTo>
                  <a:lnTo>
                    <a:pt x="61" y="22"/>
                  </a:lnTo>
                  <a:lnTo>
                    <a:pt x="62" y="32"/>
                  </a:lnTo>
                  <a:close/>
                </a:path>
              </a:pathLst>
            </a:custGeom>
            <a:solidFill>
              <a:srgbClr val="000000"/>
            </a:solidFill>
            <a:ln w="41275">
              <a:solidFill>
                <a:srgbClr val="000000"/>
              </a:solidFill>
              <a:prstDash val="solid"/>
              <a:round/>
              <a:headEnd/>
              <a:tailEnd/>
            </a:ln>
          </p:spPr>
          <p:txBody>
            <a:bodyPr/>
            <a:lstStyle/>
            <a:p>
              <a:endParaRPr lang="tr-TR"/>
            </a:p>
          </p:txBody>
        </p:sp>
        <p:sp>
          <p:nvSpPr>
            <p:cNvPr id="143401" name="Freeform 98"/>
            <p:cNvSpPr>
              <a:spLocks noChangeAspect="1"/>
            </p:cNvSpPr>
            <p:nvPr/>
          </p:nvSpPr>
          <p:spPr bwMode="auto">
            <a:xfrm>
              <a:off x="2836" y="3321"/>
              <a:ext cx="35" cy="36"/>
            </a:xfrm>
            <a:custGeom>
              <a:avLst/>
              <a:gdLst>
                <a:gd name="T0" fmla="*/ 3 w 62"/>
                <a:gd name="T1" fmla="*/ 2 h 64"/>
                <a:gd name="T2" fmla="*/ 3 w 62"/>
                <a:gd name="T3" fmla="*/ 2 h 64"/>
                <a:gd name="T4" fmla="*/ 3 w 62"/>
                <a:gd name="T5" fmla="*/ 3 h 64"/>
                <a:gd name="T6" fmla="*/ 3 w 62"/>
                <a:gd name="T7" fmla="*/ 3 h 64"/>
                <a:gd name="T8" fmla="*/ 3 w 62"/>
                <a:gd name="T9" fmla="*/ 3 h 64"/>
                <a:gd name="T10" fmla="*/ 2 w 62"/>
                <a:gd name="T11" fmla="*/ 3 h 64"/>
                <a:gd name="T12" fmla="*/ 2 w 62"/>
                <a:gd name="T13" fmla="*/ 3 h 64"/>
                <a:gd name="T14" fmla="*/ 1 w 62"/>
                <a:gd name="T15" fmla="*/ 3 h 64"/>
                <a:gd name="T16" fmla="*/ 1 w 62"/>
                <a:gd name="T17" fmla="*/ 3 h 64"/>
                <a:gd name="T18" fmla="*/ 1 w 62"/>
                <a:gd name="T19" fmla="*/ 3 h 64"/>
                <a:gd name="T20" fmla="*/ 1 w 62"/>
                <a:gd name="T21" fmla="*/ 2 h 64"/>
                <a:gd name="T22" fmla="*/ 0 w 62"/>
                <a:gd name="T23" fmla="*/ 2 h 64"/>
                <a:gd name="T24" fmla="*/ 1 w 62"/>
                <a:gd name="T25" fmla="*/ 1 h 64"/>
                <a:gd name="T26" fmla="*/ 1 w 62"/>
                <a:gd name="T27" fmla="*/ 1 h 64"/>
                <a:gd name="T28" fmla="*/ 1 w 62"/>
                <a:gd name="T29" fmla="*/ 1 h 64"/>
                <a:gd name="T30" fmla="*/ 1 w 62"/>
                <a:gd name="T31" fmla="*/ 1 h 64"/>
                <a:gd name="T32" fmla="*/ 2 w 62"/>
                <a:gd name="T33" fmla="*/ 0 h 64"/>
                <a:gd name="T34" fmla="*/ 2 w 62"/>
                <a:gd name="T35" fmla="*/ 0 h 64"/>
                <a:gd name="T36" fmla="*/ 3 w 62"/>
                <a:gd name="T37" fmla="*/ 1 h 64"/>
                <a:gd name="T38" fmla="*/ 3 w 62"/>
                <a:gd name="T39" fmla="*/ 1 h 64"/>
                <a:gd name="T40" fmla="*/ 3 w 62"/>
                <a:gd name="T41" fmla="*/ 1 h 64"/>
                <a:gd name="T42" fmla="*/ 3 w 62"/>
                <a:gd name="T43" fmla="*/ 1 h 64"/>
                <a:gd name="T44" fmla="*/ 3 w 62"/>
                <a:gd name="T45" fmla="*/ 2 h 64"/>
                <a:gd name="T46" fmla="*/ 3 w 62"/>
                <a:gd name="T47" fmla="*/ 2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2" h="64">
                  <a:moveTo>
                    <a:pt x="62" y="32"/>
                  </a:moveTo>
                  <a:lnTo>
                    <a:pt x="61" y="41"/>
                  </a:lnTo>
                  <a:lnTo>
                    <a:pt x="57" y="49"/>
                  </a:lnTo>
                  <a:lnTo>
                    <a:pt x="52" y="56"/>
                  </a:lnTo>
                  <a:lnTo>
                    <a:pt x="44" y="62"/>
                  </a:lnTo>
                  <a:lnTo>
                    <a:pt x="35" y="64"/>
                  </a:lnTo>
                  <a:lnTo>
                    <a:pt x="27" y="64"/>
                  </a:lnTo>
                  <a:lnTo>
                    <a:pt x="18" y="62"/>
                  </a:lnTo>
                  <a:lnTo>
                    <a:pt x="10" y="56"/>
                  </a:lnTo>
                  <a:lnTo>
                    <a:pt x="5" y="49"/>
                  </a:lnTo>
                  <a:lnTo>
                    <a:pt x="1" y="41"/>
                  </a:lnTo>
                  <a:lnTo>
                    <a:pt x="0" y="32"/>
                  </a:lnTo>
                  <a:lnTo>
                    <a:pt x="1" y="22"/>
                  </a:lnTo>
                  <a:lnTo>
                    <a:pt x="5" y="14"/>
                  </a:lnTo>
                  <a:lnTo>
                    <a:pt x="10" y="8"/>
                  </a:lnTo>
                  <a:lnTo>
                    <a:pt x="18" y="2"/>
                  </a:lnTo>
                  <a:lnTo>
                    <a:pt x="27" y="0"/>
                  </a:lnTo>
                  <a:lnTo>
                    <a:pt x="35" y="0"/>
                  </a:lnTo>
                  <a:lnTo>
                    <a:pt x="44" y="2"/>
                  </a:lnTo>
                  <a:lnTo>
                    <a:pt x="52" y="8"/>
                  </a:lnTo>
                  <a:lnTo>
                    <a:pt x="57" y="14"/>
                  </a:lnTo>
                  <a:lnTo>
                    <a:pt x="61" y="22"/>
                  </a:lnTo>
                  <a:lnTo>
                    <a:pt x="62" y="32"/>
                  </a:lnTo>
                  <a:close/>
                </a:path>
              </a:pathLst>
            </a:custGeom>
            <a:solidFill>
              <a:srgbClr val="000000"/>
            </a:solidFill>
            <a:ln w="41275">
              <a:solidFill>
                <a:srgbClr val="000000"/>
              </a:solidFill>
              <a:prstDash val="solid"/>
              <a:round/>
              <a:headEnd/>
              <a:tailEnd/>
            </a:ln>
          </p:spPr>
          <p:txBody>
            <a:bodyPr/>
            <a:lstStyle/>
            <a:p>
              <a:endParaRPr lang="tr-TR"/>
            </a:p>
          </p:txBody>
        </p:sp>
        <p:sp>
          <p:nvSpPr>
            <p:cNvPr id="143402" name="Text Box 99"/>
            <p:cNvSpPr txBox="1">
              <a:spLocks noChangeArrowheads="1"/>
            </p:cNvSpPr>
            <p:nvPr/>
          </p:nvSpPr>
          <p:spPr bwMode="auto">
            <a:xfrm>
              <a:off x="2438" y="2450"/>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t>X</a:t>
              </a:r>
            </a:p>
          </p:txBody>
        </p:sp>
        <p:sp>
          <p:nvSpPr>
            <p:cNvPr id="143403" name="Text Box 100"/>
            <p:cNvSpPr txBox="1">
              <a:spLocks noChangeArrowheads="1"/>
            </p:cNvSpPr>
            <p:nvPr/>
          </p:nvSpPr>
          <p:spPr bwMode="auto">
            <a:xfrm>
              <a:off x="2438" y="3210"/>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t>Y</a:t>
              </a:r>
            </a:p>
          </p:txBody>
        </p:sp>
        <p:sp>
          <p:nvSpPr>
            <p:cNvPr id="143404" name="Text Box 101"/>
            <p:cNvSpPr txBox="1">
              <a:spLocks noChangeArrowheads="1"/>
            </p:cNvSpPr>
            <p:nvPr/>
          </p:nvSpPr>
          <p:spPr bwMode="auto">
            <a:xfrm>
              <a:off x="4790" y="225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t>C</a:t>
              </a:r>
            </a:p>
          </p:txBody>
        </p:sp>
        <p:sp>
          <p:nvSpPr>
            <p:cNvPr id="143405" name="Text Box 102"/>
            <p:cNvSpPr txBox="1">
              <a:spLocks noChangeArrowheads="1"/>
            </p:cNvSpPr>
            <p:nvPr/>
          </p:nvSpPr>
          <p:spPr bwMode="auto">
            <a:xfrm>
              <a:off x="4790" y="2834"/>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t>S</a:t>
              </a:r>
            </a:p>
          </p:txBody>
        </p:sp>
      </p:grpSp>
      <p:grpSp>
        <p:nvGrpSpPr>
          <p:cNvPr id="463975" name="Group 103"/>
          <p:cNvGrpSpPr>
            <a:grpSpLocks/>
          </p:cNvGrpSpPr>
          <p:nvPr/>
        </p:nvGrpSpPr>
        <p:grpSpPr bwMode="auto">
          <a:xfrm>
            <a:off x="1303338" y="4079875"/>
            <a:ext cx="2166937" cy="466725"/>
            <a:chOff x="821" y="2570"/>
            <a:chExt cx="1365" cy="294"/>
          </a:xfrm>
        </p:grpSpPr>
        <p:sp>
          <p:nvSpPr>
            <p:cNvPr id="143371" name="Rectangle 104"/>
            <p:cNvSpPr>
              <a:spLocks noChangeArrowheads="1"/>
            </p:cNvSpPr>
            <p:nvPr/>
          </p:nvSpPr>
          <p:spPr bwMode="auto">
            <a:xfrm>
              <a:off x="2004" y="2595"/>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C</a:t>
              </a:r>
              <a:endParaRPr kumimoji="0" lang="en-US" altLang="tr-TR" sz="2400"/>
            </a:p>
          </p:txBody>
        </p:sp>
        <p:sp>
          <p:nvSpPr>
            <p:cNvPr id="143372" name="Rectangle 105"/>
            <p:cNvSpPr>
              <a:spLocks noChangeArrowheads="1"/>
            </p:cNvSpPr>
            <p:nvPr/>
          </p:nvSpPr>
          <p:spPr bwMode="auto">
            <a:xfrm>
              <a:off x="1817" y="2595"/>
              <a:ext cx="7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a:t>
              </a:r>
              <a:endParaRPr kumimoji="0" lang="en-US" altLang="tr-TR" sz="2400"/>
            </a:p>
          </p:txBody>
        </p:sp>
        <p:sp>
          <p:nvSpPr>
            <p:cNvPr id="143373" name="Rectangle 106"/>
            <p:cNvSpPr>
              <a:spLocks noChangeArrowheads="1"/>
            </p:cNvSpPr>
            <p:nvPr/>
          </p:nvSpPr>
          <p:spPr bwMode="auto">
            <a:xfrm>
              <a:off x="1645" y="2595"/>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3374" name="Rectangle 107"/>
            <p:cNvSpPr>
              <a:spLocks noChangeArrowheads="1"/>
            </p:cNvSpPr>
            <p:nvPr/>
          </p:nvSpPr>
          <p:spPr bwMode="auto">
            <a:xfrm>
              <a:off x="1266" y="2595"/>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3375" name="Rectangle 108"/>
            <p:cNvSpPr>
              <a:spLocks noChangeArrowheads="1"/>
            </p:cNvSpPr>
            <p:nvPr/>
          </p:nvSpPr>
          <p:spPr bwMode="auto">
            <a:xfrm>
              <a:off x="1178" y="2595"/>
              <a:ext cx="7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a:t>
              </a:r>
              <a:endParaRPr kumimoji="0" lang="en-US" altLang="tr-TR" sz="2400"/>
            </a:p>
          </p:txBody>
        </p:sp>
        <p:sp>
          <p:nvSpPr>
            <p:cNvPr id="143376" name="Rectangle 109"/>
            <p:cNvSpPr>
              <a:spLocks noChangeArrowheads="1"/>
            </p:cNvSpPr>
            <p:nvPr/>
          </p:nvSpPr>
          <p:spPr bwMode="auto">
            <a:xfrm>
              <a:off x="821" y="2595"/>
              <a:ext cx="12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S</a:t>
              </a:r>
              <a:endParaRPr kumimoji="0" lang="en-US" altLang="tr-TR" sz="2400"/>
            </a:p>
          </p:txBody>
        </p:sp>
        <p:sp>
          <p:nvSpPr>
            <p:cNvPr id="143377" name="Rectangle 110"/>
            <p:cNvSpPr>
              <a:spLocks noChangeArrowheads="1"/>
            </p:cNvSpPr>
            <p:nvPr/>
          </p:nvSpPr>
          <p:spPr bwMode="auto">
            <a:xfrm>
              <a:off x="1920" y="2570"/>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3378" name="Rectangle 111"/>
            <p:cNvSpPr>
              <a:spLocks noChangeArrowheads="1"/>
            </p:cNvSpPr>
            <p:nvPr/>
          </p:nvSpPr>
          <p:spPr bwMode="auto">
            <a:xfrm>
              <a:off x="1475" y="2570"/>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3379" name="Rectangle 112"/>
            <p:cNvSpPr>
              <a:spLocks noChangeArrowheads="1"/>
            </p:cNvSpPr>
            <p:nvPr/>
          </p:nvSpPr>
          <p:spPr bwMode="auto">
            <a:xfrm>
              <a:off x="1001" y="2570"/>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3380" name="Line 113"/>
            <p:cNvSpPr>
              <a:spLocks noChangeShapeType="1"/>
            </p:cNvSpPr>
            <p:nvPr/>
          </p:nvSpPr>
          <p:spPr bwMode="auto">
            <a:xfrm>
              <a:off x="2012" y="2596"/>
              <a:ext cx="174" cy="0"/>
            </a:xfrm>
            <a:prstGeom prst="line">
              <a:avLst/>
            </a:prstGeom>
            <a:noFill/>
            <a:ln w="1905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3874"/>
                                        </p:tgtEl>
                                        <p:attrNameLst>
                                          <p:attrName>style.visibility</p:attrName>
                                        </p:attrNameLst>
                                      </p:cBhvr>
                                      <p:to>
                                        <p:strVal val="visible"/>
                                      </p:to>
                                    </p:set>
                                    <p:animEffect transition="in" filter="dissolve">
                                      <p:cBhvr>
                                        <p:cTn id="7" dur="500"/>
                                        <p:tgtEl>
                                          <p:spTgt spid="46387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3875">
                                            <p:txEl>
                                              <p:pRg st="0" end="0"/>
                                            </p:txEl>
                                          </p:spTgt>
                                        </p:tgtEl>
                                        <p:attrNameLst>
                                          <p:attrName>style.visibility</p:attrName>
                                        </p:attrNameLst>
                                      </p:cBhvr>
                                      <p:to>
                                        <p:strVal val="visible"/>
                                      </p:to>
                                    </p:set>
                                    <p:animEffect transition="in" filter="dissolve">
                                      <p:cBhvr>
                                        <p:cTn id="12" dur="500"/>
                                        <p:tgtEl>
                                          <p:spTgt spid="463875">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63877"/>
                                        </p:tgtEl>
                                        <p:attrNameLst>
                                          <p:attrName>style.visibility</p:attrName>
                                        </p:attrNameLst>
                                      </p:cBhvr>
                                      <p:to>
                                        <p:strVal val="visible"/>
                                      </p:to>
                                    </p:set>
                                    <p:animEffect transition="in" filter="dissolve">
                                      <p:cBhvr>
                                        <p:cTn id="17" dur="500"/>
                                        <p:tgtEl>
                                          <p:spTgt spid="46387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63900"/>
                                        </p:tgtEl>
                                        <p:attrNameLst>
                                          <p:attrName>style.visibility</p:attrName>
                                        </p:attrNameLst>
                                      </p:cBhvr>
                                      <p:to>
                                        <p:strVal val="visible"/>
                                      </p:to>
                                    </p:set>
                                    <p:animEffect transition="in" filter="dissolve">
                                      <p:cBhvr>
                                        <p:cTn id="22" dur="500"/>
                                        <p:tgtEl>
                                          <p:spTgt spid="46390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63875">
                                            <p:txEl>
                                              <p:pRg st="5" end="5"/>
                                            </p:txEl>
                                          </p:spTgt>
                                        </p:tgtEl>
                                        <p:attrNameLst>
                                          <p:attrName>style.visibility</p:attrName>
                                        </p:attrNameLst>
                                      </p:cBhvr>
                                      <p:to>
                                        <p:strVal val="visible"/>
                                      </p:to>
                                    </p:set>
                                    <p:animEffect transition="in" filter="dissolve">
                                      <p:cBhvr>
                                        <p:cTn id="27" dur="500"/>
                                        <p:tgtEl>
                                          <p:spTgt spid="463875">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63975"/>
                                        </p:tgtEl>
                                        <p:attrNameLst>
                                          <p:attrName>style.visibility</p:attrName>
                                        </p:attrNameLst>
                                      </p:cBhvr>
                                      <p:to>
                                        <p:strVal val="visible"/>
                                      </p:to>
                                    </p:set>
                                    <p:animEffect transition="in" filter="dissolve">
                                      <p:cBhvr>
                                        <p:cTn id="32" dur="500"/>
                                        <p:tgtEl>
                                          <p:spTgt spid="46397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463888"/>
                                        </p:tgtEl>
                                        <p:attrNameLst>
                                          <p:attrName>style.visibility</p:attrName>
                                        </p:attrNameLst>
                                      </p:cBhvr>
                                      <p:to>
                                        <p:strVal val="visible"/>
                                      </p:to>
                                    </p:set>
                                    <p:animEffect transition="in" filter="dissolve">
                                      <p:cBhvr>
                                        <p:cTn id="37" dur="500"/>
                                        <p:tgtEl>
                                          <p:spTgt spid="46388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463919"/>
                                        </p:tgtEl>
                                        <p:attrNameLst>
                                          <p:attrName>style.visibility</p:attrName>
                                        </p:attrNameLst>
                                      </p:cBhvr>
                                      <p:to>
                                        <p:strVal val="visible"/>
                                      </p:to>
                                    </p:set>
                                    <p:animEffect transition="in" filter="dissolve">
                                      <p:cBhvr>
                                        <p:cTn id="42" dur="500"/>
                                        <p:tgtEl>
                                          <p:spTgt spid="463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4" grpId="0"/>
      <p:bldP spid="463875" grpId="0" build="p"/>
    </p:bldLst>
  </p:timing>
</p:sld>
</file>

<file path=ppt/slides/slide1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438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17B9F3D6-BF5A-4DD9-93E6-8FF0D1B1943F}" type="slidenum">
              <a:rPr kumimoji="0" lang="en-US" altLang="tr-TR" sz="1200" smtClean="0"/>
              <a:pPr>
                <a:spcBef>
                  <a:spcPct val="50000"/>
                </a:spcBef>
                <a:buFontTx/>
                <a:buNone/>
              </a:pPr>
              <a:t>115</a:t>
            </a:fld>
            <a:endParaRPr kumimoji="0" lang="en-US" altLang="tr-TR" sz="1200" smtClean="0"/>
          </a:p>
        </p:txBody>
      </p:sp>
      <p:sp>
        <p:nvSpPr>
          <p:cNvPr id="464898" name="Rectangle 2"/>
          <p:cNvSpPr>
            <a:spLocks noGrp="1" noChangeArrowheads="1"/>
          </p:cNvSpPr>
          <p:nvPr>
            <p:ph type="title"/>
          </p:nvPr>
        </p:nvSpPr>
        <p:spPr>
          <a:xfrm>
            <a:off x="0" y="0"/>
            <a:ext cx="9144000" cy="739775"/>
          </a:xfrm>
        </p:spPr>
        <p:txBody>
          <a:bodyPr/>
          <a:lstStyle/>
          <a:p>
            <a:r>
              <a:rPr lang="en-US" altLang="tr-TR" smtClean="0">
                <a:solidFill>
                  <a:schemeClr val="tx1"/>
                </a:solidFill>
              </a:rPr>
              <a:t>Functional Block: Full-Adder</a:t>
            </a:r>
          </a:p>
        </p:txBody>
      </p:sp>
      <p:sp>
        <p:nvSpPr>
          <p:cNvPr id="464899" name="Rectangle 3"/>
          <p:cNvSpPr>
            <a:spLocks noGrp="1" noChangeArrowheads="1"/>
          </p:cNvSpPr>
          <p:nvPr>
            <p:ph type="body" idx="1"/>
          </p:nvPr>
        </p:nvSpPr>
        <p:spPr>
          <a:xfrm>
            <a:off x="381000" y="1371600"/>
            <a:ext cx="7772400" cy="4724400"/>
          </a:xfrm>
        </p:spPr>
        <p:txBody>
          <a:bodyPr/>
          <a:lstStyle/>
          <a:p>
            <a:pPr marL="288925" indent="-288925">
              <a:spcAft>
                <a:spcPts val="600"/>
              </a:spcAft>
            </a:pPr>
            <a:r>
              <a:rPr lang="en-US" altLang="tr-TR" sz="2400" smtClean="0"/>
              <a:t>A full adder is similar to a half adder, but includes a carry-in bit from lower stages.   Like the half-adder, it computes a sum bit, S and a carry bit, C.</a:t>
            </a:r>
          </a:p>
          <a:p>
            <a:pPr marL="692150" lvl="1" indent="-234950"/>
            <a:r>
              <a:rPr lang="en-US" altLang="tr-TR" sz="2400" smtClean="0"/>
              <a:t>For a carry-in (Z) of                                                            0, it is the same as                                                              the half-adder: </a:t>
            </a:r>
            <a:endParaRPr lang="en-US" altLang="tr-TR" sz="2400" smtClean="0">
              <a:sym typeface="Symbol" panose="05050102010706020507" pitchFamily="18" charset="2"/>
            </a:endParaRPr>
          </a:p>
          <a:p>
            <a:pPr marL="692150" lvl="1" indent="-234950"/>
            <a:endParaRPr lang="en-US" altLang="tr-TR" sz="2400" smtClean="0"/>
          </a:p>
          <a:p>
            <a:pPr marL="692150" lvl="1" indent="-234950"/>
            <a:r>
              <a:rPr lang="en-US" altLang="tr-TR" sz="2400" smtClean="0"/>
              <a:t>For a carry- in</a:t>
            </a:r>
            <a:br>
              <a:rPr lang="en-US" altLang="tr-TR" sz="2400" smtClean="0"/>
            </a:br>
            <a:r>
              <a:rPr lang="en-US" altLang="tr-TR" sz="2400" smtClean="0"/>
              <a:t>(Z) of 1:            </a:t>
            </a:r>
          </a:p>
          <a:p>
            <a:pPr marL="288925" indent="-288925"/>
            <a:endParaRPr lang="en-US" altLang="tr-TR" smtClean="0"/>
          </a:p>
        </p:txBody>
      </p:sp>
      <p:grpSp>
        <p:nvGrpSpPr>
          <p:cNvPr id="464900" name="Group 4"/>
          <p:cNvGrpSpPr>
            <a:grpSpLocks/>
          </p:cNvGrpSpPr>
          <p:nvPr/>
        </p:nvGrpSpPr>
        <p:grpSpPr bwMode="auto">
          <a:xfrm>
            <a:off x="4495800" y="2590800"/>
            <a:ext cx="4170363" cy="1674813"/>
            <a:chOff x="2518" y="1592"/>
            <a:chExt cx="2627" cy="1055"/>
          </a:xfrm>
        </p:grpSpPr>
        <p:sp>
          <p:nvSpPr>
            <p:cNvPr id="144422" name="Rectangle 5"/>
            <p:cNvSpPr>
              <a:spLocks noChangeArrowheads="1"/>
            </p:cNvSpPr>
            <p:nvPr/>
          </p:nvSpPr>
          <p:spPr bwMode="auto">
            <a:xfrm>
              <a:off x="2807" y="1592"/>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Z</a:t>
              </a:r>
              <a:endParaRPr kumimoji="0" lang="en-US" altLang="tr-TR" sz="2400" b="1"/>
            </a:p>
          </p:txBody>
        </p:sp>
        <p:sp>
          <p:nvSpPr>
            <p:cNvPr id="144423" name="Rectangle 6"/>
            <p:cNvSpPr>
              <a:spLocks noChangeArrowheads="1"/>
            </p:cNvSpPr>
            <p:nvPr/>
          </p:nvSpPr>
          <p:spPr bwMode="auto">
            <a:xfrm>
              <a:off x="3368" y="159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a:t>
              </a:r>
              <a:endParaRPr kumimoji="0" lang="en-US" altLang="tr-TR" sz="2400" b="1"/>
            </a:p>
          </p:txBody>
        </p:sp>
        <p:sp>
          <p:nvSpPr>
            <p:cNvPr id="144424" name="Rectangle 7"/>
            <p:cNvSpPr>
              <a:spLocks noChangeArrowheads="1"/>
            </p:cNvSpPr>
            <p:nvPr/>
          </p:nvSpPr>
          <p:spPr bwMode="auto">
            <a:xfrm>
              <a:off x="3945" y="159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a:t>
              </a:r>
              <a:endParaRPr kumimoji="0" lang="en-US" altLang="tr-TR" sz="2400" b="1"/>
            </a:p>
          </p:txBody>
        </p:sp>
        <p:sp>
          <p:nvSpPr>
            <p:cNvPr id="144425" name="Rectangle 8"/>
            <p:cNvSpPr>
              <a:spLocks noChangeArrowheads="1"/>
            </p:cNvSpPr>
            <p:nvPr/>
          </p:nvSpPr>
          <p:spPr bwMode="auto">
            <a:xfrm>
              <a:off x="4497" y="159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a:t>
              </a:r>
              <a:endParaRPr kumimoji="0" lang="en-US" altLang="tr-TR" sz="2400" b="1"/>
            </a:p>
          </p:txBody>
        </p:sp>
        <p:sp>
          <p:nvSpPr>
            <p:cNvPr id="144426" name="Rectangle 9"/>
            <p:cNvSpPr>
              <a:spLocks noChangeArrowheads="1"/>
            </p:cNvSpPr>
            <p:nvPr/>
          </p:nvSpPr>
          <p:spPr bwMode="auto">
            <a:xfrm>
              <a:off x="5037" y="159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a:t>
              </a:r>
              <a:endParaRPr kumimoji="0" lang="en-US" altLang="tr-TR" sz="2400" b="1"/>
            </a:p>
          </p:txBody>
        </p:sp>
        <p:sp>
          <p:nvSpPr>
            <p:cNvPr id="144427" name="Rectangle 10"/>
            <p:cNvSpPr>
              <a:spLocks noChangeArrowheads="1"/>
            </p:cNvSpPr>
            <p:nvPr/>
          </p:nvSpPr>
          <p:spPr bwMode="auto">
            <a:xfrm>
              <a:off x="2785" y="1859"/>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X</a:t>
              </a:r>
              <a:endParaRPr kumimoji="0" lang="en-US" altLang="tr-TR" sz="2400" b="1"/>
            </a:p>
          </p:txBody>
        </p:sp>
        <p:sp>
          <p:nvSpPr>
            <p:cNvPr id="144428" name="Rectangle 11"/>
            <p:cNvSpPr>
              <a:spLocks noChangeArrowheads="1"/>
            </p:cNvSpPr>
            <p:nvPr/>
          </p:nvSpPr>
          <p:spPr bwMode="auto">
            <a:xfrm>
              <a:off x="3368" y="185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a:t>
              </a:r>
              <a:endParaRPr kumimoji="0" lang="en-US" altLang="tr-TR" sz="2400" b="1"/>
            </a:p>
          </p:txBody>
        </p:sp>
        <p:sp>
          <p:nvSpPr>
            <p:cNvPr id="144429" name="Rectangle 12"/>
            <p:cNvSpPr>
              <a:spLocks noChangeArrowheads="1"/>
            </p:cNvSpPr>
            <p:nvPr/>
          </p:nvSpPr>
          <p:spPr bwMode="auto">
            <a:xfrm>
              <a:off x="3945" y="185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a:t>
              </a:r>
              <a:endParaRPr kumimoji="0" lang="en-US" altLang="tr-TR" sz="2400" b="1"/>
            </a:p>
          </p:txBody>
        </p:sp>
        <p:sp>
          <p:nvSpPr>
            <p:cNvPr id="144430" name="Rectangle 13"/>
            <p:cNvSpPr>
              <a:spLocks noChangeArrowheads="1"/>
            </p:cNvSpPr>
            <p:nvPr/>
          </p:nvSpPr>
          <p:spPr bwMode="auto">
            <a:xfrm>
              <a:off x="4497" y="185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a:t>
              </a:r>
              <a:endParaRPr kumimoji="0" lang="en-US" altLang="tr-TR" sz="2400" b="1"/>
            </a:p>
          </p:txBody>
        </p:sp>
        <p:sp>
          <p:nvSpPr>
            <p:cNvPr id="144431" name="Rectangle 14"/>
            <p:cNvSpPr>
              <a:spLocks noChangeArrowheads="1"/>
            </p:cNvSpPr>
            <p:nvPr/>
          </p:nvSpPr>
          <p:spPr bwMode="auto">
            <a:xfrm>
              <a:off x="5037" y="185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a:t>
              </a:r>
              <a:endParaRPr kumimoji="0" lang="en-US" altLang="tr-TR" sz="2400" b="1"/>
            </a:p>
          </p:txBody>
        </p:sp>
        <p:sp>
          <p:nvSpPr>
            <p:cNvPr id="144432" name="Rectangle 15"/>
            <p:cNvSpPr>
              <a:spLocks noChangeArrowheads="1"/>
            </p:cNvSpPr>
            <p:nvPr/>
          </p:nvSpPr>
          <p:spPr bwMode="auto">
            <a:xfrm>
              <a:off x="2629" y="2125"/>
              <a:ext cx="2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Y</a:t>
              </a:r>
              <a:endParaRPr kumimoji="0" lang="en-US" altLang="tr-TR" sz="2400" b="1"/>
            </a:p>
          </p:txBody>
        </p:sp>
        <p:sp>
          <p:nvSpPr>
            <p:cNvPr id="144433" name="Rectangle 16"/>
            <p:cNvSpPr>
              <a:spLocks noChangeArrowheads="1"/>
            </p:cNvSpPr>
            <p:nvPr/>
          </p:nvSpPr>
          <p:spPr bwMode="auto">
            <a:xfrm>
              <a:off x="2518" y="2344"/>
              <a:ext cx="418"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34" name="Line 17"/>
            <p:cNvSpPr>
              <a:spLocks noChangeShapeType="1"/>
            </p:cNvSpPr>
            <p:nvPr/>
          </p:nvSpPr>
          <p:spPr bwMode="auto">
            <a:xfrm>
              <a:off x="2518" y="2344"/>
              <a:ext cx="41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35" name="Rectangle 18"/>
            <p:cNvSpPr>
              <a:spLocks noChangeArrowheads="1"/>
            </p:cNvSpPr>
            <p:nvPr/>
          </p:nvSpPr>
          <p:spPr bwMode="auto">
            <a:xfrm>
              <a:off x="3212" y="2125"/>
              <a:ext cx="2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+ 0</a:t>
              </a:r>
              <a:endParaRPr kumimoji="0" lang="en-US" altLang="tr-TR" sz="2400" b="1"/>
            </a:p>
          </p:txBody>
        </p:sp>
        <p:sp>
          <p:nvSpPr>
            <p:cNvPr id="144436" name="Rectangle 19"/>
            <p:cNvSpPr>
              <a:spLocks noChangeArrowheads="1"/>
            </p:cNvSpPr>
            <p:nvPr/>
          </p:nvSpPr>
          <p:spPr bwMode="auto">
            <a:xfrm>
              <a:off x="3167" y="2344"/>
              <a:ext cx="309"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37" name="Line 20"/>
            <p:cNvSpPr>
              <a:spLocks noChangeShapeType="1"/>
            </p:cNvSpPr>
            <p:nvPr/>
          </p:nvSpPr>
          <p:spPr bwMode="auto">
            <a:xfrm>
              <a:off x="3167" y="2344"/>
              <a:ext cx="30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38" name="Rectangle 21"/>
            <p:cNvSpPr>
              <a:spLocks noChangeArrowheads="1"/>
            </p:cNvSpPr>
            <p:nvPr/>
          </p:nvSpPr>
          <p:spPr bwMode="auto">
            <a:xfrm>
              <a:off x="3788" y="2125"/>
              <a:ext cx="2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+ 1</a:t>
              </a:r>
              <a:endParaRPr kumimoji="0" lang="en-US" altLang="tr-TR" sz="2400" b="1"/>
            </a:p>
          </p:txBody>
        </p:sp>
        <p:sp>
          <p:nvSpPr>
            <p:cNvPr id="144439" name="Rectangle 22"/>
            <p:cNvSpPr>
              <a:spLocks noChangeArrowheads="1"/>
            </p:cNvSpPr>
            <p:nvPr/>
          </p:nvSpPr>
          <p:spPr bwMode="auto">
            <a:xfrm>
              <a:off x="3731" y="2344"/>
              <a:ext cx="322"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40" name="Line 23"/>
            <p:cNvSpPr>
              <a:spLocks noChangeShapeType="1"/>
            </p:cNvSpPr>
            <p:nvPr/>
          </p:nvSpPr>
          <p:spPr bwMode="auto">
            <a:xfrm>
              <a:off x="3731" y="2344"/>
              <a:ext cx="32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41" name="Rectangle 24"/>
            <p:cNvSpPr>
              <a:spLocks noChangeArrowheads="1"/>
            </p:cNvSpPr>
            <p:nvPr/>
          </p:nvSpPr>
          <p:spPr bwMode="auto">
            <a:xfrm>
              <a:off x="4340" y="2125"/>
              <a:ext cx="2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+ 0</a:t>
              </a:r>
              <a:endParaRPr kumimoji="0" lang="en-US" altLang="tr-TR" sz="2400" b="1"/>
            </a:p>
          </p:txBody>
        </p:sp>
        <p:sp>
          <p:nvSpPr>
            <p:cNvPr id="144442" name="Rectangle 25"/>
            <p:cNvSpPr>
              <a:spLocks noChangeArrowheads="1"/>
            </p:cNvSpPr>
            <p:nvPr/>
          </p:nvSpPr>
          <p:spPr bwMode="auto">
            <a:xfrm>
              <a:off x="4295" y="2344"/>
              <a:ext cx="310"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43" name="Line 26"/>
            <p:cNvSpPr>
              <a:spLocks noChangeShapeType="1"/>
            </p:cNvSpPr>
            <p:nvPr/>
          </p:nvSpPr>
          <p:spPr bwMode="auto">
            <a:xfrm>
              <a:off x="4295" y="2344"/>
              <a:ext cx="3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44" name="Rectangle 27"/>
            <p:cNvSpPr>
              <a:spLocks noChangeArrowheads="1"/>
            </p:cNvSpPr>
            <p:nvPr/>
          </p:nvSpPr>
          <p:spPr bwMode="auto">
            <a:xfrm>
              <a:off x="4881" y="2125"/>
              <a:ext cx="2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+ 1</a:t>
              </a:r>
              <a:endParaRPr kumimoji="0" lang="en-US" altLang="tr-TR" sz="2400" b="1"/>
            </a:p>
          </p:txBody>
        </p:sp>
        <p:sp>
          <p:nvSpPr>
            <p:cNvPr id="144445" name="Rectangle 28"/>
            <p:cNvSpPr>
              <a:spLocks noChangeArrowheads="1"/>
            </p:cNvSpPr>
            <p:nvPr/>
          </p:nvSpPr>
          <p:spPr bwMode="auto">
            <a:xfrm>
              <a:off x="4848" y="2344"/>
              <a:ext cx="297"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46" name="Line 29"/>
            <p:cNvSpPr>
              <a:spLocks noChangeShapeType="1"/>
            </p:cNvSpPr>
            <p:nvPr/>
          </p:nvSpPr>
          <p:spPr bwMode="auto">
            <a:xfrm>
              <a:off x="4848" y="2344"/>
              <a:ext cx="29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47" name="Rectangle 30"/>
            <p:cNvSpPr>
              <a:spLocks noChangeArrowheads="1"/>
            </p:cNvSpPr>
            <p:nvPr/>
          </p:nvSpPr>
          <p:spPr bwMode="auto">
            <a:xfrm>
              <a:off x="2641" y="2417"/>
              <a:ext cx="29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C S</a:t>
              </a:r>
              <a:endParaRPr kumimoji="0" lang="en-US" altLang="tr-TR" sz="2400" b="1"/>
            </a:p>
          </p:txBody>
        </p:sp>
        <p:sp>
          <p:nvSpPr>
            <p:cNvPr id="144448" name="Rectangle 31"/>
            <p:cNvSpPr>
              <a:spLocks noChangeArrowheads="1"/>
            </p:cNvSpPr>
            <p:nvPr/>
          </p:nvSpPr>
          <p:spPr bwMode="auto">
            <a:xfrm>
              <a:off x="3224" y="2417"/>
              <a:ext cx="14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 </a:t>
              </a:r>
              <a:endParaRPr kumimoji="0" lang="en-US" altLang="tr-TR" sz="2400" b="1"/>
            </a:p>
          </p:txBody>
        </p:sp>
        <p:sp>
          <p:nvSpPr>
            <p:cNvPr id="144449" name="Rectangle 32"/>
            <p:cNvSpPr>
              <a:spLocks noChangeArrowheads="1"/>
            </p:cNvSpPr>
            <p:nvPr/>
          </p:nvSpPr>
          <p:spPr bwMode="auto">
            <a:xfrm>
              <a:off x="3368" y="241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a:t>
              </a:r>
              <a:endParaRPr kumimoji="0" lang="en-US" altLang="tr-TR" sz="2400" b="1"/>
            </a:p>
          </p:txBody>
        </p:sp>
        <p:sp>
          <p:nvSpPr>
            <p:cNvPr id="144450" name="Rectangle 33"/>
            <p:cNvSpPr>
              <a:spLocks noChangeArrowheads="1"/>
            </p:cNvSpPr>
            <p:nvPr/>
          </p:nvSpPr>
          <p:spPr bwMode="auto">
            <a:xfrm>
              <a:off x="3801" y="2417"/>
              <a:ext cx="24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0 1</a:t>
              </a:r>
              <a:endParaRPr kumimoji="0" lang="en-US" altLang="tr-TR" sz="2400" b="1"/>
            </a:p>
          </p:txBody>
        </p:sp>
        <p:sp>
          <p:nvSpPr>
            <p:cNvPr id="144451" name="Rectangle 34"/>
            <p:cNvSpPr>
              <a:spLocks noChangeArrowheads="1"/>
            </p:cNvSpPr>
            <p:nvPr/>
          </p:nvSpPr>
          <p:spPr bwMode="auto">
            <a:xfrm>
              <a:off x="4353" y="2417"/>
              <a:ext cx="24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0 1</a:t>
              </a:r>
              <a:endParaRPr kumimoji="0" lang="en-US" altLang="tr-TR" sz="2400" b="1"/>
            </a:p>
          </p:txBody>
        </p:sp>
        <p:sp>
          <p:nvSpPr>
            <p:cNvPr id="144452" name="Rectangle 35"/>
            <p:cNvSpPr>
              <a:spLocks noChangeArrowheads="1"/>
            </p:cNvSpPr>
            <p:nvPr/>
          </p:nvSpPr>
          <p:spPr bwMode="auto">
            <a:xfrm>
              <a:off x="4893" y="2417"/>
              <a:ext cx="24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1 0</a:t>
              </a:r>
              <a:endParaRPr kumimoji="0" lang="en-US" altLang="tr-TR" sz="2400" b="1"/>
            </a:p>
          </p:txBody>
        </p:sp>
      </p:grpSp>
      <p:grpSp>
        <p:nvGrpSpPr>
          <p:cNvPr id="464932" name="Group 36"/>
          <p:cNvGrpSpPr>
            <a:grpSpLocks/>
          </p:cNvGrpSpPr>
          <p:nvPr/>
        </p:nvGrpSpPr>
        <p:grpSpPr bwMode="auto">
          <a:xfrm>
            <a:off x="4495800" y="4572000"/>
            <a:ext cx="4168775" cy="1674813"/>
            <a:chOff x="2530" y="2793"/>
            <a:chExt cx="2626" cy="1055"/>
          </a:xfrm>
        </p:grpSpPr>
        <p:sp>
          <p:nvSpPr>
            <p:cNvPr id="144391" name="Rectangle 37"/>
            <p:cNvSpPr>
              <a:spLocks noChangeArrowheads="1"/>
            </p:cNvSpPr>
            <p:nvPr/>
          </p:nvSpPr>
          <p:spPr bwMode="auto">
            <a:xfrm>
              <a:off x="2818" y="2793"/>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Z</a:t>
              </a:r>
              <a:endParaRPr kumimoji="0" lang="en-US" altLang="tr-TR" sz="2400" b="1"/>
            </a:p>
          </p:txBody>
        </p:sp>
        <p:sp>
          <p:nvSpPr>
            <p:cNvPr id="144392" name="Rectangle 38"/>
            <p:cNvSpPr>
              <a:spLocks noChangeArrowheads="1"/>
            </p:cNvSpPr>
            <p:nvPr/>
          </p:nvSpPr>
          <p:spPr bwMode="auto">
            <a:xfrm>
              <a:off x="3380" y="279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a:t>
              </a:r>
              <a:endParaRPr kumimoji="0" lang="en-US" altLang="tr-TR" sz="2400" b="1"/>
            </a:p>
          </p:txBody>
        </p:sp>
        <p:sp>
          <p:nvSpPr>
            <p:cNvPr id="144393" name="Rectangle 39"/>
            <p:cNvSpPr>
              <a:spLocks noChangeArrowheads="1"/>
            </p:cNvSpPr>
            <p:nvPr/>
          </p:nvSpPr>
          <p:spPr bwMode="auto">
            <a:xfrm>
              <a:off x="3953" y="279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a:t>
              </a:r>
              <a:endParaRPr kumimoji="0" lang="en-US" altLang="tr-TR" sz="2400" b="1"/>
            </a:p>
          </p:txBody>
        </p:sp>
        <p:sp>
          <p:nvSpPr>
            <p:cNvPr id="144394" name="Rectangle 40"/>
            <p:cNvSpPr>
              <a:spLocks noChangeArrowheads="1"/>
            </p:cNvSpPr>
            <p:nvPr/>
          </p:nvSpPr>
          <p:spPr bwMode="auto">
            <a:xfrm>
              <a:off x="4507" y="279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a:t>
              </a:r>
              <a:endParaRPr kumimoji="0" lang="en-US" altLang="tr-TR" sz="2400" b="1"/>
            </a:p>
          </p:txBody>
        </p:sp>
        <p:sp>
          <p:nvSpPr>
            <p:cNvPr id="144395" name="Rectangle 41"/>
            <p:cNvSpPr>
              <a:spLocks noChangeArrowheads="1"/>
            </p:cNvSpPr>
            <p:nvPr/>
          </p:nvSpPr>
          <p:spPr bwMode="auto">
            <a:xfrm>
              <a:off x="5049" y="279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a:t>
              </a:r>
              <a:endParaRPr kumimoji="0" lang="en-US" altLang="tr-TR" sz="2400" b="1"/>
            </a:p>
          </p:txBody>
        </p:sp>
        <p:sp>
          <p:nvSpPr>
            <p:cNvPr id="144396" name="Rectangle 42"/>
            <p:cNvSpPr>
              <a:spLocks noChangeArrowheads="1"/>
            </p:cNvSpPr>
            <p:nvPr/>
          </p:nvSpPr>
          <p:spPr bwMode="auto">
            <a:xfrm>
              <a:off x="2795" y="3060"/>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X</a:t>
              </a:r>
              <a:endParaRPr kumimoji="0" lang="en-US" altLang="tr-TR" sz="2400" b="1"/>
            </a:p>
          </p:txBody>
        </p:sp>
        <p:sp>
          <p:nvSpPr>
            <p:cNvPr id="144397" name="Rectangle 43"/>
            <p:cNvSpPr>
              <a:spLocks noChangeArrowheads="1"/>
            </p:cNvSpPr>
            <p:nvPr/>
          </p:nvSpPr>
          <p:spPr bwMode="auto">
            <a:xfrm>
              <a:off x="3380" y="306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a:t>
              </a:r>
              <a:endParaRPr kumimoji="0" lang="en-US" altLang="tr-TR" sz="2400" b="1"/>
            </a:p>
          </p:txBody>
        </p:sp>
        <p:sp>
          <p:nvSpPr>
            <p:cNvPr id="144398" name="Rectangle 44"/>
            <p:cNvSpPr>
              <a:spLocks noChangeArrowheads="1"/>
            </p:cNvSpPr>
            <p:nvPr/>
          </p:nvSpPr>
          <p:spPr bwMode="auto">
            <a:xfrm>
              <a:off x="3953" y="306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a:t>
              </a:r>
              <a:endParaRPr kumimoji="0" lang="en-US" altLang="tr-TR" sz="2400" b="1"/>
            </a:p>
          </p:txBody>
        </p:sp>
        <p:sp>
          <p:nvSpPr>
            <p:cNvPr id="144399" name="Rectangle 45"/>
            <p:cNvSpPr>
              <a:spLocks noChangeArrowheads="1"/>
            </p:cNvSpPr>
            <p:nvPr/>
          </p:nvSpPr>
          <p:spPr bwMode="auto">
            <a:xfrm>
              <a:off x="4507" y="306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a:t>
              </a:r>
              <a:endParaRPr kumimoji="0" lang="en-US" altLang="tr-TR" sz="2400" b="1"/>
            </a:p>
          </p:txBody>
        </p:sp>
        <p:sp>
          <p:nvSpPr>
            <p:cNvPr id="144400" name="Rectangle 46"/>
            <p:cNvSpPr>
              <a:spLocks noChangeArrowheads="1"/>
            </p:cNvSpPr>
            <p:nvPr/>
          </p:nvSpPr>
          <p:spPr bwMode="auto">
            <a:xfrm>
              <a:off x="5049" y="306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a:t>
              </a:r>
              <a:endParaRPr kumimoji="0" lang="en-US" altLang="tr-TR" sz="2400" b="1"/>
            </a:p>
          </p:txBody>
        </p:sp>
        <p:sp>
          <p:nvSpPr>
            <p:cNvPr id="144401" name="Rectangle 47"/>
            <p:cNvSpPr>
              <a:spLocks noChangeArrowheads="1"/>
            </p:cNvSpPr>
            <p:nvPr/>
          </p:nvSpPr>
          <p:spPr bwMode="auto">
            <a:xfrm>
              <a:off x="2640" y="3328"/>
              <a:ext cx="2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Y</a:t>
              </a:r>
              <a:endParaRPr kumimoji="0" lang="en-US" altLang="tr-TR" sz="2400" b="1"/>
            </a:p>
          </p:txBody>
        </p:sp>
        <p:sp>
          <p:nvSpPr>
            <p:cNvPr id="144402" name="Rectangle 48"/>
            <p:cNvSpPr>
              <a:spLocks noChangeArrowheads="1"/>
            </p:cNvSpPr>
            <p:nvPr/>
          </p:nvSpPr>
          <p:spPr bwMode="auto">
            <a:xfrm>
              <a:off x="2530" y="3545"/>
              <a:ext cx="415" cy="1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03" name="Line 49"/>
            <p:cNvSpPr>
              <a:spLocks noChangeShapeType="1"/>
            </p:cNvSpPr>
            <p:nvPr/>
          </p:nvSpPr>
          <p:spPr bwMode="auto">
            <a:xfrm>
              <a:off x="2530" y="3545"/>
              <a:ext cx="41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04" name="Rectangle 50"/>
            <p:cNvSpPr>
              <a:spLocks noChangeArrowheads="1"/>
            </p:cNvSpPr>
            <p:nvPr/>
          </p:nvSpPr>
          <p:spPr bwMode="auto">
            <a:xfrm>
              <a:off x="3225" y="3328"/>
              <a:ext cx="2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+ 0</a:t>
              </a:r>
              <a:endParaRPr kumimoji="0" lang="en-US" altLang="tr-TR" sz="2400" b="1"/>
            </a:p>
          </p:txBody>
        </p:sp>
        <p:sp>
          <p:nvSpPr>
            <p:cNvPr id="144405" name="Rectangle 51"/>
            <p:cNvSpPr>
              <a:spLocks noChangeArrowheads="1"/>
            </p:cNvSpPr>
            <p:nvPr/>
          </p:nvSpPr>
          <p:spPr bwMode="auto">
            <a:xfrm>
              <a:off x="3180" y="3545"/>
              <a:ext cx="307" cy="1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06" name="Line 52"/>
            <p:cNvSpPr>
              <a:spLocks noChangeShapeType="1"/>
            </p:cNvSpPr>
            <p:nvPr/>
          </p:nvSpPr>
          <p:spPr bwMode="auto">
            <a:xfrm>
              <a:off x="3180" y="3545"/>
              <a:ext cx="30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07" name="Rectangle 53"/>
            <p:cNvSpPr>
              <a:spLocks noChangeArrowheads="1"/>
            </p:cNvSpPr>
            <p:nvPr/>
          </p:nvSpPr>
          <p:spPr bwMode="auto">
            <a:xfrm>
              <a:off x="3798" y="3328"/>
              <a:ext cx="2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+ 1</a:t>
              </a:r>
              <a:endParaRPr kumimoji="0" lang="en-US" altLang="tr-TR" sz="2400" b="1"/>
            </a:p>
          </p:txBody>
        </p:sp>
        <p:sp>
          <p:nvSpPr>
            <p:cNvPr id="144408" name="Rectangle 54"/>
            <p:cNvSpPr>
              <a:spLocks noChangeArrowheads="1"/>
            </p:cNvSpPr>
            <p:nvPr/>
          </p:nvSpPr>
          <p:spPr bwMode="auto">
            <a:xfrm>
              <a:off x="3742" y="3545"/>
              <a:ext cx="319" cy="1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09" name="Line 55"/>
            <p:cNvSpPr>
              <a:spLocks noChangeShapeType="1"/>
            </p:cNvSpPr>
            <p:nvPr/>
          </p:nvSpPr>
          <p:spPr bwMode="auto">
            <a:xfrm>
              <a:off x="3742" y="3545"/>
              <a:ext cx="31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10" name="Rectangle 56"/>
            <p:cNvSpPr>
              <a:spLocks noChangeArrowheads="1"/>
            </p:cNvSpPr>
            <p:nvPr/>
          </p:nvSpPr>
          <p:spPr bwMode="auto">
            <a:xfrm>
              <a:off x="4352" y="3328"/>
              <a:ext cx="2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+ 0</a:t>
              </a:r>
              <a:endParaRPr kumimoji="0" lang="en-US" altLang="tr-TR" sz="2400" b="1"/>
            </a:p>
          </p:txBody>
        </p:sp>
        <p:sp>
          <p:nvSpPr>
            <p:cNvPr id="144411" name="Rectangle 57"/>
            <p:cNvSpPr>
              <a:spLocks noChangeArrowheads="1"/>
            </p:cNvSpPr>
            <p:nvPr/>
          </p:nvSpPr>
          <p:spPr bwMode="auto">
            <a:xfrm>
              <a:off x="4306" y="3545"/>
              <a:ext cx="308" cy="1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12" name="Line 58"/>
            <p:cNvSpPr>
              <a:spLocks noChangeShapeType="1"/>
            </p:cNvSpPr>
            <p:nvPr/>
          </p:nvSpPr>
          <p:spPr bwMode="auto">
            <a:xfrm>
              <a:off x="4306" y="3545"/>
              <a:ext cx="30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13" name="Rectangle 59"/>
            <p:cNvSpPr>
              <a:spLocks noChangeArrowheads="1"/>
            </p:cNvSpPr>
            <p:nvPr/>
          </p:nvSpPr>
          <p:spPr bwMode="auto">
            <a:xfrm>
              <a:off x="4894" y="3328"/>
              <a:ext cx="2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+ 1</a:t>
              </a:r>
              <a:endParaRPr kumimoji="0" lang="en-US" altLang="tr-TR" sz="2400" b="1"/>
            </a:p>
          </p:txBody>
        </p:sp>
        <p:sp>
          <p:nvSpPr>
            <p:cNvPr id="144414" name="Rectangle 60"/>
            <p:cNvSpPr>
              <a:spLocks noChangeArrowheads="1"/>
            </p:cNvSpPr>
            <p:nvPr/>
          </p:nvSpPr>
          <p:spPr bwMode="auto">
            <a:xfrm>
              <a:off x="4860" y="3545"/>
              <a:ext cx="296" cy="1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4415" name="Line 61"/>
            <p:cNvSpPr>
              <a:spLocks noChangeShapeType="1"/>
            </p:cNvSpPr>
            <p:nvPr/>
          </p:nvSpPr>
          <p:spPr bwMode="auto">
            <a:xfrm>
              <a:off x="4860" y="3545"/>
              <a:ext cx="29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4416" name="Rectangle 62"/>
            <p:cNvSpPr>
              <a:spLocks noChangeArrowheads="1"/>
            </p:cNvSpPr>
            <p:nvPr/>
          </p:nvSpPr>
          <p:spPr bwMode="auto">
            <a:xfrm>
              <a:off x="2651" y="3618"/>
              <a:ext cx="29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C S</a:t>
              </a:r>
              <a:endParaRPr kumimoji="0" lang="en-US" altLang="tr-TR" sz="2400" b="1"/>
            </a:p>
          </p:txBody>
        </p:sp>
        <p:sp>
          <p:nvSpPr>
            <p:cNvPr id="144417" name="Rectangle 63"/>
            <p:cNvSpPr>
              <a:spLocks noChangeArrowheads="1"/>
            </p:cNvSpPr>
            <p:nvPr/>
          </p:nvSpPr>
          <p:spPr bwMode="auto">
            <a:xfrm>
              <a:off x="3236" y="3618"/>
              <a:ext cx="24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0 1</a:t>
              </a:r>
              <a:endParaRPr kumimoji="0" lang="en-US" altLang="tr-TR" sz="2400" b="1"/>
            </a:p>
          </p:txBody>
        </p:sp>
        <p:sp>
          <p:nvSpPr>
            <p:cNvPr id="144418" name="Rectangle 64"/>
            <p:cNvSpPr>
              <a:spLocks noChangeArrowheads="1"/>
            </p:cNvSpPr>
            <p:nvPr/>
          </p:nvSpPr>
          <p:spPr bwMode="auto">
            <a:xfrm>
              <a:off x="3809" y="3618"/>
              <a:ext cx="24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1 0</a:t>
              </a:r>
              <a:endParaRPr kumimoji="0" lang="en-US" altLang="tr-TR" sz="2400" b="1"/>
            </a:p>
          </p:txBody>
        </p:sp>
        <p:sp>
          <p:nvSpPr>
            <p:cNvPr id="144419" name="Rectangle 65"/>
            <p:cNvSpPr>
              <a:spLocks noChangeArrowheads="1"/>
            </p:cNvSpPr>
            <p:nvPr/>
          </p:nvSpPr>
          <p:spPr bwMode="auto">
            <a:xfrm>
              <a:off x="4363" y="3618"/>
              <a:ext cx="24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1 0</a:t>
              </a:r>
              <a:endParaRPr kumimoji="0" lang="en-US" altLang="tr-TR" sz="2400" b="1"/>
            </a:p>
          </p:txBody>
        </p:sp>
        <p:sp>
          <p:nvSpPr>
            <p:cNvPr id="144420" name="Rectangle 66"/>
            <p:cNvSpPr>
              <a:spLocks noChangeArrowheads="1"/>
            </p:cNvSpPr>
            <p:nvPr/>
          </p:nvSpPr>
          <p:spPr bwMode="auto">
            <a:xfrm>
              <a:off x="4905" y="3618"/>
              <a:ext cx="14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 </a:t>
              </a:r>
              <a:endParaRPr kumimoji="0" lang="en-US" altLang="tr-TR" sz="2400" b="1"/>
            </a:p>
          </p:txBody>
        </p:sp>
        <p:sp>
          <p:nvSpPr>
            <p:cNvPr id="144421" name="Rectangle 67"/>
            <p:cNvSpPr>
              <a:spLocks noChangeArrowheads="1"/>
            </p:cNvSpPr>
            <p:nvPr/>
          </p:nvSpPr>
          <p:spPr bwMode="auto">
            <a:xfrm>
              <a:off x="5049" y="361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1</a:t>
              </a:r>
              <a:endParaRPr kumimoji="0" lang="en-US" altLang="tr-TR" sz="2400" b="1"/>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4898"/>
                                        </p:tgtEl>
                                        <p:attrNameLst>
                                          <p:attrName>style.visibility</p:attrName>
                                        </p:attrNameLst>
                                      </p:cBhvr>
                                      <p:to>
                                        <p:strVal val="visible"/>
                                      </p:to>
                                    </p:set>
                                    <p:animEffect transition="in" filter="dissolve">
                                      <p:cBhvr>
                                        <p:cTn id="7" dur="500"/>
                                        <p:tgtEl>
                                          <p:spTgt spid="4648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4899">
                                            <p:txEl>
                                              <p:pRg st="0" end="0"/>
                                            </p:txEl>
                                          </p:spTgt>
                                        </p:tgtEl>
                                        <p:attrNameLst>
                                          <p:attrName>style.visibility</p:attrName>
                                        </p:attrNameLst>
                                      </p:cBhvr>
                                      <p:to>
                                        <p:strVal val="visible"/>
                                      </p:to>
                                    </p:set>
                                    <p:animEffect transition="in" filter="dissolve">
                                      <p:cBhvr>
                                        <p:cTn id="12" dur="500"/>
                                        <p:tgtEl>
                                          <p:spTgt spid="46489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4899">
                                            <p:txEl>
                                              <p:pRg st="1" end="1"/>
                                            </p:txEl>
                                          </p:spTgt>
                                        </p:tgtEl>
                                        <p:attrNameLst>
                                          <p:attrName>style.visibility</p:attrName>
                                        </p:attrNameLst>
                                      </p:cBhvr>
                                      <p:to>
                                        <p:strVal val="visible"/>
                                      </p:to>
                                    </p:set>
                                    <p:animEffect transition="in" filter="dissolve">
                                      <p:cBhvr>
                                        <p:cTn id="17" dur="500"/>
                                        <p:tgtEl>
                                          <p:spTgt spid="46489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64900"/>
                                        </p:tgtEl>
                                        <p:attrNameLst>
                                          <p:attrName>style.visibility</p:attrName>
                                        </p:attrNameLst>
                                      </p:cBhvr>
                                      <p:to>
                                        <p:strVal val="visible"/>
                                      </p:to>
                                    </p:set>
                                    <p:animEffect transition="in" filter="dissolve">
                                      <p:cBhvr>
                                        <p:cTn id="22" dur="500"/>
                                        <p:tgtEl>
                                          <p:spTgt spid="46490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64899">
                                            <p:txEl>
                                              <p:pRg st="3" end="3"/>
                                            </p:txEl>
                                          </p:spTgt>
                                        </p:tgtEl>
                                        <p:attrNameLst>
                                          <p:attrName>style.visibility</p:attrName>
                                        </p:attrNameLst>
                                      </p:cBhvr>
                                      <p:to>
                                        <p:strVal val="visible"/>
                                      </p:to>
                                    </p:set>
                                    <p:animEffect transition="in" filter="dissolve">
                                      <p:cBhvr>
                                        <p:cTn id="27" dur="500"/>
                                        <p:tgtEl>
                                          <p:spTgt spid="464899">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64932"/>
                                        </p:tgtEl>
                                        <p:attrNameLst>
                                          <p:attrName>style.visibility</p:attrName>
                                        </p:attrNameLst>
                                      </p:cBhvr>
                                      <p:to>
                                        <p:strVal val="visible"/>
                                      </p:to>
                                    </p:set>
                                    <p:animEffect transition="in" filter="dissolve">
                                      <p:cBhvr>
                                        <p:cTn id="32" dur="500"/>
                                        <p:tgtEl>
                                          <p:spTgt spid="464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4898" grpId="0"/>
      <p:bldP spid="464899" grpId="0" build="p"/>
    </p:bldLst>
  </p:timing>
</p:sld>
</file>

<file path=ppt/slides/slide1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541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D79EFE7-7BD2-44C8-B52F-900E060B8B1E}" type="slidenum">
              <a:rPr kumimoji="0" lang="en-US" altLang="tr-TR" sz="1200" smtClean="0"/>
              <a:pPr>
                <a:spcBef>
                  <a:spcPct val="50000"/>
                </a:spcBef>
                <a:buFontTx/>
                <a:buNone/>
              </a:pPr>
              <a:t>116</a:t>
            </a:fld>
            <a:endParaRPr kumimoji="0" lang="en-US" altLang="tr-TR" sz="1200" smtClean="0"/>
          </a:p>
        </p:txBody>
      </p:sp>
      <p:sp>
        <p:nvSpPr>
          <p:cNvPr id="465922" name="Rectangle 2"/>
          <p:cNvSpPr>
            <a:spLocks noGrp="1" noChangeArrowheads="1"/>
          </p:cNvSpPr>
          <p:nvPr>
            <p:ph type="title"/>
          </p:nvPr>
        </p:nvSpPr>
        <p:spPr>
          <a:xfrm>
            <a:off x="0" y="0"/>
            <a:ext cx="9144000" cy="754063"/>
          </a:xfrm>
        </p:spPr>
        <p:txBody>
          <a:bodyPr/>
          <a:lstStyle/>
          <a:p>
            <a:r>
              <a:rPr lang="en-US" altLang="tr-TR" smtClean="0">
                <a:solidFill>
                  <a:schemeClr val="tx1"/>
                </a:solidFill>
              </a:rPr>
              <a:t>Logic Optimization: Full-Adder</a:t>
            </a:r>
          </a:p>
        </p:txBody>
      </p:sp>
      <p:sp>
        <p:nvSpPr>
          <p:cNvPr id="465923" name="Rectangle 3"/>
          <p:cNvSpPr>
            <a:spLocks noGrp="1" noChangeArrowheads="1"/>
          </p:cNvSpPr>
          <p:nvPr>
            <p:ph type="body" idx="1"/>
          </p:nvPr>
        </p:nvSpPr>
        <p:spPr>
          <a:xfrm>
            <a:off x="611188" y="1465263"/>
            <a:ext cx="7785100" cy="4638675"/>
          </a:xfrm>
        </p:spPr>
        <p:txBody>
          <a:bodyPr/>
          <a:lstStyle/>
          <a:p>
            <a:pPr marL="288925" indent="-288925"/>
            <a:r>
              <a:rPr lang="en-US" altLang="tr-TR" sz="2800" smtClean="0"/>
              <a:t>Full-Adder Truth Table:  </a:t>
            </a:r>
            <a:endParaRPr lang="en-US" altLang="tr-TR" sz="2800" smtClean="0">
              <a:sym typeface="Symbol" panose="05050102010706020507" pitchFamily="18" charset="2"/>
            </a:endParaRPr>
          </a:p>
          <a:p>
            <a:pPr marL="288925" indent="-288925"/>
            <a:endParaRPr lang="en-US" altLang="tr-TR" sz="2800" smtClean="0">
              <a:sym typeface="Symbol" panose="05050102010706020507" pitchFamily="18" charset="2"/>
            </a:endParaRPr>
          </a:p>
          <a:p>
            <a:pPr marL="288925" indent="-288925"/>
            <a:endParaRPr lang="en-US" altLang="tr-TR" sz="2800" smtClean="0">
              <a:sym typeface="Symbol" panose="05050102010706020507" pitchFamily="18" charset="2"/>
            </a:endParaRPr>
          </a:p>
          <a:p>
            <a:pPr marL="288925" indent="-288925"/>
            <a:endParaRPr lang="en-US" altLang="tr-TR" sz="2800" smtClean="0">
              <a:sym typeface="Symbol" panose="05050102010706020507" pitchFamily="18" charset="2"/>
            </a:endParaRPr>
          </a:p>
          <a:p>
            <a:pPr marL="288925" indent="-288925"/>
            <a:r>
              <a:rPr lang="en-US" altLang="tr-TR" sz="2800" smtClean="0"/>
              <a:t>Full-Adder K-Map:</a:t>
            </a:r>
          </a:p>
        </p:txBody>
      </p:sp>
      <p:grpSp>
        <p:nvGrpSpPr>
          <p:cNvPr id="465924" name="Group 4"/>
          <p:cNvGrpSpPr>
            <a:grpSpLocks/>
          </p:cNvGrpSpPr>
          <p:nvPr/>
        </p:nvGrpSpPr>
        <p:grpSpPr bwMode="auto">
          <a:xfrm>
            <a:off x="5995988" y="1466850"/>
            <a:ext cx="2698750" cy="2625725"/>
            <a:chOff x="3664" y="924"/>
            <a:chExt cx="1700" cy="1654"/>
          </a:xfrm>
        </p:grpSpPr>
        <p:sp>
          <p:nvSpPr>
            <p:cNvPr id="145461" name="Rectangle 5"/>
            <p:cNvSpPr>
              <a:spLocks noChangeArrowheads="1"/>
            </p:cNvSpPr>
            <p:nvPr/>
          </p:nvSpPr>
          <p:spPr bwMode="auto">
            <a:xfrm>
              <a:off x="3742" y="931"/>
              <a:ext cx="12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X</a:t>
              </a:r>
              <a:endParaRPr kumimoji="0" lang="en-US" altLang="tr-TR" sz="2400"/>
            </a:p>
          </p:txBody>
        </p:sp>
        <p:sp>
          <p:nvSpPr>
            <p:cNvPr id="145462" name="Rectangle 6"/>
            <p:cNvSpPr>
              <a:spLocks noChangeArrowheads="1"/>
            </p:cNvSpPr>
            <p:nvPr/>
          </p:nvSpPr>
          <p:spPr bwMode="auto">
            <a:xfrm>
              <a:off x="4017" y="931"/>
              <a:ext cx="12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Y</a:t>
              </a:r>
              <a:endParaRPr kumimoji="0" lang="en-US" altLang="tr-TR" sz="2400"/>
            </a:p>
          </p:txBody>
        </p:sp>
        <p:sp>
          <p:nvSpPr>
            <p:cNvPr id="145463" name="Rectangle 7"/>
            <p:cNvSpPr>
              <a:spLocks noChangeArrowheads="1"/>
            </p:cNvSpPr>
            <p:nvPr/>
          </p:nvSpPr>
          <p:spPr bwMode="auto">
            <a:xfrm>
              <a:off x="4297" y="931"/>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Z</a:t>
              </a:r>
              <a:endParaRPr kumimoji="0" lang="en-US" altLang="tr-TR" sz="2400"/>
            </a:p>
          </p:txBody>
        </p:sp>
        <p:sp>
          <p:nvSpPr>
            <p:cNvPr id="145464" name="Rectangle 8"/>
            <p:cNvSpPr>
              <a:spLocks noChangeArrowheads="1"/>
            </p:cNvSpPr>
            <p:nvPr/>
          </p:nvSpPr>
          <p:spPr bwMode="auto">
            <a:xfrm>
              <a:off x="4645" y="931"/>
              <a:ext cx="12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C</a:t>
              </a:r>
              <a:endParaRPr kumimoji="0" lang="en-US" altLang="tr-TR" sz="2400"/>
            </a:p>
          </p:txBody>
        </p:sp>
        <p:sp>
          <p:nvSpPr>
            <p:cNvPr id="145465" name="Rectangle 9"/>
            <p:cNvSpPr>
              <a:spLocks noChangeArrowheads="1"/>
            </p:cNvSpPr>
            <p:nvPr/>
          </p:nvSpPr>
          <p:spPr bwMode="auto">
            <a:xfrm>
              <a:off x="5096" y="931"/>
              <a:ext cx="9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S</a:t>
              </a:r>
              <a:endParaRPr kumimoji="0" lang="en-US" altLang="tr-TR" sz="2400"/>
            </a:p>
          </p:txBody>
        </p:sp>
        <p:sp>
          <p:nvSpPr>
            <p:cNvPr id="145466" name="Rectangle 10"/>
            <p:cNvSpPr>
              <a:spLocks noChangeArrowheads="1"/>
            </p:cNvSpPr>
            <p:nvPr/>
          </p:nvSpPr>
          <p:spPr bwMode="auto">
            <a:xfrm>
              <a:off x="4484" y="924"/>
              <a:ext cx="18" cy="1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67" name="Line 11"/>
            <p:cNvSpPr>
              <a:spLocks noChangeShapeType="1"/>
            </p:cNvSpPr>
            <p:nvPr/>
          </p:nvSpPr>
          <p:spPr bwMode="auto">
            <a:xfrm>
              <a:off x="4484" y="924"/>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68" name="Rectangle 12"/>
            <p:cNvSpPr>
              <a:spLocks noChangeArrowheads="1"/>
            </p:cNvSpPr>
            <p:nvPr/>
          </p:nvSpPr>
          <p:spPr bwMode="auto">
            <a:xfrm>
              <a:off x="3761" y="1129"/>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469" name="Rectangle 13"/>
            <p:cNvSpPr>
              <a:spLocks noChangeArrowheads="1"/>
            </p:cNvSpPr>
            <p:nvPr/>
          </p:nvSpPr>
          <p:spPr bwMode="auto">
            <a:xfrm>
              <a:off x="4036" y="1129"/>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470" name="Rectangle 14"/>
            <p:cNvSpPr>
              <a:spLocks noChangeArrowheads="1"/>
            </p:cNvSpPr>
            <p:nvPr/>
          </p:nvSpPr>
          <p:spPr bwMode="auto">
            <a:xfrm>
              <a:off x="4311" y="1129"/>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471" name="Rectangle 15"/>
            <p:cNvSpPr>
              <a:spLocks noChangeArrowheads="1"/>
            </p:cNvSpPr>
            <p:nvPr/>
          </p:nvSpPr>
          <p:spPr bwMode="auto">
            <a:xfrm>
              <a:off x="4665" y="1129"/>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472" name="Rectangle 16"/>
            <p:cNvSpPr>
              <a:spLocks noChangeArrowheads="1"/>
            </p:cNvSpPr>
            <p:nvPr/>
          </p:nvSpPr>
          <p:spPr bwMode="auto">
            <a:xfrm>
              <a:off x="5101" y="1129"/>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473" name="Rectangle 17"/>
            <p:cNvSpPr>
              <a:spLocks noChangeArrowheads="1"/>
            </p:cNvSpPr>
            <p:nvPr/>
          </p:nvSpPr>
          <p:spPr bwMode="auto">
            <a:xfrm>
              <a:off x="3664" y="1105"/>
              <a:ext cx="276"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74" name="Line 18"/>
            <p:cNvSpPr>
              <a:spLocks noChangeShapeType="1"/>
            </p:cNvSpPr>
            <p:nvPr/>
          </p:nvSpPr>
          <p:spPr bwMode="auto">
            <a:xfrm>
              <a:off x="3664" y="1105"/>
              <a:ext cx="27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75" name="Rectangle 19"/>
            <p:cNvSpPr>
              <a:spLocks noChangeArrowheads="1"/>
            </p:cNvSpPr>
            <p:nvPr/>
          </p:nvSpPr>
          <p:spPr bwMode="auto">
            <a:xfrm>
              <a:off x="3940" y="1105"/>
              <a:ext cx="17"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76" name="Line 20"/>
            <p:cNvSpPr>
              <a:spLocks noChangeShapeType="1"/>
            </p:cNvSpPr>
            <p:nvPr/>
          </p:nvSpPr>
          <p:spPr bwMode="auto">
            <a:xfrm>
              <a:off x="3940" y="1105"/>
              <a:ext cx="1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77" name="Line 21"/>
            <p:cNvSpPr>
              <a:spLocks noChangeShapeType="1"/>
            </p:cNvSpPr>
            <p:nvPr/>
          </p:nvSpPr>
          <p:spPr bwMode="auto">
            <a:xfrm>
              <a:off x="3940" y="1105"/>
              <a:ext cx="1" cy="1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78" name="Rectangle 22"/>
            <p:cNvSpPr>
              <a:spLocks noChangeArrowheads="1"/>
            </p:cNvSpPr>
            <p:nvPr/>
          </p:nvSpPr>
          <p:spPr bwMode="auto">
            <a:xfrm>
              <a:off x="3957" y="1105"/>
              <a:ext cx="258"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79" name="Line 23"/>
            <p:cNvSpPr>
              <a:spLocks noChangeShapeType="1"/>
            </p:cNvSpPr>
            <p:nvPr/>
          </p:nvSpPr>
          <p:spPr bwMode="auto">
            <a:xfrm>
              <a:off x="3957" y="1105"/>
              <a:ext cx="25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80" name="Rectangle 24"/>
            <p:cNvSpPr>
              <a:spLocks noChangeArrowheads="1"/>
            </p:cNvSpPr>
            <p:nvPr/>
          </p:nvSpPr>
          <p:spPr bwMode="auto">
            <a:xfrm>
              <a:off x="4215" y="1105"/>
              <a:ext cx="18"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81" name="Line 25"/>
            <p:cNvSpPr>
              <a:spLocks noChangeShapeType="1"/>
            </p:cNvSpPr>
            <p:nvPr/>
          </p:nvSpPr>
          <p:spPr bwMode="auto">
            <a:xfrm>
              <a:off x="4215" y="1105"/>
              <a:ext cx="1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82" name="Line 26"/>
            <p:cNvSpPr>
              <a:spLocks noChangeShapeType="1"/>
            </p:cNvSpPr>
            <p:nvPr/>
          </p:nvSpPr>
          <p:spPr bwMode="auto">
            <a:xfrm>
              <a:off x="4215" y="1105"/>
              <a:ext cx="1" cy="1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83" name="Rectangle 27"/>
            <p:cNvSpPr>
              <a:spLocks noChangeArrowheads="1"/>
            </p:cNvSpPr>
            <p:nvPr/>
          </p:nvSpPr>
          <p:spPr bwMode="auto">
            <a:xfrm>
              <a:off x="4233" y="1105"/>
              <a:ext cx="251"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84" name="Line 28"/>
            <p:cNvSpPr>
              <a:spLocks noChangeShapeType="1"/>
            </p:cNvSpPr>
            <p:nvPr/>
          </p:nvSpPr>
          <p:spPr bwMode="auto">
            <a:xfrm>
              <a:off x="4233" y="1105"/>
              <a:ext cx="25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85" name="Rectangle 29"/>
            <p:cNvSpPr>
              <a:spLocks noChangeArrowheads="1"/>
            </p:cNvSpPr>
            <p:nvPr/>
          </p:nvSpPr>
          <p:spPr bwMode="auto">
            <a:xfrm>
              <a:off x="4484" y="1105"/>
              <a:ext cx="18" cy="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86" name="Line 30"/>
            <p:cNvSpPr>
              <a:spLocks noChangeShapeType="1"/>
            </p:cNvSpPr>
            <p:nvPr/>
          </p:nvSpPr>
          <p:spPr bwMode="auto">
            <a:xfrm>
              <a:off x="4484" y="1105"/>
              <a:ext cx="1" cy="1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87" name="Rectangle 31"/>
            <p:cNvSpPr>
              <a:spLocks noChangeArrowheads="1"/>
            </p:cNvSpPr>
            <p:nvPr/>
          </p:nvSpPr>
          <p:spPr bwMode="auto">
            <a:xfrm>
              <a:off x="4502" y="1105"/>
              <a:ext cx="419"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88" name="Line 32"/>
            <p:cNvSpPr>
              <a:spLocks noChangeShapeType="1"/>
            </p:cNvSpPr>
            <p:nvPr/>
          </p:nvSpPr>
          <p:spPr bwMode="auto">
            <a:xfrm>
              <a:off x="4502" y="1105"/>
              <a:ext cx="41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89" name="Rectangle 33"/>
            <p:cNvSpPr>
              <a:spLocks noChangeArrowheads="1"/>
            </p:cNvSpPr>
            <p:nvPr/>
          </p:nvSpPr>
          <p:spPr bwMode="auto">
            <a:xfrm>
              <a:off x="4921" y="1105"/>
              <a:ext cx="18"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90" name="Line 34"/>
            <p:cNvSpPr>
              <a:spLocks noChangeShapeType="1"/>
            </p:cNvSpPr>
            <p:nvPr/>
          </p:nvSpPr>
          <p:spPr bwMode="auto">
            <a:xfrm>
              <a:off x="4921" y="1105"/>
              <a:ext cx="1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91" name="Line 35"/>
            <p:cNvSpPr>
              <a:spLocks noChangeShapeType="1"/>
            </p:cNvSpPr>
            <p:nvPr/>
          </p:nvSpPr>
          <p:spPr bwMode="auto">
            <a:xfrm>
              <a:off x="4921" y="1105"/>
              <a:ext cx="1" cy="1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92" name="Rectangle 36"/>
            <p:cNvSpPr>
              <a:spLocks noChangeArrowheads="1"/>
            </p:cNvSpPr>
            <p:nvPr/>
          </p:nvSpPr>
          <p:spPr bwMode="auto">
            <a:xfrm>
              <a:off x="4939" y="1105"/>
              <a:ext cx="425"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93" name="Line 37"/>
            <p:cNvSpPr>
              <a:spLocks noChangeShapeType="1"/>
            </p:cNvSpPr>
            <p:nvPr/>
          </p:nvSpPr>
          <p:spPr bwMode="auto">
            <a:xfrm>
              <a:off x="4939" y="1105"/>
              <a:ext cx="4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94" name="Rectangle 38"/>
            <p:cNvSpPr>
              <a:spLocks noChangeArrowheads="1"/>
            </p:cNvSpPr>
            <p:nvPr/>
          </p:nvSpPr>
          <p:spPr bwMode="auto">
            <a:xfrm>
              <a:off x="4484" y="1122"/>
              <a:ext cx="18" cy="1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495" name="Line 39"/>
            <p:cNvSpPr>
              <a:spLocks noChangeShapeType="1"/>
            </p:cNvSpPr>
            <p:nvPr/>
          </p:nvSpPr>
          <p:spPr bwMode="auto">
            <a:xfrm>
              <a:off x="4484" y="1122"/>
              <a:ext cx="1" cy="1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496" name="Rectangle 40"/>
            <p:cNvSpPr>
              <a:spLocks noChangeArrowheads="1"/>
            </p:cNvSpPr>
            <p:nvPr/>
          </p:nvSpPr>
          <p:spPr bwMode="auto">
            <a:xfrm>
              <a:off x="3761" y="1292"/>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497" name="Rectangle 41"/>
            <p:cNvSpPr>
              <a:spLocks noChangeArrowheads="1"/>
            </p:cNvSpPr>
            <p:nvPr/>
          </p:nvSpPr>
          <p:spPr bwMode="auto">
            <a:xfrm>
              <a:off x="4036" y="1292"/>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498" name="Rectangle 42"/>
            <p:cNvSpPr>
              <a:spLocks noChangeArrowheads="1"/>
            </p:cNvSpPr>
            <p:nvPr/>
          </p:nvSpPr>
          <p:spPr bwMode="auto">
            <a:xfrm>
              <a:off x="4311" y="1292"/>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499" name="Rectangle 43"/>
            <p:cNvSpPr>
              <a:spLocks noChangeArrowheads="1"/>
            </p:cNvSpPr>
            <p:nvPr/>
          </p:nvSpPr>
          <p:spPr bwMode="auto">
            <a:xfrm>
              <a:off x="4665" y="1292"/>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00" name="Rectangle 44"/>
            <p:cNvSpPr>
              <a:spLocks noChangeArrowheads="1"/>
            </p:cNvSpPr>
            <p:nvPr/>
          </p:nvSpPr>
          <p:spPr bwMode="auto">
            <a:xfrm>
              <a:off x="5101" y="1292"/>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01" name="Rectangle 45"/>
            <p:cNvSpPr>
              <a:spLocks noChangeArrowheads="1"/>
            </p:cNvSpPr>
            <p:nvPr/>
          </p:nvSpPr>
          <p:spPr bwMode="auto">
            <a:xfrm>
              <a:off x="4484" y="1285"/>
              <a:ext cx="18" cy="1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502" name="Line 46"/>
            <p:cNvSpPr>
              <a:spLocks noChangeShapeType="1"/>
            </p:cNvSpPr>
            <p:nvPr/>
          </p:nvSpPr>
          <p:spPr bwMode="auto">
            <a:xfrm>
              <a:off x="4484" y="1285"/>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503" name="Rectangle 47"/>
            <p:cNvSpPr>
              <a:spLocks noChangeArrowheads="1"/>
            </p:cNvSpPr>
            <p:nvPr/>
          </p:nvSpPr>
          <p:spPr bwMode="auto">
            <a:xfrm>
              <a:off x="3761" y="1473"/>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04" name="Rectangle 48"/>
            <p:cNvSpPr>
              <a:spLocks noChangeArrowheads="1"/>
            </p:cNvSpPr>
            <p:nvPr/>
          </p:nvSpPr>
          <p:spPr bwMode="auto">
            <a:xfrm>
              <a:off x="4036" y="1473"/>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05" name="Rectangle 49"/>
            <p:cNvSpPr>
              <a:spLocks noChangeArrowheads="1"/>
            </p:cNvSpPr>
            <p:nvPr/>
          </p:nvSpPr>
          <p:spPr bwMode="auto">
            <a:xfrm>
              <a:off x="4311" y="1473"/>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06" name="Rectangle 50"/>
            <p:cNvSpPr>
              <a:spLocks noChangeArrowheads="1"/>
            </p:cNvSpPr>
            <p:nvPr/>
          </p:nvSpPr>
          <p:spPr bwMode="auto">
            <a:xfrm>
              <a:off x="4665" y="1473"/>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07" name="Rectangle 51"/>
            <p:cNvSpPr>
              <a:spLocks noChangeArrowheads="1"/>
            </p:cNvSpPr>
            <p:nvPr/>
          </p:nvSpPr>
          <p:spPr bwMode="auto">
            <a:xfrm>
              <a:off x="5101" y="1473"/>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08" name="Rectangle 52"/>
            <p:cNvSpPr>
              <a:spLocks noChangeArrowheads="1"/>
            </p:cNvSpPr>
            <p:nvPr/>
          </p:nvSpPr>
          <p:spPr bwMode="auto">
            <a:xfrm>
              <a:off x="4484" y="1466"/>
              <a:ext cx="18" cy="1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509" name="Line 53"/>
            <p:cNvSpPr>
              <a:spLocks noChangeShapeType="1"/>
            </p:cNvSpPr>
            <p:nvPr/>
          </p:nvSpPr>
          <p:spPr bwMode="auto">
            <a:xfrm>
              <a:off x="4484" y="1466"/>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510" name="Rectangle 54"/>
            <p:cNvSpPr>
              <a:spLocks noChangeArrowheads="1"/>
            </p:cNvSpPr>
            <p:nvPr/>
          </p:nvSpPr>
          <p:spPr bwMode="auto">
            <a:xfrm>
              <a:off x="3761" y="165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11" name="Rectangle 55"/>
            <p:cNvSpPr>
              <a:spLocks noChangeArrowheads="1"/>
            </p:cNvSpPr>
            <p:nvPr/>
          </p:nvSpPr>
          <p:spPr bwMode="auto">
            <a:xfrm>
              <a:off x="4036" y="165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12" name="Rectangle 56"/>
            <p:cNvSpPr>
              <a:spLocks noChangeArrowheads="1"/>
            </p:cNvSpPr>
            <p:nvPr/>
          </p:nvSpPr>
          <p:spPr bwMode="auto">
            <a:xfrm>
              <a:off x="4311" y="165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13" name="Rectangle 57"/>
            <p:cNvSpPr>
              <a:spLocks noChangeArrowheads="1"/>
            </p:cNvSpPr>
            <p:nvPr/>
          </p:nvSpPr>
          <p:spPr bwMode="auto">
            <a:xfrm>
              <a:off x="4665" y="165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14" name="Rectangle 58"/>
            <p:cNvSpPr>
              <a:spLocks noChangeArrowheads="1"/>
            </p:cNvSpPr>
            <p:nvPr/>
          </p:nvSpPr>
          <p:spPr bwMode="auto">
            <a:xfrm>
              <a:off x="5101" y="165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15" name="Rectangle 59"/>
            <p:cNvSpPr>
              <a:spLocks noChangeArrowheads="1"/>
            </p:cNvSpPr>
            <p:nvPr/>
          </p:nvSpPr>
          <p:spPr bwMode="auto">
            <a:xfrm>
              <a:off x="4484" y="1647"/>
              <a:ext cx="18" cy="1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516" name="Line 60"/>
            <p:cNvSpPr>
              <a:spLocks noChangeShapeType="1"/>
            </p:cNvSpPr>
            <p:nvPr/>
          </p:nvSpPr>
          <p:spPr bwMode="auto">
            <a:xfrm>
              <a:off x="4484" y="1647"/>
              <a:ext cx="1" cy="18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517" name="Rectangle 61"/>
            <p:cNvSpPr>
              <a:spLocks noChangeArrowheads="1"/>
            </p:cNvSpPr>
            <p:nvPr/>
          </p:nvSpPr>
          <p:spPr bwMode="auto">
            <a:xfrm>
              <a:off x="3761" y="183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18" name="Rectangle 62"/>
            <p:cNvSpPr>
              <a:spLocks noChangeArrowheads="1"/>
            </p:cNvSpPr>
            <p:nvPr/>
          </p:nvSpPr>
          <p:spPr bwMode="auto">
            <a:xfrm>
              <a:off x="4036" y="183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19" name="Rectangle 63"/>
            <p:cNvSpPr>
              <a:spLocks noChangeArrowheads="1"/>
            </p:cNvSpPr>
            <p:nvPr/>
          </p:nvSpPr>
          <p:spPr bwMode="auto">
            <a:xfrm>
              <a:off x="4311" y="183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20" name="Rectangle 64"/>
            <p:cNvSpPr>
              <a:spLocks noChangeArrowheads="1"/>
            </p:cNvSpPr>
            <p:nvPr/>
          </p:nvSpPr>
          <p:spPr bwMode="auto">
            <a:xfrm>
              <a:off x="4665" y="183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21" name="Rectangle 65"/>
            <p:cNvSpPr>
              <a:spLocks noChangeArrowheads="1"/>
            </p:cNvSpPr>
            <p:nvPr/>
          </p:nvSpPr>
          <p:spPr bwMode="auto">
            <a:xfrm>
              <a:off x="5101" y="1834"/>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22" name="Rectangle 66"/>
            <p:cNvSpPr>
              <a:spLocks noChangeArrowheads="1"/>
            </p:cNvSpPr>
            <p:nvPr/>
          </p:nvSpPr>
          <p:spPr bwMode="auto">
            <a:xfrm>
              <a:off x="4484" y="1827"/>
              <a:ext cx="18" cy="1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523" name="Line 67"/>
            <p:cNvSpPr>
              <a:spLocks noChangeShapeType="1"/>
            </p:cNvSpPr>
            <p:nvPr/>
          </p:nvSpPr>
          <p:spPr bwMode="auto">
            <a:xfrm>
              <a:off x="4484" y="1827"/>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524" name="Rectangle 68"/>
            <p:cNvSpPr>
              <a:spLocks noChangeArrowheads="1"/>
            </p:cNvSpPr>
            <p:nvPr/>
          </p:nvSpPr>
          <p:spPr bwMode="auto">
            <a:xfrm>
              <a:off x="3761" y="2015"/>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25" name="Rectangle 69"/>
            <p:cNvSpPr>
              <a:spLocks noChangeArrowheads="1"/>
            </p:cNvSpPr>
            <p:nvPr/>
          </p:nvSpPr>
          <p:spPr bwMode="auto">
            <a:xfrm>
              <a:off x="4036" y="2015"/>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26" name="Rectangle 70"/>
            <p:cNvSpPr>
              <a:spLocks noChangeArrowheads="1"/>
            </p:cNvSpPr>
            <p:nvPr/>
          </p:nvSpPr>
          <p:spPr bwMode="auto">
            <a:xfrm>
              <a:off x="4311" y="2015"/>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27" name="Rectangle 71"/>
            <p:cNvSpPr>
              <a:spLocks noChangeArrowheads="1"/>
            </p:cNvSpPr>
            <p:nvPr/>
          </p:nvSpPr>
          <p:spPr bwMode="auto">
            <a:xfrm>
              <a:off x="4665" y="2015"/>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28" name="Rectangle 72"/>
            <p:cNvSpPr>
              <a:spLocks noChangeArrowheads="1"/>
            </p:cNvSpPr>
            <p:nvPr/>
          </p:nvSpPr>
          <p:spPr bwMode="auto">
            <a:xfrm>
              <a:off x="5101" y="2015"/>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29" name="Rectangle 73"/>
            <p:cNvSpPr>
              <a:spLocks noChangeArrowheads="1"/>
            </p:cNvSpPr>
            <p:nvPr/>
          </p:nvSpPr>
          <p:spPr bwMode="auto">
            <a:xfrm>
              <a:off x="4484" y="2008"/>
              <a:ext cx="18" cy="1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530" name="Line 74"/>
            <p:cNvSpPr>
              <a:spLocks noChangeShapeType="1"/>
            </p:cNvSpPr>
            <p:nvPr/>
          </p:nvSpPr>
          <p:spPr bwMode="auto">
            <a:xfrm>
              <a:off x="4484" y="2008"/>
              <a:ext cx="1" cy="18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531" name="Rectangle 75"/>
            <p:cNvSpPr>
              <a:spLocks noChangeArrowheads="1"/>
            </p:cNvSpPr>
            <p:nvPr/>
          </p:nvSpPr>
          <p:spPr bwMode="auto">
            <a:xfrm>
              <a:off x="3761" y="219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32" name="Rectangle 76"/>
            <p:cNvSpPr>
              <a:spLocks noChangeArrowheads="1"/>
            </p:cNvSpPr>
            <p:nvPr/>
          </p:nvSpPr>
          <p:spPr bwMode="auto">
            <a:xfrm>
              <a:off x="4036" y="219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33" name="Rectangle 77"/>
            <p:cNvSpPr>
              <a:spLocks noChangeArrowheads="1"/>
            </p:cNvSpPr>
            <p:nvPr/>
          </p:nvSpPr>
          <p:spPr bwMode="auto">
            <a:xfrm>
              <a:off x="4311" y="219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34" name="Rectangle 78"/>
            <p:cNvSpPr>
              <a:spLocks noChangeArrowheads="1"/>
            </p:cNvSpPr>
            <p:nvPr/>
          </p:nvSpPr>
          <p:spPr bwMode="auto">
            <a:xfrm>
              <a:off x="4665" y="219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35" name="Rectangle 79"/>
            <p:cNvSpPr>
              <a:spLocks noChangeArrowheads="1"/>
            </p:cNvSpPr>
            <p:nvPr/>
          </p:nvSpPr>
          <p:spPr bwMode="auto">
            <a:xfrm>
              <a:off x="5101" y="219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0</a:t>
              </a:r>
              <a:endParaRPr kumimoji="0" lang="en-US" altLang="tr-TR" sz="2400"/>
            </a:p>
          </p:txBody>
        </p:sp>
        <p:sp>
          <p:nvSpPr>
            <p:cNvPr id="145536" name="Rectangle 80"/>
            <p:cNvSpPr>
              <a:spLocks noChangeArrowheads="1"/>
            </p:cNvSpPr>
            <p:nvPr/>
          </p:nvSpPr>
          <p:spPr bwMode="auto">
            <a:xfrm>
              <a:off x="4484" y="2188"/>
              <a:ext cx="18" cy="1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537" name="Line 81"/>
            <p:cNvSpPr>
              <a:spLocks noChangeShapeType="1"/>
            </p:cNvSpPr>
            <p:nvPr/>
          </p:nvSpPr>
          <p:spPr bwMode="auto">
            <a:xfrm>
              <a:off x="4484" y="2188"/>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5538" name="Rectangle 82"/>
            <p:cNvSpPr>
              <a:spLocks noChangeArrowheads="1"/>
            </p:cNvSpPr>
            <p:nvPr/>
          </p:nvSpPr>
          <p:spPr bwMode="auto">
            <a:xfrm>
              <a:off x="3761" y="237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39" name="Rectangle 83"/>
            <p:cNvSpPr>
              <a:spLocks noChangeArrowheads="1"/>
            </p:cNvSpPr>
            <p:nvPr/>
          </p:nvSpPr>
          <p:spPr bwMode="auto">
            <a:xfrm>
              <a:off x="4036" y="237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40" name="Rectangle 84"/>
            <p:cNvSpPr>
              <a:spLocks noChangeArrowheads="1"/>
            </p:cNvSpPr>
            <p:nvPr/>
          </p:nvSpPr>
          <p:spPr bwMode="auto">
            <a:xfrm>
              <a:off x="4311" y="237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41" name="Rectangle 85"/>
            <p:cNvSpPr>
              <a:spLocks noChangeArrowheads="1"/>
            </p:cNvSpPr>
            <p:nvPr/>
          </p:nvSpPr>
          <p:spPr bwMode="auto">
            <a:xfrm>
              <a:off x="4665" y="237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42" name="Rectangle 86"/>
            <p:cNvSpPr>
              <a:spLocks noChangeArrowheads="1"/>
            </p:cNvSpPr>
            <p:nvPr/>
          </p:nvSpPr>
          <p:spPr bwMode="auto">
            <a:xfrm>
              <a:off x="5101" y="2376"/>
              <a:ext cx="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rPr>
                <a:t>1</a:t>
              </a:r>
              <a:endParaRPr kumimoji="0" lang="en-US" altLang="tr-TR" sz="2400"/>
            </a:p>
          </p:txBody>
        </p:sp>
        <p:sp>
          <p:nvSpPr>
            <p:cNvPr id="145543" name="Rectangle 87"/>
            <p:cNvSpPr>
              <a:spLocks noChangeArrowheads="1"/>
            </p:cNvSpPr>
            <p:nvPr/>
          </p:nvSpPr>
          <p:spPr bwMode="auto">
            <a:xfrm>
              <a:off x="4484" y="2369"/>
              <a:ext cx="18" cy="1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45544" name="Line 88"/>
            <p:cNvSpPr>
              <a:spLocks noChangeShapeType="1"/>
            </p:cNvSpPr>
            <p:nvPr/>
          </p:nvSpPr>
          <p:spPr bwMode="auto">
            <a:xfrm>
              <a:off x="4484" y="2369"/>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grpSp>
      <p:grpSp>
        <p:nvGrpSpPr>
          <p:cNvPr id="466009" name="Group 89"/>
          <p:cNvGrpSpPr>
            <a:grpSpLocks/>
          </p:cNvGrpSpPr>
          <p:nvPr/>
        </p:nvGrpSpPr>
        <p:grpSpPr bwMode="auto">
          <a:xfrm>
            <a:off x="1219200" y="4343400"/>
            <a:ext cx="2182813" cy="1660525"/>
            <a:chOff x="768" y="2736"/>
            <a:chExt cx="1375" cy="1046"/>
          </a:xfrm>
        </p:grpSpPr>
        <p:sp>
          <p:nvSpPr>
            <p:cNvPr id="145440" name="Freeform 90"/>
            <p:cNvSpPr>
              <a:spLocks/>
            </p:cNvSpPr>
            <p:nvPr/>
          </p:nvSpPr>
          <p:spPr bwMode="auto">
            <a:xfrm>
              <a:off x="979" y="2970"/>
              <a:ext cx="1164" cy="582"/>
            </a:xfrm>
            <a:custGeom>
              <a:avLst/>
              <a:gdLst>
                <a:gd name="T0" fmla="*/ 0 w 1164"/>
                <a:gd name="T1" fmla="*/ 0 h 582"/>
                <a:gd name="T2" fmla="*/ 0 w 1164"/>
                <a:gd name="T3" fmla="*/ 582 h 582"/>
                <a:gd name="T4" fmla="*/ 1164 w 1164"/>
                <a:gd name="T5" fmla="*/ 582 h 582"/>
                <a:gd name="T6" fmla="*/ 1164 w 1164"/>
                <a:gd name="T7" fmla="*/ 0 h 582"/>
                <a:gd name="T8" fmla="*/ 0 w 1164"/>
                <a:gd name="T9" fmla="*/ 0 h 582"/>
                <a:gd name="T10" fmla="*/ 6 w 1164"/>
                <a:gd name="T11" fmla="*/ 12 h 582"/>
                <a:gd name="T12" fmla="*/ 1158 w 1164"/>
                <a:gd name="T13" fmla="*/ 12 h 582"/>
                <a:gd name="T14" fmla="*/ 1152 w 1164"/>
                <a:gd name="T15" fmla="*/ 6 h 582"/>
                <a:gd name="T16" fmla="*/ 1152 w 1164"/>
                <a:gd name="T17" fmla="*/ 577 h 582"/>
                <a:gd name="T18" fmla="*/ 1158 w 1164"/>
                <a:gd name="T19" fmla="*/ 571 h 582"/>
                <a:gd name="T20" fmla="*/ 6 w 1164"/>
                <a:gd name="T21" fmla="*/ 571 h 582"/>
                <a:gd name="T22" fmla="*/ 12 w 1164"/>
                <a:gd name="T23" fmla="*/ 577 h 582"/>
                <a:gd name="T24" fmla="*/ 12 w 1164"/>
                <a:gd name="T25" fmla="*/ 6 h 582"/>
                <a:gd name="T26" fmla="*/ 6 w 1164"/>
                <a:gd name="T27" fmla="*/ 12 h 582"/>
                <a:gd name="T28" fmla="*/ 0 w 1164"/>
                <a:gd name="T29" fmla="*/ 0 h 5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64" h="582">
                  <a:moveTo>
                    <a:pt x="0" y="0"/>
                  </a:moveTo>
                  <a:lnTo>
                    <a:pt x="0" y="582"/>
                  </a:lnTo>
                  <a:lnTo>
                    <a:pt x="1164" y="582"/>
                  </a:lnTo>
                  <a:lnTo>
                    <a:pt x="1164" y="0"/>
                  </a:lnTo>
                  <a:lnTo>
                    <a:pt x="0" y="0"/>
                  </a:lnTo>
                  <a:lnTo>
                    <a:pt x="6" y="12"/>
                  </a:lnTo>
                  <a:lnTo>
                    <a:pt x="1158" y="12"/>
                  </a:lnTo>
                  <a:lnTo>
                    <a:pt x="1152" y="6"/>
                  </a:lnTo>
                  <a:lnTo>
                    <a:pt x="1152" y="577"/>
                  </a:lnTo>
                  <a:lnTo>
                    <a:pt x="1158" y="571"/>
                  </a:lnTo>
                  <a:lnTo>
                    <a:pt x="6" y="571"/>
                  </a:lnTo>
                  <a:lnTo>
                    <a:pt x="12" y="577"/>
                  </a:lnTo>
                  <a:lnTo>
                    <a:pt x="12" y="6"/>
                  </a:lnTo>
                  <a:lnTo>
                    <a:pt x="6"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41" name="Rectangle 91"/>
            <p:cNvSpPr>
              <a:spLocks noChangeArrowheads="1"/>
            </p:cNvSpPr>
            <p:nvPr/>
          </p:nvSpPr>
          <p:spPr bwMode="auto">
            <a:xfrm>
              <a:off x="808" y="3276"/>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Arial" panose="020B0604020202020204" pitchFamily="34" charset="0"/>
                </a:rPr>
                <a:t>X</a:t>
              </a:r>
              <a:endParaRPr kumimoji="0" lang="en-US" altLang="tr-TR" sz="2400" b="1"/>
            </a:p>
          </p:txBody>
        </p:sp>
        <p:sp>
          <p:nvSpPr>
            <p:cNvPr id="145442" name="Rectangle 92"/>
            <p:cNvSpPr>
              <a:spLocks noChangeArrowheads="1"/>
            </p:cNvSpPr>
            <p:nvPr/>
          </p:nvSpPr>
          <p:spPr bwMode="auto">
            <a:xfrm>
              <a:off x="1812" y="2736"/>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Arial" panose="020B0604020202020204" pitchFamily="34" charset="0"/>
                </a:rPr>
                <a:t>Y</a:t>
              </a:r>
              <a:endParaRPr kumimoji="0" lang="en-US" altLang="tr-TR" sz="2400" b="1"/>
            </a:p>
          </p:txBody>
        </p:sp>
        <p:sp>
          <p:nvSpPr>
            <p:cNvPr id="145443" name="Rectangle 93"/>
            <p:cNvSpPr>
              <a:spLocks noChangeArrowheads="1"/>
            </p:cNvSpPr>
            <p:nvPr/>
          </p:nvSpPr>
          <p:spPr bwMode="auto">
            <a:xfrm>
              <a:off x="1524" y="3600"/>
              <a:ext cx="93"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Arial" panose="020B0604020202020204" pitchFamily="34" charset="0"/>
                </a:rPr>
                <a:t>Z</a:t>
              </a:r>
              <a:endParaRPr kumimoji="0" lang="en-US" altLang="tr-TR" sz="2400" b="1"/>
            </a:p>
          </p:txBody>
        </p:sp>
        <p:sp>
          <p:nvSpPr>
            <p:cNvPr id="145444" name="Freeform 94"/>
            <p:cNvSpPr>
              <a:spLocks/>
            </p:cNvSpPr>
            <p:nvPr/>
          </p:nvSpPr>
          <p:spPr bwMode="auto">
            <a:xfrm>
              <a:off x="1555" y="2826"/>
              <a:ext cx="12" cy="732"/>
            </a:xfrm>
            <a:custGeom>
              <a:avLst/>
              <a:gdLst>
                <a:gd name="T0" fmla="*/ 12 w 12"/>
                <a:gd name="T1" fmla="*/ 6 h 732"/>
                <a:gd name="T2" fmla="*/ 12 w 12"/>
                <a:gd name="T3" fmla="*/ 4 h 732"/>
                <a:gd name="T4" fmla="*/ 10 w 12"/>
                <a:gd name="T5" fmla="*/ 2 h 732"/>
                <a:gd name="T6" fmla="*/ 10 w 12"/>
                <a:gd name="T7" fmla="*/ 0 h 732"/>
                <a:gd name="T8" fmla="*/ 4 w 12"/>
                <a:gd name="T9" fmla="*/ 0 h 732"/>
                <a:gd name="T10" fmla="*/ 0 w 12"/>
                <a:gd name="T11" fmla="*/ 4 h 732"/>
                <a:gd name="T12" fmla="*/ 0 w 12"/>
                <a:gd name="T13" fmla="*/ 730 h 732"/>
                <a:gd name="T14" fmla="*/ 2 w 12"/>
                <a:gd name="T15" fmla="*/ 730 h 732"/>
                <a:gd name="T16" fmla="*/ 4 w 12"/>
                <a:gd name="T17" fmla="*/ 732 h 732"/>
                <a:gd name="T18" fmla="*/ 10 w 12"/>
                <a:gd name="T19" fmla="*/ 732 h 732"/>
                <a:gd name="T20" fmla="*/ 10 w 12"/>
                <a:gd name="T21" fmla="*/ 730 h 732"/>
                <a:gd name="T22" fmla="*/ 12 w 12"/>
                <a:gd name="T23" fmla="*/ 730 h 732"/>
                <a:gd name="T24" fmla="*/ 12 w 12"/>
                <a:gd name="T25" fmla="*/ 726 h 732"/>
                <a:gd name="T26" fmla="*/ 12 w 12"/>
                <a:gd name="T27" fmla="*/ 6 h 7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732">
                  <a:moveTo>
                    <a:pt x="12" y="6"/>
                  </a:moveTo>
                  <a:lnTo>
                    <a:pt x="12" y="4"/>
                  </a:lnTo>
                  <a:lnTo>
                    <a:pt x="10" y="2"/>
                  </a:lnTo>
                  <a:lnTo>
                    <a:pt x="10" y="0"/>
                  </a:lnTo>
                  <a:lnTo>
                    <a:pt x="4" y="0"/>
                  </a:lnTo>
                  <a:lnTo>
                    <a:pt x="0" y="4"/>
                  </a:lnTo>
                  <a:lnTo>
                    <a:pt x="0" y="730"/>
                  </a:lnTo>
                  <a:lnTo>
                    <a:pt x="2" y="730"/>
                  </a:lnTo>
                  <a:lnTo>
                    <a:pt x="4" y="732"/>
                  </a:lnTo>
                  <a:lnTo>
                    <a:pt x="10" y="732"/>
                  </a:lnTo>
                  <a:lnTo>
                    <a:pt x="10" y="730"/>
                  </a:lnTo>
                  <a:lnTo>
                    <a:pt x="12" y="730"/>
                  </a:lnTo>
                  <a:lnTo>
                    <a:pt x="12" y="726"/>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45" name="Freeform 95"/>
            <p:cNvSpPr>
              <a:spLocks/>
            </p:cNvSpPr>
            <p:nvPr/>
          </p:nvSpPr>
          <p:spPr bwMode="auto">
            <a:xfrm>
              <a:off x="1267" y="2970"/>
              <a:ext cx="12" cy="732"/>
            </a:xfrm>
            <a:custGeom>
              <a:avLst/>
              <a:gdLst>
                <a:gd name="T0" fmla="*/ 12 w 12"/>
                <a:gd name="T1" fmla="*/ 6 h 732"/>
                <a:gd name="T2" fmla="*/ 12 w 12"/>
                <a:gd name="T3" fmla="*/ 4 h 732"/>
                <a:gd name="T4" fmla="*/ 10 w 12"/>
                <a:gd name="T5" fmla="*/ 2 h 732"/>
                <a:gd name="T6" fmla="*/ 10 w 12"/>
                <a:gd name="T7" fmla="*/ 0 h 732"/>
                <a:gd name="T8" fmla="*/ 4 w 12"/>
                <a:gd name="T9" fmla="*/ 0 h 732"/>
                <a:gd name="T10" fmla="*/ 0 w 12"/>
                <a:gd name="T11" fmla="*/ 4 h 732"/>
                <a:gd name="T12" fmla="*/ 0 w 12"/>
                <a:gd name="T13" fmla="*/ 730 h 732"/>
                <a:gd name="T14" fmla="*/ 2 w 12"/>
                <a:gd name="T15" fmla="*/ 730 h 732"/>
                <a:gd name="T16" fmla="*/ 4 w 12"/>
                <a:gd name="T17" fmla="*/ 732 h 732"/>
                <a:gd name="T18" fmla="*/ 10 w 12"/>
                <a:gd name="T19" fmla="*/ 732 h 732"/>
                <a:gd name="T20" fmla="*/ 10 w 12"/>
                <a:gd name="T21" fmla="*/ 730 h 732"/>
                <a:gd name="T22" fmla="*/ 12 w 12"/>
                <a:gd name="T23" fmla="*/ 730 h 732"/>
                <a:gd name="T24" fmla="*/ 12 w 12"/>
                <a:gd name="T25" fmla="*/ 726 h 732"/>
                <a:gd name="T26" fmla="*/ 12 w 12"/>
                <a:gd name="T27" fmla="*/ 6 h 7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732">
                  <a:moveTo>
                    <a:pt x="12" y="6"/>
                  </a:moveTo>
                  <a:lnTo>
                    <a:pt x="12" y="4"/>
                  </a:lnTo>
                  <a:lnTo>
                    <a:pt x="10" y="2"/>
                  </a:lnTo>
                  <a:lnTo>
                    <a:pt x="10" y="0"/>
                  </a:lnTo>
                  <a:lnTo>
                    <a:pt x="4" y="0"/>
                  </a:lnTo>
                  <a:lnTo>
                    <a:pt x="0" y="4"/>
                  </a:lnTo>
                  <a:lnTo>
                    <a:pt x="0" y="730"/>
                  </a:lnTo>
                  <a:lnTo>
                    <a:pt x="2" y="730"/>
                  </a:lnTo>
                  <a:lnTo>
                    <a:pt x="4" y="732"/>
                  </a:lnTo>
                  <a:lnTo>
                    <a:pt x="10" y="732"/>
                  </a:lnTo>
                  <a:lnTo>
                    <a:pt x="10" y="730"/>
                  </a:lnTo>
                  <a:lnTo>
                    <a:pt x="12" y="730"/>
                  </a:lnTo>
                  <a:lnTo>
                    <a:pt x="12" y="726"/>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46" name="Freeform 96"/>
            <p:cNvSpPr>
              <a:spLocks/>
            </p:cNvSpPr>
            <p:nvPr/>
          </p:nvSpPr>
          <p:spPr bwMode="auto">
            <a:xfrm>
              <a:off x="799" y="3258"/>
              <a:ext cx="1344" cy="12"/>
            </a:xfrm>
            <a:custGeom>
              <a:avLst/>
              <a:gdLst>
                <a:gd name="T0" fmla="*/ 5 w 1344"/>
                <a:gd name="T1" fmla="*/ 0 h 12"/>
                <a:gd name="T2" fmla="*/ 3 w 1344"/>
                <a:gd name="T3" fmla="*/ 0 h 12"/>
                <a:gd name="T4" fmla="*/ 0 w 1344"/>
                <a:gd name="T5" fmla="*/ 4 h 12"/>
                <a:gd name="T6" fmla="*/ 0 w 1344"/>
                <a:gd name="T7" fmla="*/ 10 h 12"/>
                <a:gd name="T8" fmla="*/ 1 w 1344"/>
                <a:gd name="T9" fmla="*/ 10 h 12"/>
                <a:gd name="T10" fmla="*/ 3 w 1344"/>
                <a:gd name="T11" fmla="*/ 12 h 12"/>
                <a:gd name="T12" fmla="*/ 1342 w 1344"/>
                <a:gd name="T13" fmla="*/ 12 h 12"/>
                <a:gd name="T14" fmla="*/ 1342 w 1344"/>
                <a:gd name="T15" fmla="*/ 10 h 12"/>
                <a:gd name="T16" fmla="*/ 1344 w 1344"/>
                <a:gd name="T17" fmla="*/ 10 h 12"/>
                <a:gd name="T18" fmla="*/ 1344 w 1344"/>
                <a:gd name="T19" fmla="*/ 4 h 12"/>
                <a:gd name="T20" fmla="*/ 1342 w 1344"/>
                <a:gd name="T21" fmla="*/ 2 h 12"/>
                <a:gd name="T22" fmla="*/ 1342 w 1344"/>
                <a:gd name="T23" fmla="*/ 0 h 12"/>
                <a:gd name="T24" fmla="*/ 1338 w 1344"/>
                <a:gd name="T25" fmla="*/ 0 h 12"/>
                <a:gd name="T26" fmla="*/ 5 w 134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44" h="12">
                  <a:moveTo>
                    <a:pt x="5" y="0"/>
                  </a:moveTo>
                  <a:lnTo>
                    <a:pt x="3" y="0"/>
                  </a:lnTo>
                  <a:lnTo>
                    <a:pt x="0" y="4"/>
                  </a:lnTo>
                  <a:lnTo>
                    <a:pt x="0" y="10"/>
                  </a:lnTo>
                  <a:lnTo>
                    <a:pt x="1" y="10"/>
                  </a:lnTo>
                  <a:lnTo>
                    <a:pt x="3" y="12"/>
                  </a:lnTo>
                  <a:lnTo>
                    <a:pt x="1342" y="12"/>
                  </a:lnTo>
                  <a:lnTo>
                    <a:pt x="1342" y="10"/>
                  </a:lnTo>
                  <a:lnTo>
                    <a:pt x="1344" y="10"/>
                  </a:lnTo>
                  <a:lnTo>
                    <a:pt x="1344" y="4"/>
                  </a:lnTo>
                  <a:lnTo>
                    <a:pt x="1342" y="2"/>
                  </a:lnTo>
                  <a:lnTo>
                    <a:pt x="1342" y="0"/>
                  </a:lnTo>
                  <a:lnTo>
                    <a:pt x="1338"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47" name="Rectangle 97"/>
            <p:cNvSpPr>
              <a:spLocks noChangeArrowheads="1"/>
            </p:cNvSpPr>
            <p:nvPr/>
          </p:nvSpPr>
          <p:spPr bwMode="auto">
            <a:xfrm>
              <a:off x="1200" y="3153"/>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0</a:t>
              </a:r>
              <a:endParaRPr kumimoji="0" lang="en-US" altLang="tr-TR" sz="2400" b="1"/>
            </a:p>
          </p:txBody>
        </p:sp>
        <p:sp>
          <p:nvSpPr>
            <p:cNvPr id="145448" name="Rectangle 98"/>
            <p:cNvSpPr>
              <a:spLocks noChangeArrowheads="1"/>
            </p:cNvSpPr>
            <p:nvPr/>
          </p:nvSpPr>
          <p:spPr bwMode="auto">
            <a:xfrm>
              <a:off x="1488" y="3153"/>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1</a:t>
              </a:r>
              <a:endParaRPr kumimoji="0" lang="en-US" altLang="tr-TR" sz="2400" b="1"/>
            </a:p>
          </p:txBody>
        </p:sp>
        <p:sp>
          <p:nvSpPr>
            <p:cNvPr id="145449" name="Rectangle 99"/>
            <p:cNvSpPr>
              <a:spLocks noChangeArrowheads="1"/>
            </p:cNvSpPr>
            <p:nvPr/>
          </p:nvSpPr>
          <p:spPr bwMode="auto">
            <a:xfrm>
              <a:off x="1776" y="3153"/>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3</a:t>
              </a:r>
              <a:endParaRPr kumimoji="0" lang="en-US" altLang="tr-TR" sz="2400" b="1"/>
            </a:p>
          </p:txBody>
        </p:sp>
        <p:sp>
          <p:nvSpPr>
            <p:cNvPr id="145450" name="Rectangle 100"/>
            <p:cNvSpPr>
              <a:spLocks noChangeArrowheads="1"/>
            </p:cNvSpPr>
            <p:nvPr/>
          </p:nvSpPr>
          <p:spPr bwMode="auto">
            <a:xfrm>
              <a:off x="2064" y="3153"/>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2</a:t>
              </a:r>
              <a:endParaRPr kumimoji="0" lang="en-US" altLang="tr-TR" sz="2400" b="1"/>
            </a:p>
          </p:txBody>
        </p:sp>
        <p:sp>
          <p:nvSpPr>
            <p:cNvPr id="145451" name="Rectangle 101"/>
            <p:cNvSpPr>
              <a:spLocks noChangeArrowheads="1"/>
            </p:cNvSpPr>
            <p:nvPr/>
          </p:nvSpPr>
          <p:spPr bwMode="auto">
            <a:xfrm>
              <a:off x="1200" y="3441"/>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4</a:t>
              </a:r>
              <a:endParaRPr kumimoji="0" lang="en-US" altLang="tr-TR" sz="2400" b="1"/>
            </a:p>
          </p:txBody>
        </p:sp>
        <p:sp>
          <p:nvSpPr>
            <p:cNvPr id="145452" name="Rectangle 102"/>
            <p:cNvSpPr>
              <a:spLocks noChangeArrowheads="1"/>
            </p:cNvSpPr>
            <p:nvPr/>
          </p:nvSpPr>
          <p:spPr bwMode="auto">
            <a:xfrm>
              <a:off x="1488" y="3441"/>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5</a:t>
              </a:r>
              <a:endParaRPr kumimoji="0" lang="en-US" altLang="tr-TR" sz="2400" b="1"/>
            </a:p>
          </p:txBody>
        </p:sp>
        <p:sp>
          <p:nvSpPr>
            <p:cNvPr id="145453" name="Rectangle 103"/>
            <p:cNvSpPr>
              <a:spLocks noChangeArrowheads="1"/>
            </p:cNvSpPr>
            <p:nvPr/>
          </p:nvSpPr>
          <p:spPr bwMode="auto">
            <a:xfrm>
              <a:off x="1776" y="3441"/>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7</a:t>
              </a:r>
              <a:endParaRPr kumimoji="0" lang="en-US" altLang="tr-TR" sz="2400" b="1"/>
            </a:p>
          </p:txBody>
        </p:sp>
        <p:sp>
          <p:nvSpPr>
            <p:cNvPr id="145454" name="Rectangle 104"/>
            <p:cNvSpPr>
              <a:spLocks noChangeArrowheads="1"/>
            </p:cNvSpPr>
            <p:nvPr/>
          </p:nvSpPr>
          <p:spPr bwMode="auto">
            <a:xfrm>
              <a:off x="2064" y="3441"/>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6</a:t>
              </a:r>
              <a:endParaRPr kumimoji="0" lang="en-US" altLang="tr-TR" sz="2400" b="1"/>
            </a:p>
          </p:txBody>
        </p:sp>
        <p:sp>
          <p:nvSpPr>
            <p:cNvPr id="145455" name="Rectangle 105"/>
            <p:cNvSpPr>
              <a:spLocks noChangeArrowheads="1"/>
            </p:cNvSpPr>
            <p:nvPr/>
          </p:nvSpPr>
          <p:spPr bwMode="auto">
            <a:xfrm>
              <a:off x="1092" y="3291"/>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Arial" panose="020B0604020202020204" pitchFamily="34" charset="0"/>
                </a:rPr>
                <a:t>1</a:t>
              </a:r>
              <a:endParaRPr kumimoji="0" lang="en-US" altLang="tr-TR" sz="2400" b="1"/>
            </a:p>
          </p:txBody>
        </p:sp>
        <p:sp>
          <p:nvSpPr>
            <p:cNvPr id="145456" name="Rectangle 106"/>
            <p:cNvSpPr>
              <a:spLocks noChangeArrowheads="1"/>
            </p:cNvSpPr>
            <p:nvPr/>
          </p:nvSpPr>
          <p:spPr bwMode="auto">
            <a:xfrm>
              <a:off x="1380" y="3003"/>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Arial" panose="020B0604020202020204" pitchFamily="34" charset="0"/>
                </a:rPr>
                <a:t>1</a:t>
              </a:r>
              <a:endParaRPr kumimoji="0" lang="en-US" altLang="tr-TR" sz="2400" b="1"/>
            </a:p>
          </p:txBody>
        </p:sp>
        <p:sp>
          <p:nvSpPr>
            <p:cNvPr id="145457" name="Rectangle 107"/>
            <p:cNvSpPr>
              <a:spLocks noChangeArrowheads="1"/>
            </p:cNvSpPr>
            <p:nvPr/>
          </p:nvSpPr>
          <p:spPr bwMode="auto">
            <a:xfrm>
              <a:off x="1668" y="3291"/>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Arial" panose="020B0604020202020204" pitchFamily="34" charset="0"/>
                </a:rPr>
                <a:t>1</a:t>
              </a:r>
              <a:endParaRPr kumimoji="0" lang="en-US" altLang="tr-TR" sz="2400" b="1"/>
            </a:p>
          </p:txBody>
        </p:sp>
        <p:sp>
          <p:nvSpPr>
            <p:cNvPr id="145458" name="Rectangle 108"/>
            <p:cNvSpPr>
              <a:spLocks noChangeArrowheads="1"/>
            </p:cNvSpPr>
            <p:nvPr/>
          </p:nvSpPr>
          <p:spPr bwMode="auto">
            <a:xfrm>
              <a:off x="1956" y="3003"/>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Arial" panose="020B0604020202020204" pitchFamily="34" charset="0"/>
                </a:rPr>
                <a:t>1</a:t>
              </a:r>
              <a:endParaRPr kumimoji="0" lang="en-US" altLang="tr-TR" sz="2400" b="1"/>
            </a:p>
          </p:txBody>
        </p:sp>
        <p:sp>
          <p:nvSpPr>
            <p:cNvPr id="145459" name="Freeform 109"/>
            <p:cNvSpPr>
              <a:spLocks/>
            </p:cNvSpPr>
            <p:nvPr/>
          </p:nvSpPr>
          <p:spPr bwMode="auto">
            <a:xfrm>
              <a:off x="1849" y="2976"/>
              <a:ext cx="11" cy="732"/>
            </a:xfrm>
            <a:custGeom>
              <a:avLst/>
              <a:gdLst>
                <a:gd name="T0" fmla="*/ 11 w 11"/>
                <a:gd name="T1" fmla="*/ 6 h 732"/>
                <a:gd name="T2" fmla="*/ 11 w 11"/>
                <a:gd name="T3" fmla="*/ 4 h 732"/>
                <a:gd name="T4" fmla="*/ 10 w 11"/>
                <a:gd name="T5" fmla="*/ 2 h 732"/>
                <a:gd name="T6" fmla="*/ 10 w 11"/>
                <a:gd name="T7" fmla="*/ 0 h 732"/>
                <a:gd name="T8" fmla="*/ 4 w 11"/>
                <a:gd name="T9" fmla="*/ 0 h 732"/>
                <a:gd name="T10" fmla="*/ 0 w 11"/>
                <a:gd name="T11" fmla="*/ 4 h 732"/>
                <a:gd name="T12" fmla="*/ 0 w 11"/>
                <a:gd name="T13" fmla="*/ 730 h 732"/>
                <a:gd name="T14" fmla="*/ 2 w 11"/>
                <a:gd name="T15" fmla="*/ 730 h 732"/>
                <a:gd name="T16" fmla="*/ 4 w 11"/>
                <a:gd name="T17" fmla="*/ 732 h 732"/>
                <a:gd name="T18" fmla="*/ 10 w 11"/>
                <a:gd name="T19" fmla="*/ 732 h 732"/>
                <a:gd name="T20" fmla="*/ 10 w 11"/>
                <a:gd name="T21" fmla="*/ 730 h 732"/>
                <a:gd name="T22" fmla="*/ 11 w 11"/>
                <a:gd name="T23" fmla="*/ 730 h 732"/>
                <a:gd name="T24" fmla="*/ 11 w 11"/>
                <a:gd name="T25" fmla="*/ 726 h 732"/>
                <a:gd name="T26" fmla="*/ 11 w 11"/>
                <a:gd name="T27" fmla="*/ 6 h 7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732">
                  <a:moveTo>
                    <a:pt x="11" y="6"/>
                  </a:moveTo>
                  <a:lnTo>
                    <a:pt x="11" y="4"/>
                  </a:lnTo>
                  <a:lnTo>
                    <a:pt x="10" y="2"/>
                  </a:lnTo>
                  <a:lnTo>
                    <a:pt x="10" y="0"/>
                  </a:lnTo>
                  <a:lnTo>
                    <a:pt x="4" y="0"/>
                  </a:lnTo>
                  <a:lnTo>
                    <a:pt x="0" y="4"/>
                  </a:lnTo>
                  <a:lnTo>
                    <a:pt x="0" y="730"/>
                  </a:lnTo>
                  <a:lnTo>
                    <a:pt x="2" y="730"/>
                  </a:lnTo>
                  <a:lnTo>
                    <a:pt x="4" y="732"/>
                  </a:lnTo>
                  <a:lnTo>
                    <a:pt x="10" y="732"/>
                  </a:lnTo>
                  <a:lnTo>
                    <a:pt x="10" y="730"/>
                  </a:lnTo>
                  <a:lnTo>
                    <a:pt x="11" y="730"/>
                  </a:lnTo>
                  <a:lnTo>
                    <a:pt x="11" y="726"/>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60" name="Rectangle 110"/>
            <p:cNvSpPr>
              <a:spLocks noChangeArrowheads="1"/>
            </p:cNvSpPr>
            <p:nvPr/>
          </p:nvSpPr>
          <p:spPr bwMode="auto">
            <a:xfrm>
              <a:off x="768" y="2736"/>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Arial" panose="020B0604020202020204" pitchFamily="34" charset="0"/>
                </a:rPr>
                <a:t>S</a:t>
              </a:r>
              <a:endParaRPr kumimoji="0" lang="en-US" altLang="tr-TR" sz="2400" b="1"/>
            </a:p>
          </p:txBody>
        </p:sp>
      </p:grpSp>
      <p:grpSp>
        <p:nvGrpSpPr>
          <p:cNvPr id="466031" name="Group 111"/>
          <p:cNvGrpSpPr>
            <a:grpSpLocks/>
          </p:cNvGrpSpPr>
          <p:nvPr/>
        </p:nvGrpSpPr>
        <p:grpSpPr bwMode="auto">
          <a:xfrm>
            <a:off x="4306888" y="4343400"/>
            <a:ext cx="2182812" cy="1660525"/>
            <a:chOff x="2713" y="2736"/>
            <a:chExt cx="1375" cy="1046"/>
          </a:xfrm>
        </p:grpSpPr>
        <p:sp>
          <p:nvSpPr>
            <p:cNvPr id="145416" name="Freeform 112"/>
            <p:cNvSpPr>
              <a:spLocks/>
            </p:cNvSpPr>
            <p:nvPr/>
          </p:nvSpPr>
          <p:spPr bwMode="auto">
            <a:xfrm>
              <a:off x="2924" y="2970"/>
              <a:ext cx="1164" cy="582"/>
            </a:xfrm>
            <a:custGeom>
              <a:avLst/>
              <a:gdLst>
                <a:gd name="T0" fmla="*/ 0 w 1164"/>
                <a:gd name="T1" fmla="*/ 0 h 582"/>
                <a:gd name="T2" fmla="*/ 0 w 1164"/>
                <a:gd name="T3" fmla="*/ 582 h 582"/>
                <a:gd name="T4" fmla="*/ 1164 w 1164"/>
                <a:gd name="T5" fmla="*/ 582 h 582"/>
                <a:gd name="T6" fmla="*/ 1164 w 1164"/>
                <a:gd name="T7" fmla="*/ 0 h 582"/>
                <a:gd name="T8" fmla="*/ 0 w 1164"/>
                <a:gd name="T9" fmla="*/ 0 h 582"/>
                <a:gd name="T10" fmla="*/ 6 w 1164"/>
                <a:gd name="T11" fmla="*/ 12 h 582"/>
                <a:gd name="T12" fmla="*/ 1158 w 1164"/>
                <a:gd name="T13" fmla="*/ 12 h 582"/>
                <a:gd name="T14" fmla="*/ 1152 w 1164"/>
                <a:gd name="T15" fmla="*/ 6 h 582"/>
                <a:gd name="T16" fmla="*/ 1152 w 1164"/>
                <a:gd name="T17" fmla="*/ 577 h 582"/>
                <a:gd name="T18" fmla="*/ 1158 w 1164"/>
                <a:gd name="T19" fmla="*/ 571 h 582"/>
                <a:gd name="T20" fmla="*/ 6 w 1164"/>
                <a:gd name="T21" fmla="*/ 571 h 582"/>
                <a:gd name="T22" fmla="*/ 12 w 1164"/>
                <a:gd name="T23" fmla="*/ 577 h 582"/>
                <a:gd name="T24" fmla="*/ 12 w 1164"/>
                <a:gd name="T25" fmla="*/ 6 h 582"/>
                <a:gd name="T26" fmla="*/ 6 w 1164"/>
                <a:gd name="T27" fmla="*/ 12 h 582"/>
                <a:gd name="T28" fmla="*/ 0 w 1164"/>
                <a:gd name="T29" fmla="*/ 0 h 5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64" h="582">
                  <a:moveTo>
                    <a:pt x="0" y="0"/>
                  </a:moveTo>
                  <a:lnTo>
                    <a:pt x="0" y="582"/>
                  </a:lnTo>
                  <a:lnTo>
                    <a:pt x="1164" y="582"/>
                  </a:lnTo>
                  <a:lnTo>
                    <a:pt x="1164" y="0"/>
                  </a:lnTo>
                  <a:lnTo>
                    <a:pt x="0" y="0"/>
                  </a:lnTo>
                  <a:lnTo>
                    <a:pt x="6" y="12"/>
                  </a:lnTo>
                  <a:lnTo>
                    <a:pt x="1158" y="12"/>
                  </a:lnTo>
                  <a:lnTo>
                    <a:pt x="1152" y="6"/>
                  </a:lnTo>
                  <a:lnTo>
                    <a:pt x="1152" y="577"/>
                  </a:lnTo>
                  <a:lnTo>
                    <a:pt x="1158" y="571"/>
                  </a:lnTo>
                  <a:lnTo>
                    <a:pt x="6" y="571"/>
                  </a:lnTo>
                  <a:lnTo>
                    <a:pt x="12" y="577"/>
                  </a:lnTo>
                  <a:lnTo>
                    <a:pt x="12" y="6"/>
                  </a:lnTo>
                  <a:lnTo>
                    <a:pt x="6"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17" name="Rectangle 113"/>
            <p:cNvSpPr>
              <a:spLocks noChangeArrowheads="1"/>
            </p:cNvSpPr>
            <p:nvPr/>
          </p:nvSpPr>
          <p:spPr bwMode="auto">
            <a:xfrm>
              <a:off x="2753" y="3276"/>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Arial" panose="020B0604020202020204" pitchFamily="34" charset="0"/>
                </a:rPr>
                <a:t>X</a:t>
              </a:r>
              <a:endParaRPr kumimoji="0" lang="en-US" altLang="tr-TR" sz="2400" b="1"/>
            </a:p>
          </p:txBody>
        </p:sp>
        <p:sp>
          <p:nvSpPr>
            <p:cNvPr id="145418" name="Rectangle 114"/>
            <p:cNvSpPr>
              <a:spLocks noChangeArrowheads="1"/>
            </p:cNvSpPr>
            <p:nvPr/>
          </p:nvSpPr>
          <p:spPr bwMode="auto">
            <a:xfrm>
              <a:off x="3758" y="2736"/>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Arial" panose="020B0604020202020204" pitchFamily="34" charset="0"/>
                </a:rPr>
                <a:t>Y</a:t>
              </a:r>
              <a:endParaRPr kumimoji="0" lang="en-US" altLang="tr-TR" sz="2400" b="1"/>
            </a:p>
          </p:txBody>
        </p:sp>
        <p:sp>
          <p:nvSpPr>
            <p:cNvPr id="145419" name="Rectangle 115"/>
            <p:cNvSpPr>
              <a:spLocks noChangeArrowheads="1"/>
            </p:cNvSpPr>
            <p:nvPr/>
          </p:nvSpPr>
          <p:spPr bwMode="auto">
            <a:xfrm>
              <a:off x="3470" y="3600"/>
              <a:ext cx="93"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Arial" panose="020B0604020202020204" pitchFamily="34" charset="0"/>
                </a:rPr>
                <a:t>Z</a:t>
              </a:r>
              <a:endParaRPr kumimoji="0" lang="en-US" altLang="tr-TR" sz="2400" b="1"/>
            </a:p>
          </p:txBody>
        </p:sp>
        <p:sp>
          <p:nvSpPr>
            <p:cNvPr id="145420" name="Freeform 116"/>
            <p:cNvSpPr>
              <a:spLocks/>
            </p:cNvSpPr>
            <p:nvPr/>
          </p:nvSpPr>
          <p:spPr bwMode="auto">
            <a:xfrm>
              <a:off x="3500" y="2826"/>
              <a:ext cx="12" cy="732"/>
            </a:xfrm>
            <a:custGeom>
              <a:avLst/>
              <a:gdLst>
                <a:gd name="T0" fmla="*/ 12 w 12"/>
                <a:gd name="T1" fmla="*/ 6 h 732"/>
                <a:gd name="T2" fmla="*/ 12 w 12"/>
                <a:gd name="T3" fmla="*/ 4 h 732"/>
                <a:gd name="T4" fmla="*/ 10 w 12"/>
                <a:gd name="T5" fmla="*/ 2 h 732"/>
                <a:gd name="T6" fmla="*/ 10 w 12"/>
                <a:gd name="T7" fmla="*/ 0 h 732"/>
                <a:gd name="T8" fmla="*/ 4 w 12"/>
                <a:gd name="T9" fmla="*/ 0 h 732"/>
                <a:gd name="T10" fmla="*/ 0 w 12"/>
                <a:gd name="T11" fmla="*/ 4 h 732"/>
                <a:gd name="T12" fmla="*/ 0 w 12"/>
                <a:gd name="T13" fmla="*/ 730 h 732"/>
                <a:gd name="T14" fmla="*/ 2 w 12"/>
                <a:gd name="T15" fmla="*/ 730 h 732"/>
                <a:gd name="T16" fmla="*/ 4 w 12"/>
                <a:gd name="T17" fmla="*/ 732 h 732"/>
                <a:gd name="T18" fmla="*/ 10 w 12"/>
                <a:gd name="T19" fmla="*/ 732 h 732"/>
                <a:gd name="T20" fmla="*/ 10 w 12"/>
                <a:gd name="T21" fmla="*/ 730 h 732"/>
                <a:gd name="T22" fmla="*/ 12 w 12"/>
                <a:gd name="T23" fmla="*/ 730 h 732"/>
                <a:gd name="T24" fmla="*/ 12 w 12"/>
                <a:gd name="T25" fmla="*/ 726 h 732"/>
                <a:gd name="T26" fmla="*/ 12 w 12"/>
                <a:gd name="T27" fmla="*/ 6 h 7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732">
                  <a:moveTo>
                    <a:pt x="12" y="6"/>
                  </a:moveTo>
                  <a:lnTo>
                    <a:pt x="12" y="4"/>
                  </a:lnTo>
                  <a:lnTo>
                    <a:pt x="10" y="2"/>
                  </a:lnTo>
                  <a:lnTo>
                    <a:pt x="10" y="0"/>
                  </a:lnTo>
                  <a:lnTo>
                    <a:pt x="4" y="0"/>
                  </a:lnTo>
                  <a:lnTo>
                    <a:pt x="0" y="4"/>
                  </a:lnTo>
                  <a:lnTo>
                    <a:pt x="0" y="730"/>
                  </a:lnTo>
                  <a:lnTo>
                    <a:pt x="2" y="730"/>
                  </a:lnTo>
                  <a:lnTo>
                    <a:pt x="4" y="732"/>
                  </a:lnTo>
                  <a:lnTo>
                    <a:pt x="10" y="732"/>
                  </a:lnTo>
                  <a:lnTo>
                    <a:pt x="10" y="730"/>
                  </a:lnTo>
                  <a:lnTo>
                    <a:pt x="12" y="730"/>
                  </a:lnTo>
                  <a:lnTo>
                    <a:pt x="12" y="726"/>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21" name="Freeform 117"/>
            <p:cNvSpPr>
              <a:spLocks/>
            </p:cNvSpPr>
            <p:nvPr/>
          </p:nvSpPr>
          <p:spPr bwMode="auto">
            <a:xfrm>
              <a:off x="3212" y="2970"/>
              <a:ext cx="12" cy="732"/>
            </a:xfrm>
            <a:custGeom>
              <a:avLst/>
              <a:gdLst>
                <a:gd name="T0" fmla="*/ 12 w 12"/>
                <a:gd name="T1" fmla="*/ 6 h 732"/>
                <a:gd name="T2" fmla="*/ 12 w 12"/>
                <a:gd name="T3" fmla="*/ 4 h 732"/>
                <a:gd name="T4" fmla="*/ 10 w 12"/>
                <a:gd name="T5" fmla="*/ 2 h 732"/>
                <a:gd name="T6" fmla="*/ 10 w 12"/>
                <a:gd name="T7" fmla="*/ 0 h 732"/>
                <a:gd name="T8" fmla="*/ 4 w 12"/>
                <a:gd name="T9" fmla="*/ 0 h 732"/>
                <a:gd name="T10" fmla="*/ 0 w 12"/>
                <a:gd name="T11" fmla="*/ 4 h 732"/>
                <a:gd name="T12" fmla="*/ 0 w 12"/>
                <a:gd name="T13" fmla="*/ 730 h 732"/>
                <a:gd name="T14" fmla="*/ 2 w 12"/>
                <a:gd name="T15" fmla="*/ 730 h 732"/>
                <a:gd name="T16" fmla="*/ 4 w 12"/>
                <a:gd name="T17" fmla="*/ 732 h 732"/>
                <a:gd name="T18" fmla="*/ 10 w 12"/>
                <a:gd name="T19" fmla="*/ 732 h 732"/>
                <a:gd name="T20" fmla="*/ 10 w 12"/>
                <a:gd name="T21" fmla="*/ 730 h 732"/>
                <a:gd name="T22" fmla="*/ 12 w 12"/>
                <a:gd name="T23" fmla="*/ 730 h 732"/>
                <a:gd name="T24" fmla="*/ 12 w 12"/>
                <a:gd name="T25" fmla="*/ 726 h 732"/>
                <a:gd name="T26" fmla="*/ 12 w 12"/>
                <a:gd name="T27" fmla="*/ 6 h 7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732">
                  <a:moveTo>
                    <a:pt x="12" y="6"/>
                  </a:moveTo>
                  <a:lnTo>
                    <a:pt x="12" y="4"/>
                  </a:lnTo>
                  <a:lnTo>
                    <a:pt x="10" y="2"/>
                  </a:lnTo>
                  <a:lnTo>
                    <a:pt x="10" y="0"/>
                  </a:lnTo>
                  <a:lnTo>
                    <a:pt x="4" y="0"/>
                  </a:lnTo>
                  <a:lnTo>
                    <a:pt x="0" y="4"/>
                  </a:lnTo>
                  <a:lnTo>
                    <a:pt x="0" y="730"/>
                  </a:lnTo>
                  <a:lnTo>
                    <a:pt x="2" y="730"/>
                  </a:lnTo>
                  <a:lnTo>
                    <a:pt x="4" y="732"/>
                  </a:lnTo>
                  <a:lnTo>
                    <a:pt x="10" y="732"/>
                  </a:lnTo>
                  <a:lnTo>
                    <a:pt x="10" y="730"/>
                  </a:lnTo>
                  <a:lnTo>
                    <a:pt x="12" y="730"/>
                  </a:lnTo>
                  <a:lnTo>
                    <a:pt x="12" y="726"/>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22" name="Freeform 118"/>
            <p:cNvSpPr>
              <a:spLocks/>
            </p:cNvSpPr>
            <p:nvPr/>
          </p:nvSpPr>
          <p:spPr bwMode="auto">
            <a:xfrm>
              <a:off x="2744" y="3258"/>
              <a:ext cx="1344" cy="12"/>
            </a:xfrm>
            <a:custGeom>
              <a:avLst/>
              <a:gdLst>
                <a:gd name="T0" fmla="*/ 6 w 1344"/>
                <a:gd name="T1" fmla="*/ 0 h 12"/>
                <a:gd name="T2" fmla="*/ 4 w 1344"/>
                <a:gd name="T3" fmla="*/ 0 h 12"/>
                <a:gd name="T4" fmla="*/ 0 w 1344"/>
                <a:gd name="T5" fmla="*/ 4 h 12"/>
                <a:gd name="T6" fmla="*/ 0 w 1344"/>
                <a:gd name="T7" fmla="*/ 10 h 12"/>
                <a:gd name="T8" fmla="*/ 2 w 1344"/>
                <a:gd name="T9" fmla="*/ 10 h 12"/>
                <a:gd name="T10" fmla="*/ 4 w 1344"/>
                <a:gd name="T11" fmla="*/ 12 h 12"/>
                <a:gd name="T12" fmla="*/ 1342 w 1344"/>
                <a:gd name="T13" fmla="*/ 12 h 12"/>
                <a:gd name="T14" fmla="*/ 1342 w 1344"/>
                <a:gd name="T15" fmla="*/ 10 h 12"/>
                <a:gd name="T16" fmla="*/ 1344 w 1344"/>
                <a:gd name="T17" fmla="*/ 10 h 12"/>
                <a:gd name="T18" fmla="*/ 1344 w 1344"/>
                <a:gd name="T19" fmla="*/ 4 h 12"/>
                <a:gd name="T20" fmla="*/ 1342 w 1344"/>
                <a:gd name="T21" fmla="*/ 2 h 12"/>
                <a:gd name="T22" fmla="*/ 1342 w 1344"/>
                <a:gd name="T23" fmla="*/ 0 h 12"/>
                <a:gd name="T24" fmla="*/ 1338 w 1344"/>
                <a:gd name="T25" fmla="*/ 0 h 12"/>
                <a:gd name="T26" fmla="*/ 6 w 134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44" h="12">
                  <a:moveTo>
                    <a:pt x="6" y="0"/>
                  </a:moveTo>
                  <a:lnTo>
                    <a:pt x="4" y="0"/>
                  </a:lnTo>
                  <a:lnTo>
                    <a:pt x="0" y="4"/>
                  </a:lnTo>
                  <a:lnTo>
                    <a:pt x="0" y="10"/>
                  </a:lnTo>
                  <a:lnTo>
                    <a:pt x="2" y="10"/>
                  </a:lnTo>
                  <a:lnTo>
                    <a:pt x="4" y="12"/>
                  </a:lnTo>
                  <a:lnTo>
                    <a:pt x="1342" y="12"/>
                  </a:lnTo>
                  <a:lnTo>
                    <a:pt x="1342" y="10"/>
                  </a:lnTo>
                  <a:lnTo>
                    <a:pt x="1344" y="10"/>
                  </a:lnTo>
                  <a:lnTo>
                    <a:pt x="1344" y="4"/>
                  </a:lnTo>
                  <a:lnTo>
                    <a:pt x="1342" y="2"/>
                  </a:lnTo>
                  <a:lnTo>
                    <a:pt x="1342" y="0"/>
                  </a:lnTo>
                  <a:lnTo>
                    <a:pt x="1338"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23" name="Rectangle 119"/>
            <p:cNvSpPr>
              <a:spLocks noChangeArrowheads="1"/>
            </p:cNvSpPr>
            <p:nvPr/>
          </p:nvSpPr>
          <p:spPr bwMode="auto">
            <a:xfrm>
              <a:off x="3145" y="3153"/>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0</a:t>
              </a:r>
              <a:endParaRPr kumimoji="0" lang="en-US" altLang="tr-TR" sz="2400" b="1"/>
            </a:p>
          </p:txBody>
        </p:sp>
        <p:sp>
          <p:nvSpPr>
            <p:cNvPr id="145424" name="Rectangle 120"/>
            <p:cNvSpPr>
              <a:spLocks noChangeArrowheads="1"/>
            </p:cNvSpPr>
            <p:nvPr/>
          </p:nvSpPr>
          <p:spPr bwMode="auto">
            <a:xfrm>
              <a:off x="3433" y="3153"/>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1</a:t>
              </a:r>
              <a:endParaRPr kumimoji="0" lang="en-US" altLang="tr-TR" sz="2400" b="1"/>
            </a:p>
          </p:txBody>
        </p:sp>
        <p:sp>
          <p:nvSpPr>
            <p:cNvPr id="145425" name="Rectangle 121"/>
            <p:cNvSpPr>
              <a:spLocks noChangeArrowheads="1"/>
            </p:cNvSpPr>
            <p:nvPr/>
          </p:nvSpPr>
          <p:spPr bwMode="auto">
            <a:xfrm>
              <a:off x="3721" y="3153"/>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3</a:t>
              </a:r>
              <a:endParaRPr kumimoji="0" lang="en-US" altLang="tr-TR" sz="2400" b="1"/>
            </a:p>
          </p:txBody>
        </p:sp>
        <p:sp>
          <p:nvSpPr>
            <p:cNvPr id="145426" name="Rectangle 122"/>
            <p:cNvSpPr>
              <a:spLocks noChangeArrowheads="1"/>
            </p:cNvSpPr>
            <p:nvPr/>
          </p:nvSpPr>
          <p:spPr bwMode="auto">
            <a:xfrm>
              <a:off x="4009" y="3153"/>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2</a:t>
              </a:r>
              <a:endParaRPr kumimoji="0" lang="en-US" altLang="tr-TR" sz="2400" b="1"/>
            </a:p>
          </p:txBody>
        </p:sp>
        <p:sp>
          <p:nvSpPr>
            <p:cNvPr id="145427" name="Rectangle 123"/>
            <p:cNvSpPr>
              <a:spLocks noChangeArrowheads="1"/>
            </p:cNvSpPr>
            <p:nvPr/>
          </p:nvSpPr>
          <p:spPr bwMode="auto">
            <a:xfrm>
              <a:off x="3145" y="3441"/>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4</a:t>
              </a:r>
              <a:endParaRPr kumimoji="0" lang="en-US" altLang="tr-TR" sz="2400" b="1"/>
            </a:p>
          </p:txBody>
        </p:sp>
        <p:sp>
          <p:nvSpPr>
            <p:cNvPr id="145428" name="Rectangle 124"/>
            <p:cNvSpPr>
              <a:spLocks noChangeArrowheads="1"/>
            </p:cNvSpPr>
            <p:nvPr/>
          </p:nvSpPr>
          <p:spPr bwMode="auto">
            <a:xfrm>
              <a:off x="3433" y="3441"/>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5</a:t>
              </a:r>
              <a:endParaRPr kumimoji="0" lang="en-US" altLang="tr-TR" sz="2400" b="1"/>
            </a:p>
          </p:txBody>
        </p:sp>
        <p:sp>
          <p:nvSpPr>
            <p:cNvPr id="145429" name="Rectangle 125"/>
            <p:cNvSpPr>
              <a:spLocks noChangeArrowheads="1"/>
            </p:cNvSpPr>
            <p:nvPr/>
          </p:nvSpPr>
          <p:spPr bwMode="auto">
            <a:xfrm>
              <a:off x="3721" y="3441"/>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7</a:t>
              </a:r>
              <a:endParaRPr kumimoji="0" lang="en-US" altLang="tr-TR" sz="2400" b="1"/>
            </a:p>
          </p:txBody>
        </p:sp>
        <p:sp>
          <p:nvSpPr>
            <p:cNvPr id="145430" name="Rectangle 126"/>
            <p:cNvSpPr>
              <a:spLocks noChangeArrowheads="1"/>
            </p:cNvSpPr>
            <p:nvPr/>
          </p:nvSpPr>
          <p:spPr bwMode="auto">
            <a:xfrm>
              <a:off x="4009" y="3441"/>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100" b="1">
                  <a:solidFill>
                    <a:srgbClr val="000000"/>
                  </a:solidFill>
                  <a:latin typeface="Arial" panose="020B0604020202020204" pitchFamily="34" charset="0"/>
                </a:rPr>
                <a:t>6</a:t>
              </a:r>
              <a:endParaRPr kumimoji="0" lang="en-US" altLang="tr-TR" sz="2400" b="1"/>
            </a:p>
          </p:txBody>
        </p:sp>
        <p:sp>
          <p:nvSpPr>
            <p:cNvPr id="145431" name="Rectangle 127"/>
            <p:cNvSpPr>
              <a:spLocks noChangeArrowheads="1"/>
            </p:cNvSpPr>
            <p:nvPr/>
          </p:nvSpPr>
          <p:spPr bwMode="auto">
            <a:xfrm>
              <a:off x="3326" y="3291"/>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Arial" panose="020B0604020202020204" pitchFamily="34" charset="0"/>
                </a:rPr>
                <a:t>1</a:t>
              </a:r>
              <a:endParaRPr kumimoji="0" lang="en-US" altLang="tr-TR" sz="2400" b="1"/>
            </a:p>
          </p:txBody>
        </p:sp>
        <p:sp>
          <p:nvSpPr>
            <p:cNvPr id="145432" name="Rectangle 128"/>
            <p:cNvSpPr>
              <a:spLocks noChangeArrowheads="1"/>
            </p:cNvSpPr>
            <p:nvPr/>
          </p:nvSpPr>
          <p:spPr bwMode="auto">
            <a:xfrm>
              <a:off x="3902" y="3291"/>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Arial" panose="020B0604020202020204" pitchFamily="34" charset="0"/>
                </a:rPr>
                <a:t>1</a:t>
              </a:r>
              <a:endParaRPr kumimoji="0" lang="en-US" altLang="tr-TR" sz="2400" b="1"/>
            </a:p>
          </p:txBody>
        </p:sp>
        <p:sp>
          <p:nvSpPr>
            <p:cNvPr id="145433" name="Rectangle 129"/>
            <p:cNvSpPr>
              <a:spLocks noChangeArrowheads="1"/>
            </p:cNvSpPr>
            <p:nvPr/>
          </p:nvSpPr>
          <p:spPr bwMode="auto">
            <a:xfrm>
              <a:off x="3614" y="3291"/>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Arial" panose="020B0604020202020204" pitchFamily="34" charset="0"/>
                </a:rPr>
                <a:t>1</a:t>
              </a:r>
              <a:endParaRPr kumimoji="0" lang="en-US" altLang="tr-TR" sz="2400" b="1"/>
            </a:p>
          </p:txBody>
        </p:sp>
        <p:sp>
          <p:nvSpPr>
            <p:cNvPr id="145434" name="Rectangle 130"/>
            <p:cNvSpPr>
              <a:spLocks noChangeArrowheads="1"/>
            </p:cNvSpPr>
            <p:nvPr/>
          </p:nvSpPr>
          <p:spPr bwMode="auto">
            <a:xfrm>
              <a:off x="3614" y="3003"/>
              <a:ext cx="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latin typeface="Arial" panose="020B0604020202020204" pitchFamily="34" charset="0"/>
                </a:rPr>
                <a:t>1</a:t>
              </a:r>
              <a:endParaRPr kumimoji="0" lang="en-US" altLang="tr-TR" sz="2400" b="1"/>
            </a:p>
          </p:txBody>
        </p:sp>
        <p:sp>
          <p:nvSpPr>
            <p:cNvPr id="145435" name="Freeform 131"/>
            <p:cNvSpPr>
              <a:spLocks/>
            </p:cNvSpPr>
            <p:nvPr/>
          </p:nvSpPr>
          <p:spPr bwMode="auto">
            <a:xfrm>
              <a:off x="3794" y="2976"/>
              <a:ext cx="12" cy="732"/>
            </a:xfrm>
            <a:custGeom>
              <a:avLst/>
              <a:gdLst>
                <a:gd name="T0" fmla="*/ 12 w 12"/>
                <a:gd name="T1" fmla="*/ 6 h 732"/>
                <a:gd name="T2" fmla="*/ 12 w 12"/>
                <a:gd name="T3" fmla="*/ 4 h 732"/>
                <a:gd name="T4" fmla="*/ 10 w 12"/>
                <a:gd name="T5" fmla="*/ 2 h 732"/>
                <a:gd name="T6" fmla="*/ 10 w 12"/>
                <a:gd name="T7" fmla="*/ 0 h 732"/>
                <a:gd name="T8" fmla="*/ 4 w 12"/>
                <a:gd name="T9" fmla="*/ 0 h 732"/>
                <a:gd name="T10" fmla="*/ 0 w 12"/>
                <a:gd name="T11" fmla="*/ 4 h 732"/>
                <a:gd name="T12" fmla="*/ 0 w 12"/>
                <a:gd name="T13" fmla="*/ 730 h 732"/>
                <a:gd name="T14" fmla="*/ 2 w 12"/>
                <a:gd name="T15" fmla="*/ 730 h 732"/>
                <a:gd name="T16" fmla="*/ 4 w 12"/>
                <a:gd name="T17" fmla="*/ 732 h 732"/>
                <a:gd name="T18" fmla="*/ 10 w 12"/>
                <a:gd name="T19" fmla="*/ 732 h 732"/>
                <a:gd name="T20" fmla="*/ 10 w 12"/>
                <a:gd name="T21" fmla="*/ 730 h 732"/>
                <a:gd name="T22" fmla="*/ 12 w 12"/>
                <a:gd name="T23" fmla="*/ 730 h 732"/>
                <a:gd name="T24" fmla="*/ 12 w 12"/>
                <a:gd name="T25" fmla="*/ 726 h 732"/>
                <a:gd name="T26" fmla="*/ 12 w 12"/>
                <a:gd name="T27" fmla="*/ 6 h 7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732">
                  <a:moveTo>
                    <a:pt x="12" y="6"/>
                  </a:moveTo>
                  <a:lnTo>
                    <a:pt x="12" y="4"/>
                  </a:lnTo>
                  <a:lnTo>
                    <a:pt x="10" y="2"/>
                  </a:lnTo>
                  <a:lnTo>
                    <a:pt x="10" y="0"/>
                  </a:lnTo>
                  <a:lnTo>
                    <a:pt x="4" y="0"/>
                  </a:lnTo>
                  <a:lnTo>
                    <a:pt x="0" y="4"/>
                  </a:lnTo>
                  <a:lnTo>
                    <a:pt x="0" y="730"/>
                  </a:lnTo>
                  <a:lnTo>
                    <a:pt x="2" y="730"/>
                  </a:lnTo>
                  <a:lnTo>
                    <a:pt x="4" y="732"/>
                  </a:lnTo>
                  <a:lnTo>
                    <a:pt x="10" y="732"/>
                  </a:lnTo>
                  <a:lnTo>
                    <a:pt x="10" y="730"/>
                  </a:lnTo>
                  <a:lnTo>
                    <a:pt x="12" y="730"/>
                  </a:lnTo>
                  <a:lnTo>
                    <a:pt x="12" y="726"/>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45436" name="Rectangle 132"/>
            <p:cNvSpPr>
              <a:spLocks noChangeArrowheads="1"/>
            </p:cNvSpPr>
            <p:nvPr/>
          </p:nvSpPr>
          <p:spPr bwMode="auto">
            <a:xfrm>
              <a:off x="2713" y="2736"/>
              <a:ext cx="11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Arial" panose="020B0604020202020204" pitchFamily="34" charset="0"/>
                </a:rPr>
                <a:t>C</a:t>
              </a:r>
              <a:endParaRPr kumimoji="0" lang="en-US" altLang="tr-TR" sz="2400" b="1"/>
            </a:p>
          </p:txBody>
        </p:sp>
        <p:sp>
          <p:nvSpPr>
            <p:cNvPr id="145437" name="AutoShape 133"/>
            <p:cNvSpPr>
              <a:spLocks noChangeArrowheads="1"/>
            </p:cNvSpPr>
            <p:nvPr/>
          </p:nvSpPr>
          <p:spPr bwMode="auto">
            <a:xfrm>
              <a:off x="3248" y="3280"/>
              <a:ext cx="488" cy="216"/>
            </a:xfrm>
            <a:prstGeom prst="roundRect">
              <a:avLst>
                <a:gd name="adj" fmla="val 16667"/>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u="sng" baseline="-25000">
                <a:solidFill>
                  <a:schemeClr val="accent2"/>
                </a:solidFill>
              </a:endParaRPr>
            </a:p>
          </p:txBody>
        </p:sp>
        <p:sp>
          <p:nvSpPr>
            <p:cNvPr id="145438" name="AutoShape 134"/>
            <p:cNvSpPr>
              <a:spLocks noChangeArrowheads="1"/>
            </p:cNvSpPr>
            <p:nvPr/>
          </p:nvSpPr>
          <p:spPr bwMode="auto">
            <a:xfrm>
              <a:off x="3560" y="3296"/>
              <a:ext cx="488" cy="216"/>
            </a:xfrm>
            <a:prstGeom prst="roundRect">
              <a:avLst>
                <a:gd name="adj" fmla="val 16667"/>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u="sng" baseline="-25000">
                <a:solidFill>
                  <a:schemeClr val="accent2"/>
                </a:solidFill>
              </a:endParaRPr>
            </a:p>
          </p:txBody>
        </p:sp>
        <p:sp>
          <p:nvSpPr>
            <p:cNvPr id="145439" name="AutoShape 135"/>
            <p:cNvSpPr>
              <a:spLocks noChangeArrowheads="1"/>
            </p:cNvSpPr>
            <p:nvPr/>
          </p:nvSpPr>
          <p:spPr bwMode="auto">
            <a:xfrm rot="-5400000">
              <a:off x="3408" y="3144"/>
              <a:ext cx="488" cy="216"/>
            </a:xfrm>
            <a:prstGeom prst="roundRect">
              <a:avLst>
                <a:gd name="adj" fmla="val 16667"/>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u="sng" baseline="-25000">
                <a:solidFill>
                  <a:schemeClr val="accent2"/>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5922"/>
                                        </p:tgtEl>
                                        <p:attrNameLst>
                                          <p:attrName>style.visibility</p:attrName>
                                        </p:attrNameLst>
                                      </p:cBhvr>
                                      <p:to>
                                        <p:strVal val="visible"/>
                                      </p:to>
                                    </p:set>
                                    <p:animEffect transition="in" filter="dissolve">
                                      <p:cBhvr>
                                        <p:cTn id="7" dur="500"/>
                                        <p:tgtEl>
                                          <p:spTgt spid="4659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5923">
                                            <p:txEl>
                                              <p:pRg st="0" end="0"/>
                                            </p:txEl>
                                          </p:spTgt>
                                        </p:tgtEl>
                                        <p:attrNameLst>
                                          <p:attrName>style.visibility</p:attrName>
                                        </p:attrNameLst>
                                      </p:cBhvr>
                                      <p:to>
                                        <p:strVal val="visible"/>
                                      </p:to>
                                    </p:set>
                                    <p:animEffect transition="in" filter="dissolve">
                                      <p:cBhvr>
                                        <p:cTn id="12" dur="500"/>
                                        <p:tgtEl>
                                          <p:spTgt spid="46592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65924"/>
                                        </p:tgtEl>
                                        <p:attrNameLst>
                                          <p:attrName>style.visibility</p:attrName>
                                        </p:attrNameLst>
                                      </p:cBhvr>
                                      <p:to>
                                        <p:strVal val="visible"/>
                                      </p:to>
                                    </p:set>
                                    <p:animEffect transition="in" filter="dissolve">
                                      <p:cBhvr>
                                        <p:cTn id="17" dur="500"/>
                                        <p:tgtEl>
                                          <p:spTgt spid="46592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65923">
                                            <p:txEl>
                                              <p:pRg st="4" end="4"/>
                                            </p:txEl>
                                          </p:spTgt>
                                        </p:tgtEl>
                                        <p:attrNameLst>
                                          <p:attrName>style.visibility</p:attrName>
                                        </p:attrNameLst>
                                      </p:cBhvr>
                                      <p:to>
                                        <p:strVal val="visible"/>
                                      </p:to>
                                    </p:set>
                                    <p:animEffect transition="in" filter="dissolve">
                                      <p:cBhvr>
                                        <p:cTn id="22" dur="500"/>
                                        <p:tgtEl>
                                          <p:spTgt spid="46592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66009"/>
                                        </p:tgtEl>
                                        <p:attrNameLst>
                                          <p:attrName>style.visibility</p:attrName>
                                        </p:attrNameLst>
                                      </p:cBhvr>
                                      <p:to>
                                        <p:strVal val="visible"/>
                                      </p:to>
                                    </p:set>
                                    <p:animEffect transition="in" filter="dissolve">
                                      <p:cBhvr>
                                        <p:cTn id="27" dur="500"/>
                                        <p:tgtEl>
                                          <p:spTgt spid="46600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66031"/>
                                        </p:tgtEl>
                                        <p:attrNameLst>
                                          <p:attrName>style.visibility</p:attrName>
                                        </p:attrNameLst>
                                      </p:cBhvr>
                                      <p:to>
                                        <p:strVal val="visible"/>
                                      </p:to>
                                    </p:set>
                                    <p:animEffect transition="in" filter="dissolve">
                                      <p:cBhvr>
                                        <p:cTn id="32" dur="500"/>
                                        <p:tgtEl>
                                          <p:spTgt spid="4660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5922" grpId="0"/>
      <p:bldP spid="465923" grpId="0" build="p"/>
    </p:bldLst>
  </p:timing>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643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7768A84-FCE4-4370-94B8-530EC9C9D050}" type="slidenum">
              <a:rPr kumimoji="0" lang="en-US" altLang="tr-TR" sz="1200" smtClean="0"/>
              <a:pPr>
                <a:spcBef>
                  <a:spcPct val="50000"/>
                </a:spcBef>
                <a:buFontTx/>
                <a:buNone/>
              </a:pPr>
              <a:t>117</a:t>
            </a:fld>
            <a:endParaRPr kumimoji="0" lang="en-US" altLang="tr-TR" sz="1200" smtClean="0"/>
          </a:p>
        </p:txBody>
      </p:sp>
      <p:sp>
        <p:nvSpPr>
          <p:cNvPr id="466946" name="Rectangle 2"/>
          <p:cNvSpPr>
            <a:spLocks noGrp="1" noChangeArrowheads="1"/>
          </p:cNvSpPr>
          <p:nvPr>
            <p:ph type="title"/>
          </p:nvPr>
        </p:nvSpPr>
        <p:spPr>
          <a:xfrm>
            <a:off x="0" y="0"/>
            <a:ext cx="9144000" cy="739775"/>
          </a:xfrm>
        </p:spPr>
        <p:txBody>
          <a:bodyPr/>
          <a:lstStyle/>
          <a:p>
            <a:r>
              <a:rPr lang="en-US" altLang="tr-TR" smtClean="0">
                <a:solidFill>
                  <a:schemeClr val="tx1"/>
                </a:solidFill>
              </a:rPr>
              <a:t>Equations: Full-Adder</a:t>
            </a:r>
          </a:p>
        </p:txBody>
      </p:sp>
      <p:sp>
        <p:nvSpPr>
          <p:cNvPr id="466947" name="Rectangle 3"/>
          <p:cNvSpPr>
            <a:spLocks noGrp="1" noChangeArrowheads="1"/>
          </p:cNvSpPr>
          <p:nvPr>
            <p:ph type="body" idx="1"/>
          </p:nvPr>
        </p:nvSpPr>
        <p:spPr>
          <a:xfrm>
            <a:off x="611188" y="1016000"/>
            <a:ext cx="7785100" cy="4951413"/>
          </a:xfrm>
        </p:spPr>
        <p:txBody>
          <a:bodyPr/>
          <a:lstStyle/>
          <a:p>
            <a:pPr>
              <a:lnSpc>
                <a:spcPct val="80000"/>
              </a:lnSpc>
              <a:spcBef>
                <a:spcPts val="600"/>
              </a:spcBef>
              <a:spcAft>
                <a:spcPts val="1200"/>
              </a:spcAft>
            </a:pPr>
            <a:r>
              <a:rPr lang="en-US" altLang="tr-TR" sz="2400" smtClean="0"/>
              <a:t>From the K-Map, we get:</a:t>
            </a:r>
          </a:p>
          <a:p>
            <a:pPr>
              <a:lnSpc>
                <a:spcPct val="80000"/>
              </a:lnSpc>
              <a:spcBef>
                <a:spcPts val="600"/>
              </a:spcBef>
              <a:spcAft>
                <a:spcPts val="1200"/>
              </a:spcAft>
            </a:pPr>
            <a:endParaRPr lang="tr-TR" altLang="tr-TR" sz="2400" smtClean="0"/>
          </a:p>
          <a:p>
            <a:pPr>
              <a:lnSpc>
                <a:spcPct val="80000"/>
              </a:lnSpc>
              <a:spcBef>
                <a:spcPts val="600"/>
              </a:spcBef>
              <a:spcAft>
                <a:spcPts val="1200"/>
              </a:spcAft>
            </a:pPr>
            <a:endParaRPr lang="en-US" altLang="tr-TR" sz="2400" smtClean="0"/>
          </a:p>
          <a:p>
            <a:pPr>
              <a:lnSpc>
                <a:spcPct val="80000"/>
              </a:lnSpc>
            </a:pPr>
            <a:r>
              <a:rPr lang="en-US" altLang="tr-TR" sz="2400" smtClean="0"/>
              <a:t>The S function is the three-bit XOR function (Odd Function):</a:t>
            </a:r>
          </a:p>
          <a:p>
            <a:pPr>
              <a:lnSpc>
                <a:spcPct val="80000"/>
              </a:lnSpc>
            </a:pPr>
            <a:endParaRPr lang="en-US" altLang="tr-TR" sz="2400" smtClean="0">
              <a:sym typeface="Symbol" panose="05050102010706020507" pitchFamily="18" charset="2"/>
            </a:endParaRPr>
          </a:p>
          <a:p>
            <a:pPr>
              <a:lnSpc>
                <a:spcPct val="80000"/>
              </a:lnSpc>
            </a:pPr>
            <a:r>
              <a:rPr lang="en-US" altLang="tr-TR" sz="2400" smtClean="0"/>
              <a:t>The Carry bit C is 1 if both X and Y are 1 (the sum is 2), or if the sum is 1 and a carry-in (Z) occurs.   Thus C can be re-written as:</a:t>
            </a:r>
          </a:p>
          <a:p>
            <a:pPr>
              <a:lnSpc>
                <a:spcPct val="80000"/>
              </a:lnSpc>
            </a:pPr>
            <a:endParaRPr lang="en-US" altLang="tr-TR" sz="2400" smtClean="0"/>
          </a:p>
          <a:p>
            <a:pPr>
              <a:lnSpc>
                <a:spcPct val="80000"/>
              </a:lnSpc>
              <a:spcAft>
                <a:spcPts val="600"/>
              </a:spcAft>
            </a:pPr>
            <a:r>
              <a:rPr lang="en-US" altLang="tr-TR" sz="2400" smtClean="0"/>
              <a:t>The term X</a:t>
            </a:r>
            <a:r>
              <a:rPr lang="en-US" altLang="tr-TR" sz="2400" smtClean="0">
                <a:cs typeface="Times New Roman" panose="02020603050405020304" pitchFamily="18" charset="0"/>
                <a:sym typeface="Symbol" panose="05050102010706020507" pitchFamily="18" charset="2"/>
              </a:rPr>
              <a:t>·</a:t>
            </a:r>
            <a:r>
              <a:rPr lang="en-US" altLang="tr-TR" sz="2400" smtClean="0"/>
              <a:t>Y   is </a:t>
            </a:r>
            <a:r>
              <a:rPr lang="en-US" altLang="tr-TR" sz="2400" i="1" smtClean="0"/>
              <a:t>carry generate</a:t>
            </a:r>
            <a:r>
              <a:rPr lang="en-US" altLang="tr-TR" sz="2400" smtClean="0"/>
              <a:t>.</a:t>
            </a:r>
          </a:p>
          <a:p>
            <a:pPr>
              <a:lnSpc>
                <a:spcPct val="80000"/>
              </a:lnSpc>
            </a:pPr>
            <a:r>
              <a:rPr lang="en-US" altLang="tr-TR" sz="2400" smtClean="0"/>
              <a:t>The term X</a:t>
            </a:r>
            <a:r>
              <a:rPr lang="en-US" altLang="tr-TR" sz="2400" smtClean="0">
                <a:sym typeface="Symbol" panose="05050102010706020507" pitchFamily="18" charset="2"/>
              </a:rPr>
              <a:t></a:t>
            </a:r>
            <a:r>
              <a:rPr lang="en-US" altLang="tr-TR" sz="2400" smtClean="0"/>
              <a:t>Y  is </a:t>
            </a:r>
            <a:r>
              <a:rPr lang="en-US" altLang="tr-TR" sz="2400" i="1" smtClean="0"/>
              <a:t>carry propagate</a:t>
            </a:r>
            <a:r>
              <a:rPr lang="en-US" altLang="tr-TR" sz="2400" smtClean="0"/>
              <a:t>.</a:t>
            </a:r>
          </a:p>
        </p:txBody>
      </p:sp>
      <p:grpSp>
        <p:nvGrpSpPr>
          <p:cNvPr id="466948" name="Group 4"/>
          <p:cNvGrpSpPr>
            <a:grpSpLocks/>
          </p:cNvGrpSpPr>
          <p:nvPr/>
        </p:nvGrpSpPr>
        <p:grpSpPr bwMode="auto">
          <a:xfrm>
            <a:off x="1538288" y="1554163"/>
            <a:ext cx="5089525" cy="822325"/>
            <a:chOff x="985" y="1161"/>
            <a:chExt cx="3206" cy="518"/>
          </a:xfrm>
        </p:grpSpPr>
        <p:sp>
          <p:nvSpPr>
            <p:cNvPr id="146458" name="Line 5"/>
            <p:cNvSpPr>
              <a:spLocks noChangeShapeType="1"/>
            </p:cNvSpPr>
            <p:nvPr/>
          </p:nvSpPr>
          <p:spPr bwMode="auto">
            <a:xfrm>
              <a:off x="1550" y="1195"/>
              <a:ext cx="15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6459" name="Line 6"/>
            <p:cNvSpPr>
              <a:spLocks noChangeShapeType="1"/>
            </p:cNvSpPr>
            <p:nvPr/>
          </p:nvSpPr>
          <p:spPr bwMode="auto">
            <a:xfrm>
              <a:off x="1744" y="1195"/>
              <a:ext cx="14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6460" name="Line 7"/>
            <p:cNvSpPr>
              <a:spLocks noChangeShapeType="1"/>
            </p:cNvSpPr>
            <p:nvPr/>
          </p:nvSpPr>
          <p:spPr bwMode="auto">
            <a:xfrm>
              <a:off x="2104" y="1195"/>
              <a:ext cx="15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6461" name="Line 8"/>
            <p:cNvSpPr>
              <a:spLocks noChangeShapeType="1"/>
            </p:cNvSpPr>
            <p:nvPr/>
          </p:nvSpPr>
          <p:spPr bwMode="auto">
            <a:xfrm>
              <a:off x="2497" y="1195"/>
              <a:ext cx="18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6462" name="Line 9"/>
            <p:cNvSpPr>
              <a:spLocks noChangeShapeType="1"/>
            </p:cNvSpPr>
            <p:nvPr/>
          </p:nvSpPr>
          <p:spPr bwMode="auto">
            <a:xfrm>
              <a:off x="2898" y="1195"/>
              <a:ext cx="15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6463" name="Line 10"/>
            <p:cNvSpPr>
              <a:spLocks noChangeShapeType="1"/>
            </p:cNvSpPr>
            <p:nvPr/>
          </p:nvSpPr>
          <p:spPr bwMode="auto">
            <a:xfrm>
              <a:off x="3097" y="1195"/>
              <a:ext cx="15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46464" name="Rectangle 11"/>
            <p:cNvSpPr>
              <a:spLocks noChangeArrowheads="1"/>
            </p:cNvSpPr>
            <p:nvPr/>
          </p:nvSpPr>
          <p:spPr bwMode="auto">
            <a:xfrm>
              <a:off x="2681" y="1410"/>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46465" name="Rectangle 12"/>
            <p:cNvSpPr>
              <a:spLocks noChangeArrowheads="1"/>
            </p:cNvSpPr>
            <p:nvPr/>
          </p:nvSpPr>
          <p:spPr bwMode="auto">
            <a:xfrm>
              <a:off x="2487" y="1410"/>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6466" name="Rectangle 13"/>
            <p:cNvSpPr>
              <a:spLocks noChangeArrowheads="1"/>
            </p:cNvSpPr>
            <p:nvPr/>
          </p:nvSpPr>
          <p:spPr bwMode="auto">
            <a:xfrm>
              <a:off x="2137" y="1410"/>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46467" name="Rectangle 14"/>
            <p:cNvSpPr>
              <a:spLocks noChangeArrowheads="1"/>
            </p:cNvSpPr>
            <p:nvPr/>
          </p:nvSpPr>
          <p:spPr bwMode="auto">
            <a:xfrm>
              <a:off x="1937" y="1410"/>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6468" name="Rectangle 15"/>
            <p:cNvSpPr>
              <a:spLocks noChangeArrowheads="1"/>
            </p:cNvSpPr>
            <p:nvPr/>
          </p:nvSpPr>
          <p:spPr bwMode="auto">
            <a:xfrm>
              <a:off x="1583" y="1410"/>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6469" name="Rectangle 16"/>
            <p:cNvSpPr>
              <a:spLocks noChangeArrowheads="1"/>
            </p:cNvSpPr>
            <p:nvPr/>
          </p:nvSpPr>
          <p:spPr bwMode="auto">
            <a:xfrm>
              <a:off x="1384" y="1410"/>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6470" name="Rectangle 17"/>
            <p:cNvSpPr>
              <a:spLocks noChangeArrowheads="1"/>
            </p:cNvSpPr>
            <p:nvPr/>
          </p:nvSpPr>
          <p:spPr bwMode="auto">
            <a:xfrm>
              <a:off x="988" y="1410"/>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C</a:t>
              </a:r>
              <a:endParaRPr kumimoji="0" lang="en-US" altLang="tr-TR" sz="2400"/>
            </a:p>
          </p:txBody>
        </p:sp>
        <p:sp>
          <p:nvSpPr>
            <p:cNvPr id="146471" name="Rectangle 18"/>
            <p:cNvSpPr>
              <a:spLocks noChangeArrowheads="1"/>
            </p:cNvSpPr>
            <p:nvPr/>
          </p:nvSpPr>
          <p:spPr bwMode="auto">
            <a:xfrm>
              <a:off x="4042" y="1186"/>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46472" name="Rectangle 19"/>
            <p:cNvSpPr>
              <a:spLocks noChangeArrowheads="1"/>
            </p:cNvSpPr>
            <p:nvPr/>
          </p:nvSpPr>
          <p:spPr bwMode="auto">
            <a:xfrm>
              <a:off x="3848" y="118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6473" name="Rectangle 20"/>
            <p:cNvSpPr>
              <a:spLocks noChangeArrowheads="1"/>
            </p:cNvSpPr>
            <p:nvPr/>
          </p:nvSpPr>
          <p:spPr bwMode="auto">
            <a:xfrm>
              <a:off x="3649" y="118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6474" name="Rectangle 21"/>
            <p:cNvSpPr>
              <a:spLocks noChangeArrowheads="1"/>
            </p:cNvSpPr>
            <p:nvPr/>
          </p:nvSpPr>
          <p:spPr bwMode="auto">
            <a:xfrm>
              <a:off x="3288" y="1186"/>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46475" name="Rectangle 22"/>
            <p:cNvSpPr>
              <a:spLocks noChangeArrowheads="1"/>
            </p:cNvSpPr>
            <p:nvPr/>
          </p:nvSpPr>
          <p:spPr bwMode="auto">
            <a:xfrm>
              <a:off x="3094" y="118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6476" name="Rectangle 23"/>
            <p:cNvSpPr>
              <a:spLocks noChangeArrowheads="1"/>
            </p:cNvSpPr>
            <p:nvPr/>
          </p:nvSpPr>
          <p:spPr bwMode="auto">
            <a:xfrm>
              <a:off x="2895" y="118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6477" name="Rectangle 24"/>
            <p:cNvSpPr>
              <a:spLocks noChangeArrowheads="1"/>
            </p:cNvSpPr>
            <p:nvPr/>
          </p:nvSpPr>
          <p:spPr bwMode="auto">
            <a:xfrm>
              <a:off x="2535" y="1186"/>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46478" name="Rectangle 25"/>
            <p:cNvSpPr>
              <a:spLocks noChangeArrowheads="1"/>
            </p:cNvSpPr>
            <p:nvPr/>
          </p:nvSpPr>
          <p:spPr bwMode="auto">
            <a:xfrm>
              <a:off x="2301" y="118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6479" name="Rectangle 26"/>
            <p:cNvSpPr>
              <a:spLocks noChangeArrowheads="1"/>
            </p:cNvSpPr>
            <p:nvPr/>
          </p:nvSpPr>
          <p:spPr bwMode="auto">
            <a:xfrm>
              <a:off x="2101" y="118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6480" name="Rectangle 27"/>
            <p:cNvSpPr>
              <a:spLocks noChangeArrowheads="1"/>
            </p:cNvSpPr>
            <p:nvPr/>
          </p:nvSpPr>
          <p:spPr bwMode="auto">
            <a:xfrm>
              <a:off x="1741" y="1186"/>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46481" name="Rectangle 28"/>
            <p:cNvSpPr>
              <a:spLocks noChangeArrowheads="1"/>
            </p:cNvSpPr>
            <p:nvPr/>
          </p:nvSpPr>
          <p:spPr bwMode="auto">
            <a:xfrm>
              <a:off x="1547" y="118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6482" name="Rectangle 29"/>
            <p:cNvSpPr>
              <a:spLocks noChangeArrowheads="1"/>
            </p:cNvSpPr>
            <p:nvPr/>
          </p:nvSpPr>
          <p:spPr bwMode="auto">
            <a:xfrm>
              <a:off x="1347" y="118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6483" name="Rectangle 30"/>
            <p:cNvSpPr>
              <a:spLocks noChangeArrowheads="1"/>
            </p:cNvSpPr>
            <p:nvPr/>
          </p:nvSpPr>
          <p:spPr bwMode="auto">
            <a:xfrm>
              <a:off x="985" y="1186"/>
              <a:ext cx="12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S</a:t>
              </a:r>
              <a:endParaRPr kumimoji="0" lang="en-US" altLang="tr-TR" sz="2400"/>
            </a:p>
          </p:txBody>
        </p:sp>
        <p:sp>
          <p:nvSpPr>
            <p:cNvPr id="146484" name="Rectangle 31"/>
            <p:cNvSpPr>
              <a:spLocks noChangeArrowheads="1"/>
            </p:cNvSpPr>
            <p:nvPr/>
          </p:nvSpPr>
          <p:spPr bwMode="auto">
            <a:xfrm>
              <a:off x="2327" y="1385"/>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6485" name="Rectangle 32"/>
            <p:cNvSpPr>
              <a:spLocks noChangeArrowheads="1"/>
            </p:cNvSpPr>
            <p:nvPr/>
          </p:nvSpPr>
          <p:spPr bwMode="auto">
            <a:xfrm>
              <a:off x="1777" y="1385"/>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6486" name="Rectangle 33"/>
            <p:cNvSpPr>
              <a:spLocks noChangeArrowheads="1"/>
            </p:cNvSpPr>
            <p:nvPr/>
          </p:nvSpPr>
          <p:spPr bwMode="auto">
            <a:xfrm>
              <a:off x="1201" y="1385"/>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6487" name="Rectangle 34"/>
            <p:cNvSpPr>
              <a:spLocks noChangeArrowheads="1"/>
            </p:cNvSpPr>
            <p:nvPr/>
          </p:nvSpPr>
          <p:spPr bwMode="auto">
            <a:xfrm>
              <a:off x="3478" y="1161"/>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6488" name="Rectangle 35"/>
            <p:cNvSpPr>
              <a:spLocks noChangeArrowheads="1"/>
            </p:cNvSpPr>
            <p:nvPr/>
          </p:nvSpPr>
          <p:spPr bwMode="auto">
            <a:xfrm>
              <a:off x="2725" y="1161"/>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6489" name="Rectangle 36"/>
            <p:cNvSpPr>
              <a:spLocks noChangeArrowheads="1"/>
            </p:cNvSpPr>
            <p:nvPr/>
          </p:nvSpPr>
          <p:spPr bwMode="auto">
            <a:xfrm>
              <a:off x="1931" y="1161"/>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6490" name="Rectangle 37"/>
            <p:cNvSpPr>
              <a:spLocks noChangeArrowheads="1"/>
            </p:cNvSpPr>
            <p:nvPr/>
          </p:nvSpPr>
          <p:spPr bwMode="auto">
            <a:xfrm>
              <a:off x="1165" y="1161"/>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grpSp>
      <p:grpSp>
        <p:nvGrpSpPr>
          <p:cNvPr id="466982" name="Group 38"/>
          <p:cNvGrpSpPr>
            <a:grpSpLocks/>
          </p:cNvGrpSpPr>
          <p:nvPr/>
        </p:nvGrpSpPr>
        <p:grpSpPr bwMode="auto">
          <a:xfrm>
            <a:off x="2419350" y="3097213"/>
            <a:ext cx="2133600" cy="466725"/>
            <a:chOff x="1003" y="2038"/>
            <a:chExt cx="1344" cy="294"/>
          </a:xfrm>
        </p:grpSpPr>
        <p:sp>
          <p:nvSpPr>
            <p:cNvPr id="146451" name="Rectangle 39"/>
            <p:cNvSpPr>
              <a:spLocks noChangeArrowheads="1"/>
            </p:cNvSpPr>
            <p:nvPr/>
          </p:nvSpPr>
          <p:spPr bwMode="auto">
            <a:xfrm>
              <a:off x="2198" y="2063"/>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46452" name="Rectangle 40"/>
            <p:cNvSpPr>
              <a:spLocks noChangeArrowheads="1"/>
            </p:cNvSpPr>
            <p:nvPr/>
          </p:nvSpPr>
          <p:spPr bwMode="auto">
            <a:xfrm>
              <a:off x="1785" y="2063"/>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6453" name="Rectangle 41"/>
            <p:cNvSpPr>
              <a:spLocks noChangeArrowheads="1"/>
            </p:cNvSpPr>
            <p:nvPr/>
          </p:nvSpPr>
          <p:spPr bwMode="auto">
            <a:xfrm>
              <a:off x="1365" y="2063"/>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6454" name="Rectangle 42"/>
            <p:cNvSpPr>
              <a:spLocks noChangeArrowheads="1"/>
            </p:cNvSpPr>
            <p:nvPr/>
          </p:nvSpPr>
          <p:spPr bwMode="auto">
            <a:xfrm>
              <a:off x="1003" y="2063"/>
              <a:ext cx="12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S</a:t>
              </a:r>
              <a:endParaRPr kumimoji="0" lang="en-US" altLang="tr-TR" sz="2400"/>
            </a:p>
          </p:txBody>
        </p:sp>
        <p:sp>
          <p:nvSpPr>
            <p:cNvPr id="146455" name="Rectangle 43"/>
            <p:cNvSpPr>
              <a:spLocks noChangeArrowheads="1"/>
            </p:cNvSpPr>
            <p:nvPr/>
          </p:nvSpPr>
          <p:spPr bwMode="auto">
            <a:xfrm>
              <a:off x="1983" y="2038"/>
              <a:ext cx="17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Å</a:t>
              </a:r>
              <a:endParaRPr kumimoji="0" lang="en-US" altLang="tr-TR" sz="2400"/>
            </a:p>
          </p:txBody>
        </p:sp>
        <p:sp>
          <p:nvSpPr>
            <p:cNvPr id="146456" name="Rectangle 44"/>
            <p:cNvSpPr>
              <a:spLocks noChangeArrowheads="1"/>
            </p:cNvSpPr>
            <p:nvPr/>
          </p:nvSpPr>
          <p:spPr bwMode="auto">
            <a:xfrm>
              <a:off x="1569" y="2038"/>
              <a:ext cx="17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Å</a:t>
              </a:r>
              <a:endParaRPr kumimoji="0" lang="en-US" altLang="tr-TR" sz="2400"/>
            </a:p>
          </p:txBody>
        </p:sp>
        <p:sp>
          <p:nvSpPr>
            <p:cNvPr id="146457" name="Rectangle 45"/>
            <p:cNvSpPr>
              <a:spLocks noChangeArrowheads="1"/>
            </p:cNvSpPr>
            <p:nvPr/>
          </p:nvSpPr>
          <p:spPr bwMode="auto">
            <a:xfrm>
              <a:off x="1183" y="2038"/>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grpSp>
      <p:grpSp>
        <p:nvGrpSpPr>
          <p:cNvPr id="466990" name="Group 46"/>
          <p:cNvGrpSpPr>
            <a:grpSpLocks/>
          </p:cNvGrpSpPr>
          <p:nvPr/>
        </p:nvGrpSpPr>
        <p:grpSpPr bwMode="auto">
          <a:xfrm>
            <a:off x="2733675" y="4364038"/>
            <a:ext cx="3009900" cy="466725"/>
            <a:chOff x="1043" y="2971"/>
            <a:chExt cx="1896" cy="294"/>
          </a:xfrm>
        </p:grpSpPr>
        <p:sp>
          <p:nvSpPr>
            <p:cNvPr id="146440" name="Rectangle 47"/>
            <p:cNvSpPr>
              <a:spLocks noChangeArrowheads="1"/>
            </p:cNvSpPr>
            <p:nvPr/>
          </p:nvSpPr>
          <p:spPr bwMode="auto">
            <a:xfrm>
              <a:off x="2790" y="2996"/>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46441" name="Rectangle 48"/>
            <p:cNvSpPr>
              <a:spLocks noChangeArrowheads="1"/>
            </p:cNvSpPr>
            <p:nvPr/>
          </p:nvSpPr>
          <p:spPr bwMode="auto">
            <a:xfrm>
              <a:off x="2686" y="2996"/>
              <a:ext cx="7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a:t>
              </a:r>
              <a:endParaRPr kumimoji="0" lang="en-US" altLang="tr-TR" sz="2400"/>
            </a:p>
          </p:txBody>
        </p:sp>
        <p:sp>
          <p:nvSpPr>
            <p:cNvPr id="146442" name="Rectangle 49"/>
            <p:cNvSpPr>
              <a:spLocks noChangeArrowheads="1"/>
            </p:cNvSpPr>
            <p:nvPr/>
          </p:nvSpPr>
          <p:spPr bwMode="auto">
            <a:xfrm>
              <a:off x="2514" y="299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6443" name="Rectangle 50"/>
            <p:cNvSpPr>
              <a:spLocks noChangeArrowheads="1"/>
            </p:cNvSpPr>
            <p:nvPr/>
          </p:nvSpPr>
          <p:spPr bwMode="auto">
            <a:xfrm>
              <a:off x="2095" y="299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6444" name="Rectangle 51"/>
            <p:cNvSpPr>
              <a:spLocks noChangeArrowheads="1"/>
            </p:cNvSpPr>
            <p:nvPr/>
          </p:nvSpPr>
          <p:spPr bwMode="auto">
            <a:xfrm>
              <a:off x="2007" y="2996"/>
              <a:ext cx="7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a:t>
              </a:r>
              <a:endParaRPr kumimoji="0" lang="en-US" altLang="tr-TR" sz="2400"/>
            </a:p>
          </p:txBody>
        </p:sp>
        <p:sp>
          <p:nvSpPr>
            <p:cNvPr id="146445" name="Rectangle 52"/>
            <p:cNvSpPr>
              <a:spLocks noChangeArrowheads="1"/>
            </p:cNvSpPr>
            <p:nvPr/>
          </p:nvSpPr>
          <p:spPr bwMode="auto">
            <a:xfrm>
              <a:off x="1638" y="299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46446" name="Rectangle 53"/>
            <p:cNvSpPr>
              <a:spLocks noChangeArrowheads="1"/>
            </p:cNvSpPr>
            <p:nvPr/>
          </p:nvSpPr>
          <p:spPr bwMode="auto">
            <a:xfrm>
              <a:off x="1439" y="299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46447" name="Rectangle 54"/>
            <p:cNvSpPr>
              <a:spLocks noChangeArrowheads="1"/>
            </p:cNvSpPr>
            <p:nvPr/>
          </p:nvSpPr>
          <p:spPr bwMode="auto">
            <a:xfrm>
              <a:off x="1043" y="299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C</a:t>
              </a:r>
              <a:endParaRPr kumimoji="0" lang="en-US" altLang="tr-TR" sz="2400"/>
            </a:p>
          </p:txBody>
        </p:sp>
        <p:sp>
          <p:nvSpPr>
            <p:cNvPr id="146448" name="Rectangle 55"/>
            <p:cNvSpPr>
              <a:spLocks noChangeArrowheads="1"/>
            </p:cNvSpPr>
            <p:nvPr/>
          </p:nvSpPr>
          <p:spPr bwMode="auto">
            <a:xfrm>
              <a:off x="2299" y="2971"/>
              <a:ext cx="17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Å</a:t>
              </a:r>
              <a:endParaRPr kumimoji="0" lang="en-US" altLang="tr-TR" sz="2400"/>
            </a:p>
          </p:txBody>
        </p:sp>
        <p:sp>
          <p:nvSpPr>
            <p:cNvPr id="146449" name="Rectangle 56"/>
            <p:cNvSpPr>
              <a:spLocks noChangeArrowheads="1"/>
            </p:cNvSpPr>
            <p:nvPr/>
          </p:nvSpPr>
          <p:spPr bwMode="auto">
            <a:xfrm>
              <a:off x="1842" y="2971"/>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46450" name="Rectangle 57"/>
            <p:cNvSpPr>
              <a:spLocks noChangeArrowheads="1"/>
            </p:cNvSpPr>
            <p:nvPr/>
          </p:nvSpPr>
          <p:spPr bwMode="auto">
            <a:xfrm>
              <a:off x="1256" y="2971"/>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6946"/>
                                        </p:tgtEl>
                                        <p:attrNameLst>
                                          <p:attrName>style.visibility</p:attrName>
                                        </p:attrNameLst>
                                      </p:cBhvr>
                                      <p:to>
                                        <p:strVal val="visible"/>
                                      </p:to>
                                    </p:set>
                                    <p:animEffect transition="in" filter="dissolve">
                                      <p:cBhvr>
                                        <p:cTn id="7" dur="500"/>
                                        <p:tgtEl>
                                          <p:spTgt spid="4669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6947">
                                            <p:txEl>
                                              <p:pRg st="0" end="0"/>
                                            </p:txEl>
                                          </p:spTgt>
                                        </p:tgtEl>
                                        <p:attrNameLst>
                                          <p:attrName>style.visibility</p:attrName>
                                        </p:attrNameLst>
                                      </p:cBhvr>
                                      <p:to>
                                        <p:strVal val="visible"/>
                                      </p:to>
                                    </p:set>
                                    <p:animEffect transition="in" filter="dissolve">
                                      <p:cBhvr>
                                        <p:cTn id="12" dur="500"/>
                                        <p:tgtEl>
                                          <p:spTgt spid="46694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66948"/>
                                        </p:tgtEl>
                                        <p:attrNameLst>
                                          <p:attrName>style.visibility</p:attrName>
                                        </p:attrNameLst>
                                      </p:cBhvr>
                                      <p:to>
                                        <p:strVal val="visible"/>
                                      </p:to>
                                    </p:set>
                                    <p:animEffect transition="in" filter="dissolve">
                                      <p:cBhvr>
                                        <p:cTn id="17" dur="500"/>
                                        <p:tgtEl>
                                          <p:spTgt spid="46694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66947">
                                            <p:txEl>
                                              <p:pRg st="3" end="3"/>
                                            </p:txEl>
                                          </p:spTgt>
                                        </p:tgtEl>
                                        <p:attrNameLst>
                                          <p:attrName>style.visibility</p:attrName>
                                        </p:attrNameLst>
                                      </p:cBhvr>
                                      <p:to>
                                        <p:strVal val="visible"/>
                                      </p:to>
                                    </p:set>
                                    <p:animEffect transition="in" filter="dissolve">
                                      <p:cBhvr>
                                        <p:cTn id="22" dur="500"/>
                                        <p:tgtEl>
                                          <p:spTgt spid="466947">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66982"/>
                                        </p:tgtEl>
                                        <p:attrNameLst>
                                          <p:attrName>style.visibility</p:attrName>
                                        </p:attrNameLst>
                                      </p:cBhvr>
                                      <p:to>
                                        <p:strVal val="visible"/>
                                      </p:to>
                                    </p:set>
                                    <p:animEffect transition="in" filter="dissolve">
                                      <p:cBhvr>
                                        <p:cTn id="27" dur="500"/>
                                        <p:tgtEl>
                                          <p:spTgt spid="46698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66947">
                                            <p:txEl>
                                              <p:pRg st="5" end="5"/>
                                            </p:txEl>
                                          </p:spTgt>
                                        </p:tgtEl>
                                        <p:attrNameLst>
                                          <p:attrName>style.visibility</p:attrName>
                                        </p:attrNameLst>
                                      </p:cBhvr>
                                      <p:to>
                                        <p:strVal val="visible"/>
                                      </p:to>
                                    </p:set>
                                    <p:animEffect transition="in" filter="dissolve">
                                      <p:cBhvr>
                                        <p:cTn id="32" dur="500"/>
                                        <p:tgtEl>
                                          <p:spTgt spid="466947">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466990"/>
                                        </p:tgtEl>
                                        <p:attrNameLst>
                                          <p:attrName>style.visibility</p:attrName>
                                        </p:attrNameLst>
                                      </p:cBhvr>
                                      <p:to>
                                        <p:strVal val="visible"/>
                                      </p:to>
                                    </p:set>
                                    <p:animEffect transition="in" filter="dissolve">
                                      <p:cBhvr>
                                        <p:cTn id="37" dur="500"/>
                                        <p:tgtEl>
                                          <p:spTgt spid="46699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6947">
                                            <p:txEl>
                                              <p:pRg st="7" end="7"/>
                                            </p:txEl>
                                          </p:spTgt>
                                        </p:tgtEl>
                                        <p:attrNameLst>
                                          <p:attrName>style.visibility</p:attrName>
                                        </p:attrNameLst>
                                      </p:cBhvr>
                                      <p:to>
                                        <p:strVal val="visible"/>
                                      </p:to>
                                    </p:set>
                                    <p:animEffect transition="in" filter="dissolve">
                                      <p:cBhvr>
                                        <p:cTn id="42" dur="500"/>
                                        <p:tgtEl>
                                          <p:spTgt spid="466947">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466947">
                                            <p:txEl>
                                              <p:pRg st="8" end="8"/>
                                            </p:txEl>
                                          </p:spTgt>
                                        </p:tgtEl>
                                        <p:attrNameLst>
                                          <p:attrName>style.visibility</p:attrName>
                                        </p:attrNameLst>
                                      </p:cBhvr>
                                      <p:to>
                                        <p:strVal val="visible"/>
                                      </p:to>
                                    </p:set>
                                    <p:animEffect transition="in" filter="dissolve">
                                      <p:cBhvr>
                                        <p:cTn id="47" dur="500"/>
                                        <p:tgtEl>
                                          <p:spTgt spid="46694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946" grpId="0"/>
      <p:bldP spid="466947" grpId="0" build="p"/>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745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A9ED5D1B-AA4E-498D-811A-C032B8673907}" type="slidenum">
              <a:rPr kumimoji="0" lang="en-US" altLang="tr-TR" sz="1200" smtClean="0"/>
              <a:pPr>
                <a:spcBef>
                  <a:spcPct val="50000"/>
                </a:spcBef>
                <a:buFontTx/>
                <a:buNone/>
              </a:pPr>
              <a:t>118</a:t>
            </a:fld>
            <a:endParaRPr kumimoji="0" lang="en-US" altLang="tr-TR" sz="1200" smtClean="0"/>
          </a:p>
        </p:txBody>
      </p:sp>
      <p:sp>
        <p:nvSpPr>
          <p:cNvPr id="467970" name="Rectangle 2"/>
          <p:cNvSpPr>
            <a:spLocks noGrp="1" noChangeArrowheads="1"/>
          </p:cNvSpPr>
          <p:nvPr>
            <p:ph type="title"/>
          </p:nvPr>
        </p:nvSpPr>
        <p:spPr>
          <a:xfrm>
            <a:off x="0" y="0"/>
            <a:ext cx="9144000" cy="739775"/>
          </a:xfrm>
        </p:spPr>
        <p:txBody>
          <a:bodyPr/>
          <a:lstStyle/>
          <a:p>
            <a:r>
              <a:rPr lang="en-US" altLang="tr-TR" smtClean="0">
                <a:solidFill>
                  <a:schemeClr val="tx1"/>
                </a:solidFill>
              </a:rPr>
              <a:t>Implementation: Full Adder</a:t>
            </a:r>
          </a:p>
        </p:txBody>
      </p:sp>
      <p:sp>
        <p:nvSpPr>
          <p:cNvPr id="467971" name="Rectangle 3"/>
          <p:cNvSpPr>
            <a:spLocks noGrp="1" noChangeArrowheads="1"/>
          </p:cNvSpPr>
          <p:nvPr>
            <p:ph type="body" idx="1"/>
          </p:nvPr>
        </p:nvSpPr>
        <p:spPr>
          <a:xfrm>
            <a:off x="404813" y="1487488"/>
            <a:ext cx="7785100" cy="4359275"/>
          </a:xfrm>
        </p:spPr>
        <p:txBody>
          <a:bodyPr/>
          <a:lstStyle/>
          <a:p>
            <a:pPr>
              <a:lnSpc>
                <a:spcPct val="90000"/>
              </a:lnSpc>
              <a:spcBef>
                <a:spcPct val="50000"/>
              </a:spcBef>
            </a:pPr>
            <a:r>
              <a:rPr lang="en-US" altLang="tr-TR" sz="2400" smtClean="0"/>
              <a:t>Full Adder Schematic  </a:t>
            </a:r>
            <a:endParaRPr lang="en-US" altLang="tr-TR" sz="2400" smtClean="0">
              <a:sym typeface="Symbol" panose="05050102010706020507" pitchFamily="18" charset="2"/>
            </a:endParaRPr>
          </a:p>
          <a:p>
            <a:pPr>
              <a:lnSpc>
                <a:spcPct val="90000"/>
              </a:lnSpc>
              <a:spcBef>
                <a:spcPct val="50000"/>
              </a:spcBef>
            </a:pPr>
            <a:r>
              <a:rPr lang="en-US" altLang="tr-TR" sz="2400" smtClean="0"/>
              <a:t>Here X, Y, and Z, and C</a:t>
            </a:r>
            <a:br>
              <a:rPr lang="en-US" altLang="tr-TR" sz="2400" smtClean="0"/>
            </a:br>
            <a:r>
              <a:rPr lang="en-US" altLang="tr-TR" sz="2400" smtClean="0"/>
              <a:t>(from the previous pages)</a:t>
            </a:r>
            <a:br>
              <a:rPr lang="en-US" altLang="tr-TR" sz="2400" smtClean="0"/>
            </a:br>
            <a:r>
              <a:rPr lang="en-US" altLang="tr-TR" sz="2400" smtClean="0"/>
              <a:t>are A, B, C</a:t>
            </a:r>
            <a:r>
              <a:rPr lang="en-US" altLang="tr-TR" sz="2400" baseline="-25000" smtClean="0"/>
              <a:t>i</a:t>
            </a:r>
            <a:r>
              <a:rPr lang="en-US" altLang="tr-TR" sz="2400" smtClean="0"/>
              <a:t> and C</a:t>
            </a:r>
            <a:r>
              <a:rPr lang="en-US" altLang="tr-TR" sz="2400" baseline="-25000" smtClean="0"/>
              <a:t>o</a:t>
            </a:r>
            <a:r>
              <a:rPr lang="en-US" altLang="tr-TR" sz="2400" smtClean="0"/>
              <a:t>,</a:t>
            </a:r>
            <a:br>
              <a:rPr lang="en-US" altLang="tr-TR" sz="2400" smtClean="0"/>
            </a:br>
            <a:r>
              <a:rPr lang="en-US" altLang="tr-TR" sz="2400" smtClean="0"/>
              <a:t>respectively. Also, </a:t>
            </a:r>
            <a:r>
              <a:rPr lang="en-US" altLang="tr-TR" sz="2800" smtClean="0"/>
              <a:t/>
            </a:r>
            <a:br>
              <a:rPr lang="en-US" altLang="tr-TR" sz="2800" smtClean="0"/>
            </a:br>
            <a:r>
              <a:rPr lang="en-US" altLang="tr-TR" smtClean="0"/>
              <a:t>   </a:t>
            </a:r>
            <a:r>
              <a:rPr lang="en-US" altLang="tr-TR" sz="2400" smtClean="0"/>
              <a:t>G = generate and </a:t>
            </a:r>
            <a:br>
              <a:rPr lang="en-US" altLang="tr-TR" sz="2400" smtClean="0"/>
            </a:br>
            <a:r>
              <a:rPr lang="en-US" altLang="tr-TR" sz="2400" smtClean="0"/>
              <a:t>    P = propagate.</a:t>
            </a:r>
          </a:p>
          <a:p>
            <a:pPr>
              <a:lnSpc>
                <a:spcPct val="90000"/>
              </a:lnSpc>
            </a:pPr>
            <a:r>
              <a:rPr lang="en-US" altLang="tr-TR" sz="2400" smtClean="0"/>
              <a:t>Note:   This is really a combination</a:t>
            </a:r>
            <a:br>
              <a:rPr lang="en-US" altLang="tr-TR" sz="2400" smtClean="0"/>
            </a:br>
            <a:r>
              <a:rPr lang="en-US" altLang="tr-TR" sz="2400" smtClean="0"/>
              <a:t>of a 3-bit odd function (for S)) and</a:t>
            </a:r>
            <a:br>
              <a:rPr lang="en-US" altLang="tr-TR" sz="2400" smtClean="0"/>
            </a:br>
            <a:r>
              <a:rPr lang="en-US" altLang="tr-TR" sz="2400" smtClean="0"/>
              <a:t>Carry logic (for C</a:t>
            </a:r>
            <a:r>
              <a:rPr lang="en-US" altLang="tr-TR" sz="2400" baseline="-25000" smtClean="0"/>
              <a:t>o</a:t>
            </a:r>
            <a:r>
              <a:rPr lang="en-US" altLang="tr-TR" sz="2400" smtClean="0"/>
              <a:t>):</a:t>
            </a:r>
            <a:br>
              <a:rPr lang="en-US" altLang="tr-TR" sz="2400" smtClean="0"/>
            </a:br>
            <a:r>
              <a:rPr lang="en-US" altLang="tr-TR" sz="1600" smtClean="0"/>
              <a:t/>
            </a:r>
            <a:br>
              <a:rPr lang="en-US" altLang="tr-TR" sz="1600" smtClean="0"/>
            </a:br>
            <a:r>
              <a:rPr lang="en-US" altLang="tr-TR" sz="2400" smtClean="0"/>
              <a:t>	</a:t>
            </a:r>
            <a:r>
              <a:rPr lang="en-US" altLang="tr-TR" sz="2000" smtClean="0"/>
              <a:t>(G = Generate) OR (P =Propagate AND C</a:t>
            </a:r>
            <a:r>
              <a:rPr lang="en-US" altLang="tr-TR" sz="2000" baseline="-25000" smtClean="0"/>
              <a:t>i</a:t>
            </a:r>
            <a:r>
              <a:rPr lang="en-US" altLang="tr-TR" sz="2000" smtClean="0"/>
              <a:t> = Carry In)</a:t>
            </a:r>
          </a:p>
          <a:p>
            <a:pPr>
              <a:lnSpc>
                <a:spcPct val="90000"/>
              </a:lnSpc>
              <a:buFontTx/>
              <a:buNone/>
            </a:pPr>
            <a:r>
              <a:rPr lang="en-US" altLang="tr-TR" sz="2400" smtClean="0">
                <a:cs typeface="Times New Roman" panose="02020603050405020304" pitchFamily="18" charset="0"/>
              </a:rPr>
              <a:t>		</a:t>
            </a:r>
            <a:r>
              <a:rPr lang="en-US" altLang="tr-TR" sz="2000" smtClean="0">
                <a:cs typeface="Times New Roman" panose="02020603050405020304" pitchFamily="18" charset="0"/>
              </a:rPr>
              <a:t>Co </a:t>
            </a:r>
            <a:r>
              <a:rPr lang="en-US" altLang="tr-TR" sz="2000" smtClean="0">
                <a:latin typeface="Symbol" panose="05050102010706020507" pitchFamily="18" charset="2"/>
                <a:cs typeface="Times New Roman" panose="02020603050405020304" pitchFamily="18" charset="0"/>
              </a:rPr>
              <a:t>=</a:t>
            </a:r>
            <a:r>
              <a:rPr lang="en-US" altLang="tr-TR" sz="2000" smtClean="0"/>
              <a:t> G + P </a:t>
            </a:r>
            <a:r>
              <a:rPr lang="en-US" altLang="tr-TR" sz="2000" smtClean="0">
                <a:sym typeface="Symbol" panose="05050102010706020507" pitchFamily="18" charset="2"/>
              </a:rPr>
              <a:t>· </a:t>
            </a:r>
            <a:r>
              <a:rPr lang="en-US" altLang="tr-TR" sz="2000" smtClean="0"/>
              <a:t>Ci</a:t>
            </a:r>
          </a:p>
        </p:txBody>
      </p:sp>
      <p:grpSp>
        <p:nvGrpSpPr>
          <p:cNvPr id="467972" name="Group 4"/>
          <p:cNvGrpSpPr>
            <a:grpSpLocks/>
          </p:cNvGrpSpPr>
          <p:nvPr/>
        </p:nvGrpSpPr>
        <p:grpSpPr bwMode="auto">
          <a:xfrm>
            <a:off x="5635625" y="1200150"/>
            <a:ext cx="3248025" cy="4019550"/>
            <a:chOff x="3550" y="756"/>
            <a:chExt cx="2046" cy="2532"/>
          </a:xfrm>
        </p:grpSpPr>
        <p:grpSp>
          <p:nvGrpSpPr>
            <p:cNvPr id="147462" name="Group 5"/>
            <p:cNvGrpSpPr>
              <a:grpSpLocks noChangeAspect="1"/>
            </p:cNvGrpSpPr>
            <p:nvPr/>
          </p:nvGrpSpPr>
          <p:grpSpPr bwMode="auto">
            <a:xfrm rot="5400000">
              <a:off x="4730" y="2415"/>
              <a:ext cx="437" cy="325"/>
              <a:chOff x="750" y="2323"/>
              <a:chExt cx="774" cy="576"/>
            </a:xfrm>
          </p:grpSpPr>
          <p:sp>
            <p:nvSpPr>
              <p:cNvPr id="147495" name="Freeform 6"/>
              <p:cNvSpPr>
                <a:spLocks noChangeAspect="1"/>
              </p:cNvSpPr>
              <p:nvPr/>
            </p:nvSpPr>
            <p:spPr bwMode="auto">
              <a:xfrm>
                <a:off x="816" y="2323"/>
                <a:ext cx="708" cy="576"/>
              </a:xfrm>
              <a:custGeom>
                <a:avLst/>
                <a:gdLst>
                  <a:gd name="T0" fmla="*/ 0 w 708"/>
                  <a:gd name="T1" fmla="*/ 0 h 576"/>
                  <a:gd name="T2" fmla="*/ 17 w 708"/>
                  <a:gd name="T3" fmla="*/ 40 h 576"/>
                  <a:gd name="T4" fmla="*/ 39 w 708"/>
                  <a:gd name="T5" fmla="*/ 95 h 576"/>
                  <a:gd name="T6" fmla="*/ 54 w 708"/>
                  <a:gd name="T7" fmla="*/ 157 h 576"/>
                  <a:gd name="T8" fmla="*/ 66 w 708"/>
                  <a:gd name="T9" fmla="*/ 227 h 576"/>
                  <a:gd name="T10" fmla="*/ 74 w 708"/>
                  <a:gd name="T11" fmla="*/ 284 h 576"/>
                  <a:gd name="T12" fmla="*/ 69 w 708"/>
                  <a:gd name="T13" fmla="*/ 338 h 576"/>
                  <a:gd name="T14" fmla="*/ 58 w 708"/>
                  <a:gd name="T15" fmla="*/ 399 h 576"/>
                  <a:gd name="T16" fmla="*/ 45 w 708"/>
                  <a:gd name="T17" fmla="*/ 458 h 576"/>
                  <a:gd name="T18" fmla="*/ 28 w 708"/>
                  <a:gd name="T19" fmla="*/ 512 h 576"/>
                  <a:gd name="T20" fmla="*/ 0 w 708"/>
                  <a:gd name="T21" fmla="*/ 572 h 576"/>
                  <a:gd name="T22" fmla="*/ 210 w 708"/>
                  <a:gd name="T23" fmla="*/ 576 h 576"/>
                  <a:gd name="T24" fmla="*/ 297 w 708"/>
                  <a:gd name="T25" fmla="*/ 570 h 576"/>
                  <a:gd name="T26" fmla="*/ 342 w 708"/>
                  <a:gd name="T27" fmla="*/ 567 h 576"/>
                  <a:gd name="T28" fmla="*/ 375 w 708"/>
                  <a:gd name="T29" fmla="*/ 559 h 576"/>
                  <a:gd name="T30" fmla="*/ 409 w 708"/>
                  <a:gd name="T31" fmla="*/ 549 h 576"/>
                  <a:gd name="T32" fmla="*/ 445 w 708"/>
                  <a:gd name="T33" fmla="*/ 533 h 576"/>
                  <a:gd name="T34" fmla="*/ 486 w 708"/>
                  <a:gd name="T35" fmla="*/ 515 h 576"/>
                  <a:gd name="T36" fmla="*/ 526 w 708"/>
                  <a:gd name="T37" fmla="*/ 490 h 576"/>
                  <a:gd name="T38" fmla="*/ 552 w 708"/>
                  <a:gd name="T39" fmla="*/ 470 h 576"/>
                  <a:gd name="T40" fmla="*/ 577 w 708"/>
                  <a:gd name="T41" fmla="*/ 447 h 576"/>
                  <a:gd name="T42" fmla="*/ 604 w 708"/>
                  <a:gd name="T43" fmla="*/ 420 h 576"/>
                  <a:gd name="T44" fmla="*/ 628 w 708"/>
                  <a:gd name="T45" fmla="*/ 398 h 576"/>
                  <a:gd name="T46" fmla="*/ 651 w 708"/>
                  <a:gd name="T47" fmla="*/ 370 h 576"/>
                  <a:gd name="T48" fmla="*/ 680 w 708"/>
                  <a:gd name="T49" fmla="*/ 333 h 576"/>
                  <a:gd name="T50" fmla="*/ 708 w 708"/>
                  <a:gd name="T51" fmla="*/ 286 h 576"/>
                  <a:gd name="T52" fmla="*/ 682 w 708"/>
                  <a:gd name="T53" fmla="*/ 245 h 576"/>
                  <a:gd name="T54" fmla="*/ 658 w 708"/>
                  <a:gd name="T55" fmla="*/ 210 h 576"/>
                  <a:gd name="T56" fmla="*/ 638 w 708"/>
                  <a:gd name="T57" fmla="*/ 185 h 576"/>
                  <a:gd name="T58" fmla="*/ 616 w 708"/>
                  <a:gd name="T59" fmla="*/ 161 h 576"/>
                  <a:gd name="T60" fmla="*/ 592 w 708"/>
                  <a:gd name="T61" fmla="*/ 138 h 576"/>
                  <a:gd name="T62" fmla="*/ 572 w 708"/>
                  <a:gd name="T63" fmla="*/ 120 h 576"/>
                  <a:gd name="T64" fmla="*/ 552 w 708"/>
                  <a:gd name="T65" fmla="*/ 103 h 576"/>
                  <a:gd name="T66" fmla="*/ 528 w 708"/>
                  <a:gd name="T67" fmla="*/ 85 h 576"/>
                  <a:gd name="T68" fmla="*/ 506 w 708"/>
                  <a:gd name="T69" fmla="*/ 72 h 576"/>
                  <a:gd name="T70" fmla="*/ 480 w 708"/>
                  <a:gd name="T71" fmla="*/ 58 h 576"/>
                  <a:gd name="T72" fmla="*/ 451 w 708"/>
                  <a:gd name="T73" fmla="*/ 43 h 576"/>
                  <a:gd name="T74" fmla="*/ 415 w 708"/>
                  <a:gd name="T75" fmla="*/ 29 h 576"/>
                  <a:gd name="T76" fmla="*/ 385 w 708"/>
                  <a:gd name="T77" fmla="*/ 20 h 576"/>
                  <a:gd name="T78" fmla="*/ 350 w 708"/>
                  <a:gd name="T79" fmla="*/ 11 h 576"/>
                  <a:gd name="T80" fmla="*/ 313 w 708"/>
                  <a:gd name="T81" fmla="*/ 5 h 576"/>
                  <a:gd name="T82" fmla="*/ 278 w 708"/>
                  <a:gd name="T83" fmla="*/ 1 h 576"/>
                  <a:gd name="T84" fmla="*/ 253 w 708"/>
                  <a:gd name="T85" fmla="*/ 1 h 576"/>
                  <a:gd name="T86" fmla="*/ 227 w 708"/>
                  <a:gd name="T87" fmla="*/ 0 h 576"/>
                  <a:gd name="T88" fmla="*/ 0 w 708"/>
                  <a:gd name="T89" fmla="*/ 0 h 5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8" h="576">
                    <a:moveTo>
                      <a:pt x="0" y="0"/>
                    </a:moveTo>
                    <a:lnTo>
                      <a:pt x="17" y="40"/>
                    </a:lnTo>
                    <a:lnTo>
                      <a:pt x="39" y="95"/>
                    </a:lnTo>
                    <a:lnTo>
                      <a:pt x="54" y="157"/>
                    </a:lnTo>
                    <a:lnTo>
                      <a:pt x="66" y="227"/>
                    </a:lnTo>
                    <a:lnTo>
                      <a:pt x="74" y="284"/>
                    </a:lnTo>
                    <a:lnTo>
                      <a:pt x="69" y="338"/>
                    </a:lnTo>
                    <a:lnTo>
                      <a:pt x="58" y="399"/>
                    </a:lnTo>
                    <a:lnTo>
                      <a:pt x="45" y="458"/>
                    </a:lnTo>
                    <a:lnTo>
                      <a:pt x="28" y="512"/>
                    </a:lnTo>
                    <a:lnTo>
                      <a:pt x="0" y="572"/>
                    </a:lnTo>
                    <a:lnTo>
                      <a:pt x="210" y="576"/>
                    </a:lnTo>
                    <a:lnTo>
                      <a:pt x="297" y="570"/>
                    </a:lnTo>
                    <a:lnTo>
                      <a:pt x="342" y="567"/>
                    </a:lnTo>
                    <a:lnTo>
                      <a:pt x="375" y="559"/>
                    </a:lnTo>
                    <a:lnTo>
                      <a:pt x="409" y="549"/>
                    </a:lnTo>
                    <a:lnTo>
                      <a:pt x="445" y="533"/>
                    </a:lnTo>
                    <a:lnTo>
                      <a:pt x="486" y="515"/>
                    </a:lnTo>
                    <a:lnTo>
                      <a:pt x="526" y="490"/>
                    </a:lnTo>
                    <a:lnTo>
                      <a:pt x="552" y="470"/>
                    </a:lnTo>
                    <a:lnTo>
                      <a:pt x="577" y="447"/>
                    </a:lnTo>
                    <a:lnTo>
                      <a:pt x="604" y="420"/>
                    </a:lnTo>
                    <a:lnTo>
                      <a:pt x="628" y="398"/>
                    </a:lnTo>
                    <a:lnTo>
                      <a:pt x="651" y="370"/>
                    </a:lnTo>
                    <a:lnTo>
                      <a:pt x="680" y="333"/>
                    </a:lnTo>
                    <a:lnTo>
                      <a:pt x="708" y="286"/>
                    </a:lnTo>
                    <a:lnTo>
                      <a:pt x="682" y="245"/>
                    </a:lnTo>
                    <a:lnTo>
                      <a:pt x="658" y="210"/>
                    </a:lnTo>
                    <a:lnTo>
                      <a:pt x="638" y="185"/>
                    </a:lnTo>
                    <a:lnTo>
                      <a:pt x="616" y="161"/>
                    </a:lnTo>
                    <a:lnTo>
                      <a:pt x="592" y="138"/>
                    </a:lnTo>
                    <a:lnTo>
                      <a:pt x="572" y="120"/>
                    </a:lnTo>
                    <a:lnTo>
                      <a:pt x="552" y="103"/>
                    </a:lnTo>
                    <a:lnTo>
                      <a:pt x="528" y="85"/>
                    </a:lnTo>
                    <a:lnTo>
                      <a:pt x="506" y="72"/>
                    </a:lnTo>
                    <a:lnTo>
                      <a:pt x="480" y="58"/>
                    </a:lnTo>
                    <a:lnTo>
                      <a:pt x="451" y="43"/>
                    </a:lnTo>
                    <a:lnTo>
                      <a:pt x="415" y="29"/>
                    </a:lnTo>
                    <a:lnTo>
                      <a:pt x="385" y="20"/>
                    </a:lnTo>
                    <a:lnTo>
                      <a:pt x="350" y="11"/>
                    </a:lnTo>
                    <a:lnTo>
                      <a:pt x="313" y="5"/>
                    </a:lnTo>
                    <a:lnTo>
                      <a:pt x="278" y="1"/>
                    </a:lnTo>
                    <a:lnTo>
                      <a:pt x="253" y="1"/>
                    </a:lnTo>
                    <a:lnTo>
                      <a:pt x="227" y="0"/>
                    </a:lnTo>
                    <a:lnTo>
                      <a:pt x="0" y="0"/>
                    </a:lnTo>
                    <a:close/>
                  </a:path>
                </a:pathLst>
              </a:custGeom>
              <a:noFill/>
              <a:ln w="38100" cmpd="sng">
                <a:solidFill>
                  <a:schemeClr val="tx1"/>
                </a:solidFill>
                <a:round/>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96" name="Freeform 7"/>
              <p:cNvSpPr>
                <a:spLocks noChangeAspect="1"/>
              </p:cNvSpPr>
              <p:nvPr/>
            </p:nvSpPr>
            <p:spPr bwMode="auto">
              <a:xfrm>
                <a:off x="750" y="2326"/>
                <a:ext cx="76" cy="573"/>
              </a:xfrm>
              <a:custGeom>
                <a:avLst/>
                <a:gdLst>
                  <a:gd name="T0" fmla="*/ 3 w 76"/>
                  <a:gd name="T1" fmla="*/ 0 h 573"/>
                  <a:gd name="T2" fmla="*/ 30 w 76"/>
                  <a:gd name="T3" fmla="*/ 71 h 573"/>
                  <a:gd name="T4" fmla="*/ 48 w 76"/>
                  <a:gd name="T5" fmla="*/ 135 h 573"/>
                  <a:gd name="T6" fmla="*/ 62 w 76"/>
                  <a:gd name="T7" fmla="*/ 194 h 573"/>
                  <a:gd name="T8" fmla="*/ 75 w 76"/>
                  <a:gd name="T9" fmla="*/ 279 h 573"/>
                  <a:gd name="T10" fmla="*/ 66 w 76"/>
                  <a:gd name="T11" fmla="*/ 354 h 573"/>
                  <a:gd name="T12" fmla="*/ 54 w 76"/>
                  <a:gd name="T13" fmla="*/ 411 h 573"/>
                  <a:gd name="T14" fmla="*/ 35 w 76"/>
                  <a:gd name="T15" fmla="*/ 488 h 573"/>
                  <a:gd name="T16" fmla="*/ 0 w 76"/>
                  <a:gd name="T17" fmla="*/ 573 h 5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 h="573">
                    <a:moveTo>
                      <a:pt x="3" y="0"/>
                    </a:moveTo>
                    <a:cubicBezTo>
                      <a:pt x="7" y="12"/>
                      <a:pt x="23" y="49"/>
                      <a:pt x="30" y="71"/>
                    </a:cubicBezTo>
                    <a:cubicBezTo>
                      <a:pt x="37" y="93"/>
                      <a:pt x="43" y="115"/>
                      <a:pt x="48" y="135"/>
                    </a:cubicBezTo>
                    <a:cubicBezTo>
                      <a:pt x="53" y="155"/>
                      <a:pt x="58" y="170"/>
                      <a:pt x="62" y="194"/>
                    </a:cubicBezTo>
                    <a:cubicBezTo>
                      <a:pt x="66" y="218"/>
                      <a:pt x="74" y="252"/>
                      <a:pt x="75" y="279"/>
                    </a:cubicBezTo>
                    <a:cubicBezTo>
                      <a:pt x="76" y="306"/>
                      <a:pt x="69" y="332"/>
                      <a:pt x="66" y="354"/>
                    </a:cubicBezTo>
                    <a:cubicBezTo>
                      <a:pt x="63" y="376"/>
                      <a:pt x="59" y="389"/>
                      <a:pt x="54" y="411"/>
                    </a:cubicBezTo>
                    <a:cubicBezTo>
                      <a:pt x="49" y="433"/>
                      <a:pt x="44" y="461"/>
                      <a:pt x="35" y="488"/>
                    </a:cubicBezTo>
                    <a:cubicBezTo>
                      <a:pt x="26" y="515"/>
                      <a:pt x="7" y="555"/>
                      <a:pt x="0" y="573"/>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147463" name="AutoShape 8"/>
            <p:cNvSpPr>
              <a:spLocks noChangeAspect="1" noChangeArrowheads="1"/>
            </p:cNvSpPr>
            <p:nvPr/>
          </p:nvSpPr>
          <p:spPr bwMode="auto">
            <a:xfrm flipH="1">
              <a:off x="4231" y="1978"/>
              <a:ext cx="398" cy="324"/>
            </a:xfrm>
            <a:prstGeom prst="flowChartDelay">
              <a:avLst/>
            </a:prstGeom>
            <a:noFill/>
            <a:ln w="38100">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u="sng" baseline="-25000"/>
            </a:p>
          </p:txBody>
        </p:sp>
        <p:sp>
          <p:nvSpPr>
            <p:cNvPr id="147464" name="Freeform 9"/>
            <p:cNvSpPr>
              <a:spLocks noChangeAspect="1"/>
            </p:cNvSpPr>
            <p:nvPr/>
          </p:nvSpPr>
          <p:spPr bwMode="auto">
            <a:xfrm rot="5400000">
              <a:off x="3852" y="2435"/>
              <a:ext cx="398" cy="324"/>
            </a:xfrm>
            <a:custGeom>
              <a:avLst/>
              <a:gdLst>
                <a:gd name="T0" fmla="*/ 0 w 708"/>
                <a:gd name="T1" fmla="*/ 0 h 576"/>
                <a:gd name="T2" fmla="*/ 1 w 708"/>
                <a:gd name="T3" fmla="*/ 2 h 576"/>
                <a:gd name="T4" fmla="*/ 2 w 708"/>
                <a:gd name="T5" fmla="*/ 6 h 576"/>
                <a:gd name="T6" fmla="*/ 3 w 708"/>
                <a:gd name="T7" fmla="*/ 9 h 576"/>
                <a:gd name="T8" fmla="*/ 4 w 708"/>
                <a:gd name="T9" fmla="*/ 13 h 576"/>
                <a:gd name="T10" fmla="*/ 4 w 708"/>
                <a:gd name="T11" fmla="*/ 16 h 576"/>
                <a:gd name="T12" fmla="*/ 4 w 708"/>
                <a:gd name="T13" fmla="*/ 19 h 576"/>
                <a:gd name="T14" fmla="*/ 3 w 708"/>
                <a:gd name="T15" fmla="*/ 23 h 576"/>
                <a:gd name="T16" fmla="*/ 2 w 708"/>
                <a:gd name="T17" fmla="*/ 26 h 576"/>
                <a:gd name="T18" fmla="*/ 2 w 708"/>
                <a:gd name="T19" fmla="*/ 29 h 576"/>
                <a:gd name="T20" fmla="*/ 0 w 708"/>
                <a:gd name="T21" fmla="*/ 32 h 576"/>
                <a:gd name="T22" fmla="*/ 12 w 708"/>
                <a:gd name="T23" fmla="*/ 32 h 576"/>
                <a:gd name="T24" fmla="*/ 17 w 708"/>
                <a:gd name="T25" fmla="*/ 32 h 576"/>
                <a:gd name="T26" fmla="*/ 19 w 708"/>
                <a:gd name="T27" fmla="*/ 32 h 576"/>
                <a:gd name="T28" fmla="*/ 21 w 708"/>
                <a:gd name="T29" fmla="*/ 32 h 576"/>
                <a:gd name="T30" fmla="*/ 23 w 708"/>
                <a:gd name="T31" fmla="*/ 31 h 576"/>
                <a:gd name="T32" fmla="*/ 25 w 708"/>
                <a:gd name="T33" fmla="*/ 30 h 576"/>
                <a:gd name="T34" fmla="*/ 27 w 708"/>
                <a:gd name="T35" fmla="*/ 29 h 576"/>
                <a:gd name="T36" fmla="*/ 29 w 708"/>
                <a:gd name="T37" fmla="*/ 28 h 576"/>
                <a:gd name="T38" fmla="*/ 31 w 708"/>
                <a:gd name="T39" fmla="*/ 26 h 576"/>
                <a:gd name="T40" fmla="*/ 32 w 708"/>
                <a:gd name="T41" fmla="*/ 25 h 576"/>
                <a:gd name="T42" fmla="*/ 34 w 708"/>
                <a:gd name="T43" fmla="*/ 24 h 576"/>
                <a:gd name="T44" fmla="*/ 35 w 708"/>
                <a:gd name="T45" fmla="*/ 23 h 576"/>
                <a:gd name="T46" fmla="*/ 37 w 708"/>
                <a:gd name="T47" fmla="*/ 21 h 576"/>
                <a:gd name="T48" fmla="*/ 38 w 708"/>
                <a:gd name="T49" fmla="*/ 19 h 576"/>
                <a:gd name="T50" fmla="*/ 40 w 708"/>
                <a:gd name="T51" fmla="*/ 16 h 576"/>
                <a:gd name="T52" fmla="*/ 38 w 708"/>
                <a:gd name="T53" fmla="*/ 14 h 576"/>
                <a:gd name="T54" fmla="*/ 37 w 708"/>
                <a:gd name="T55" fmla="*/ 12 h 576"/>
                <a:gd name="T56" fmla="*/ 36 w 708"/>
                <a:gd name="T57" fmla="*/ 11 h 576"/>
                <a:gd name="T58" fmla="*/ 35 w 708"/>
                <a:gd name="T59" fmla="*/ 9 h 576"/>
                <a:gd name="T60" fmla="*/ 33 w 708"/>
                <a:gd name="T61" fmla="*/ 8 h 576"/>
                <a:gd name="T62" fmla="*/ 32 w 708"/>
                <a:gd name="T63" fmla="*/ 7 h 576"/>
                <a:gd name="T64" fmla="*/ 31 w 708"/>
                <a:gd name="T65" fmla="*/ 6 h 576"/>
                <a:gd name="T66" fmla="*/ 30 w 708"/>
                <a:gd name="T67" fmla="*/ 5 h 576"/>
                <a:gd name="T68" fmla="*/ 29 w 708"/>
                <a:gd name="T69" fmla="*/ 4 h 576"/>
                <a:gd name="T70" fmla="*/ 27 w 708"/>
                <a:gd name="T71" fmla="*/ 3 h 576"/>
                <a:gd name="T72" fmla="*/ 25 w 708"/>
                <a:gd name="T73" fmla="*/ 3 h 576"/>
                <a:gd name="T74" fmla="*/ 24 w 708"/>
                <a:gd name="T75" fmla="*/ 2 h 576"/>
                <a:gd name="T76" fmla="*/ 21 w 708"/>
                <a:gd name="T77" fmla="*/ 1 h 576"/>
                <a:gd name="T78" fmla="*/ 20 w 708"/>
                <a:gd name="T79" fmla="*/ 1 h 576"/>
                <a:gd name="T80" fmla="*/ 17 w 708"/>
                <a:gd name="T81" fmla="*/ 1 h 576"/>
                <a:gd name="T82" fmla="*/ 16 w 708"/>
                <a:gd name="T83" fmla="*/ 1 h 576"/>
                <a:gd name="T84" fmla="*/ 14 w 708"/>
                <a:gd name="T85" fmla="*/ 1 h 576"/>
                <a:gd name="T86" fmla="*/ 12 w 708"/>
                <a:gd name="T87" fmla="*/ 0 h 576"/>
                <a:gd name="T88" fmla="*/ 0 w 708"/>
                <a:gd name="T89" fmla="*/ 0 h 5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8" h="576">
                  <a:moveTo>
                    <a:pt x="0" y="0"/>
                  </a:moveTo>
                  <a:lnTo>
                    <a:pt x="17" y="40"/>
                  </a:lnTo>
                  <a:lnTo>
                    <a:pt x="39" y="95"/>
                  </a:lnTo>
                  <a:lnTo>
                    <a:pt x="54" y="157"/>
                  </a:lnTo>
                  <a:lnTo>
                    <a:pt x="66" y="227"/>
                  </a:lnTo>
                  <a:lnTo>
                    <a:pt x="74" y="284"/>
                  </a:lnTo>
                  <a:lnTo>
                    <a:pt x="69" y="338"/>
                  </a:lnTo>
                  <a:lnTo>
                    <a:pt x="58" y="399"/>
                  </a:lnTo>
                  <a:lnTo>
                    <a:pt x="45" y="458"/>
                  </a:lnTo>
                  <a:lnTo>
                    <a:pt x="28" y="512"/>
                  </a:lnTo>
                  <a:lnTo>
                    <a:pt x="0" y="572"/>
                  </a:lnTo>
                  <a:lnTo>
                    <a:pt x="210" y="576"/>
                  </a:lnTo>
                  <a:lnTo>
                    <a:pt x="297" y="570"/>
                  </a:lnTo>
                  <a:lnTo>
                    <a:pt x="342" y="567"/>
                  </a:lnTo>
                  <a:lnTo>
                    <a:pt x="375" y="559"/>
                  </a:lnTo>
                  <a:lnTo>
                    <a:pt x="409" y="549"/>
                  </a:lnTo>
                  <a:lnTo>
                    <a:pt x="445" y="533"/>
                  </a:lnTo>
                  <a:lnTo>
                    <a:pt x="486" y="515"/>
                  </a:lnTo>
                  <a:lnTo>
                    <a:pt x="526" y="490"/>
                  </a:lnTo>
                  <a:lnTo>
                    <a:pt x="552" y="470"/>
                  </a:lnTo>
                  <a:lnTo>
                    <a:pt x="577" y="447"/>
                  </a:lnTo>
                  <a:lnTo>
                    <a:pt x="604" y="420"/>
                  </a:lnTo>
                  <a:lnTo>
                    <a:pt x="628" y="398"/>
                  </a:lnTo>
                  <a:lnTo>
                    <a:pt x="651" y="370"/>
                  </a:lnTo>
                  <a:lnTo>
                    <a:pt x="680" y="333"/>
                  </a:lnTo>
                  <a:lnTo>
                    <a:pt x="708" y="286"/>
                  </a:lnTo>
                  <a:lnTo>
                    <a:pt x="682" y="245"/>
                  </a:lnTo>
                  <a:lnTo>
                    <a:pt x="658" y="210"/>
                  </a:lnTo>
                  <a:lnTo>
                    <a:pt x="638" y="185"/>
                  </a:lnTo>
                  <a:lnTo>
                    <a:pt x="616" y="161"/>
                  </a:lnTo>
                  <a:lnTo>
                    <a:pt x="592" y="138"/>
                  </a:lnTo>
                  <a:lnTo>
                    <a:pt x="572" y="120"/>
                  </a:lnTo>
                  <a:lnTo>
                    <a:pt x="552" y="103"/>
                  </a:lnTo>
                  <a:lnTo>
                    <a:pt x="528" y="85"/>
                  </a:lnTo>
                  <a:lnTo>
                    <a:pt x="506" y="72"/>
                  </a:lnTo>
                  <a:lnTo>
                    <a:pt x="480" y="58"/>
                  </a:lnTo>
                  <a:lnTo>
                    <a:pt x="451" y="43"/>
                  </a:lnTo>
                  <a:lnTo>
                    <a:pt x="415" y="29"/>
                  </a:lnTo>
                  <a:lnTo>
                    <a:pt x="385" y="20"/>
                  </a:lnTo>
                  <a:lnTo>
                    <a:pt x="350" y="11"/>
                  </a:lnTo>
                  <a:lnTo>
                    <a:pt x="313" y="5"/>
                  </a:lnTo>
                  <a:lnTo>
                    <a:pt x="278" y="1"/>
                  </a:lnTo>
                  <a:lnTo>
                    <a:pt x="253" y="1"/>
                  </a:lnTo>
                  <a:lnTo>
                    <a:pt x="227" y="0"/>
                  </a:lnTo>
                  <a:lnTo>
                    <a:pt x="0" y="0"/>
                  </a:lnTo>
                  <a:close/>
                </a:path>
              </a:pathLst>
            </a:custGeom>
            <a:noFill/>
            <a:ln w="38100" cmpd="sng">
              <a:solidFill>
                <a:schemeClr val="tx1"/>
              </a:solidFill>
              <a:round/>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65" name="AutoShape 10"/>
            <p:cNvSpPr>
              <a:spLocks noChangeAspect="1" noChangeArrowheads="1"/>
            </p:cNvSpPr>
            <p:nvPr/>
          </p:nvSpPr>
          <p:spPr bwMode="auto">
            <a:xfrm flipH="1">
              <a:off x="4231" y="1179"/>
              <a:ext cx="398" cy="324"/>
            </a:xfrm>
            <a:prstGeom prst="flowChartDelay">
              <a:avLst/>
            </a:prstGeom>
            <a:noFill/>
            <a:ln w="38100">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u="sng" baseline="-25000"/>
            </a:p>
          </p:txBody>
        </p:sp>
        <p:grpSp>
          <p:nvGrpSpPr>
            <p:cNvPr id="147466" name="Group 11"/>
            <p:cNvGrpSpPr>
              <a:grpSpLocks noChangeAspect="1"/>
            </p:cNvGrpSpPr>
            <p:nvPr/>
          </p:nvGrpSpPr>
          <p:grpSpPr bwMode="auto">
            <a:xfrm rot="5400000">
              <a:off x="4640" y="1572"/>
              <a:ext cx="437" cy="325"/>
              <a:chOff x="750" y="2323"/>
              <a:chExt cx="774" cy="576"/>
            </a:xfrm>
          </p:grpSpPr>
          <p:sp>
            <p:nvSpPr>
              <p:cNvPr id="147493" name="Freeform 12"/>
              <p:cNvSpPr>
                <a:spLocks noChangeAspect="1"/>
              </p:cNvSpPr>
              <p:nvPr/>
            </p:nvSpPr>
            <p:spPr bwMode="auto">
              <a:xfrm>
                <a:off x="816" y="2323"/>
                <a:ext cx="708" cy="576"/>
              </a:xfrm>
              <a:custGeom>
                <a:avLst/>
                <a:gdLst>
                  <a:gd name="T0" fmla="*/ 0 w 708"/>
                  <a:gd name="T1" fmla="*/ 0 h 576"/>
                  <a:gd name="T2" fmla="*/ 17 w 708"/>
                  <a:gd name="T3" fmla="*/ 40 h 576"/>
                  <a:gd name="T4" fmla="*/ 39 w 708"/>
                  <a:gd name="T5" fmla="*/ 95 h 576"/>
                  <a:gd name="T6" fmla="*/ 54 w 708"/>
                  <a:gd name="T7" fmla="*/ 157 h 576"/>
                  <a:gd name="T8" fmla="*/ 66 w 708"/>
                  <a:gd name="T9" fmla="*/ 227 h 576"/>
                  <a:gd name="T10" fmla="*/ 74 w 708"/>
                  <a:gd name="T11" fmla="*/ 284 h 576"/>
                  <a:gd name="T12" fmla="*/ 69 w 708"/>
                  <a:gd name="T13" fmla="*/ 338 h 576"/>
                  <a:gd name="T14" fmla="*/ 58 w 708"/>
                  <a:gd name="T15" fmla="*/ 399 h 576"/>
                  <a:gd name="T16" fmla="*/ 45 w 708"/>
                  <a:gd name="T17" fmla="*/ 458 h 576"/>
                  <a:gd name="T18" fmla="*/ 28 w 708"/>
                  <a:gd name="T19" fmla="*/ 512 h 576"/>
                  <a:gd name="T20" fmla="*/ 0 w 708"/>
                  <a:gd name="T21" fmla="*/ 572 h 576"/>
                  <a:gd name="T22" fmla="*/ 210 w 708"/>
                  <a:gd name="T23" fmla="*/ 576 h 576"/>
                  <a:gd name="T24" fmla="*/ 297 w 708"/>
                  <a:gd name="T25" fmla="*/ 570 h 576"/>
                  <a:gd name="T26" fmla="*/ 342 w 708"/>
                  <a:gd name="T27" fmla="*/ 567 h 576"/>
                  <a:gd name="T28" fmla="*/ 375 w 708"/>
                  <a:gd name="T29" fmla="*/ 559 h 576"/>
                  <a:gd name="T30" fmla="*/ 409 w 708"/>
                  <a:gd name="T31" fmla="*/ 549 h 576"/>
                  <a:gd name="T32" fmla="*/ 445 w 708"/>
                  <a:gd name="T33" fmla="*/ 533 h 576"/>
                  <a:gd name="T34" fmla="*/ 486 w 708"/>
                  <a:gd name="T35" fmla="*/ 515 h 576"/>
                  <a:gd name="T36" fmla="*/ 526 w 708"/>
                  <a:gd name="T37" fmla="*/ 490 h 576"/>
                  <a:gd name="T38" fmla="*/ 552 w 708"/>
                  <a:gd name="T39" fmla="*/ 470 h 576"/>
                  <a:gd name="T40" fmla="*/ 577 w 708"/>
                  <a:gd name="T41" fmla="*/ 447 h 576"/>
                  <a:gd name="T42" fmla="*/ 604 w 708"/>
                  <a:gd name="T43" fmla="*/ 420 h 576"/>
                  <a:gd name="T44" fmla="*/ 628 w 708"/>
                  <a:gd name="T45" fmla="*/ 398 h 576"/>
                  <a:gd name="T46" fmla="*/ 651 w 708"/>
                  <a:gd name="T47" fmla="*/ 370 h 576"/>
                  <a:gd name="T48" fmla="*/ 680 w 708"/>
                  <a:gd name="T49" fmla="*/ 333 h 576"/>
                  <a:gd name="T50" fmla="*/ 708 w 708"/>
                  <a:gd name="T51" fmla="*/ 286 h 576"/>
                  <a:gd name="T52" fmla="*/ 682 w 708"/>
                  <a:gd name="T53" fmla="*/ 245 h 576"/>
                  <a:gd name="T54" fmla="*/ 658 w 708"/>
                  <a:gd name="T55" fmla="*/ 210 h 576"/>
                  <a:gd name="T56" fmla="*/ 638 w 708"/>
                  <a:gd name="T57" fmla="*/ 185 h 576"/>
                  <a:gd name="T58" fmla="*/ 616 w 708"/>
                  <a:gd name="T59" fmla="*/ 161 h 576"/>
                  <a:gd name="T60" fmla="*/ 592 w 708"/>
                  <a:gd name="T61" fmla="*/ 138 h 576"/>
                  <a:gd name="T62" fmla="*/ 572 w 708"/>
                  <a:gd name="T63" fmla="*/ 120 h 576"/>
                  <a:gd name="T64" fmla="*/ 552 w 708"/>
                  <a:gd name="T65" fmla="*/ 103 h 576"/>
                  <a:gd name="T66" fmla="*/ 528 w 708"/>
                  <a:gd name="T67" fmla="*/ 85 h 576"/>
                  <a:gd name="T68" fmla="*/ 506 w 708"/>
                  <a:gd name="T69" fmla="*/ 72 h 576"/>
                  <a:gd name="T70" fmla="*/ 480 w 708"/>
                  <a:gd name="T71" fmla="*/ 58 h 576"/>
                  <a:gd name="T72" fmla="*/ 451 w 708"/>
                  <a:gd name="T73" fmla="*/ 43 h 576"/>
                  <a:gd name="T74" fmla="*/ 415 w 708"/>
                  <a:gd name="T75" fmla="*/ 29 h 576"/>
                  <a:gd name="T76" fmla="*/ 385 w 708"/>
                  <a:gd name="T77" fmla="*/ 20 h 576"/>
                  <a:gd name="T78" fmla="*/ 350 w 708"/>
                  <a:gd name="T79" fmla="*/ 11 h 576"/>
                  <a:gd name="T80" fmla="*/ 313 w 708"/>
                  <a:gd name="T81" fmla="*/ 5 h 576"/>
                  <a:gd name="T82" fmla="*/ 278 w 708"/>
                  <a:gd name="T83" fmla="*/ 1 h 576"/>
                  <a:gd name="T84" fmla="*/ 253 w 708"/>
                  <a:gd name="T85" fmla="*/ 1 h 576"/>
                  <a:gd name="T86" fmla="*/ 227 w 708"/>
                  <a:gd name="T87" fmla="*/ 0 h 576"/>
                  <a:gd name="T88" fmla="*/ 0 w 708"/>
                  <a:gd name="T89" fmla="*/ 0 h 5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8" h="576">
                    <a:moveTo>
                      <a:pt x="0" y="0"/>
                    </a:moveTo>
                    <a:lnTo>
                      <a:pt x="17" y="40"/>
                    </a:lnTo>
                    <a:lnTo>
                      <a:pt x="39" y="95"/>
                    </a:lnTo>
                    <a:lnTo>
                      <a:pt x="54" y="157"/>
                    </a:lnTo>
                    <a:lnTo>
                      <a:pt x="66" y="227"/>
                    </a:lnTo>
                    <a:lnTo>
                      <a:pt x="74" y="284"/>
                    </a:lnTo>
                    <a:lnTo>
                      <a:pt x="69" y="338"/>
                    </a:lnTo>
                    <a:lnTo>
                      <a:pt x="58" y="399"/>
                    </a:lnTo>
                    <a:lnTo>
                      <a:pt x="45" y="458"/>
                    </a:lnTo>
                    <a:lnTo>
                      <a:pt x="28" y="512"/>
                    </a:lnTo>
                    <a:lnTo>
                      <a:pt x="0" y="572"/>
                    </a:lnTo>
                    <a:lnTo>
                      <a:pt x="210" y="576"/>
                    </a:lnTo>
                    <a:lnTo>
                      <a:pt x="297" y="570"/>
                    </a:lnTo>
                    <a:lnTo>
                      <a:pt x="342" y="567"/>
                    </a:lnTo>
                    <a:lnTo>
                      <a:pt x="375" y="559"/>
                    </a:lnTo>
                    <a:lnTo>
                      <a:pt x="409" y="549"/>
                    </a:lnTo>
                    <a:lnTo>
                      <a:pt x="445" y="533"/>
                    </a:lnTo>
                    <a:lnTo>
                      <a:pt x="486" y="515"/>
                    </a:lnTo>
                    <a:lnTo>
                      <a:pt x="526" y="490"/>
                    </a:lnTo>
                    <a:lnTo>
                      <a:pt x="552" y="470"/>
                    </a:lnTo>
                    <a:lnTo>
                      <a:pt x="577" y="447"/>
                    </a:lnTo>
                    <a:lnTo>
                      <a:pt x="604" y="420"/>
                    </a:lnTo>
                    <a:lnTo>
                      <a:pt x="628" y="398"/>
                    </a:lnTo>
                    <a:lnTo>
                      <a:pt x="651" y="370"/>
                    </a:lnTo>
                    <a:lnTo>
                      <a:pt x="680" y="333"/>
                    </a:lnTo>
                    <a:lnTo>
                      <a:pt x="708" y="286"/>
                    </a:lnTo>
                    <a:lnTo>
                      <a:pt x="682" y="245"/>
                    </a:lnTo>
                    <a:lnTo>
                      <a:pt x="658" y="210"/>
                    </a:lnTo>
                    <a:lnTo>
                      <a:pt x="638" y="185"/>
                    </a:lnTo>
                    <a:lnTo>
                      <a:pt x="616" y="161"/>
                    </a:lnTo>
                    <a:lnTo>
                      <a:pt x="592" y="138"/>
                    </a:lnTo>
                    <a:lnTo>
                      <a:pt x="572" y="120"/>
                    </a:lnTo>
                    <a:lnTo>
                      <a:pt x="552" y="103"/>
                    </a:lnTo>
                    <a:lnTo>
                      <a:pt x="528" y="85"/>
                    </a:lnTo>
                    <a:lnTo>
                      <a:pt x="506" y="72"/>
                    </a:lnTo>
                    <a:lnTo>
                      <a:pt x="480" y="58"/>
                    </a:lnTo>
                    <a:lnTo>
                      <a:pt x="451" y="43"/>
                    </a:lnTo>
                    <a:lnTo>
                      <a:pt x="415" y="29"/>
                    </a:lnTo>
                    <a:lnTo>
                      <a:pt x="385" y="20"/>
                    </a:lnTo>
                    <a:lnTo>
                      <a:pt x="350" y="11"/>
                    </a:lnTo>
                    <a:lnTo>
                      <a:pt x="313" y="5"/>
                    </a:lnTo>
                    <a:lnTo>
                      <a:pt x="278" y="1"/>
                    </a:lnTo>
                    <a:lnTo>
                      <a:pt x="253" y="1"/>
                    </a:lnTo>
                    <a:lnTo>
                      <a:pt x="227" y="0"/>
                    </a:lnTo>
                    <a:lnTo>
                      <a:pt x="0" y="0"/>
                    </a:lnTo>
                    <a:close/>
                  </a:path>
                </a:pathLst>
              </a:custGeom>
              <a:noFill/>
              <a:ln w="38100" cmpd="sng">
                <a:solidFill>
                  <a:schemeClr val="tx1"/>
                </a:solidFill>
                <a:round/>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94" name="Freeform 13"/>
              <p:cNvSpPr>
                <a:spLocks noChangeAspect="1"/>
              </p:cNvSpPr>
              <p:nvPr/>
            </p:nvSpPr>
            <p:spPr bwMode="auto">
              <a:xfrm>
                <a:off x="750" y="2326"/>
                <a:ext cx="76" cy="573"/>
              </a:xfrm>
              <a:custGeom>
                <a:avLst/>
                <a:gdLst>
                  <a:gd name="T0" fmla="*/ 3 w 76"/>
                  <a:gd name="T1" fmla="*/ 0 h 573"/>
                  <a:gd name="T2" fmla="*/ 30 w 76"/>
                  <a:gd name="T3" fmla="*/ 71 h 573"/>
                  <a:gd name="T4" fmla="*/ 48 w 76"/>
                  <a:gd name="T5" fmla="*/ 135 h 573"/>
                  <a:gd name="T6" fmla="*/ 62 w 76"/>
                  <a:gd name="T7" fmla="*/ 194 h 573"/>
                  <a:gd name="T8" fmla="*/ 75 w 76"/>
                  <a:gd name="T9" fmla="*/ 279 h 573"/>
                  <a:gd name="T10" fmla="*/ 66 w 76"/>
                  <a:gd name="T11" fmla="*/ 354 h 573"/>
                  <a:gd name="T12" fmla="*/ 54 w 76"/>
                  <a:gd name="T13" fmla="*/ 411 h 573"/>
                  <a:gd name="T14" fmla="*/ 35 w 76"/>
                  <a:gd name="T15" fmla="*/ 488 h 573"/>
                  <a:gd name="T16" fmla="*/ 0 w 76"/>
                  <a:gd name="T17" fmla="*/ 573 h 5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 h="573">
                    <a:moveTo>
                      <a:pt x="3" y="0"/>
                    </a:moveTo>
                    <a:cubicBezTo>
                      <a:pt x="7" y="12"/>
                      <a:pt x="23" y="49"/>
                      <a:pt x="30" y="71"/>
                    </a:cubicBezTo>
                    <a:cubicBezTo>
                      <a:pt x="37" y="93"/>
                      <a:pt x="43" y="115"/>
                      <a:pt x="48" y="135"/>
                    </a:cubicBezTo>
                    <a:cubicBezTo>
                      <a:pt x="53" y="155"/>
                      <a:pt x="58" y="170"/>
                      <a:pt x="62" y="194"/>
                    </a:cubicBezTo>
                    <a:cubicBezTo>
                      <a:pt x="66" y="218"/>
                      <a:pt x="74" y="252"/>
                      <a:pt x="75" y="279"/>
                    </a:cubicBezTo>
                    <a:cubicBezTo>
                      <a:pt x="76" y="306"/>
                      <a:pt x="69" y="332"/>
                      <a:pt x="66" y="354"/>
                    </a:cubicBezTo>
                    <a:cubicBezTo>
                      <a:pt x="63" y="376"/>
                      <a:pt x="59" y="389"/>
                      <a:pt x="54" y="411"/>
                    </a:cubicBezTo>
                    <a:cubicBezTo>
                      <a:pt x="49" y="433"/>
                      <a:pt x="44" y="461"/>
                      <a:pt x="35" y="488"/>
                    </a:cubicBezTo>
                    <a:cubicBezTo>
                      <a:pt x="26" y="515"/>
                      <a:pt x="7" y="555"/>
                      <a:pt x="0" y="573"/>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147467" name="Line 14"/>
            <p:cNvSpPr>
              <a:spLocks noChangeAspect="1" noChangeShapeType="1"/>
            </p:cNvSpPr>
            <p:nvPr/>
          </p:nvSpPr>
          <p:spPr bwMode="auto">
            <a:xfrm>
              <a:off x="4054" y="2801"/>
              <a:ext cx="0" cy="2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68" name="Line 15"/>
            <p:cNvSpPr>
              <a:spLocks noChangeAspect="1" noChangeShapeType="1"/>
            </p:cNvSpPr>
            <p:nvPr/>
          </p:nvSpPr>
          <p:spPr bwMode="auto">
            <a:xfrm>
              <a:off x="4954" y="2795"/>
              <a:ext cx="0" cy="2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69" name="Line 16"/>
            <p:cNvSpPr>
              <a:spLocks noChangeAspect="1" noChangeShapeType="1"/>
            </p:cNvSpPr>
            <p:nvPr/>
          </p:nvSpPr>
          <p:spPr bwMode="auto">
            <a:xfrm>
              <a:off x="4858" y="1954"/>
              <a:ext cx="0" cy="4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0" name="Line 17"/>
            <p:cNvSpPr>
              <a:spLocks noChangeAspect="1" noChangeShapeType="1"/>
            </p:cNvSpPr>
            <p:nvPr/>
          </p:nvSpPr>
          <p:spPr bwMode="auto">
            <a:xfrm>
              <a:off x="5032" y="2218"/>
              <a:ext cx="0" cy="2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1" name="Line 18"/>
            <p:cNvSpPr>
              <a:spLocks noChangeAspect="1" noChangeShapeType="1"/>
            </p:cNvSpPr>
            <p:nvPr/>
          </p:nvSpPr>
          <p:spPr bwMode="auto">
            <a:xfrm>
              <a:off x="4636" y="2224"/>
              <a:ext cx="6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2" name="Line 19"/>
            <p:cNvSpPr>
              <a:spLocks noChangeAspect="1" noChangeShapeType="1"/>
            </p:cNvSpPr>
            <p:nvPr/>
          </p:nvSpPr>
          <p:spPr bwMode="auto">
            <a:xfrm>
              <a:off x="4630" y="2044"/>
              <a:ext cx="22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3" name="Line 20"/>
            <p:cNvSpPr>
              <a:spLocks noChangeAspect="1" noChangeShapeType="1"/>
            </p:cNvSpPr>
            <p:nvPr/>
          </p:nvSpPr>
          <p:spPr bwMode="auto">
            <a:xfrm flipV="1">
              <a:off x="4132" y="2134"/>
              <a:ext cx="0" cy="28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4" name="Line 21"/>
            <p:cNvSpPr>
              <a:spLocks noChangeAspect="1" noChangeShapeType="1"/>
            </p:cNvSpPr>
            <p:nvPr/>
          </p:nvSpPr>
          <p:spPr bwMode="auto">
            <a:xfrm flipV="1">
              <a:off x="3964" y="1336"/>
              <a:ext cx="0" cy="10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5" name="Line 22"/>
            <p:cNvSpPr>
              <a:spLocks noChangeAspect="1" noChangeShapeType="1"/>
            </p:cNvSpPr>
            <p:nvPr/>
          </p:nvSpPr>
          <p:spPr bwMode="auto">
            <a:xfrm>
              <a:off x="3964" y="1336"/>
              <a:ext cx="26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6" name="Line 23"/>
            <p:cNvSpPr>
              <a:spLocks noChangeAspect="1" noChangeShapeType="1"/>
            </p:cNvSpPr>
            <p:nvPr/>
          </p:nvSpPr>
          <p:spPr bwMode="auto">
            <a:xfrm flipH="1">
              <a:off x="4126" y="2128"/>
              <a:ext cx="9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7" name="Line 24"/>
            <p:cNvSpPr>
              <a:spLocks noChangeAspect="1" noChangeShapeType="1"/>
            </p:cNvSpPr>
            <p:nvPr/>
          </p:nvSpPr>
          <p:spPr bwMode="auto">
            <a:xfrm flipV="1">
              <a:off x="4768" y="1047"/>
              <a:ext cx="0" cy="53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8" name="Line 25"/>
            <p:cNvSpPr>
              <a:spLocks noChangeAspect="1" noChangeShapeType="1"/>
            </p:cNvSpPr>
            <p:nvPr/>
          </p:nvSpPr>
          <p:spPr bwMode="auto">
            <a:xfrm flipV="1">
              <a:off x="4948" y="1047"/>
              <a:ext cx="0" cy="52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79" name="Line 26"/>
            <p:cNvSpPr>
              <a:spLocks noChangeAspect="1" noChangeShapeType="1"/>
            </p:cNvSpPr>
            <p:nvPr/>
          </p:nvSpPr>
          <p:spPr bwMode="auto">
            <a:xfrm>
              <a:off x="4624" y="1239"/>
              <a:ext cx="1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80" name="Line 27"/>
            <p:cNvSpPr>
              <a:spLocks noChangeAspect="1" noChangeShapeType="1"/>
            </p:cNvSpPr>
            <p:nvPr/>
          </p:nvSpPr>
          <p:spPr bwMode="auto">
            <a:xfrm>
              <a:off x="4624" y="1426"/>
              <a:ext cx="3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47481" name="Text Box 28"/>
            <p:cNvSpPr txBox="1">
              <a:spLocks noChangeAspect="1" noChangeArrowheads="1"/>
            </p:cNvSpPr>
            <p:nvPr/>
          </p:nvSpPr>
          <p:spPr bwMode="auto">
            <a:xfrm>
              <a:off x="4613" y="756"/>
              <a:ext cx="38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A</a:t>
              </a:r>
              <a:r>
                <a:rPr kumimoji="0" lang="en-US" altLang="tr-TR" sz="2800" baseline="-25000"/>
                <a:t>i</a:t>
              </a:r>
            </a:p>
          </p:txBody>
        </p:sp>
        <p:sp>
          <p:nvSpPr>
            <p:cNvPr id="147482" name="Text Box 29"/>
            <p:cNvSpPr txBox="1">
              <a:spLocks noChangeAspect="1" noChangeArrowheads="1"/>
            </p:cNvSpPr>
            <p:nvPr/>
          </p:nvSpPr>
          <p:spPr bwMode="auto">
            <a:xfrm>
              <a:off x="4839" y="756"/>
              <a:ext cx="37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B</a:t>
              </a:r>
              <a:r>
                <a:rPr kumimoji="0" lang="en-US" altLang="tr-TR" sz="2800" baseline="-25000"/>
                <a:t>i</a:t>
              </a:r>
            </a:p>
          </p:txBody>
        </p:sp>
        <p:sp>
          <p:nvSpPr>
            <p:cNvPr id="147483" name="Text Box 30"/>
            <p:cNvSpPr txBox="1">
              <a:spLocks noChangeAspect="1" noChangeArrowheads="1"/>
            </p:cNvSpPr>
            <p:nvPr/>
          </p:nvSpPr>
          <p:spPr bwMode="auto">
            <a:xfrm>
              <a:off x="5241" y="2089"/>
              <a:ext cx="35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C</a:t>
              </a:r>
              <a:r>
                <a:rPr kumimoji="0" lang="en-US" altLang="tr-TR" sz="2800" baseline="-25000"/>
                <a:t>i</a:t>
              </a:r>
            </a:p>
          </p:txBody>
        </p:sp>
        <p:sp>
          <p:nvSpPr>
            <p:cNvPr id="147484" name="Text Box 31"/>
            <p:cNvSpPr txBox="1">
              <a:spLocks noChangeAspect="1" noChangeArrowheads="1"/>
            </p:cNvSpPr>
            <p:nvPr/>
          </p:nvSpPr>
          <p:spPr bwMode="auto">
            <a:xfrm>
              <a:off x="3550" y="2856"/>
              <a:ext cx="46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C</a:t>
              </a:r>
              <a:r>
                <a:rPr kumimoji="0" lang="en-US" altLang="tr-TR" sz="2800" baseline="-25000"/>
                <a:t>i+1</a:t>
              </a:r>
            </a:p>
          </p:txBody>
        </p:sp>
        <p:sp>
          <p:nvSpPr>
            <p:cNvPr id="147485" name="Text Box 32"/>
            <p:cNvSpPr txBox="1">
              <a:spLocks noChangeAspect="1" noChangeArrowheads="1"/>
            </p:cNvSpPr>
            <p:nvPr/>
          </p:nvSpPr>
          <p:spPr bwMode="auto">
            <a:xfrm>
              <a:off x="3814" y="976"/>
              <a:ext cx="37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G</a:t>
              </a:r>
              <a:r>
                <a:rPr kumimoji="0" lang="en-US" altLang="tr-TR" sz="2800" baseline="-25000"/>
                <a:t>i</a:t>
              </a:r>
            </a:p>
          </p:txBody>
        </p:sp>
        <p:sp>
          <p:nvSpPr>
            <p:cNvPr id="147486" name="Text Box 33"/>
            <p:cNvSpPr txBox="1">
              <a:spLocks noChangeAspect="1" noChangeArrowheads="1"/>
            </p:cNvSpPr>
            <p:nvPr/>
          </p:nvSpPr>
          <p:spPr bwMode="auto">
            <a:xfrm>
              <a:off x="4881" y="1891"/>
              <a:ext cx="28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P</a:t>
              </a:r>
              <a:r>
                <a:rPr kumimoji="0" lang="en-US" altLang="tr-TR" sz="2800" baseline="-25000"/>
                <a:t>i</a:t>
              </a:r>
            </a:p>
          </p:txBody>
        </p:sp>
        <p:sp>
          <p:nvSpPr>
            <p:cNvPr id="147487" name="Freeform 34"/>
            <p:cNvSpPr>
              <a:spLocks noChangeAspect="1"/>
            </p:cNvSpPr>
            <p:nvPr/>
          </p:nvSpPr>
          <p:spPr bwMode="auto">
            <a:xfrm>
              <a:off x="4746" y="1220"/>
              <a:ext cx="41" cy="36"/>
            </a:xfrm>
            <a:custGeom>
              <a:avLst/>
              <a:gdLst>
                <a:gd name="T0" fmla="*/ 1 w 95"/>
                <a:gd name="T1" fmla="*/ 0 h 94"/>
                <a:gd name="T2" fmla="*/ 1 w 95"/>
                <a:gd name="T3" fmla="*/ 0 h 94"/>
                <a:gd name="T4" fmla="*/ 1 w 95"/>
                <a:gd name="T5" fmla="*/ 1 h 94"/>
                <a:gd name="T6" fmla="*/ 1 w 95"/>
                <a:gd name="T7" fmla="*/ 1 h 94"/>
                <a:gd name="T8" fmla="*/ 1 w 95"/>
                <a:gd name="T9" fmla="*/ 1 h 94"/>
                <a:gd name="T10" fmla="*/ 1 w 95"/>
                <a:gd name="T11" fmla="*/ 1 h 94"/>
                <a:gd name="T12" fmla="*/ 1 w 95"/>
                <a:gd name="T13" fmla="*/ 1 h 94"/>
                <a:gd name="T14" fmla="*/ 0 w 95"/>
                <a:gd name="T15" fmla="*/ 1 h 94"/>
                <a:gd name="T16" fmla="*/ 0 w 95"/>
                <a:gd name="T17" fmla="*/ 1 h 94"/>
                <a:gd name="T18" fmla="*/ 0 w 95"/>
                <a:gd name="T19" fmla="*/ 1 h 94"/>
                <a:gd name="T20" fmla="*/ 0 w 95"/>
                <a:gd name="T21" fmla="*/ 1 h 94"/>
                <a:gd name="T22" fmla="*/ 0 w 95"/>
                <a:gd name="T23" fmla="*/ 1 h 94"/>
                <a:gd name="T24" fmla="*/ 0 w 95"/>
                <a:gd name="T25" fmla="*/ 0 h 94"/>
                <a:gd name="T26" fmla="*/ 0 w 95"/>
                <a:gd name="T27" fmla="*/ 0 h 94"/>
                <a:gd name="T28" fmla="*/ 0 w 95"/>
                <a:gd name="T29" fmla="*/ 0 h 94"/>
                <a:gd name="T30" fmla="*/ 0 w 95"/>
                <a:gd name="T31" fmla="*/ 0 h 94"/>
                <a:gd name="T32" fmla="*/ 0 w 95"/>
                <a:gd name="T33" fmla="*/ 0 h 94"/>
                <a:gd name="T34" fmla="*/ 0 w 95"/>
                <a:gd name="T35" fmla="*/ 0 h 94"/>
                <a:gd name="T36" fmla="*/ 0 w 95"/>
                <a:gd name="T37" fmla="*/ 0 h 94"/>
                <a:gd name="T38" fmla="*/ 0 w 95"/>
                <a:gd name="T39" fmla="*/ 0 h 94"/>
                <a:gd name="T40" fmla="*/ 1 w 95"/>
                <a:gd name="T41" fmla="*/ 0 h 94"/>
                <a:gd name="T42" fmla="*/ 1 w 95"/>
                <a:gd name="T43" fmla="*/ 0 h 94"/>
                <a:gd name="T44" fmla="*/ 1 w 95"/>
                <a:gd name="T45" fmla="*/ 0 h 94"/>
                <a:gd name="T46" fmla="*/ 1 w 95"/>
                <a:gd name="T47" fmla="*/ 0 h 94"/>
                <a:gd name="T48" fmla="*/ 1 w 95"/>
                <a:gd name="T49" fmla="*/ 0 h 94"/>
                <a:gd name="T50" fmla="*/ 1 w 95"/>
                <a:gd name="T51" fmla="*/ 0 h 94"/>
                <a:gd name="T52" fmla="*/ 1 w 95"/>
                <a:gd name="T53" fmla="*/ 0 h 94"/>
                <a:gd name="T54" fmla="*/ 1 w 95"/>
                <a:gd name="T55" fmla="*/ 0 h 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5" h="94">
                  <a:moveTo>
                    <a:pt x="95" y="47"/>
                  </a:moveTo>
                  <a:lnTo>
                    <a:pt x="94" y="58"/>
                  </a:lnTo>
                  <a:lnTo>
                    <a:pt x="89" y="69"/>
                  </a:lnTo>
                  <a:lnTo>
                    <a:pt x="82" y="78"/>
                  </a:lnTo>
                  <a:lnTo>
                    <a:pt x="74" y="85"/>
                  </a:lnTo>
                  <a:lnTo>
                    <a:pt x="64" y="91"/>
                  </a:lnTo>
                  <a:lnTo>
                    <a:pt x="53" y="94"/>
                  </a:lnTo>
                  <a:lnTo>
                    <a:pt x="42" y="94"/>
                  </a:lnTo>
                  <a:lnTo>
                    <a:pt x="31" y="91"/>
                  </a:lnTo>
                  <a:lnTo>
                    <a:pt x="21" y="85"/>
                  </a:lnTo>
                  <a:lnTo>
                    <a:pt x="13" y="78"/>
                  </a:lnTo>
                  <a:lnTo>
                    <a:pt x="6" y="69"/>
                  </a:lnTo>
                  <a:lnTo>
                    <a:pt x="2" y="58"/>
                  </a:lnTo>
                  <a:lnTo>
                    <a:pt x="0" y="47"/>
                  </a:lnTo>
                  <a:lnTo>
                    <a:pt x="2" y="36"/>
                  </a:lnTo>
                  <a:lnTo>
                    <a:pt x="6" y="25"/>
                  </a:lnTo>
                  <a:lnTo>
                    <a:pt x="13" y="15"/>
                  </a:lnTo>
                  <a:lnTo>
                    <a:pt x="21" y="8"/>
                  </a:lnTo>
                  <a:lnTo>
                    <a:pt x="31" y="3"/>
                  </a:lnTo>
                  <a:lnTo>
                    <a:pt x="42" y="0"/>
                  </a:lnTo>
                  <a:lnTo>
                    <a:pt x="53" y="0"/>
                  </a:lnTo>
                  <a:lnTo>
                    <a:pt x="64" y="3"/>
                  </a:lnTo>
                  <a:lnTo>
                    <a:pt x="74" y="8"/>
                  </a:lnTo>
                  <a:lnTo>
                    <a:pt x="82" y="15"/>
                  </a:lnTo>
                  <a:lnTo>
                    <a:pt x="89" y="25"/>
                  </a:lnTo>
                  <a:lnTo>
                    <a:pt x="94" y="36"/>
                  </a:lnTo>
                  <a:lnTo>
                    <a:pt x="95" y="47"/>
                  </a:lnTo>
                  <a:close/>
                </a:path>
              </a:pathLst>
            </a:custGeom>
            <a:solidFill>
              <a:srgbClr val="000000"/>
            </a:solidFill>
            <a:ln w="44450">
              <a:solidFill>
                <a:srgbClr val="000000"/>
              </a:solidFill>
              <a:prstDash val="solid"/>
              <a:round/>
              <a:headEnd/>
              <a:tailEnd/>
            </a:ln>
          </p:spPr>
          <p:txBody>
            <a:bodyPr/>
            <a:lstStyle/>
            <a:p>
              <a:endParaRPr lang="tr-TR"/>
            </a:p>
          </p:txBody>
        </p:sp>
        <p:sp>
          <p:nvSpPr>
            <p:cNvPr id="147488" name="Freeform 35"/>
            <p:cNvSpPr>
              <a:spLocks noChangeAspect="1"/>
            </p:cNvSpPr>
            <p:nvPr/>
          </p:nvSpPr>
          <p:spPr bwMode="auto">
            <a:xfrm>
              <a:off x="4927" y="1412"/>
              <a:ext cx="40" cy="36"/>
            </a:xfrm>
            <a:custGeom>
              <a:avLst/>
              <a:gdLst>
                <a:gd name="T0" fmla="*/ 1 w 95"/>
                <a:gd name="T1" fmla="*/ 0 h 94"/>
                <a:gd name="T2" fmla="*/ 1 w 95"/>
                <a:gd name="T3" fmla="*/ 0 h 94"/>
                <a:gd name="T4" fmla="*/ 1 w 95"/>
                <a:gd name="T5" fmla="*/ 1 h 94"/>
                <a:gd name="T6" fmla="*/ 1 w 95"/>
                <a:gd name="T7" fmla="*/ 1 h 94"/>
                <a:gd name="T8" fmla="*/ 1 w 95"/>
                <a:gd name="T9" fmla="*/ 1 h 94"/>
                <a:gd name="T10" fmla="*/ 1 w 95"/>
                <a:gd name="T11" fmla="*/ 1 h 94"/>
                <a:gd name="T12" fmla="*/ 1 w 95"/>
                <a:gd name="T13" fmla="*/ 1 h 94"/>
                <a:gd name="T14" fmla="*/ 0 w 95"/>
                <a:gd name="T15" fmla="*/ 1 h 94"/>
                <a:gd name="T16" fmla="*/ 0 w 95"/>
                <a:gd name="T17" fmla="*/ 1 h 94"/>
                <a:gd name="T18" fmla="*/ 0 w 95"/>
                <a:gd name="T19" fmla="*/ 1 h 94"/>
                <a:gd name="T20" fmla="*/ 0 w 95"/>
                <a:gd name="T21" fmla="*/ 1 h 94"/>
                <a:gd name="T22" fmla="*/ 0 w 95"/>
                <a:gd name="T23" fmla="*/ 1 h 94"/>
                <a:gd name="T24" fmla="*/ 0 w 95"/>
                <a:gd name="T25" fmla="*/ 0 h 94"/>
                <a:gd name="T26" fmla="*/ 0 w 95"/>
                <a:gd name="T27" fmla="*/ 0 h 94"/>
                <a:gd name="T28" fmla="*/ 0 w 95"/>
                <a:gd name="T29" fmla="*/ 0 h 94"/>
                <a:gd name="T30" fmla="*/ 0 w 95"/>
                <a:gd name="T31" fmla="*/ 0 h 94"/>
                <a:gd name="T32" fmla="*/ 0 w 95"/>
                <a:gd name="T33" fmla="*/ 0 h 94"/>
                <a:gd name="T34" fmla="*/ 0 w 95"/>
                <a:gd name="T35" fmla="*/ 0 h 94"/>
                <a:gd name="T36" fmla="*/ 0 w 95"/>
                <a:gd name="T37" fmla="*/ 0 h 94"/>
                <a:gd name="T38" fmla="*/ 0 w 95"/>
                <a:gd name="T39" fmla="*/ 0 h 94"/>
                <a:gd name="T40" fmla="*/ 1 w 95"/>
                <a:gd name="T41" fmla="*/ 0 h 94"/>
                <a:gd name="T42" fmla="*/ 1 w 95"/>
                <a:gd name="T43" fmla="*/ 0 h 94"/>
                <a:gd name="T44" fmla="*/ 1 w 95"/>
                <a:gd name="T45" fmla="*/ 0 h 94"/>
                <a:gd name="T46" fmla="*/ 1 w 95"/>
                <a:gd name="T47" fmla="*/ 0 h 94"/>
                <a:gd name="T48" fmla="*/ 1 w 95"/>
                <a:gd name="T49" fmla="*/ 0 h 94"/>
                <a:gd name="T50" fmla="*/ 1 w 95"/>
                <a:gd name="T51" fmla="*/ 0 h 94"/>
                <a:gd name="T52" fmla="*/ 1 w 95"/>
                <a:gd name="T53" fmla="*/ 0 h 94"/>
                <a:gd name="T54" fmla="*/ 1 w 95"/>
                <a:gd name="T55" fmla="*/ 0 h 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5" h="94">
                  <a:moveTo>
                    <a:pt x="95" y="47"/>
                  </a:moveTo>
                  <a:lnTo>
                    <a:pt x="94" y="58"/>
                  </a:lnTo>
                  <a:lnTo>
                    <a:pt x="89" y="69"/>
                  </a:lnTo>
                  <a:lnTo>
                    <a:pt x="82" y="78"/>
                  </a:lnTo>
                  <a:lnTo>
                    <a:pt x="74" y="85"/>
                  </a:lnTo>
                  <a:lnTo>
                    <a:pt x="64" y="91"/>
                  </a:lnTo>
                  <a:lnTo>
                    <a:pt x="53" y="94"/>
                  </a:lnTo>
                  <a:lnTo>
                    <a:pt x="42" y="94"/>
                  </a:lnTo>
                  <a:lnTo>
                    <a:pt x="31" y="91"/>
                  </a:lnTo>
                  <a:lnTo>
                    <a:pt x="21" y="85"/>
                  </a:lnTo>
                  <a:lnTo>
                    <a:pt x="13" y="78"/>
                  </a:lnTo>
                  <a:lnTo>
                    <a:pt x="6" y="69"/>
                  </a:lnTo>
                  <a:lnTo>
                    <a:pt x="2" y="58"/>
                  </a:lnTo>
                  <a:lnTo>
                    <a:pt x="0" y="47"/>
                  </a:lnTo>
                  <a:lnTo>
                    <a:pt x="2" y="36"/>
                  </a:lnTo>
                  <a:lnTo>
                    <a:pt x="6" y="25"/>
                  </a:lnTo>
                  <a:lnTo>
                    <a:pt x="13" y="15"/>
                  </a:lnTo>
                  <a:lnTo>
                    <a:pt x="21" y="8"/>
                  </a:lnTo>
                  <a:lnTo>
                    <a:pt x="31" y="3"/>
                  </a:lnTo>
                  <a:lnTo>
                    <a:pt x="42" y="0"/>
                  </a:lnTo>
                  <a:lnTo>
                    <a:pt x="53" y="0"/>
                  </a:lnTo>
                  <a:lnTo>
                    <a:pt x="64" y="3"/>
                  </a:lnTo>
                  <a:lnTo>
                    <a:pt x="74" y="8"/>
                  </a:lnTo>
                  <a:lnTo>
                    <a:pt x="82" y="15"/>
                  </a:lnTo>
                  <a:lnTo>
                    <a:pt x="89" y="25"/>
                  </a:lnTo>
                  <a:lnTo>
                    <a:pt x="94" y="36"/>
                  </a:lnTo>
                  <a:lnTo>
                    <a:pt x="95" y="47"/>
                  </a:lnTo>
                  <a:close/>
                </a:path>
              </a:pathLst>
            </a:custGeom>
            <a:solidFill>
              <a:srgbClr val="000000"/>
            </a:solidFill>
            <a:ln w="44450">
              <a:solidFill>
                <a:srgbClr val="000000"/>
              </a:solidFill>
              <a:prstDash val="solid"/>
              <a:round/>
              <a:headEnd/>
              <a:tailEnd/>
            </a:ln>
          </p:spPr>
          <p:txBody>
            <a:bodyPr/>
            <a:lstStyle/>
            <a:p>
              <a:endParaRPr lang="tr-TR"/>
            </a:p>
          </p:txBody>
        </p:sp>
        <p:sp>
          <p:nvSpPr>
            <p:cNvPr id="147489" name="Freeform 36"/>
            <p:cNvSpPr>
              <a:spLocks noChangeAspect="1"/>
            </p:cNvSpPr>
            <p:nvPr/>
          </p:nvSpPr>
          <p:spPr bwMode="auto">
            <a:xfrm>
              <a:off x="4836" y="2031"/>
              <a:ext cx="41" cy="36"/>
            </a:xfrm>
            <a:custGeom>
              <a:avLst/>
              <a:gdLst>
                <a:gd name="T0" fmla="*/ 1 w 95"/>
                <a:gd name="T1" fmla="*/ 0 h 94"/>
                <a:gd name="T2" fmla="*/ 1 w 95"/>
                <a:gd name="T3" fmla="*/ 0 h 94"/>
                <a:gd name="T4" fmla="*/ 1 w 95"/>
                <a:gd name="T5" fmla="*/ 1 h 94"/>
                <a:gd name="T6" fmla="*/ 1 w 95"/>
                <a:gd name="T7" fmla="*/ 1 h 94"/>
                <a:gd name="T8" fmla="*/ 1 w 95"/>
                <a:gd name="T9" fmla="*/ 1 h 94"/>
                <a:gd name="T10" fmla="*/ 1 w 95"/>
                <a:gd name="T11" fmla="*/ 1 h 94"/>
                <a:gd name="T12" fmla="*/ 1 w 95"/>
                <a:gd name="T13" fmla="*/ 1 h 94"/>
                <a:gd name="T14" fmla="*/ 0 w 95"/>
                <a:gd name="T15" fmla="*/ 1 h 94"/>
                <a:gd name="T16" fmla="*/ 0 w 95"/>
                <a:gd name="T17" fmla="*/ 1 h 94"/>
                <a:gd name="T18" fmla="*/ 0 w 95"/>
                <a:gd name="T19" fmla="*/ 1 h 94"/>
                <a:gd name="T20" fmla="*/ 0 w 95"/>
                <a:gd name="T21" fmla="*/ 1 h 94"/>
                <a:gd name="T22" fmla="*/ 0 w 95"/>
                <a:gd name="T23" fmla="*/ 1 h 94"/>
                <a:gd name="T24" fmla="*/ 0 w 95"/>
                <a:gd name="T25" fmla="*/ 0 h 94"/>
                <a:gd name="T26" fmla="*/ 0 w 95"/>
                <a:gd name="T27" fmla="*/ 0 h 94"/>
                <a:gd name="T28" fmla="*/ 0 w 95"/>
                <a:gd name="T29" fmla="*/ 0 h 94"/>
                <a:gd name="T30" fmla="*/ 0 w 95"/>
                <a:gd name="T31" fmla="*/ 0 h 94"/>
                <a:gd name="T32" fmla="*/ 0 w 95"/>
                <a:gd name="T33" fmla="*/ 0 h 94"/>
                <a:gd name="T34" fmla="*/ 0 w 95"/>
                <a:gd name="T35" fmla="*/ 0 h 94"/>
                <a:gd name="T36" fmla="*/ 0 w 95"/>
                <a:gd name="T37" fmla="*/ 0 h 94"/>
                <a:gd name="T38" fmla="*/ 0 w 95"/>
                <a:gd name="T39" fmla="*/ 0 h 94"/>
                <a:gd name="T40" fmla="*/ 1 w 95"/>
                <a:gd name="T41" fmla="*/ 0 h 94"/>
                <a:gd name="T42" fmla="*/ 1 w 95"/>
                <a:gd name="T43" fmla="*/ 0 h 94"/>
                <a:gd name="T44" fmla="*/ 1 w 95"/>
                <a:gd name="T45" fmla="*/ 0 h 94"/>
                <a:gd name="T46" fmla="*/ 1 w 95"/>
                <a:gd name="T47" fmla="*/ 0 h 94"/>
                <a:gd name="T48" fmla="*/ 1 w 95"/>
                <a:gd name="T49" fmla="*/ 0 h 94"/>
                <a:gd name="T50" fmla="*/ 1 w 95"/>
                <a:gd name="T51" fmla="*/ 0 h 94"/>
                <a:gd name="T52" fmla="*/ 1 w 95"/>
                <a:gd name="T53" fmla="*/ 0 h 94"/>
                <a:gd name="T54" fmla="*/ 1 w 95"/>
                <a:gd name="T55" fmla="*/ 0 h 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5" h="94">
                  <a:moveTo>
                    <a:pt x="95" y="47"/>
                  </a:moveTo>
                  <a:lnTo>
                    <a:pt x="94" y="58"/>
                  </a:lnTo>
                  <a:lnTo>
                    <a:pt x="89" y="69"/>
                  </a:lnTo>
                  <a:lnTo>
                    <a:pt x="82" y="78"/>
                  </a:lnTo>
                  <a:lnTo>
                    <a:pt x="74" y="85"/>
                  </a:lnTo>
                  <a:lnTo>
                    <a:pt x="64" y="91"/>
                  </a:lnTo>
                  <a:lnTo>
                    <a:pt x="53" y="94"/>
                  </a:lnTo>
                  <a:lnTo>
                    <a:pt x="42" y="94"/>
                  </a:lnTo>
                  <a:lnTo>
                    <a:pt x="31" y="91"/>
                  </a:lnTo>
                  <a:lnTo>
                    <a:pt x="21" y="85"/>
                  </a:lnTo>
                  <a:lnTo>
                    <a:pt x="13" y="78"/>
                  </a:lnTo>
                  <a:lnTo>
                    <a:pt x="6" y="69"/>
                  </a:lnTo>
                  <a:lnTo>
                    <a:pt x="2" y="58"/>
                  </a:lnTo>
                  <a:lnTo>
                    <a:pt x="0" y="47"/>
                  </a:lnTo>
                  <a:lnTo>
                    <a:pt x="2" y="36"/>
                  </a:lnTo>
                  <a:lnTo>
                    <a:pt x="6" y="25"/>
                  </a:lnTo>
                  <a:lnTo>
                    <a:pt x="13" y="15"/>
                  </a:lnTo>
                  <a:lnTo>
                    <a:pt x="21" y="8"/>
                  </a:lnTo>
                  <a:lnTo>
                    <a:pt x="31" y="3"/>
                  </a:lnTo>
                  <a:lnTo>
                    <a:pt x="42" y="0"/>
                  </a:lnTo>
                  <a:lnTo>
                    <a:pt x="53" y="0"/>
                  </a:lnTo>
                  <a:lnTo>
                    <a:pt x="64" y="3"/>
                  </a:lnTo>
                  <a:lnTo>
                    <a:pt x="74" y="8"/>
                  </a:lnTo>
                  <a:lnTo>
                    <a:pt x="82" y="15"/>
                  </a:lnTo>
                  <a:lnTo>
                    <a:pt x="89" y="25"/>
                  </a:lnTo>
                  <a:lnTo>
                    <a:pt x="94" y="36"/>
                  </a:lnTo>
                  <a:lnTo>
                    <a:pt x="95" y="47"/>
                  </a:lnTo>
                  <a:close/>
                </a:path>
              </a:pathLst>
            </a:custGeom>
            <a:solidFill>
              <a:srgbClr val="000000"/>
            </a:solidFill>
            <a:ln w="44450">
              <a:solidFill>
                <a:srgbClr val="000000"/>
              </a:solidFill>
              <a:prstDash val="solid"/>
              <a:round/>
              <a:headEnd/>
              <a:tailEnd/>
            </a:ln>
          </p:spPr>
          <p:txBody>
            <a:bodyPr/>
            <a:lstStyle/>
            <a:p>
              <a:endParaRPr lang="tr-TR"/>
            </a:p>
          </p:txBody>
        </p:sp>
        <p:sp>
          <p:nvSpPr>
            <p:cNvPr id="147490" name="Freeform 37"/>
            <p:cNvSpPr>
              <a:spLocks noChangeAspect="1"/>
            </p:cNvSpPr>
            <p:nvPr/>
          </p:nvSpPr>
          <p:spPr bwMode="auto">
            <a:xfrm>
              <a:off x="5011" y="2211"/>
              <a:ext cx="40" cy="36"/>
            </a:xfrm>
            <a:custGeom>
              <a:avLst/>
              <a:gdLst>
                <a:gd name="T0" fmla="*/ 1 w 95"/>
                <a:gd name="T1" fmla="*/ 0 h 94"/>
                <a:gd name="T2" fmla="*/ 1 w 95"/>
                <a:gd name="T3" fmla="*/ 0 h 94"/>
                <a:gd name="T4" fmla="*/ 1 w 95"/>
                <a:gd name="T5" fmla="*/ 1 h 94"/>
                <a:gd name="T6" fmla="*/ 1 w 95"/>
                <a:gd name="T7" fmla="*/ 1 h 94"/>
                <a:gd name="T8" fmla="*/ 1 w 95"/>
                <a:gd name="T9" fmla="*/ 1 h 94"/>
                <a:gd name="T10" fmla="*/ 1 w 95"/>
                <a:gd name="T11" fmla="*/ 1 h 94"/>
                <a:gd name="T12" fmla="*/ 1 w 95"/>
                <a:gd name="T13" fmla="*/ 1 h 94"/>
                <a:gd name="T14" fmla="*/ 0 w 95"/>
                <a:gd name="T15" fmla="*/ 1 h 94"/>
                <a:gd name="T16" fmla="*/ 0 w 95"/>
                <a:gd name="T17" fmla="*/ 1 h 94"/>
                <a:gd name="T18" fmla="*/ 0 w 95"/>
                <a:gd name="T19" fmla="*/ 1 h 94"/>
                <a:gd name="T20" fmla="*/ 0 w 95"/>
                <a:gd name="T21" fmla="*/ 1 h 94"/>
                <a:gd name="T22" fmla="*/ 0 w 95"/>
                <a:gd name="T23" fmla="*/ 1 h 94"/>
                <a:gd name="T24" fmla="*/ 0 w 95"/>
                <a:gd name="T25" fmla="*/ 0 h 94"/>
                <a:gd name="T26" fmla="*/ 0 w 95"/>
                <a:gd name="T27" fmla="*/ 0 h 94"/>
                <a:gd name="T28" fmla="*/ 0 w 95"/>
                <a:gd name="T29" fmla="*/ 0 h 94"/>
                <a:gd name="T30" fmla="*/ 0 w 95"/>
                <a:gd name="T31" fmla="*/ 0 h 94"/>
                <a:gd name="T32" fmla="*/ 0 w 95"/>
                <a:gd name="T33" fmla="*/ 0 h 94"/>
                <a:gd name="T34" fmla="*/ 0 w 95"/>
                <a:gd name="T35" fmla="*/ 0 h 94"/>
                <a:gd name="T36" fmla="*/ 0 w 95"/>
                <a:gd name="T37" fmla="*/ 0 h 94"/>
                <a:gd name="T38" fmla="*/ 0 w 95"/>
                <a:gd name="T39" fmla="*/ 0 h 94"/>
                <a:gd name="T40" fmla="*/ 1 w 95"/>
                <a:gd name="T41" fmla="*/ 0 h 94"/>
                <a:gd name="T42" fmla="*/ 1 w 95"/>
                <a:gd name="T43" fmla="*/ 0 h 94"/>
                <a:gd name="T44" fmla="*/ 1 w 95"/>
                <a:gd name="T45" fmla="*/ 0 h 94"/>
                <a:gd name="T46" fmla="*/ 1 w 95"/>
                <a:gd name="T47" fmla="*/ 0 h 94"/>
                <a:gd name="T48" fmla="*/ 1 w 95"/>
                <a:gd name="T49" fmla="*/ 0 h 94"/>
                <a:gd name="T50" fmla="*/ 1 w 95"/>
                <a:gd name="T51" fmla="*/ 0 h 94"/>
                <a:gd name="T52" fmla="*/ 1 w 95"/>
                <a:gd name="T53" fmla="*/ 0 h 94"/>
                <a:gd name="T54" fmla="*/ 1 w 95"/>
                <a:gd name="T55" fmla="*/ 0 h 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5" h="94">
                  <a:moveTo>
                    <a:pt x="95" y="47"/>
                  </a:moveTo>
                  <a:lnTo>
                    <a:pt x="94" y="58"/>
                  </a:lnTo>
                  <a:lnTo>
                    <a:pt x="89" y="69"/>
                  </a:lnTo>
                  <a:lnTo>
                    <a:pt x="82" y="78"/>
                  </a:lnTo>
                  <a:lnTo>
                    <a:pt x="74" y="85"/>
                  </a:lnTo>
                  <a:lnTo>
                    <a:pt x="64" y="91"/>
                  </a:lnTo>
                  <a:lnTo>
                    <a:pt x="53" y="94"/>
                  </a:lnTo>
                  <a:lnTo>
                    <a:pt x="42" y="94"/>
                  </a:lnTo>
                  <a:lnTo>
                    <a:pt x="31" y="91"/>
                  </a:lnTo>
                  <a:lnTo>
                    <a:pt x="21" y="85"/>
                  </a:lnTo>
                  <a:lnTo>
                    <a:pt x="13" y="78"/>
                  </a:lnTo>
                  <a:lnTo>
                    <a:pt x="6" y="69"/>
                  </a:lnTo>
                  <a:lnTo>
                    <a:pt x="2" y="58"/>
                  </a:lnTo>
                  <a:lnTo>
                    <a:pt x="0" y="47"/>
                  </a:lnTo>
                  <a:lnTo>
                    <a:pt x="2" y="36"/>
                  </a:lnTo>
                  <a:lnTo>
                    <a:pt x="6" y="25"/>
                  </a:lnTo>
                  <a:lnTo>
                    <a:pt x="13" y="15"/>
                  </a:lnTo>
                  <a:lnTo>
                    <a:pt x="21" y="8"/>
                  </a:lnTo>
                  <a:lnTo>
                    <a:pt x="31" y="3"/>
                  </a:lnTo>
                  <a:lnTo>
                    <a:pt x="42" y="0"/>
                  </a:lnTo>
                  <a:lnTo>
                    <a:pt x="53" y="0"/>
                  </a:lnTo>
                  <a:lnTo>
                    <a:pt x="64" y="3"/>
                  </a:lnTo>
                  <a:lnTo>
                    <a:pt x="74" y="8"/>
                  </a:lnTo>
                  <a:lnTo>
                    <a:pt x="82" y="15"/>
                  </a:lnTo>
                  <a:lnTo>
                    <a:pt x="89" y="25"/>
                  </a:lnTo>
                  <a:lnTo>
                    <a:pt x="94" y="36"/>
                  </a:lnTo>
                  <a:lnTo>
                    <a:pt x="95" y="47"/>
                  </a:lnTo>
                  <a:close/>
                </a:path>
              </a:pathLst>
            </a:custGeom>
            <a:solidFill>
              <a:srgbClr val="000000"/>
            </a:solidFill>
            <a:ln w="44450">
              <a:solidFill>
                <a:srgbClr val="000000"/>
              </a:solidFill>
              <a:prstDash val="solid"/>
              <a:round/>
              <a:headEnd/>
              <a:tailEnd/>
            </a:ln>
          </p:spPr>
          <p:txBody>
            <a:bodyPr/>
            <a:lstStyle/>
            <a:p>
              <a:endParaRPr lang="tr-TR"/>
            </a:p>
          </p:txBody>
        </p:sp>
        <p:sp>
          <p:nvSpPr>
            <p:cNvPr id="147491" name="Text Box 38"/>
            <p:cNvSpPr txBox="1">
              <a:spLocks noChangeAspect="1" noChangeArrowheads="1"/>
            </p:cNvSpPr>
            <p:nvPr/>
          </p:nvSpPr>
          <p:spPr bwMode="auto">
            <a:xfrm>
              <a:off x="4777" y="2961"/>
              <a:ext cx="35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S</a:t>
              </a:r>
              <a:r>
                <a:rPr kumimoji="0" lang="en-US" altLang="tr-TR" sz="2800" baseline="-25000"/>
                <a:t>i</a:t>
              </a:r>
            </a:p>
          </p:txBody>
        </p:sp>
        <p:sp>
          <p:nvSpPr>
            <p:cNvPr id="147492" name="Line 39"/>
            <p:cNvSpPr>
              <a:spLocks noChangeShapeType="1"/>
            </p:cNvSpPr>
            <p:nvPr/>
          </p:nvSpPr>
          <p:spPr bwMode="auto">
            <a:xfrm flipH="1">
              <a:off x="3936" y="3016"/>
              <a:ext cx="12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7970"/>
                                        </p:tgtEl>
                                        <p:attrNameLst>
                                          <p:attrName>style.visibility</p:attrName>
                                        </p:attrNameLst>
                                      </p:cBhvr>
                                      <p:to>
                                        <p:strVal val="visible"/>
                                      </p:to>
                                    </p:set>
                                    <p:animEffect transition="in" filter="dissolve">
                                      <p:cBhvr>
                                        <p:cTn id="7" dur="500"/>
                                        <p:tgtEl>
                                          <p:spTgt spid="4679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7971">
                                            <p:txEl>
                                              <p:pRg st="0" end="0"/>
                                            </p:txEl>
                                          </p:spTgt>
                                        </p:tgtEl>
                                        <p:attrNameLst>
                                          <p:attrName>style.visibility</p:attrName>
                                        </p:attrNameLst>
                                      </p:cBhvr>
                                      <p:to>
                                        <p:strVal val="visible"/>
                                      </p:to>
                                    </p:set>
                                    <p:animEffect transition="in" filter="dissolve">
                                      <p:cBhvr>
                                        <p:cTn id="12" dur="500"/>
                                        <p:tgtEl>
                                          <p:spTgt spid="467971">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67972"/>
                                        </p:tgtEl>
                                        <p:attrNameLst>
                                          <p:attrName>style.visibility</p:attrName>
                                        </p:attrNameLst>
                                      </p:cBhvr>
                                      <p:to>
                                        <p:strVal val="visible"/>
                                      </p:to>
                                    </p:set>
                                    <p:animEffect transition="in" filter="dissolve">
                                      <p:cBhvr>
                                        <p:cTn id="17" dur="500"/>
                                        <p:tgtEl>
                                          <p:spTgt spid="46797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67971">
                                            <p:txEl>
                                              <p:pRg st="1" end="1"/>
                                            </p:txEl>
                                          </p:spTgt>
                                        </p:tgtEl>
                                        <p:attrNameLst>
                                          <p:attrName>style.visibility</p:attrName>
                                        </p:attrNameLst>
                                      </p:cBhvr>
                                      <p:to>
                                        <p:strVal val="visible"/>
                                      </p:to>
                                    </p:set>
                                    <p:animEffect transition="in" filter="dissolve">
                                      <p:cBhvr>
                                        <p:cTn id="22" dur="500"/>
                                        <p:tgtEl>
                                          <p:spTgt spid="467971">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67971">
                                            <p:txEl>
                                              <p:pRg st="2" end="2"/>
                                            </p:txEl>
                                          </p:spTgt>
                                        </p:tgtEl>
                                        <p:attrNameLst>
                                          <p:attrName>style.visibility</p:attrName>
                                        </p:attrNameLst>
                                      </p:cBhvr>
                                      <p:to>
                                        <p:strVal val="visible"/>
                                      </p:to>
                                    </p:set>
                                    <p:animEffect transition="in" filter="dissolve">
                                      <p:cBhvr>
                                        <p:cTn id="27" dur="500"/>
                                        <p:tgtEl>
                                          <p:spTgt spid="467971">
                                            <p:txEl>
                                              <p:pRg st="2" end="2"/>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67971">
                                            <p:txEl>
                                              <p:pRg st="3" end="3"/>
                                            </p:txEl>
                                          </p:spTgt>
                                        </p:tgtEl>
                                        <p:attrNameLst>
                                          <p:attrName>style.visibility</p:attrName>
                                        </p:attrNameLst>
                                      </p:cBhvr>
                                      <p:to>
                                        <p:strVal val="visible"/>
                                      </p:to>
                                    </p:set>
                                    <p:animEffect transition="in" filter="dissolve">
                                      <p:cBhvr>
                                        <p:cTn id="32" dur="500"/>
                                        <p:tgtEl>
                                          <p:spTgt spid="46797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970" grpId="0"/>
      <p:bldP spid="467971" grpId="0" build="p"/>
    </p:bldLst>
  </p:timing>
</p:sld>
</file>

<file path=ppt/slides/slide1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848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3E85A36-F9B0-4604-90B9-53A097D336E8}" type="slidenum">
              <a:rPr kumimoji="0" lang="en-US" altLang="tr-TR" sz="1200" smtClean="0"/>
              <a:pPr>
                <a:spcBef>
                  <a:spcPct val="50000"/>
                </a:spcBef>
                <a:buFontTx/>
                <a:buNone/>
              </a:pPr>
              <a:t>119</a:t>
            </a:fld>
            <a:endParaRPr kumimoji="0" lang="en-US" altLang="tr-TR" sz="1200" smtClean="0"/>
          </a:p>
        </p:txBody>
      </p:sp>
      <p:sp>
        <p:nvSpPr>
          <p:cNvPr id="470018" name="Rectangle 2"/>
          <p:cNvSpPr>
            <a:spLocks noGrp="1" noChangeArrowheads="1"/>
          </p:cNvSpPr>
          <p:nvPr>
            <p:ph type="title"/>
          </p:nvPr>
        </p:nvSpPr>
        <p:spPr>
          <a:xfrm>
            <a:off x="0" y="0"/>
            <a:ext cx="9144000" cy="687388"/>
          </a:xfrm>
        </p:spPr>
        <p:txBody>
          <a:bodyPr/>
          <a:lstStyle/>
          <a:p>
            <a:r>
              <a:rPr lang="en-US" altLang="tr-TR" smtClean="0">
                <a:solidFill>
                  <a:schemeClr val="tx1"/>
                </a:solidFill>
              </a:rPr>
              <a:t>4-bit Ripple-Carry Binary Adder</a:t>
            </a:r>
          </a:p>
        </p:txBody>
      </p:sp>
      <p:sp>
        <p:nvSpPr>
          <p:cNvPr id="470019" name="Rectangle 3"/>
          <p:cNvSpPr>
            <a:spLocks noGrp="1" noChangeArrowheads="1"/>
          </p:cNvSpPr>
          <p:nvPr>
            <p:ph type="body" idx="1"/>
          </p:nvPr>
        </p:nvSpPr>
        <p:spPr>
          <a:xfrm>
            <a:off x="577850" y="1658938"/>
            <a:ext cx="7785100" cy="4359275"/>
          </a:xfrm>
        </p:spPr>
        <p:txBody>
          <a:bodyPr/>
          <a:lstStyle/>
          <a:p>
            <a:pPr marL="288925" indent="-288925"/>
            <a:r>
              <a:rPr lang="en-US" altLang="tr-TR" sz="2800" smtClean="0"/>
              <a:t>A four-bit Ripple Carry Adder made from four 1-bit Full Adders:    </a:t>
            </a:r>
            <a:endParaRPr lang="en-US" altLang="tr-TR" sz="2800" smtClean="0">
              <a:sym typeface="Symbol" panose="05050102010706020507" pitchFamily="18" charset="2"/>
            </a:endParaRPr>
          </a:p>
          <a:p>
            <a:pPr marL="288925" indent="-288925"/>
            <a:endParaRPr lang="en-US" altLang="tr-TR" sz="2800" smtClean="0">
              <a:sym typeface="Symbol" panose="05050102010706020507" pitchFamily="18" charset="2"/>
            </a:endParaRPr>
          </a:p>
          <a:p>
            <a:pPr marL="288925" indent="-288925"/>
            <a:endParaRPr lang="en-US" altLang="tr-TR" sz="2800" smtClean="0">
              <a:sym typeface="Symbol" panose="05050102010706020507" pitchFamily="18" charset="2"/>
            </a:endParaRPr>
          </a:p>
          <a:p>
            <a:pPr marL="288925" indent="-288925"/>
            <a:endParaRPr lang="en-US" altLang="tr-TR" sz="2800" smtClean="0">
              <a:sym typeface="Symbol" panose="05050102010706020507" pitchFamily="18" charset="2"/>
            </a:endParaRPr>
          </a:p>
          <a:p>
            <a:pPr marL="288925" indent="-288925"/>
            <a:endParaRPr lang="en-US" altLang="tr-TR" sz="2800" smtClean="0"/>
          </a:p>
          <a:p>
            <a:pPr marL="288925" indent="-288925"/>
            <a:endParaRPr lang="en-US" altLang="tr-TR" sz="2800" smtClean="0">
              <a:sym typeface="Symbol" panose="05050102010706020507" pitchFamily="18" charset="2"/>
            </a:endParaRPr>
          </a:p>
        </p:txBody>
      </p:sp>
      <p:sp>
        <p:nvSpPr>
          <p:cNvPr id="148485" name="Rectangle 4"/>
          <p:cNvSpPr>
            <a:spLocks noChangeArrowheads="1"/>
          </p:cNvSpPr>
          <p:nvPr/>
        </p:nvSpPr>
        <p:spPr bwMode="auto">
          <a:xfrm>
            <a:off x="1109663" y="3048000"/>
            <a:ext cx="184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2400" b="1">
              <a:sym typeface="Symbol" panose="05050102010706020507" pitchFamily="18" charset="2"/>
            </a:endParaRPr>
          </a:p>
        </p:txBody>
      </p:sp>
      <p:pic>
        <p:nvPicPr>
          <p:cNvPr id="470021" name="Picture 5" descr="Fig_5-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7550" y="2784475"/>
            <a:ext cx="7734300"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70018"/>
                                        </p:tgtEl>
                                        <p:attrNameLst>
                                          <p:attrName>style.visibility</p:attrName>
                                        </p:attrNameLst>
                                      </p:cBhvr>
                                      <p:to>
                                        <p:strVal val="visible"/>
                                      </p:to>
                                    </p:set>
                                    <p:animEffect transition="in" filter="dissolve">
                                      <p:cBhvr>
                                        <p:cTn id="7" dur="500"/>
                                        <p:tgtEl>
                                          <p:spTgt spid="4700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70019">
                                            <p:txEl>
                                              <p:pRg st="0" end="0"/>
                                            </p:txEl>
                                          </p:spTgt>
                                        </p:tgtEl>
                                        <p:attrNameLst>
                                          <p:attrName>style.visibility</p:attrName>
                                        </p:attrNameLst>
                                      </p:cBhvr>
                                      <p:to>
                                        <p:strVal val="visible"/>
                                      </p:to>
                                    </p:set>
                                    <p:animEffect transition="in" filter="dissolve">
                                      <p:cBhvr>
                                        <p:cTn id="12" dur="500"/>
                                        <p:tgtEl>
                                          <p:spTgt spid="47001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70021"/>
                                        </p:tgtEl>
                                        <p:attrNameLst>
                                          <p:attrName>style.visibility</p:attrName>
                                        </p:attrNameLst>
                                      </p:cBhvr>
                                      <p:to>
                                        <p:strVal val="visible"/>
                                      </p:to>
                                    </p:set>
                                    <p:animEffect transition="in" filter="dissolve">
                                      <p:cBhvr>
                                        <p:cTn id="17" dur="500"/>
                                        <p:tgtEl>
                                          <p:spTgt spid="4700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018" grpId="0"/>
      <p:bldP spid="470019"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p:txBody>
          <a:bodyPr/>
          <a:lstStyle/>
          <a:p>
            <a:r>
              <a:rPr lang="tr-TR" altLang="tr-TR" smtClean="0"/>
              <a:t>Converting information to knowledge</a:t>
            </a:r>
            <a:endParaRPr lang="tr-TR" altLang="tr-TR" b="0" smtClean="0"/>
          </a:p>
        </p:txBody>
      </p:sp>
      <p:sp>
        <p:nvSpPr>
          <p:cNvPr id="3" name="Content Placeholder 2"/>
          <p:cNvSpPr>
            <a:spLocks noGrp="1"/>
          </p:cNvSpPr>
          <p:nvPr>
            <p:ph idx="1"/>
          </p:nvPr>
        </p:nvSpPr>
        <p:spPr>
          <a:xfrm>
            <a:off x="431800" y="2989263"/>
            <a:ext cx="8532813" cy="3173412"/>
          </a:xfrm>
        </p:spPr>
        <p:txBody>
          <a:bodyPr/>
          <a:lstStyle/>
          <a:p>
            <a:pPr>
              <a:defRPr/>
            </a:pPr>
            <a:r>
              <a:rPr lang="en-US" dirty="0" smtClean="0"/>
              <a:t>Ultimately the tremendous amount of </a:t>
            </a:r>
            <a:r>
              <a:rPr lang="en-US" dirty="0" smtClean="0">
                <a:solidFill>
                  <a:schemeClr val="accent1">
                    <a:lumMod val="75000"/>
                  </a:schemeClr>
                </a:solidFill>
              </a:rPr>
              <a:t>information</a:t>
            </a:r>
            <a:r>
              <a:rPr lang="en-US" dirty="0" smtClean="0"/>
              <a:t> that is generated is only useful if it can be applied to create </a:t>
            </a:r>
            <a:r>
              <a:rPr lang="en-US" dirty="0" smtClean="0">
                <a:solidFill>
                  <a:schemeClr val="accent1">
                    <a:lumMod val="75000"/>
                  </a:schemeClr>
                </a:solidFill>
              </a:rPr>
              <a:t>knowledge</a:t>
            </a:r>
            <a:r>
              <a:rPr lang="en-US" dirty="0" smtClean="0"/>
              <a:t> within the </a:t>
            </a:r>
            <a:r>
              <a:rPr lang="en-US" dirty="0" err="1" smtClean="0"/>
              <a:t>organisation</a:t>
            </a:r>
            <a:r>
              <a:rPr lang="en-US" dirty="0" smtClean="0"/>
              <a:t>. </a:t>
            </a:r>
            <a:endParaRPr lang="tr-TR" dirty="0" smtClean="0"/>
          </a:p>
          <a:p>
            <a:pPr>
              <a:defRPr/>
            </a:pPr>
            <a:r>
              <a:rPr lang="en-US" dirty="0" smtClean="0"/>
              <a:t>There is considerable blurring and confusion between the terms </a:t>
            </a:r>
            <a:r>
              <a:rPr lang="en-US" dirty="0" smtClean="0">
                <a:solidFill>
                  <a:schemeClr val="accent1">
                    <a:lumMod val="75000"/>
                  </a:schemeClr>
                </a:solidFill>
              </a:rPr>
              <a:t>information</a:t>
            </a:r>
            <a:r>
              <a:rPr lang="en-US" dirty="0" smtClean="0"/>
              <a:t> and </a:t>
            </a:r>
            <a:r>
              <a:rPr lang="en-US" dirty="0" smtClean="0">
                <a:solidFill>
                  <a:schemeClr val="accent1">
                    <a:lumMod val="75000"/>
                  </a:schemeClr>
                </a:solidFill>
              </a:rPr>
              <a:t>knowledge</a:t>
            </a:r>
            <a:r>
              <a:rPr lang="en-US" dirty="0" smtClean="0"/>
              <a:t>.</a:t>
            </a:r>
          </a:p>
        </p:txBody>
      </p:sp>
      <p:sp>
        <p:nvSpPr>
          <p:cNvPr id="1741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0704148-E000-4770-8B35-6AF7DCF1362B}" type="slidenum">
              <a:rPr kumimoji="0" lang="en-US" altLang="tr-TR" sz="1200" smtClean="0"/>
              <a:pPr>
                <a:spcBef>
                  <a:spcPct val="50000"/>
                </a:spcBef>
                <a:buFontTx/>
                <a:buNone/>
              </a:pPr>
              <a:t>12</a:t>
            </a:fld>
            <a:endParaRPr kumimoji="0" lang="en-US" altLang="tr-TR" sz="1200" smtClean="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87450" y="1052513"/>
            <a:ext cx="6769100"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950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248188F9-FF0F-4140-9809-36EF46B391D8}" type="slidenum">
              <a:rPr kumimoji="0" lang="en-US" altLang="tr-TR" sz="1200" smtClean="0"/>
              <a:pPr>
                <a:spcBef>
                  <a:spcPct val="50000"/>
                </a:spcBef>
                <a:buFontTx/>
                <a:buNone/>
              </a:pPr>
              <a:t>120</a:t>
            </a:fld>
            <a:endParaRPr kumimoji="0" lang="en-US" altLang="tr-TR" sz="1200" smtClean="0"/>
          </a:p>
        </p:txBody>
      </p:sp>
      <p:sp>
        <p:nvSpPr>
          <p:cNvPr id="495618" name="Rectangle 2"/>
          <p:cNvSpPr>
            <a:spLocks noGrp="1" noChangeArrowheads="1"/>
          </p:cNvSpPr>
          <p:nvPr>
            <p:ph type="title"/>
          </p:nvPr>
        </p:nvSpPr>
        <p:spPr>
          <a:xfrm>
            <a:off x="0" y="0"/>
            <a:ext cx="9144000" cy="714375"/>
          </a:xfrm>
        </p:spPr>
        <p:txBody>
          <a:bodyPr/>
          <a:lstStyle/>
          <a:p>
            <a:r>
              <a:rPr lang="en-US" altLang="tr-TR" smtClean="0">
                <a:solidFill>
                  <a:schemeClr val="tx1"/>
                </a:solidFill>
              </a:rPr>
              <a:t>2’s Complement Adder/Subtractor</a:t>
            </a:r>
          </a:p>
        </p:txBody>
      </p:sp>
      <p:sp>
        <p:nvSpPr>
          <p:cNvPr id="495619" name="Rectangle 3"/>
          <p:cNvSpPr>
            <a:spLocks noGrp="1" noChangeArrowheads="1"/>
          </p:cNvSpPr>
          <p:nvPr>
            <p:ph type="body" idx="1"/>
          </p:nvPr>
        </p:nvSpPr>
        <p:spPr>
          <a:xfrm>
            <a:off x="280988" y="1057275"/>
            <a:ext cx="8267700" cy="4724400"/>
          </a:xfrm>
        </p:spPr>
        <p:txBody>
          <a:bodyPr/>
          <a:lstStyle/>
          <a:p>
            <a:pPr marL="288925" indent="-288925"/>
            <a:r>
              <a:rPr lang="en-US" altLang="tr-TR" sz="2400" smtClean="0">
                <a:cs typeface="Times New Roman" panose="02020603050405020304" pitchFamily="18" charset="0"/>
              </a:rPr>
              <a:t>Subtraction can be done by addition of the 2's Complement.  </a:t>
            </a:r>
          </a:p>
          <a:p>
            <a:pPr marL="288925" indent="-288925">
              <a:buFontTx/>
              <a:buNone/>
            </a:pPr>
            <a:r>
              <a:rPr lang="en-US" altLang="tr-TR" sz="2400" smtClean="0">
                <a:cs typeface="Times New Roman" panose="02020603050405020304" pitchFamily="18" charset="0"/>
              </a:rPr>
              <a:t>          1. Complement each bit (1's Complement.)</a:t>
            </a:r>
          </a:p>
          <a:p>
            <a:pPr marL="288925" indent="-288925">
              <a:buFontTx/>
              <a:buNone/>
            </a:pPr>
            <a:r>
              <a:rPr lang="en-US" altLang="tr-TR" sz="2400" smtClean="0">
                <a:cs typeface="Times New Roman" panose="02020603050405020304" pitchFamily="18" charset="0"/>
              </a:rPr>
              <a:t>          2. Add 1 to the result.</a:t>
            </a:r>
          </a:p>
          <a:p>
            <a:pPr marL="288925" indent="-288925"/>
            <a:r>
              <a:rPr lang="en-US" altLang="tr-TR" sz="2400" smtClean="0">
                <a:cs typeface="Times New Roman" panose="02020603050405020304" pitchFamily="18" charset="0"/>
              </a:rPr>
              <a:t>The circuit shown computes A + B and A </a:t>
            </a:r>
            <a:r>
              <a:rPr lang="en-US" altLang="tr-TR" sz="2400" smtClean="0"/>
              <a:t> –</a:t>
            </a:r>
            <a:r>
              <a:rPr lang="en-US" altLang="tr-TR" sz="2400" smtClean="0">
                <a:cs typeface="Times New Roman" panose="02020603050405020304" pitchFamily="18" charset="0"/>
              </a:rPr>
              <a:t> B:</a:t>
            </a:r>
          </a:p>
          <a:p>
            <a:pPr marL="288925" indent="-288925"/>
            <a:r>
              <a:rPr lang="en-US" altLang="tr-TR" sz="2400" smtClean="0">
                <a:cs typeface="Times New Roman" panose="02020603050405020304" pitchFamily="18" charset="0"/>
              </a:rPr>
              <a:t>For S = 1, subtract,</a:t>
            </a:r>
            <a:br>
              <a:rPr lang="en-US" altLang="tr-TR" sz="2400" smtClean="0">
                <a:cs typeface="Times New Roman" panose="02020603050405020304" pitchFamily="18" charset="0"/>
              </a:rPr>
            </a:br>
            <a:r>
              <a:rPr lang="en-US" altLang="tr-TR" sz="2400" smtClean="0">
                <a:cs typeface="Times New Roman" panose="02020603050405020304" pitchFamily="18" charset="0"/>
              </a:rPr>
              <a:t>the 2’s complement</a:t>
            </a:r>
            <a:br>
              <a:rPr lang="en-US" altLang="tr-TR" sz="2400" smtClean="0">
                <a:cs typeface="Times New Roman" panose="02020603050405020304" pitchFamily="18" charset="0"/>
              </a:rPr>
            </a:br>
            <a:r>
              <a:rPr lang="en-US" altLang="tr-TR" sz="2400" smtClean="0">
                <a:cs typeface="Times New Roman" panose="02020603050405020304" pitchFamily="18" charset="0"/>
              </a:rPr>
              <a:t>of B is formed by using</a:t>
            </a:r>
            <a:br>
              <a:rPr lang="en-US" altLang="tr-TR" sz="2400" smtClean="0">
                <a:cs typeface="Times New Roman" panose="02020603050405020304" pitchFamily="18" charset="0"/>
              </a:rPr>
            </a:br>
            <a:r>
              <a:rPr lang="en-US" altLang="tr-TR" sz="2400" smtClean="0">
                <a:cs typeface="Times New Roman" panose="02020603050405020304" pitchFamily="18" charset="0"/>
              </a:rPr>
              <a:t>XORs to form the 1’s</a:t>
            </a:r>
            <a:br>
              <a:rPr lang="en-US" altLang="tr-TR" sz="2400" smtClean="0">
                <a:cs typeface="Times New Roman" panose="02020603050405020304" pitchFamily="18" charset="0"/>
              </a:rPr>
            </a:br>
            <a:r>
              <a:rPr lang="en-US" altLang="tr-TR" sz="2400" smtClean="0">
                <a:cs typeface="Times New Roman" panose="02020603050405020304" pitchFamily="18" charset="0"/>
              </a:rPr>
              <a:t>comp and adding the 1</a:t>
            </a:r>
            <a:br>
              <a:rPr lang="en-US" altLang="tr-TR" sz="2400" smtClean="0">
                <a:cs typeface="Times New Roman" panose="02020603050405020304" pitchFamily="18" charset="0"/>
              </a:rPr>
            </a:br>
            <a:r>
              <a:rPr lang="en-US" altLang="tr-TR" sz="2400" smtClean="0">
                <a:cs typeface="Times New Roman" panose="02020603050405020304" pitchFamily="18" charset="0"/>
              </a:rPr>
              <a:t>applied to C</a:t>
            </a:r>
            <a:r>
              <a:rPr lang="en-US" altLang="tr-TR" sz="2400" baseline="-25000" smtClean="0">
                <a:cs typeface="Times New Roman" panose="02020603050405020304" pitchFamily="18" charset="0"/>
              </a:rPr>
              <a:t>0</a:t>
            </a:r>
            <a:r>
              <a:rPr lang="en-US" altLang="tr-TR" sz="2400" smtClean="0">
                <a:cs typeface="Times New Roman" panose="02020603050405020304" pitchFamily="18" charset="0"/>
              </a:rPr>
              <a:t>.</a:t>
            </a:r>
          </a:p>
          <a:p>
            <a:pPr marL="288925" indent="-288925"/>
            <a:r>
              <a:rPr lang="en-US" altLang="tr-TR" sz="2400" smtClean="0">
                <a:cs typeface="Times New Roman" panose="02020603050405020304" pitchFamily="18" charset="0"/>
              </a:rPr>
              <a:t>For S = 0, add, B is</a:t>
            </a:r>
            <a:br>
              <a:rPr lang="en-US" altLang="tr-TR" sz="2400" smtClean="0">
                <a:cs typeface="Times New Roman" panose="02020603050405020304" pitchFamily="18" charset="0"/>
              </a:rPr>
            </a:br>
            <a:r>
              <a:rPr lang="en-US" altLang="tr-TR" sz="2400" smtClean="0">
                <a:cs typeface="Times New Roman" panose="02020603050405020304" pitchFamily="18" charset="0"/>
              </a:rPr>
              <a:t>passed through</a:t>
            </a:r>
            <a:br>
              <a:rPr lang="en-US" altLang="tr-TR" sz="2400" smtClean="0">
                <a:cs typeface="Times New Roman" panose="02020603050405020304" pitchFamily="18" charset="0"/>
              </a:rPr>
            </a:br>
            <a:r>
              <a:rPr lang="en-US" altLang="tr-TR" sz="2400" smtClean="0">
                <a:cs typeface="Times New Roman" panose="02020603050405020304" pitchFamily="18" charset="0"/>
              </a:rPr>
              <a:t>unchanged</a:t>
            </a:r>
          </a:p>
        </p:txBody>
      </p:sp>
      <p:pic>
        <p:nvPicPr>
          <p:cNvPr id="495620" name="Picture 4" descr="Fig_5-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92488" y="3419475"/>
            <a:ext cx="5535612" cy="287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95618"/>
                                        </p:tgtEl>
                                        <p:attrNameLst>
                                          <p:attrName>style.visibility</p:attrName>
                                        </p:attrNameLst>
                                      </p:cBhvr>
                                      <p:to>
                                        <p:strVal val="visible"/>
                                      </p:to>
                                    </p:set>
                                    <p:animEffect transition="in" filter="dissolve">
                                      <p:cBhvr>
                                        <p:cTn id="7" dur="500"/>
                                        <p:tgtEl>
                                          <p:spTgt spid="4956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95619">
                                            <p:txEl>
                                              <p:pRg st="0" end="0"/>
                                            </p:txEl>
                                          </p:spTgt>
                                        </p:tgtEl>
                                        <p:attrNameLst>
                                          <p:attrName>style.visibility</p:attrName>
                                        </p:attrNameLst>
                                      </p:cBhvr>
                                      <p:to>
                                        <p:strVal val="visible"/>
                                      </p:to>
                                    </p:set>
                                    <p:animEffect transition="in" filter="dissolve">
                                      <p:cBhvr>
                                        <p:cTn id="12" dur="500"/>
                                        <p:tgtEl>
                                          <p:spTgt spid="49561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95619">
                                            <p:txEl>
                                              <p:pRg st="1" end="1"/>
                                            </p:txEl>
                                          </p:spTgt>
                                        </p:tgtEl>
                                        <p:attrNameLst>
                                          <p:attrName>style.visibility</p:attrName>
                                        </p:attrNameLst>
                                      </p:cBhvr>
                                      <p:to>
                                        <p:strVal val="visible"/>
                                      </p:to>
                                    </p:set>
                                    <p:animEffect transition="in" filter="dissolve">
                                      <p:cBhvr>
                                        <p:cTn id="17" dur="500"/>
                                        <p:tgtEl>
                                          <p:spTgt spid="49561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95619">
                                            <p:txEl>
                                              <p:pRg st="2" end="2"/>
                                            </p:txEl>
                                          </p:spTgt>
                                        </p:tgtEl>
                                        <p:attrNameLst>
                                          <p:attrName>style.visibility</p:attrName>
                                        </p:attrNameLst>
                                      </p:cBhvr>
                                      <p:to>
                                        <p:strVal val="visible"/>
                                      </p:to>
                                    </p:set>
                                    <p:animEffect transition="in" filter="dissolve">
                                      <p:cBhvr>
                                        <p:cTn id="22" dur="500"/>
                                        <p:tgtEl>
                                          <p:spTgt spid="495619">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95620"/>
                                        </p:tgtEl>
                                        <p:attrNameLst>
                                          <p:attrName>style.visibility</p:attrName>
                                        </p:attrNameLst>
                                      </p:cBhvr>
                                      <p:to>
                                        <p:strVal val="visible"/>
                                      </p:to>
                                    </p:set>
                                    <p:animEffect transition="in" filter="dissolve">
                                      <p:cBhvr>
                                        <p:cTn id="27" dur="500"/>
                                        <p:tgtEl>
                                          <p:spTgt spid="49562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95619">
                                            <p:txEl>
                                              <p:pRg st="3" end="3"/>
                                            </p:txEl>
                                          </p:spTgt>
                                        </p:tgtEl>
                                        <p:attrNameLst>
                                          <p:attrName>style.visibility</p:attrName>
                                        </p:attrNameLst>
                                      </p:cBhvr>
                                      <p:to>
                                        <p:strVal val="visible"/>
                                      </p:to>
                                    </p:set>
                                    <p:animEffect transition="in" filter="dissolve">
                                      <p:cBhvr>
                                        <p:cTn id="32" dur="500"/>
                                        <p:tgtEl>
                                          <p:spTgt spid="495619">
                                            <p:txEl>
                                              <p:pRg st="3" end="3"/>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95619">
                                            <p:txEl>
                                              <p:pRg st="4" end="4"/>
                                            </p:txEl>
                                          </p:spTgt>
                                        </p:tgtEl>
                                        <p:attrNameLst>
                                          <p:attrName>style.visibility</p:attrName>
                                        </p:attrNameLst>
                                      </p:cBhvr>
                                      <p:to>
                                        <p:strVal val="visible"/>
                                      </p:to>
                                    </p:set>
                                    <p:animEffect transition="in" filter="dissolve">
                                      <p:cBhvr>
                                        <p:cTn id="37" dur="500"/>
                                        <p:tgtEl>
                                          <p:spTgt spid="495619">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95619">
                                            <p:txEl>
                                              <p:pRg st="5" end="5"/>
                                            </p:txEl>
                                          </p:spTgt>
                                        </p:tgtEl>
                                        <p:attrNameLst>
                                          <p:attrName>style.visibility</p:attrName>
                                        </p:attrNameLst>
                                      </p:cBhvr>
                                      <p:to>
                                        <p:strVal val="visible"/>
                                      </p:to>
                                    </p:set>
                                    <p:animEffect transition="in" filter="dissolve">
                                      <p:cBhvr>
                                        <p:cTn id="42" dur="500"/>
                                        <p:tgtEl>
                                          <p:spTgt spid="49561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5618" grpId="0"/>
      <p:bldP spid="495619"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4EEA80C-2B92-4EBF-B5AE-05176FC0F158}" type="slidenum">
              <a:rPr kumimoji="0" lang="en-US" altLang="tr-TR" sz="1200" smtClean="0"/>
              <a:pPr>
                <a:spcBef>
                  <a:spcPct val="50000"/>
                </a:spcBef>
                <a:buFontTx/>
                <a:buNone/>
              </a:pPr>
              <a:t>121</a:t>
            </a:fld>
            <a:endParaRPr kumimoji="0" lang="en-US" altLang="tr-TR" sz="1200" smtClean="0"/>
          </a:p>
        </p:txBody>
      </p:sp>
      <p:sp>
        <p:nvSpPr>
          <p:cNvPr id="150531" name="Rectangle 2"/>
          <p:cNvSpPr>
            <a:spLocks noGrp="1" noChangeArrowheads="1"/>
          </p:cNvSpPr>
          <p:nvPr>
            <p:ph type="title"/>
          </p:nvPr>
        </p:nvSpPr>
        <p:spPr/>
        <p:txBody>
          <a:bodyPr/>
          <a:lstStyle/>
          <a:p>
            <a:r>
              <a:rPr lang="en-US" altLang="tr-TR" smtClean="0"/>
              <a:t>Combinational vs. Sequential</a:t>
            </a:r>
          </a:p>
        </p:txBody>
      </p:sp>
      <p:sp>
        <p:nvSpPr>
          <p:cNvPr id="379907" name="Rectangle 3"/>
          <p:cNvSpPr>
            <a:spLocks noGrp="1" noChangeArrowheads="1"/>
          </p:cNvSpPr>
          <p:nvPr>
            <p:ph type="body" idx="1"/>
          </p:nvPr>
        </p:nvSpPr>
        <p:spPr/>
        <p:txBody>
          <a:bodyPr/>
          <a:lstStyle/>
          <a:p>
            <a:pPr marL="0" indent="0"/>
            <a:r>
              <a:rPr lang="en-US" altLang="tr-TR" smtClean="0">
                <a:solidFill>
                  <a:srgbClr val="CE0000"/>
                </a:solidFill>
              </a:rPr>
              <a:t>Combinational Circuit</a:t>
            </a:r>
          </a:p>
          <a:p>
            <a:pPr marL="576263" lvl="1" indent="-234950"/>
            <a:r>
              <a:rPr lang="en-US" altLang="tr-TR" smtClean="0"/>
              <a:t>always gives the same output for a given set of inputs</a:t>
            </a:r>
          </a:p>
          <a:p>
            <a:pPr marL="1022350" lvl="2" indent="-222250"/>
            <a:r>
              <a:rPr lang="en-US" altLang="tr-TR" smtClean="0"/>
              <a:t>ex: adder always generates sum and carry,</a:t>
            </a:r>
            <a:br>
              <a:rPr lang="en-US" altLang="tr-TR" smtClean="0"/>
            </a:br>
            <a:r>
              <a:rPr lang="en-US" altLang="tr-TR" smtClean="0"/>
              <a:t>regardless of previous inputs</a:t>
            </a:r>
          </a:p>
          <a:p>
            <a:pPr marL="0" indent="0"/>
            <a:r>
              <a:rPr lang="en-US" altLang="tr-TR" smtClean="0">
                <a:solidFill>
                  <a:srgbClr val="CE0000"/>
                </a:solidFill>
              </a:rPr>
              <a:t>Sequential Circuit</a:t>
            </a:r>
          </a:p>
          <a:p>
            <a:pPr marL="576263" lvl="1" indent="-234950"/>
            <a:r>
              <a:rPr lang="en-US" altLang="tr-TR" smtClean="0"/>
              <a:t>stores information</a:t>
            </a:r>
          </a:p>
          <a:p>
            <a:pPr marL="576263" lvl="1" indent="-234950"/>
            <a:r>
              <a:rPr lang="en-US" altLang="tr-TR" smtClean="0"/>
              <a:t>output depends on stored information (state) plus input</a:t>
            </a:r>
          </a:p>
          <a:p>
            <a:pPr marL="1022350" lvl="2" indent="-222250"/>
            <a:r>
              <a:rPr lang="en-US" altLang="tr-TR" smtClean="0"/>
              <a:t>so a given input might produce different outputs,</a:t>
            </a:r>
            <a:br>
              <a:rPr lang="en-US" altLang="tr-TR" smtClean="0"/>
            </a:br>
            <a:r>
              <a:rPr lang="en-US" altLang="tr-TR" smtClean="0"/>
              <a:t>depending on the stored information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79907">
                                            <p:txEl>
                                              <p:pRg st="0" end="0"/>
                                            </p:txEl>
                                          </p:spTgt>
                                        </p:tgtEl>
                                        <p:attrNameLst>
                                          <p:attrName>style.visibility</p:attrName>
                                        </p:attrNameLst>
                                      </p:cBhvr>
                                      <p:to>
                                        <p:strVal val="visible"/>
                                      </p:to>
                                    </p:set>
                                    <p:animEffect transition="in" filter="diamond(in)">
                                      <p:cBhvr>
                                        <p:cTn id="7" dur="2000"/>
                                        <p:tgtEl>
                                          <p:spTgt spid="379907">
                                            <p:txEl>
                                              <p:pRg st="0" end="0"/>
                                            </p:txEl>
                                          </p:spTgt>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379907">
                                            <p:txEl>
                                              <p:pRg st="1" end="1"/>
                                            </p:txEl>
                                          </p:spTgt>
                                        </p:tgtEl>
                                        <p:attrNameLst>
                                          <p:attrName>style.visibility</p:attrName>
                                        </p:attrNameLst>
                                      </p:cBhvr>
                                      <p:to>
                                        <p:strVal val="visible"/>
                                      </p:to>
                                    </p:set>
                                    <p:animEffect transition="in" filter="diamond(in)">
                                      <p:cBhvr>
                                        <p:cTn id="10" dur="2000"/>
                                        <p:tgtEl>
                                          <p:spTgt spid="379907">
                                            <p:txEl>
                                              <p:pRg st="1" end="1"/>
                                            </p:txEl>
                                          </p:spTgt>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379907">
                                            <p:txEl>
                                              <p:pRg st="2" end="2"/>
                                            </p:txEl>
                                          </p:spTgt>
                                        </p:tgtEl>
                                        <p:attrNameLst>
                                          <p:attrName>style.visibility</p:attrName>
                                        </p:attrNameLst>
                                      </p:cBhvr>
                                      <p:to>
                                        <p:strVal val="visible"/>
                                      </p:to>
                                    </p:set>
                                    <p:animEffect transition="in" filter="diamond(in)">
                                      <p:cBhvr>
                                        <p:cTn id="13" dur="2000"/>
                                        <p:tgtEl>
                                          <p:spTgt spid="379907">
                                            <p:txEl>
                                              <p:pRg st="2" end="2"/>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379907">
                                            <p:txEl>
                                              <p:pRg st="3" end="3"/>
                                            </p:txEl>
                                          </p:spTgt>
                                        </p:tgtEl>
                                        <p:attrNameLst>
                                          <p:attrName>style.visibility</p:attrName>
                                        </p:attrNameLst>
                                      </p:cBhvr>
                                      <p:to>
                                        <p:strVal val="visible"/>
                                      </p:to>
                                    </p:set>
                                    <p:animEffect transition="in" filter="diamond(in)">
                                      <p:cBhvr>
                                        <p:cTn id="18" dur="2000"/>
                                        <p:tgtEl>
                                          <p:spTgt spid="379907">
                                            <p:txEl>
                                              <p:pRg st="3" end="3"/>
                                            </p:txEl>
                                          </p:spTgt>
                                        </p:tgtEl>
                                      </p:cBhvr>
                                    </p:animEffect>
                                  </p:childTnLst>
                                </p:cTn>
                              </p:par>
                              <p:par>
                                <p:cTn id="19" presetID="8" presetClass="entr" presetSubtype="16" fill="hold" grpId="0" nodeType="withEffect">
                                  <p:stCondLst>
                                    <p:cond delay="0"/>
                                  </p:stCondLst>
                                  <p:childTnLst>
                                    <p:set>
                                      <p:cBhvr>
                                        <p:cTn id="20" dur="1" fill="hold">
                                          <p:stCondLst>
                                            <p:cond delay="0"/>
                                          </p:stCondLst>
                                        </p:cTn>
                                        <p:tgtEl>
                                          <p:spTgt spid="379907">
                                            <p:txEl>
                                              <p:pRg st="4" end="4"/>
                                            </p:txEl>
                                          </p:spTgt>
                                        </p:tgtEl>
                                        <p:attrNameLst>
                                          <p:attrName>style.visibility</p:attrName>
                                        </p:attrNameLst>
                                      </p:cBhvr>
                                      <p:to>
                                        <p:strVal val="visible"/>
                                      </p:to>
                                    </p:set>
                                    <p:animEffect transition="in" filter="diamond(in)">
                                      <p:cBhvr>
                                        <p:cTn id="21" dur="2000"/>
                                        <p:tgtEl>
                                          <p:spTgt spid="379907">
                                            <p:txEl>
                                              <p:pRg st="4" end="4"/>
                                            </p:txEl>
                                          </p:spTgt>
                                        </p:tgtEl>
                                      </p:cBhvr>
                                    </p:animEffect>
                                  </p:childTnLst>
                                </p:cTn>
                              </p:par>
                              <p:par>
                                <p:cTn id="22" presetID="8" presetClass="entr" presetSubtype="16" fill="hold" grpId="0" nodeType="withEffect">
                                  <p:stCondLst>
                                    <p:cond delay="0"/>
                                  </p:stCondLst>
                                  <p:childTnLst>
                                    <p:set>
                                      <p:cBhvr>
                                        <p:cTn id="23" dur="1" fill="hold">
                                          <p:stCondLst>
                                            <p:cond delay="0"/>
                                          </p:stCondLst>
                                        </p:cTn>
                                        <p:tgtEl>
                                          <p:spTgt spid="379907">
                                            <p:txEl>
                                              <p:pRg st="5" end="5"/>
                                            </p:txEl>
                                          </p:spTgt>
                                        </p:tgtEl>
                                        <p:attrNameLst>
                                          <p:attrName>style.visibility</p:attrName>
                                        </p:attrNameLst>
                                      </p:cBhvr>
                                      <p:to>
                                        <p:strVal val="visible"/>
                                      </p:to>
                                    </p:set>
                                    <p:animEffect transition="in" filter="diamond(in)">
                                      <p:cBhvr>
                                        <p:cTn id="24" dur="2000"/>
                                        <p:tgtEl>
                                          <p:spTgt spid="379907">
                                            <p:txEl>
                                              <p:pRg st="5" end="5"/>
                                            </p:txEl>
                                          </p:spTgt>
                                        </p:tgtEl>
                                      </p:cBhvr>
                                    </p:animEffect>
                                  </p:childTnLst>
                                </p:cTn>
                              </p:par>
                              <p:par>
                                <p:cTn id="25" presetID="8" presetClass="entr" presetSubtype="16" fill="hold" grpId="0" nodeType="withEffect">
                                  <p:stCondLst>
                                    <p:cond delay="0"/>
                                  </p:stCondLst>
                                  <p:childTnLst>
                                    <p:set>
                                      <p:cBhvr>
                                        <p:cTn id="26" dur="1" fill="hold">
                                          <p:stCondLst>
                                            <p:cond delay="0"/>
                                          </p:stCondLst>
                                        </p:cTn>
                                        <p:tgtEl>
                                          <p:spTgt spid="379907">
                                            <p:txEl>
                                              <p:pRg st="6" end="6"/>
                                            </p:txEl>
                                          </p:spTgt>
                                        </p:tgtEl>
                                        <p:attrNameLst>
                                          <p:attrName>style.visibility</p:attrName>
                                        </p:attrNameLst>
                                      </p:cBhvr>
                                      <p:to>
                                        <p:strVal val="visible"/>
                                      </p:to>
                                    </p:set>
                                    <p:animEffect transition="in" filter="diamond(in)">
                                      <p:cBhvr>
                                        <p:cTn id="27" dur="2000"/>
                                        <p:tgtEl>
                                          <p:spTgt spid="37990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07"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85766D24-D52C-4DC6-91F2-0F48263AA057}" type="slidenum">
              <a:rPr kumimoji="0" lang="en-US" altLang="tr-TR" sz="1200" smtClean="0"/>
              <a:pPr>
                <a:spcBef>
                  <a:spcPct val="50000"/>
                </a:spcBef>
                <a:buFontTx/>
                <a:buNone/>
              </a:pPr>
              <a:t>122</a:t>
            </a:fld>
            <a:endParaRPr kumimoji="0" lang="en-US" altLang="tr-TR" sz="1200" smtClean="0"/>
          </a:p>
        </p:txBody>
      </p:sp>
      <p:sp>
        <p:nvSpPr>
          <p:cNvPr id="515074" name="Rectangle 2"/>
          <p:cNvSpPr>
            <a:spLocks noGrp="1" noChangeArrowheads="1"/>
          </p:cNvSpPr>
          <p:nvPr>
            <p:ph type="body" idx="1"/>
          </p:nvPr>
        </p:nvSpPr>
        <p:spPr>
          <a:xfrm>
            <a:off x="460375" y="1050925"/>
            <a:ext cx="7785100" cy="4638675"/>
          </a:xfrm>
        </p:spPr>
        <p:txBody>
          <a:bodyPr/>
          <a:lstStyle/>
          <a:p>
            <a:pPr marL="288925" indent="-288925"/>
            <a:endParaRPr lang="en-US" altLang="tr-TR" smtClean="0"/>
          </a:p>
          <a:p>
            <a:pPr marL="288925" indent="-288925">
              <a:buFontTx/>
              <a:buNone/>
            </a:pPr>
            <a:endParaRPr lang="en-US" altLang="tr-TR" smtClean="0"/>
          </a:p>
          <a:p>
            <a:pPr marL="288925" indent="-288925">
              <a:spcBef>
                <a:spcPct val="0"/>
              </a:spcBef>
              <a:buClr>
                <a:schemeClr val="hlink"/>
              </a:buClr>
              <a:buSzPct val="115000"/>
            </a:pPr>
            <a:r>
              <a:rPr lang="en-US" altLang="tr-TR" sz="2200" smtClean="0">
                <a:solidFill>
                  <a:srgbClr val="000000"/>
                </a:solidFill>
              </a:rPr>
              <a:t>Combinatorial Logic</a:t>
            </a:r>
          </a:p>
          <a:p>
            <a:pPr marL="692150" lvl="1" indent="-234950">
              <a:spcBef>
                <a:spcPct val="0"/>
              </a:spcBef>
              <a:buClr>
                <a:schemeClr val="hlink"/>
              </a:buClr>
              <a:buSzPct val="115000"/>
            </a:pPr>
            <a:r>
              <a:rPr lang="en-US" altLang="tr-TR" sz="2200" i="1" smtClean="0">
                <a:solidFill>
                  <a:srgbClr val="000000"/>
                </a:solidFill>
              </a:rPr>
              <a:t>Next state function</a:t>
            </a:r>
            <a:br>
              <a:rPr lang="en-US" altLang="tr-TR" sz="2200" i="1" smtClean="0">
                <a:solidFill>
                  <a:srgbClr val="000000"/>
                </a:solidFill>
              </a:rPr>
            </a:br>
            <a:r>
              <a:rPr lang="en-US" altLang="tr-TR" sz="2200" smtClean="0">
                <a:solidFill>
                  <a:srgbClr val="000000"/>
                </a:solidFill>
              </a:rPr>
              <a:t>Next State = f(Inputs, State)</a:t>
            </a:r>
          </a:p>
          <a:p>
            <a:pPr marL="692150" lvl="1" indent="-234950">
              <a:spcBef>
                <a:spcPct val="0"/>
              </a:spcBef>
              <a:buClr>
                <a:schemeClr val="hlink"/>
              </a:buClr>
              <a:buSzPct val="115000"/>
            </a:pPr>
            <a:r>
              <a:rPr lang="en-US" altLang="tr-TR" sz="2400" i="1" smtClean="0">
                <a:solidFill>
                  <a:srgbClr val="000000"/>
                </a:solidFill>
              </a:rPr>
              <a:t>Output function</a:t>
            </a:r>
            <a:r>
              <a:rPr lang="en-US" altLang="tr-TR" sz="2200" smtClean="0">
                <a:solidFill>
                  <a:srgbClr val="000000"/>
                </a:solidFill>
              </a:rPr>
              <a:t> (Mealy)</a:t>
            </a:r>
            <a:r>
              <a:rPr lang="en-US" altLang="tr-TR" sz="2200" i="1" smtClean="0">
                <a:solidFill>
                  <a:srgbClr val="000000"/>
                </a:solidFill>
              </a:rPr>
              <a:t/>
            </a:r>
            <a:br>
              <a:rPr lang="en-US" altLang="tr-TR" sz="2200" i="1" smtClean="0">
                <a:solidFill>
                  <a:srgbClr val="000000"/>
                </a:solidFill>
              </a:rPr>
            </a:br>
            <a:r>
              <a:rPr lang="en-US" altLang="tr-TR" sz="2200" smtClean="0">
                <a:solidFill>
                  <a:srgbClr val="000000"/>
                </a:solidFill>
              </a:rPr>
              <a:t>Outputs = g(Inputs, State)</a:t>
            </a:r>
            <a:endParaRPr lang="en-US" altLang="tr-TR" sz="2000" i="1" smtClean="0">
              <a:solidFill>
                <a:srgbClr val="000000"/>
              </a:solidFill>
            </a:endParaRPr>
          </a:p>
          <a:p>
            <a:pPr marL="692150" lvl="1" indent="-234950">
              <a:spcBef>
                <a:spcPct val="0"/>
              </a:spcBef>
              <a:buClr>
                <a:schemeClr val="hlink"/>
              </a:buClr>
              <a:buSzPct val="115000"/>
            </a:pPr>
            <a:r>
              <a:rPr lang="en-US" altLang="tr-TR" sz="2400" i="1" smtClean="0">
                <a:solidFill>
                  <a:srgbClr val="000000"/>
                </a:solidFill>
              </a:rPr>
              <a:t>Output function</a:t>
            </a:r>
            <a:r>
              <a:rPr lang="en-US" altLang="tr-TR" sz="2200" smtClean="0">
                <a:solidFill>
                  <a:srgbClr val="000000"/>
                </a:solidFill>
              </a:rPr>
              <a:t> (Moore)</a:t>
            </a:r>
            <a:r>
              <a:rPr lang="en-US" altLang="tr-TR" sz="2200" i="1" smtClean="0">
                <a:solidFill>
                  <a:srgbClr val="000000"/>
                </a:solidFill>
              </a:rPr>
              <a:t/>
            </a:r>
            <a:br>
              <a:rPr lang="en-US" altLang="tr-TR" sz="2200" i="1" smtClean="0">
                <a:solidFill>
                  <a:srgbClr val="000000"/>
                </a:solidFill>
              </a:rPr>
            </a:br>
            <a:r>
              <a:rPr lang="en-US" altLang="tr-TR" sz="2200" smtClean="0">
                <a:solidFill>
                  <a:srgbClr val="000000"/>
                </a:solidFill>
              </a:rPr>
              <a:t>Outputs = h(State)</a:t>
            </a:r>
            <a:endParaRPr lang="en-US" altLang="tr-TR" sz="2000" i="1" smtClean="0">
              <a:solidFill>
                <a:srgbClr val="000000"/>
              </a:solidFill>
            </a:endParaRPr>
          </a:p>
          <a:p>
            <a:pPr marL="288925" indent="-288925">
              <a:spcBef>
                <a:spcPct val="0"/>
              </a:spcBef>
              <a:buClr>
                <a:schemeClr val="hlink"/>
              </a:buClr>
              <a:buSzPct val="115000"/>
            </a:pPr>
            <a:r>
              <a:rPr lang="en-US" altLang="tr-TR" sz="2200" smtClean="0">
                <a:solidFill>
                  <a:srgbClr val="000000"/>
                </a:solidFill>
              </a:rPr>
              <a:t>Output function type depends on specification and affects the design significantly</a:t>
            </a:r>
            <a:endParaRPr lang="en-US" altLang="tr-TR" sz="2400" i="1" smtClean="0">
              <a:solidFill>
                <a:srgbClr val="000000"/>
              </a:solidFill>
            </a:endParaRPr>
          </a:p>
          <a:p>
            <a:pPr marL="692150" lvl="1" indent="-234950">
              <a:spcBef>
                <a:spcPct val="0"/>
              </a:spcBef>
              <a:buClr>
                <a:schemeClr val="hlink"/>
              </a:buClr>
              <a:buSzPct val="115000"/>
            </a:pPr>
            <a:endParaRPr lang="en-US" altLang="tr-TR" sz="2000" i="1" smtClean="0">
              <a:solidFill>
                <a:srgbClr val="000000"/>
              </a:solidFill>
            </a:endParaRPr>
          </a:p>
          <a:p>
            <a:pPr marL="692150" lvl="1" indent="-234950">
              <a:spcBef>
                <a:spcPct val="0"/>
              </a:spcBef>
              <a:buFontTx/>
              <a:buNone/>
            </a:pPr>
            <a:endParaRPr lang="en-US" altLang="tr-TR" b="1" i="1" baseline="-25000" smtClean="0"/>
          </a:p>
          <a:p>
            <a:pPr marL="692150" lvl="1" indent="-234950"/>
            <a:endParaRPr lang="en-US" altLang="tr-TR" smtClean="0"/>
          </a:p>
        </p:txBody>
      </p:sp>
      <p:sp>
        <p:nvSpPr>
          <p:cNvPr id="152580" name="Rectangle 3"/>
          <p:cNvSpPr>
            <a:spLocks noGrp="1" noChangeArrowheads="1"/>
          </p:cNvSpPr>
          <p:nvPr>
            <p:ph type="title"/>
          </p:nvPr>
        </p:nvSpPr>
        <p:spPr>
          <a:xfrm>
            <a:off x="0" y="0"/>
            <a:ext cx="9144000" cy="752475"/>
          </a:xfrm>
          <a:noFill/>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tr-TR" smtClean="0">
                <a:solidFill>
                  <a:schemeClr val="tx1"/>
                </a:solidFill>
              </a:rPr>
              <a:t>Introduction to Sequential Circuits</a:t>
            </a:r>
          </a:p>
        </p:txBody>
      </p:sp>
      <p:grpSp>
        <p:nvGrpSpPr>
          <p:cNvPr id="515076" name="Group 4"/>
          <p:cNvGrpSpPr>
            <a:grpSpLocks/>
          </p:cNvGrpSpPr>
          <p:nvPr/>
        </p:nvGrpSpPr>
        <p:grpSpPr bwMode="auto">
          <a:xfrm>
            <a:off x="3709988" y="1090613"/>
            <a:ext cx="5434012" cy="2940050"/>
            <a:chOff x="2337" y="837"/>
            <a:chExt cx="3423" cy="1852"/>
          </a:xfrm>
        </p:grpSpPr>
        <p:grpSp>
          <p:nvGrpSpPr>
            <p:cNvPr id="152582" name="Group 5"/>
            <p:cNvGrpSpPr>
              <a:grpSpLocks/>
            </p:cNvGrpSpPr>
            <p:nvPr/>
          </p:nvGrpSpPr>
          <p:grpSpPr bwMode="auto">
            <a:xfrm>
              <a:off x="3698" y="882"/>
              <a:ext cx="1010" cy="988"/>
              <a:chOff x="3698" y="882"/>
              <a:chExt cx="1010" cy="988"/>
            </a:xfrm>
          </p:grpSpPr>
          <p:sp>
            <p:nvSpPr>
              <p:cNvPr id="152605" name="Rectangle 6"/>
              <p:cNvSpPr>
                <a:spLocks noChangeArrowheads="1"/>
              </p:cNvSpPr>
              <p:nvPr/>
            </p:nvSpPr>
            <p:spPr bwMode="auto">
              <a:xfrm>
                <a:off x="3698" y="882"/>
                <a:ext cx="1010" cy="988"/>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2606" name="Text Box 7"/>
              <p:cNvSpPr txBox="1">
                <a:spLocks noChangeArrowheads="1"/>
              </p:cNvSpPr>
              <p:nvPr/>
            </p:nvSpPr>
            <p:spPr bwMode="auto">
              <a:xfrm>
                <a:off x="3742" y="1002"/>
                <a:ext cx="939"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t>Combina-tional</a:t>
                </a:r>
              </a:p>
              <a:p>
                <a:pPr>
                  <a:spcBef>
                    <a:spcPct val="0"/>
                  </a:spcBef>
                  <a:buFontTx/>
                  <a:buNone/>
                </a:pPr>
                <a:r>
                  <a:rPr kumimoji="0" lang="en-US" altLang="tr-TR" sz="2400" b="1"/>
                  <a:t>Logic</a:t>
                </a:r>
              </a:p>
            </p:txBody>
          </p:sp>
        </p:grpSp>
        <p:grpSp>
          <p:nvGrpSpPr>
            <p:cNvPr id="152583" name="Group 8"/>
            <p:cNvGrpSpPr>
              <a:grpSpLocks/>
            </p:cNvGrpSpPr>
            <p:nvPr/>
          </p:nvGrpSpPr>
          <p:grpSpPr bwMode="auto">
            <a:xfrm>
              <a:off x="2337" y="1356"/>
              <a:ext cx="2025" cy="1333"/>
              <a:chOff x="2337" y="1356"/>
              <a:chExt cx="2025" cy="1333"/>
            </a:xfrm>
          </p:grpSpPr>
          <p:sp>
            <p:nvSpPr>
              <p:cNvPr id="152602" name="Rectangle 9"/>
              <p:cNvSpPr>
                <a:spLocks noChangeArrowheads="1"/>
              </p:cNvSpPr>
              <p:nvPr/>
            </p:nvSpPr>
            <p:spPr bwMode="auto">
              <a:xfrm>
                <a:off x="4044" y="1934"/>
                <a:ext cx="318" cy="755"/>
              </a:xfrm>
              <a:prstGeom prst="rect">
                <a:avLst/>
              </a:prstGeom>
              <a:noFill/>
              <a:ln w="28575">
                <a:solidFill>
                  <a:schemeClr va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2603" name="Text Box 10"/>
              <p:cNvSpPr txBox="1">
                <a:spLocks noChangeArrowheads="1"/>
              </p:cNvSpPr>
              <p:nvPr/>
            </p:nvSpPr>
            <p:spPr bwMode="auto">
              <a:xfrm>
                <a:off x="2337" y="1356"/>
                <a:ext cx="918" cy="524"/>
              </a:xfrm>
              <a:prstGeom prst="rect">
                <a:avLst/>
              </a:prstGeom>
              <a:noFill/>
              <a:ln w="9525">
                <a:solidFill>
                  <a:schemeClr va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chemeClr val="hlink"/>
                    </a:solidFill>
                  </a:rPr>
                  <a:t>Storage Elements</a:t>
                </a:r>
                <a:endParaRPr kumimoji="0" lang="en-US" altLang="tr-TR" sz="2400">
                  <a:solidFill>
                    <a:schemeClr val="hlink"/>
                  </a:solidFill>
                </a:endParaRPr>
              </a:p>
            </p:txBody>
          </p:sp>
          <p:sp>
            <p:nvSpPr>
              <p:cNvPr id="152604" name="Line 11"/>
              <p:cNvSpPr>
                <a:spLocks noChangeShapeType="1"/>
              </p:cNvSpPr>
              <p:nvPr/>
            </p:nvSpPr>
            <p:spPr bwMode="auto">
              <a:xfrm>
                <a:off x="3163" y="1758"/>
                <a:ext cx="1058" cy="543"/>
              </a:xfrm>
              <a:prstGeom prst="line">
                <a:avLst/>
              </a:prstGeom>
              <a:noFill/>
              <a:ln w="28575">
                <a:solidFill>
                  <a:schemeClr val="hlink"/>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grpSp>
        <p:grpSp>
          <p:nvGrpSpPr>
            <p:cNvPr id="152584" name="Group 12"/>
            <p:cNvGrpSpPr>
              <a:grpSpLocks/>
            </p:cNvGrpSpPr>
            <p:nvPr/>
          </p:nvGrpSpPr>
          <p:grpSpPr bwMode="auto">
            <a:xfrm>
              <a:off x="2760" y="847"/>
              <a:ext cx="917" cy="288"/>
              <a:chOff x="2760" y="847"/>
              <a:chExt cx="917" cy="288"/>
            </a:xfrm>
          </p:grpSpPr>
          <p:sp>
            <p:nvSpPr>
              <p:cNvPr id="152600" name="Line 13"/>
              <p:cNvSpPr>
                <a:spLocks noChangeShapeType="1"/>
              </p:cNvSpPr>
              <p:nvPr/>
            </p:nvSpPr>
            <p:spPr bwMode="auto">
              <a:xfrm flipH="1">
                <a:off x="3317" y="1115"/>
                <a:ext cx="360" cy="0"/>
              </a:xfrm>
              <a:prstGeom prst="line">
                <a:avLst/>
              </a:prstGeom>
              <a:noFill/>
              <a:ln w="7620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152601" name="Text Box 14"/>
              <p:cNvSpPr txBox="1">
                <a:spLocks noChangeArrowheads="1"/>
              </p:cNvSpPr>
              <p:nvPr/>
            </p:nvSpPr>
            <p:spPr bwMode="auto">
              <a:xfrm>
                <a:off x="2760" y="847"/>
                <a:ext cx="6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t>Inputs</a:t>
                </a:r>
                <a:endParaRPr kumimoji="0" lang="en-US" altLang="tr-TR" sz="2400"/>
              </a:p>
            </p:txBody>
          </p:sp>
        </p:grpSp>
        <p:grpSp>
          <p:nvGrpSpPr>
            <p:cNvPr id="152585" name="Group 15"/>
            <p:cNvGrpSpPr>
              <a:grpSpLocks/>
            </p:cNvGrpSpPr>
            <p:nvPr/>
          </p:nvGrpSpPr>
          <p:grpSpPr bwMode="auto">
            <a:xfrm>
              <a:off x="4712" y="837"/>
              <a:ext cx="1048" cy="288"/>
              <a:chOff x="4712" y="837"/>
              <a:chExt cx="1048" cy="288"/>
            </a:xfrm>
          </p:grpSpPr>
          <p:sp>
            <p:nvSpPr>
              <p:cNvPr id="152598" name="Line 16"/>
              <p:cNvSpPr>
                <a:spLocks noChangeShapeType="1"/>
              </p:cNvSpPr>
              <p:nvPr/>
            </p:nvSpPr>
            <p:spPr bwMode="auto">
              <a:xfrm flipH="1">
                <a:off x="4712" y="1112"/>
                <a:ext cx="360" cy="0"/>
              </a:xfrm>
              <a:prstGeom prst="line">
                <a:avLst/>
              </a:prstGeom>
              <a:noFill/>
              <a:ln w="7620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152599" name="Text Box 17"/>
              <p:cNvSpPr txBox="1">
                <a:spLocks noChangeArrowheads="1"/>
              </p:cNvSpPr>
              <p:nvPr/>
            </p:nvSpPr>
            <p:spPr bwMode="auto">
              <a:xfrm>
                <a:off x="4962" y="837"/>
                <a:ext cx="79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t>Outputs</a:t>
                </a:r>
                <a:endParaRPr kumimoji="0" lang="en-US" altLang="tr-TR" sz="2400"/>
              </a:p>
            </p:txBody>
          </p:sp>
        </p:grpSp>
        <p:grpSp>
          <p:nvGrpSpPr>
            <p:cNvPr id="152586" name="Group 18"/>
            <p:cNvGrpSpPr>
              <a:grpSpLocks/>
            </p:cNvGrpSpPr>
            <p:nvPr/>
          </p:nvGrpSpPr>
          <p:grpSpPr bwMode="auto">
            <a:xfrm>
              <a:off x="3376" y="1621"/>
              <a:ext cx="668" cy="696"/>
              <a:chOff x="3376" y="1621"/>
              <a:chExt cx="668" cy="696"/>
            </a:xfrm>
          </p:grpSpPr>
          <p:grpSp>
            <p:nvGrpSpPr>
              <p:cNvPr id="152593" name="Group 19"/>
              <p:cNvGrpSpPr>
                <a:grpSpLocks/>
              </p:cNvGrpSpPr>
              <p:nvPr/>
            </p:nvGrpSpPr>
            <p:grpSpPr bwMode="auto">
              <a:xfrm>
                <a:off x="3376" y="1621"/>
                <a:ext cx="668" cy="696"/>
                <a:chOff x="3368" y="1621"/>
                <a:chExt cx="668" cy="696"/>
              </a:xfrm>
            </p:grpSpPr>
            <p:sp>
              <p:nvSpPr>
                <p:cNvPr id="152595" name="Line 20"/>
                <p:cNvSpPr>
                  <a:spLocks noChangeShapeType="1"/>
                </p:cNvSpPr>
                <p:nvPr/>
              </p:nvSpPr>
              <p:spPr bwMode="auto">
                <a:xfrm>
                  <a:off x="3383" y="2298"/>
                  <a:ext cx="653" cy="0"/>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152596" name="Line 21"/>
                <p:cNvSpPr>
                  <a:spLocks noChangeShapeType="1"/>
                </p:cNvSpPr>
                <p:nvPr/>
              </p:nvSpPr>
              <p:spPr bwMode="auto">
                <a:xfrm>
                  <a:off x="3368" y="1635"/>
                  <a:ext cx="328"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152597" name="Line 22"/>
                <p:cNvSpPr>
                  <a:spLocks noChangeShapeType="1"/>
                </p:cNvSpPr>
                <p:nvPr/>
              </p:nvSpPr>
              <p:spPr bwMode="auto">
                <a:xfrm>
                  <a:off x="3395" y="1621"/>
                  <a:ext cx="0" cy="696"/>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grpSp>
          <p:sp>
            <p:nvSpPr>
              <p:cNvPr id="152594" name="Text Box 23"/>
              <p:cNvSpPr txBox="1">
                <a:spLocks noChangeArrowheads="1"/>
              </p:cNvSpPr>
              <p:nvPr/>
            </p:nvSpPr>
            <p:spPr bwMode="auto">
              <a:xfrm>
                <a:off x="3417" y="2026"/>
                <a:ext cx="54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chemeClr val="accent2"/>
                    </a:solidFill>
                  </a:rPr>
                  <a:t>State</a:t>
                </a:r>
                <a:endParaRPr kumimoji="0" lang="en-US" altLang="tr-TR" sz="2400"/>
              </a:p>
            </p:txBody>
          </p:sp>
        </p:grpSp>
        <p:grpSp>
          <p:nvGrpSpPr>
            <p:cNvPr id="152587" name="Group 24"/>
            <p:cNvGrpSpPr>
              <a:grpSpLocks/>
            </p:cNvGrpSpPr>
            <p:nvPr/>
          </p:nvGrpSpPr>
          <p:grpSpPr bwMode="auto">
            <a:xfrm>
              <a:off x="4364" y="1616"/>
              <a:ext cx="711" cy="729"/>
              <a:chOff x="4364" y="1616"/>
              <a:chExt cx="711" cy="729"/>
            </a:xfrm>
          </p:grpSpPr>
          <p:grpSp>
            <p:nvGrpSpPr>
              <p:cNvPr id="152588" name="Group 25"/>
              <p:cNvGrpSpPr>
                <a:grpSpLocks/>
              </p:cNvGrpSpPr>
              <p:nvPr/>
            </p:nvGrpSpPr>
            <p:grpSpPr bwMode="auto">
              <a:xfrm>
                <a:off x="4364" y="1616"/>
                <a:ext cx="678" cy="729"/>
                <a:chOff x="4364" y="1616"/>
                <a:chExt cx="678" cy="729"/>
              </a:xfrm>
            </p:grpSpPr>
            <p:sp>
              <p:nvSpPr>
                <p:cNvPr id="152590" name="Line 26"/>
                <p:cNvSpPr>
                  <a:spLocks noChangeShapeType="1"/>
                </p:cNvSpPr>
                <p:nvPr/>
              </p:nvSpPr>
              <p:spPr bwMode="auto">
                <a:xfrm>
                  <a:off x="4714" y="1616"/>
                  <a:ext cx="328" cy="0"/>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152591" name="Line 27"/>
                <p:cNvSpPr>
                  <a:spLocks noChangeShapeType="1"/>
                </p:cNvSpPr>
                <p:nvPr/>
              </p:nvSpPr>
              <p:spPr bwMode="auto">
                <a:xfrm>
                  <a:off x="4364" y="2322"/>
                  <a:ext cx="632" cy="0"/>
                </a:xfrm>
                <a:prstGeom prst="line">
                  <a:avLst/>
                </a:prstGeom>
                <a:noFill/>
                <a:ln w="7620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152592" name="Line 28"/>
                <p:cNvSpPr>
                  <a:spLocks noChangeShapeType="1"/>
                </p:cNvSpPr>
                <p:nvPr/>
              </p:nvSpPr>
              <p:spPr bwMode="auto">
                <a:xfrm>
                  <a:off x="5018" y="1625"/>
                  <a:ext cx="0" cy="720"/>
                </a:xfrm>
                <a:prstGeom prst="line">
                  <a:avLst/>
                </a:prstGeom>
                <a:noFill/>
                <a:ln w="762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grpSp>
          <p:sp>
            <p:nvSpPr>
              <p:cNvPr id="152589" name="Text Box 29"/>
              <p:cNvSpPr txBox="1">
                <a:spLocks noChangeArrowheads="1"/>
              </p:cNvSpPr>
              <p:nvPr/>
            </p:nvSpPr>
            <p:spPr bwMode="auto">
              <a:xfrm>
                <a:off x="4437" y="1807"/>
                <a:ext cx="63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chemeClr val="accent2"/>
                    </a:solidFill>
                  </a:rPr>
                  <a:t>Next</a:t>
                </a:r>
              </a:p>
              <a:p>
                <a:pPr>
                  <a:spcBef>
                    <a:spcPct val="0"/>
                  </a:spcBef>
                  <a:buFontTx/>
                  <a:buNone/>
                </a:pPr>
                <a:r>
                  <a:rPr kumimoji="0" lang="en-US" altLang="tr-TR" sz="2400" b="1">
                    <a:solidFill>
                      <a:schemeClr val="accent2"/>
                    </a:solidFill>
                  </a:rPr>
                  <a:t>State</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15076"/>
                                        </p:tgtEl>
                                        <p:attrNameLst>
                                          <p:attrName>style.visibility</p:attrName>
                                        </p:attrNameLst>
                                      </p:cBhvr>
                                      <p:to>
                                        <p:strVal val="visible"/>
                                      </p:to>
                                    </p:set>
                                    <p:animEffect transition="in" filter="dissolve">
                                      <p:cBhvr>
                                        <p:cTn id="7" dur="500"/>
                                        <p:tgtEl>
                                          <p:spTgt spid="5150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5074">
                                            <p:txEl>
                                              <p:pRg st="2" end="2"/>
                                            </p:txEl>
                                          </p:spTgt>
                                        </p:tgtEl>
                                        <p:attrNameLst>
                                          <p:attrName>style.visibility</p:attrName>
                                        </p:attrNameLst>
                                      </p:cBhvr>
                                      <p:to>
                                        <p:strVal val="visible"/>
                                      </p:to>
                                    </p:set>
                                    <p:animEffect transition="in" filter="dissolve">
                                      <p:cBhvr>
                                        <p:cTn id="12" dur="500"/>
                                        <p:tgtEl>
                                          <p:spTgt spid="515074">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5074">
                                            <p:txEl>
                                              <p:pRg st="3" end="3"/>
                                            </p:txEl>
                                          </p:spTgt>
                                        </p:tgtEl>
                                        <p:attrNameLst>
                                          <p:attrName>style.visibility</p:attrName>
                                        </p:attrNameLst>
                                      </p:cBhvr>
                                      <p:to>
                                        <p:strVal val="visible"/>
                                      </p:to>
                                    </p:set>
                                    <p:animEffect transition="in" filter="dissolve">
                                      <p:cBhvr>
                                        <p:cTn id="17" dur="500"/>
                                        <p:tgtEl>
                                          <p:spTgt spid="515074">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5074">
                                            <p:txEl>
                                              <p:pRg st="4" end="4"/>
                                            </p:txEl>
                                          </p:spTgt>
                                        </p:tgtEl>
                                        <p:attrNameLst>
                                          <p:attrName>style.visibility</p:attrName>
                                        </p:attrNameLst>
                                      </p:cBhvr>
                                      <p:to>
                                        <p:strVal val="visible"/>
                                      </p:to>
                                    </p:set>
                                    <p:animEffect transition="in" filter="dissolve">
                                      <p:cBhvr>
                                        <p:cTn id="22" dur="500"/>
                                        <p:tgtEl>
                                          <p:spTgt spid="515074">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5074">
                                            <p:txEl>
                                              <p:pRg st="5" end="5"/>
                                            </p:txEl>
                                          </p:spTgt>
                                        </p:tgtEl>
                                        <p:attrNameLst>
                                          <p:attrName>style.visibility</p:attrName>
                                        </p:attrNameLst>
                                      </p:cBhvr>
                                      <p:to>
                                        <p:strVal val="visible"/>
                                      </p:to>
                                    </p:set>
                                    <p:animEffect transition="in" filter="dissolve">
                                      <p:cBhvr>
                                        <p:cTn id="27" dur="500"/>
                                        <p:tgtEl>
                                          <p:spTgt spid="515074">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5074">
                                            <p:txEl>
                                              <p:pRg st="6" end="6"/>
                                            </p:txEl>
                                          </p:spTgt>
                                        </p:tgtEl>
                                        <p:attrNameLst>
                                          <p:attrName>style.visibility</p:attrName>
                                        </p:attrNameLst>
                                      </p:cBhvr>
                                      <p:to>
                                        <p:strVal val="visible"/>
                                      </p:to>
                                    </p:set>
                                    <p:animEffect transition="in" filter="dissolve">
                                      <p:cBhvr>
                                        <p:cTn id="32" dur="500"/>
                                        <p:tgtEl>
                                          <p:spTgt spid="51507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074"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27B15382-776A-4488-ACE8-C2E515650409}" type="slidenum">
              <a:rPr kumimoji="0" lang="en-US" altLang="tr-TR" sz="1200" smtClean="0"/>
              <a:pPr>
                <a:spcBef>
                  <a:spcPct val="50000"/>
                </a:spcBef>
                <a:buFontTx/>
                <a:buNone/>
              </a:pPr>
              <a:t>123</a:t>
            </a:fld>
            <a:endParaRPr kumimoji="0" lang="en-US" altLang="tr-TR" sz="1200" smtClean="0"/>
          </a:p>
        </p:txBody>
      </p:sp>
      <p:sp>
        <p:nvSpPr>
          <p:cNvPr id="154627" name="Rectangle 2"/>
          <p:cNvSpPr>
            <a:spLocks noGrp="1" noChangeArrowheads="1"/>
          </p:cNvSpPr>
          <p:nvPr>
            <p:ph type="title"/>
          </p:nvPr>
        </p:nvSpPr>
        <p:spPr/>
        <p:txBody>
          <a:bodyPr/>
          <a:lstStyle/>
          <a:p>
            <a:r>
              <a:rPr lang="en-US" altLang="tr-TR" smtClean="0"/>
              <a:t>R-S Latch: Simple Storage Element</a:t>
            </a:r>
          </a:p>
        </p:txBody>
      </p:sp>
      <p:sp>
        <p:nvSpPr>
          <p:cNvPr id="381955" name="Rectangle 3"/>
          <p:cNvSpPr>
            <a:spLocks noGrp="1" noChangeArrowheads="1"/>
          </p:cNvSpPr>
          <p:nvPr>
            <p:ph type="body" idx="1"/>
          </p:nvPr>
        </p:nvSpPr>
        <p:spPr>
          <a:xfrm>
            <a:off x="228600" y="876300"/>
            <a:ext cx="8534400" cy="5753100"/>
          </a:xfrm>
        </p:spPr>
        <p:txBody>
          <a:bodyPr/>
          <a:lstStyle/>
          <a:p>
            <a:pPr marL="0" indent="0"/>
            <a:r>
              <a:rPr lang="en-US" altLang="tr-TR" sz="2400" smtClean="0"/>
              <a:t>R is used to “reset” or “clear” the element – set it to zero.</a:t>
            </a:r>
          </a:p>
          <a:p>
            <a:pPr marL="0" indent="0"/>
            <a:r>
              <a:rPr lang="en-US" altLang="tr-TR" sz="2400" smtClean="0"/>
              <a:t>S is used to “set” the element – set it to one.</a:t>
            </a:r>
          </a:p>
          <a:p>
            <a:pPr marL="0" indent="0">
              <a:buFontTx/>
              <a:buNone/>
            </a:pPr>
            <a:endParaRPr lang="tr-TR" altLang="tr-TR" sz="2400" smtClean="0"/>
          </a:p>
          <a:p>
            <a:pPr marL="0" indent="0">
              <a:buFontTx/>
              <a:buNone/>
            </a:pPr>
            <a:endParaRPr lang="tr-TR" altLang="tr-TR" sz="2400" smtClean="0"/>
          </a:p>
          <a:p>
            <a:pPr marL="0" indent="0">
              <a:buFontTx/>
              <a:buNone/>
            </a:pPr>
            <a:endParaRPr lang="tr-TR" altLang="tr-TR" sz="2400" smtClean="0"/>
          </a:p>
          <a:p>
            <a:pPr marL="0" indent="0">
              <a:buFontTx/>
              <a:buNone/>
            </a:pPr>
            <a:endParaRPr lang="tr-TR" altLang="tr-TR" sz="2400" smtClean="0"/>
          </a:p>
          <a:p>
            <a:pPr marL="0" indent="0">
              <a:buFontTx/>
              <a:buNone/>
            </a:pPr>
            <a:endParaRPr lang="tr-TR" altLang="tr-TR" sz="2400" smtClean="0"/>
          </a:p>
          <a:p>
            <a:pPr marL="0" indent="0">
              <a:buFontTx/>
              <a:buNone/>
            </a:pPr>
            <a:endParaRPr lang="en-US" altLang="tr-TR" sz="2400" smtClean="0"/>
          </a:p>
          <a:p>
            <a:pPr marL="0" indent="0"/>
            <a:endParaRPr lang="en-US" altLang="tr-TR" sz="2400" smtClean="0"/>
          </a:p>
          <a:p>
            <a:pPr marL="0" indent="0"/>
            <a:r>
              <a:rPr lang="en-US" altLang="tr-TR" sz="2400" smtClean="0"/>
              <a:t>If both R and S are one, out could be </a:t>
            </a:r>
            <a:r>
              <a:rPr lang="en-US" altLang="tr-TR" sz="2400" u="sng" smtClean="0"/>
              <a:t>either</a:t>
            </a:r>
            <a:r>
              <a:rPr lang="en-US" altLang="tr-TR" sz="2400" smtClean="0"/>
              <a:t> zero or one.</a:t>
            </a:r>
          </a:p>
          <a:p>
            <a:pPr marL="576263" lvl="1" indent="-234950"/>
            <a:r>
              <a:rPr lang="en-US" altLang="tr-TR" sz="2400" smtClean="0"/>
              <a:t>“quiescent” state -- holds its previous value</a:t>
            </a:r>
          </a:p>
          <a:p>
            <a:pPr marL="576263" lvl="1" indent="-234950"/>
            <a:r>
              <a:rPr lang="en-US" altLang="tr-TR" sz="2400" smtClean="0"/>
              <a:t>note: if a is 1, b is 0, and vice versa</a:t>
            </a:r>
          </a:p>
        </p:txBody>
      </p:sp>
      <p:grpSp>
        <p:nvGrpSpPr>
          <p:cNvPr id="154629" name="Group 20"/>
          <p:cNvGrpSpPr>
            <a:grpSpLocks/>
          </p:cNvGrpSpPr>
          <p:nvPr/>
        </p:nvGrpSpPr>
        <p:grpSpPr bwMode="auto">
          <a:xfrm>
            <a:off x="723900" y="2120900"/>
            <a:ext cx="7985125" cy="2195513"/>
            <a:chOff x="432" y="1392"/>
            <a:chExt cx="5030" cy="1383"/>
          </a:xfrm>
        </p:grpSpPr>
        <p:sp>
          <p:nvSpPr>
            <p:cNvPr id="154630" name="Text Box 4"/>
            <p:cNvSpPr txBox="1">
              <a:spLocks noChangeArrowheads="1"/>
            </p:cNvSpPr>
            <p:nvPr/>
          </p:nvSpPr>
          <p:spPr bwMode="auto">
            <a:xfrm>
              <a:off x="2160" y="1776"/>
              <a:ext cx="20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Franklin Gothic Book" panose="020B0503020102020204" pitchFamily="34" charset="0"/>
                </a:rPr>
                <a:t>1</a:t>
              </a:r>
            </a:p>
          </p:txBody>
        </p:sp>
        <p:sp>
          <p:nvSpPr>
            <p:cNvPr id="154631" name="Text Box 5"/>
            <p:cNvSpPr txBox="1">
              <a:spLocks noChangeArrowheads="1"/>
            </p:cNvSpPr>
            <p:nvPr/>
          </p:nvSpPr>
          <p:spPr bwMode="auto">
            <a:xfrm>
              <a:off x="2160" y="2352"/>
              <a:ext cx="20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Franklin Gothic Book" panose="020B0503020102020204" pitchFamily="34" charset="0"/>
                </a:rPr>
                <a:t>0</a:t>
              </a:r>
            </a:p>
          </p:txBody>
        </p:sp>
        <p:pic>
          <p:nvPicPr>
            <p:cNvPr id="154632" name="Picture 6" descr="ch03-srlatc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 y="1488"/>
              <a:ext cx="2246" cy="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3" name="Picture 7" descr="ch03-srlatc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16" y="1488"/>
              <a:ext cx="2246" cy="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34" name="Text Box 8"/>
            <p:cNvSpPr txBox="1">
              <a:spLocks noChangeArrowheads="1"/>
            </p:cNvSpPr>
            <p:nvPr/>
          </p:nvSpPr>
          <p:spPr bwMode="auto">
            <a:xfrm>
              <a:off x="1056" y="1392"/>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FF"/>
                  </a:solidFill>
                  <a:latin typeface="Arial" panose="020B0604020202020204" pitchFamily="34" charset="0"/>
                </a:rPr>
                <a:t>1</a:t>
              </a:r>
            </a:p>
          </p:txBody>
        </p:sp>
        <p:sp>
          <p:nvSpPr>
            <p:cNvPr id="154635" name="Text Box 9"/>
            <p:cNvSpPr txBox="1">
              <a:spLocks noChangeArrowheads="1"/>
            </p:cNvSpPr>
            <p:nvPr/>
          </p:nvSpPr>
          <p:spPr bwMode="auto">
            <a:xfrm>
              <a:off x="1056" y="254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FF"/>
                  </a:solidFill>
                  <a:latin typeface="Arial" panose="020B0604020202020204" pitchFamily="34" charset="0"/>
                </a:rPr>
                <a:t>1</a:t>
              </a:r>
            </a:p>
          </p:txBody>
        </p:sp>
        <p:sp>
          <p:nvSpPr>
            <p:cNvPr id="154636" name="Text Box 10"/>
            <p:cNvSpPr txBox="1">
              <a:spLocks noChangeArrowheads="1"/>
            </p:cNvSpPr>
            <p:nvPr/>
          </p:nvSpPr>
          <p:spPr bwMode="auto">
            <a:xfrm>
              <a:off x="2064" y="1680"/>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CE0000"/>
                  </a:solidFill>
                  <a:latin typeface="Arial" panose="020B0604020202020204" pitchFamily="34" charset="0"/>
                </a:rPr>
                <a:t>1</a:t>
              </a:r>
            </a:p>
          </p:txBody>
        </p:sp>
        <p:sp>
          <p:nvSpPr>
            <p:cNvPr id="154637" name="Text Box 11"/>
            <p:cNvSpPr txBox="1">
              <a:spLocks noChangeArrowheads="1"/>
            </p:cNvSpPr>
            <p:nvPr/>
          </p:nvSpPr>
          <p:spPr bwMode="auto">
            <a:xfrm>
              <a:off x="1056" y="230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CE0000"/>
                  </a:solidFill>
                  <a:latin typeface="Arial" panose="020B0604020202020204" pitchFamily="34" charset="0"/>
                </a:rPr>
                <a:t>1</a:t>
              </a:r>
            </a:p>
          </p:txBody>
        </p:sp>
        <p:sp>
          <p:nvSpPr>
            <p:cNvPr id="154638" name="Text Box 12"/>
            <p:cNvSpPr txBox="1">
              <a:spLocks noChangeArrowheads="1"/>
            </p:cNvSpPr>
            <p:nvPr/>
          </p:nvSpPr>
          <p:spPr bwMode="auto">
            <a:xfrm>
              <a:off x="1056" y="1632"/>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CE0000"/>
                  </a:solidFill>
                  <a:latin typeface="Arial" panose="020B0604020202020204" pitchFamily="34" charset="0"/>
                </a:rPr>
                <a:t>0</a:t>
              </a:r>
            </a:p>
          </p:txBody>
        </p:sp>
        <p:sp>
          <p:nvSpPr>
            <p:cNvPr id="154639" name="Text Box 13"/>
            <p:cNvSpPr txBox="1">
              <a:spLocks noChangeArrowheads="1"/>
            </p:cNvSpPr>
            <p:nvPr/>
          </p:nvSpPr>
          <p:spPr bwMode="auto">
            <a:xfrm>
              <a:off x="2064" y="2256"/>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CE0000"/>
                  </a:solidFill>
                  <a:latin typeface="Arial" panose="020B0604020202020204" pitchFamily="34" charset="0"/>
                </a:rPr>
                <a:t>0</a:t>
              </a:r>
            </a:p>
          </p:txBody>
        </p:sp>
        <p:sp>
          <p:nvSpPr>
            <p:cNvPr id="154640" name="Text Box 14"/>
            <p:cNvSpPr txBox="1">
              <a:spLocks noChangeArrowheads="1"/>
            </p:cNvSpPr>
            <p:nvPr/>
          </p:nvSpPr>
          <p:spPr bwMode="auto">
            <a:xfrm>
              <a:off x="3840" y="1392"/>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FF"/>
                  </a:solidFill>
                  <a:latin typeface="Arial" panose="020B0604020202020204" pitchFamily="34" charset="0"/>
                </a:rPr>
                <a:t>1</a:t>
              </a:r>
            </a:p>
          </p:txBody>
        </p:sp>
        <p:sp>
          <p:nvSpPr>
            <p:cNvPr id="154641" name="Text Box 15"/>
            <p:cNvSpPr txBox="1">
              <a:spLocks noChangeArrowheads="1"/>
            </p:cNvSpPr>
            <p:nvPr/>
          </p:nvSpPr>
          <p:spPr bwMode="auto">
            <a:xfrm>
              <a:off x="3840" y="254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FF"/>
                  </a:solidFill>
                  <a:latin typeface="Arial" panose="020B0604020202020204" pitchFamily="34" charset="0"/>
                </a:rPr>
                <a:t>1</a:t>
              </a:r>
            </a:p>
          </p:txBody>
        </p:sp>
        <p:sp>
          <p:nvSpPr>
            <p:cNvPr id="154642" name="Text Box 16"/>
            <p:cNvSpPr txBox="1">
              <a:spLocks noChangeArrowheads="1"/>
            </p:cNvSpPr>
            <p:nvPr/>
          </p:nvSpPr>
          <p:spPr bwMode="auto">
            <a:xfrm>
              <a:off x="4848" y="1680"/>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CE0000"/>
                  </a:solidFill>
                  <a:latin typeface="Arial" panose="020B0604020202020204" pitchFamily="34" charset="0"/>
                </a:rPr>
                <a:t>0</a:t>
              </a:r>
            </a:p>
          </p:txBody>
        </p:sp>
        <p:sp>
          <p:nvSpPr>
            <p:cNvPr id="154643" name="Text Box 17"/>
            <p:cNvSpPr txBox="1">
              <a:spLocks noChangeArrowheads="1"/>
            </p:cNvSpPr>
            <p:nvPr/>
          </p:nvSpPr>
          <p:spPr bwMode="auto">
            <a:xfrm>
              <a:off x="3840" y="230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CE0000"/>
                  </a:solidFill>
                  <a:latin typeface="Arial" panose="020B0604020202020204" pitchFamily="34" charset="0"/>
                </a:rPr>
                <a:t>0</a:t>
              </a:r>
            </a:p>
          </p:txBody>
        </p:sp>
        <p:sp>
          <p:nvSpPr>
            <p:cNvPr id="154644" name="Text Box 18"/>
            <p:cNvSpPr txBox="1">
              <a:spLocks noChangeArrowheads="1"/>
            </p:cNvSpPr>
            <p:nvPr/>
          </p:nvSpPr>
          <p:spPr bwMode="auto">
            <a:xfrm>
              <a:off x="3840" y="1632"/>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CE0000"/>
                  </a:solidFill>
                  <a:latin typeface="Arial" panose="020B0604020202020204" pitchFamily="34" charset="0"/>
                </a:rPr>
                <a:t>1</a:t>
              </a:r>
            </a:p>
          </p:txBody>
        </p:sp>
        <p:sp>
          <p:nvSpPr>
            <p:cNvPr id="154645" name="Text Box 19"/>
            <p:cNvSpPr txBox="1">
              <a:spLocks noChangeArrowheads="1"/>
            </p:cNvSpPr>
            <p:nvPr/>
          </p:nvSpPr>
          <p:spPr bwMode="auto">
            <a:xfrm>
              <a:off x="4848" y="2256"/>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CE0000"/>
                  </a:solidFill>
                  <a:latin typeface="Arial" panose="020B0604020202020204" pitchFamily="34" charset="0"/>
                </a:rPr>
                <a:t>1</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81955">
                                            <p:txEl>
                                              <p:pRg st="0" end="0"/>
                                            </p:txEl>
                                          </p:spTgt>
                                        </p:tgtEl>
                                        <p:attrNameLst>
                                          <p:attrName>style.visibility</p:attrName>
                                        </p:attrNameLst>
                                      </p:cBhvr>
                                      <p:to>
                                        <p:strVal val="visible"/>
                                      </p:to>
                                    </p:set>
                                    <p:animEffect transition="in" filter="dissolve">
                                      <p:cBhvr>
                                        <p:cTn id="7" dur="500"/>
                                        <p:tgtEl>
                                          <p:spTgt spid="3819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81955">
                                            <p:txEl>
                                              <p:pRg st="1" end="1"/>
                                            </p:txEl>
                                          </p:spTgt>
                                        </p:tgtEl>
                                        <p:attrNameLst>
                                          <p:attrName>style.visibility</p:attrName>
                                        </p:attrNameLst>
                                      </p:cBhvr>
                                      <p:to>
                                        <p:strVal val="visible"/>
                                      </p:to>
                                    </p:set>
                                    <p:animEffect transition="in" filter="dissolve">
                                      <p:cBhvr>
                                        <p:cTn id="12" dur="500"/>
                                        <p:tgtEl>
                                          <p:spTgt spid="3819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81955">
                                            <p:txEl>
                                              <p:pRg st="9" end="9"/>
                                            </p:txEl>
                                          </p:spTgt>
                                        </p:tgtEl>
                                        <p:attrNameLst>
                                          <p:attrName>style.visibility</p:attrName>
                                        </p:attrNameLst>
                                      </p:cBhvr>
                                      <p:to>
                                        <p:strVal val="visible"/>
                                      </p:to>
                                    </p:set>
                                    <p:animEffect transition="in" filter="dissolve">
                                      <p:cBhvr>
                                        <p:cTn id="17" dur="500"/>
                                        <p:tgtEl>
                                          <p:spTgt spid="381955">
                                            <p:txEl>
                                              <p:pRg st="9" end="9"/>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381955">
                                            <p:txEl>
                                              <p:pRg st="10" end="10"/>
                                            </p:txEl>
                                          </p:spTgt>
                                        </p:tgtEl>
                                        <p:attrNameLst>
                                          <p:attrName>style.visibility</p:attrName>
                                        </p:attrNameLst>
                                      </p:cBhvr>
                                      <p:to>
                                        <p:strVal val="visible"/>
                                      </p:to>
                                    </p:set>
                                    <p:animEffect transition="in" filter="dissolve">
                                      <p:cBhvr>
                                        <p:cTn id="20" dur="500"/>
                                        <p:tgtEl>
                                          <p:spTgt spid="381955">
                                            <p:txEl>
                                              <p:pRg st="10" end="10"/>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81955">
                                            <p:txEl>
                                              <p:pRg st="11" end="11"/>
                                            </p:txEl>
                                          </p:spTgt>
                                        </p:tgtEl>
                                        <p:attrNameLst>
                                          <p:attrName>style.visibility</p:attrName>
                                        </p:attrNameLst>
                                      </p:cBhvr>
                                      <p:to>
                                        <p:strVal val="visible"/>
                                      </p:to>
                                    </p:set>
                                    <p:animEffect transition="in" filter="dissolve">
                                      <p:cBhvr>
                                        <p:cTn id="23" dur="500"/>
                                        <p:tgtEl>
                                          <p:spTgt spid="38195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55"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ACCEBDA-D49E-4220-ACCF-58E3866289AD}" type="slidenum">
              <a:rPr kumimoji="0" lang="en-US" altLang="tr-TR" sz="1200" smtClean="0"/>
              <a:pPr>
                <a:spcBef>
                  <a:spcPct val="50000"/>
                </a:spcBef>
                <a:buFontTx/>
                <a:buNone/>
              </a:pPr>
              <a:t>124</a:t>
            </a:fld>
            <a:endParaRPr kumimoji="0" lang="en-US" altLang="tr-TR" sz="1200" smtClean="0"/>
          </a:p>
        </p:txBody>
      </p:sp>
      <p:sp>
        <p:nvSpPr>
          <p:cNvPr id="156675" name="Rectangle 2"/>
          <p:cNvSpPr>
            <a:spLocks noGrp="1" noChangeArrowheads="1"/>
          </p:cNvSpPr>
          <p:nvPr>
            <p:ph type="title"/>
          </p:nvPr>
        </p:nvSpPr>
        <p:spPr/>
        <p:txBody>
          <a:bodyPr/>
          <a:lstStyle/>
          <a:p>
            <a:r>
              <a:rPr lang="en-US" altLang="tr-TR" smtClean="0"/>
              <a:t>R-S Latch Summary</a:t>
            </a:r>
          </a:p>
        </p:txBody>
      </p:sp>
      <p:sp>
        <p:nvSpPr>
          <p:cNvPr id="388099" name="Rectangle 3"/>
          <p:cNvSpPr>
            <a:spLocks noGrp="1" noChangeArrowheads="1"/>
          </p:cNvSpPr>
          <p:nvPr>
            <p:ph type="body" idx="1"/>
          </p:nvPr>
        </p:nvSpPr>
        <p:spPr>
          <a:xfrm>
            <a:off x="344488" y="985838"/>
            <a:ext cx="8799512" cy="4978400"/>
          </a:xfrm>
        </p:spPr>
        <p:txBody>
          <a:bodyPr/>
          <a:lstStyle/>
          <a:p>
            <a:pPr marL="0" indent="0"/>
            <a:r>
              <a:rPr lang="en-US" altLang="tr-TR" b="1" smtClean="0"/>
              <a:t>R = S = 1</a:t>
            </a:r>
          </a:p>
          <a:p>
            <a:pPr marL="576263" lvl="1" indent="-234950"/>
            <a:r>
              <a:rPr lang="en-US" altLang="tr-TR" smtClean="0"/>
              <a:t>hold current value in latch</a:t>
            </a:r>
          </a:p>
          <a:p>
            <a:pPr marL="0" indent="0"/>
            <a:r>
              <a:rPr lang="en-US" altLang="tr-TR" b="1" smtClean="0"/>
              <a:t>R=1, S = 0</a:t>
            </a:r>
          </a:p>
          <a:p>
            <a:pPr marL="576263" lvl="1" indent="-234950"/>
            <a:r>
              <a:rPr lang="en-US" altLang="tr-TR" smtClean="0"/>
              <a:t>set value to 1</a:t>
            </a:r>
          </a:p>
          <a:p>
            <a:pPr marL="0" indent="0"/>
            <a:r>
              <a:rPr lang="en-US" altLang="tr-TR" b="1" smtClean="0"/>
              <a:t>R = 0, S = 1</a:t>
            </a:r>
          </a:p>
          <a:p>
            <a:pPr marL="576263" lvl="1" indent="-234950"/>
            <a:r>
              <a:rPr lang="en-US" altLang="tr-TR" smtClean="0"/>
              <a:t>set value to 0</a:t>
            </a:r>
          </a:p>
          <a:p>
            <a:pPr marL="0" indent="0"/>
            <a:r>
              <a:rPr lang="en-US" altLang="tr-TR" b="1" smtClean="0"/>
              <a:t>R = S = 0</a:t>
            </a:r>
          </a:p>
          <a:p>
            <a:pPr marL="576263" lvl="1" indent="-234950"/>
            <a:r>
              <a:rPr lang="en-US" altLang="tr-TR" smtClean="0"/>
              <a:t>both outputs equal one</a:t>
            </a:r>
          </a:p>
          <a:p>
            <a:pPr marL="576263" lvl="1" indent="-234950"/>
            <a:r>
              <a:rPr lang="en-US" altLang="tr-TR" smtClean="0"/>
              <a:t>final state determined by electrical properties of gates</a:t>
            </a:r>
          </a:p>
          <a:p>
            <a:pPr marL="576263" lvl="1" indent="-234950"/>
            <a:r>
              <a:rPr lang="en-US" altLang="tr-TR" b="1" i="1" smtClean="0"/>
              <a:t>Don’t do it!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88099">
                                            <p:txEl>
                                              <p:pRg st="0" end="0"/>
                                            </p:txEl>
                                          </p:spTgt>
                                        </p:tgtEl>
                                        <p:attrNameLst>
                                          <p:attrName>style.visibility</p:attrName>
                                        </p:attrNameLst>
                                      </p:cBhvr>
                                      <p:to>
                                        <p:strVal val="visible"/>
                                      </p:to>
                                    </p:set>
                                    <p:animEffect transition="in" filter="diamond(in)">
                                      <p:cBhvr>
                                        <p:cTn id="7" dur="2000"/>
                                        <p:tgtEl>
                                          <p:spTgt spid="38809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88099">
                                            <p:txEl>
                                              <p:pRg st="1" end="1"/>
                                            </p:txEl>
                                          </p:spTgt>
                                        </p:tgtEl>
                                        <p:attrNameLst>
                                          <p:attrName>style.visibility</p:attrName>
                                        </p:attrNameLst>
                                      </p:cBhvr>
                                      <p:to>
                                        <p:strVal val="visible"/>
                                      </p:to>
                                    </p:set>
                                    <p:animEffect transition="in" filter="diamond(in)">
                                      <p:cBhvr>
                                        <p:cTn id="12" dur="2000"/>
                                        <p:tgtEl>
                                          <p:spTgt spid="38809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88099">
                                            <p:txEl>
                                              <p:pRg st="2" end="2"/>
                                            </p:txEl>
                                          </p:spTgt>
                                        </p:tgtEl>
                                        <p:attrNameLst>
                                          <p:attrName>style.visibility</p:attrName>
                                        </p:attrNameLst>
                                      </p:cBhvr>
                                      <p:to>
                                        <p:strVal val="visible"/>
                                      </p:to>
                                    </p:set>
                                    <p:animEffect transition="in" filter="diamond(in)">
                                      <p:cBhvr>
                                        <p:cTn id="17" dur="2000"/>
                                        <p:tgtEl>
                                          <p:spTgt spid="38809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88099">
                                            <p:txEl>
                                              <p:pRg st="3" end="3"/>
                                            </p:txEl>
                                          </p:spTgt>
                                        </p:tgtEl>
                                        <p:attrNameLst>
                                          <p:attrName>style.visibility</p:attrName>
                                        </p:attrNameLst>
                                      </p:cBhvr>
                                      <p:to>
                                        <p:strVal val="visible"/>
                                      </p:to>
                                    </p:set>
                                    <p:animEffect transition="in" filter="diamond(in)">
                                      <p:cBhvr>
                                        <p:cTn id="22" dur="2000"/>
                                        <p:tgtEl>
                                          <p:spTgt spid="388099">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88099">
                                            <p:txEl>
                                              <p:pRg st="4" end="4"/>
                                            </p:txEl>
                                          </p:spTgt>
                                        </p:tgtEl>
                                        <p:attrNameLst>
                                          <p:attrName>style.visibility</p:attrName>
                                        </p:attrNameLst>
                                      </p:cBhvr>
                                      <p:to>
                                        <p:strVal val="visible"/>
                                      </p:to>
                                    </p:set>
                                    <p:animEffect transition="in" filter="diamond(in)">
                                      <p:cBhvr>
                                        <p:cTn id="27" dur="2000"/>
                                        <p:tgtEl>
                                          <p:spTgt spid="388099">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88099">
                                            <p:txEl>
                                              <p:pRg st="5" end="5"/>
                                            </p:txEl>
                                          </p:spTgt>
                                        </p:tgtEl>
                                        <p:attrNameLst>
                                          <p:attrName>style.visibility</p:attrName>
                                        </p:attrNameLst>
                                      </p:cBhvr>
                                      <p:to>
                                        <p:strVal val="visible"/>
                                      </p:to>
                                    </p:set>
                                    <p:animEffect transition="in" filter="diamond(in)">
                                      <p:cBhvr>
                                        <p:cTn id="32" dur="2000"/>
                                        <p:tgtEl>
                                          <p:spTgt spid="388099">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88099">
                                            <p:txEl>
                                              <p:pRg st="6" end="6"/>
                                            </p:txEl>
                                          </p:spTgt>
                                        </p:tgtEl>
                                        <p:attrNameLst>
                                          <p:attrName>style.visibility</p:attrName>
                                        </p:attrNameLst>
                                      </p:cBhvr>
                                      <p:to>
                                        <p:strVal val="visible"/>
                                      </p:to>
                                    </p:set>
                                    <p:animEffect transition="in" filter="diamond(in)">
                                      <p:cBhvr>
                                        <p:cTn id="37" dur="2000"/>
                                        <p:tgtEl>
                                          <p:spTgt spid="388099">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88099">
                                            <p:txEl>
                                              <p:pRg st="7" end="7"/>
                                            </p:txEl>
                                          </p:spTgt>
                                        </p:tgtEl>
                                        <p:attrNameLst>
                                          <p:attrName>style.visibility</p:attrName>
                                        </p:attrNameLst>
                                      </p:cBhvr>
                                      <p:to>
                                        <p:strVal val="visible"/>
                                      </p:to>
                                    </p:set>
                                    <p:animEffect transition="in" filter="diamond(in)">
                                      <p:cBhvr>
                                        <p:cTn id="42" dur="2000"/>
                                        <p:tgtEl>
                                          <p:spTgt spid="388099">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388099">
                                            <p:txEl>
                                              <p:pRg st="8" end="8"/>
                                            </p:txEl>
                                          </p:spTgt>
                                        </p:tgtEl>
                                        <p:attrNameLst>
                                          <p:attrName>style.visibility</p:attrName>
                                        </p:attrNameLst>
                                      </p:cBhvr>
                                      <p:to>
                                        <p:strVal val="visible"/>
                                      </p:to>
                                    </p:set>
                                    <p:animEffect transition="in" filter="diamond(in)">
                                      <p:cBhvr>
                                        <p:cTn id="47" dur="2000"/>
                                        <p:tgtEl>
                                          <p:spTgt spid="388099">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388099">
                                            <p:txEl>
                                              <p:pRg st="9" end="9"/>
                                            </p:txEl>
                                          </p:spTgt>
                                        </p:tgtEl>
                                        <p:attrNameLst>
                                          <p:attrName>style.visibility</p:attrName>
                                        </p:attrNameLst>
                                      </p:cBhvr>
                                      <p:to>
                                        <p:strVal val="visible"/>
                                      </p:to>
                                    </p:set>
                                    <p:animEffect transition="in" filter="diamond(in)">
                                      <p:cBhvr>
                                        <p:cTn id="52" dur="2000"/>
                                        <p:tgtEl>
                                          <p:spTgt spid="388099">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099" grpId="0" build="p"/>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9214996-A85D-4571-B7AC-243BD2BED543}" type="slidenum">
              <a:rPr kumimoji="0" lang="en-US" altLang="tr-TR" sz="1200" smtClean="0"/>
              <a:pPr>
                <a:spcBef>
                  <a:spcPct val="50000"/>
                </a:spcBef>
                <a:buFontTx/>
                <a:buNone/>
              </a:pPr>
              <a:t>125</a:t>
            </a:fld>
            <a:endParaRPr kumimoji="0" lang="en-US" altLang="tr-TR" sz="1200" smtClean="0"/>
          </a:p>
        </p:txBody>
      </p:sp>
      <p:sp>
        <p:nvSpPr>
          <p:cNvPr id="157699" name="Rectangle 2"/>
          <p:cNvSpPr>
            <a:spLocks noGrp="1" noChangeArrowheads="1"/>
          </p:cNvSpPr>
          <p:nvPr>
            <p:ph type="title"/>
          </p:nvPr>
        </p:nvSpPr>
        <p:spPr>
          <a:xfrm>
            <a:off x="0" y="0"/>
            <a:ext cx="9144000" cy="727075"/>
          </a:xfrm>
        </p:spPr>
        <p:txBody>
          <a:bodyPr/>
          <a:lstStyle/>
          <a:p>
            <a:r>
              <a:rPr lang="en-US" altLang="tr-TR" smtClean="0">
                <a:solidFill>
                  <a:schemeClr val="tx1"/>
                </a:solidFill>
              </a:rPr>
              <a:t>D Latch</a:t>
            </a:r>
          </a:p>
        </p:txBody>
      </p:sp>
      <p:sp>
        <p:nvSpPr>
          <p:cNvPr id="517123" name="Rectangle 3"/>
          <p:cNvSpPr>
            <a:spLocks noGrp="1" noChangeArrowheads="1"/>
          </p:cNvSpPr>
          <p:nvPr>
            <p:ph type="body" idx="1"/>
          </p:nvPr>
        </p:nvSpPr>
        <p:spPr>
          <a:xfrm>
            <a:off x="585788" y="1227138"/>
            <a:ext cx="7785100" cy="4638675"/>
          </a:xfrm>
        </p:spPr>
        <p:txBody>
          <a:bodyPr/>
          <a:lstStyle/>
          <a:p>
            <a:pPr marL="288925" indent="-288925"/>
            <a:r>
              <a:rPr lang="en-US" altLang="tr-TR" sz="2800" smtClean="0">
                <a:cs typeface="Times New Roman" panose="02020603050405020304" pitchFamily="18" charset="0"/>
              </a:rPr>
              <a:t>Adding an inverter</a:t>
            </a:r>
            <a:br>
              <a:rPr lang="en-US" altLang="tr-TR" sz="2800" smtClean="0">
                <a:cs typeface="Times New Roman" panose="02020603050405020304" pitchFamily="18" charset="0"/>
              </a:rPr>
            </a:br>
            <a:r>
              <a:rPr lang="en-US" altLang="tr-TR" sz="2800" smtClean="0">
                <a:cs typeface="Times New Roman" panose="02020603050405020304" pitchFamily="18" charset="0"/>
              </a:rPr>
              <a:t>to the S-R Latch,</a:t>
            </a:r>
            <a:br>
              <a:rPr lang="en-US" altLang="tr-TR" sz="2800" smtClean="0">
                <a:cs typeface="Times New Roman" panose="02020603050405020304" pitchFamily="18" charset="0"/>
              </a:rPr>
            </a:br>
            <a:r>
              <a:rPr lang="en-US" altLang="tr-TR" sz="2800" smtClean="0">
                <a:cs typeface="Times New Roman" panose="02020603050405020304" pitchFamily="18" charset="0"/>
              </a:rPr>
              <a:t>gives the D Latch:</a:t>
            </a:r>
          </a:p>
          <a:p>
            <a:pPr marL="288925" indent="-288925"/>
            <a:r>
              <a:rPr lang="en-US" altLang="tr-TR" sz="2800" smtClean="0">
                <a:cs typeface="Times New Roman" panose="02020603050405020304" pitchFamily="18" charset="0"/>
              </a:rPr>
              <a:t>Note that there are</a:t>
            </a:r>
            <a:br>
              <a:rPr lang="en-US" altLang="tr-TR" sz="2800" smtClean="0">
                <a:cs typeface="Times New Roman" panose="02020603050405020304" pitchFamily="18" charset="0"/>
              </a:rPr>
            </a:br>
            <a:r>
              <a:rPr lang="en-US" altLang="tr-TR" sz="2800" smtClean="0">
                <a:cs typeface="Times New Roman" panose="02020603050405020304" pitchFamily="18" charset="0"/>
              </a:rPr>
              <a:t>no “indeterminate”</a:t>
            </a:r>
            <a:br>
              <a:rPr lang="en-US" altLang="tr-TR" sz="2800" smtClean="0">
                <a:cs typeface="Times New Roman" panose="02020603050405020304" pitchFamily="18" charset="0"/>
              </a:rPr>
            </a:br>
            <a:r>
              <a:rPr lang="en-US" altLang="tr-TR" sz="2800" smtClean="0">
                <a:cs typeface="Times New Roman" panose="02020603050405020304" pitchFamily="18" charset="0"/>
              </a:rPr>
              <a:t>states! </a:t>
            </a:r>
          </a:p>
          <a:p>
            <a:pPr marL="288925" indent="-288925"/>
            <a:endParaRPr lang="en-US" altLang="tr-TR" sz="2800" smtClean="0"/>
          </a:p>
        </p:txBody>
      </p:sp>
      <p:grpSp>
        <p:nvGrpSpPr>
          <p:cNvPr id="517124" name="Group 4"/>
          <p:cNvGrpSpPr>
            <a:grpSpLocks/>
          </p:cNvGrpSpPr>
          <p:nvPr/>
        </p:nvGrpSpPr>
        <p:grpSpPr bwMode="auto">
          <a:xfrm>
            <a:off x="800100" y="4062413"/>
            <a:ext cx="4006850" cy="1995487"/>
            <a:chOff x="504" y="2495"/>
            <a:chExt cx="2524" cy="1257"/>
          </a:xfrm>
        </p:grpSpPr>
        <p:sp>
          <p:nvSpPr>
            <p:cNvPr id="157774" name="Rectangle 5"/>
            <p:cNvSpPr>
              <a:spLocks noChangeArrowheads="1"/>
            </p:cNvSpPr>
            <p:nvPr/>
          </p:nvSpPr>
          <p:spPr bwMode="auto">
            <a:xfrm>
              <a:off x="598" y="2502"/>
              <a:ext cx="13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Q</a:t>
              </a:r>
              <a:endParaRPr kumimoji="0" lang="en-US" altLang="tr-TR" i="1" baseline="-25000"/>
            </a:p>
          </p:txBody>
        </p:sp>
        <p:sp>
          <p:nvSpPr>
            <p:cNvPr id="157775" name="Rectangle 6"/>
            <p:cNvSpPr>
              <a:spLocks noChangeArrowheads="1"/>
            </p:cNvSpPr>
            <p:nvPr/>
          </p:nvSpPr>
          <p:spPr bwMode="auto">
            <a:xfrm>
              <a:off x="737" y="2502"/>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776" name="Rectangle 7"/>
            <p:cNvSpPr>
              <a:spLocks noChangeArrowheads="1"/>
            </p:cNvSpPr>
            <p:nvPr/>
          </p:nvSpPr>
          <p:spPr bwMode="auto">
            <a:xfrm>
              <a:off x="889" y="2502"/>
              <a:ext cx="12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D</a:t>
              </a:r>
              <a:endParaRPr kumimoji="0" lang="en-US" altLang="tr-TR" i="1" baseline="-25000"/>
            </a:p>
          </p:txBody>
        </p:sp>
        <p:sp>
          <p:nvSpPr>
            <p:cNvPr id="157777" name="Rectangle 8"/>
            <p:cNvSpPr>
              <a:spLocks noChangeArrowheads="1"/>
            </p:cNvSpPr>
            <p:nvPr/>
          </p:nvSpPr>
          <p:spPr bwMode="auto">
            <a:xfrm>
              <a:off x="1016" y="2502"/>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778" name="Rectangle 9"/>
            <p:cNvSpPr>
              <a:spLocks noChangeArrowheads="1"/>
            </p:cNvSpPr>
            <p:nvPr/>
          </p:nvSpPr>
          <p:spPr bwMode="auto">
            <a:xfrm>
              <a:off x="1260" y="2502"/>
              <a:ext cx="502"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Q(t+1)</a:t>
              </a:r>
              <a:endParaRPr kumimoji="0" lang="en-US" altLang="tr-TR" i="1" baseline="-25000"/>
            </a:p>
          </p:txBody>
        </p:sp>
        <p:sp>
          <p:nvSpPr>
            <p:cNvPr id="157779" name="Rectangle 10"/>
            <p:cNvSpPr>
              <a:spLocks noChangeArrowheads="1"/>
            </p:cNvSpPr>
            <p:nvPr/>
          </p:nvSpPr>
          <p:spPr bwMode="auto">
            <a:xfrm>
              <a:off x="1766" y="2502"/>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780" name="Rectangle 11"/>
            <p:cNvSpPr>
              <a:spLocks noChangeArrowheads="1"/>
            </p:cNvSpPr>
            <p:nvPr/>
          </p:nvSpPr>
          <p:spPr bwMode="auto">
            <a:xfrm>
              <a:off x="1997" y="2502"/>
              <a:ext cx="7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Comment</a:t>
              </a:r>
              <a:endParaRPr kumimoji="0" lang="en-US" altLang="tr-TR" i="1" baseline="-25000"/>
            </a:p>
          </p:txBody>
        </p:sp>
        <p:sp>
          <p:nvSpPr>
            <p:cNvPr id="157781" name="Rectangle 12"/>
            <p:cNvSpPr>
              <a:spLocks noChangeArrowheads="1"/>
            </p:cNvSpPr>
            <p:nvPr/>
          </p:nvSpPr>
          <p:spPr bwMode="auto">
            <a:xfrm>
              <a:off x="2746" y="2502"/>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782" name="Rectangle 13"/>
            <p:cNvSpPr>
              <a:spLocks noChangeArrowheads="1"/>
            </p:cNvSpPr>
            <p:nvPr/>
          </p:nvSpPr>
          <p:spPr bwMode="auto">
            <a:xfrm>
              <a:off x="1070" y="2495"/>
              <a:ext cx="11" cy="24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783" name="Line 14"/>
            <p:cNvSpPr>
              <a:spLocks noChangeShapeType="1"/>
            </p:cNvSpPr>
            <p:nvPr/>
          </p:nvSpPr>
          <p:spPr bwMode="auto">
            <a:xfrm>
              <a:off x="1070" y="2495"/>
              <a:ext cx="1" cy="24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784" name="Rectangle 15"/>
            <p:cNvSpPr>
              <a:spLocks noChangeArrowheads="1"/>
            </p:cNvSpPr>
            <p:nvPr/>
          </p:nvSpPr>
          <p:spPr bwMode="auto">
            <a:xfrm>
              <a:off x="623" y="2763"/>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0</a:t>
              </a:r>
              <a:endParaRPr kumimoji="0" lang="en-US" altLang="tr-TR" i="1" baseline="-25000"/>
            </a:p>
          </p:txBody>
        </p:sp>
        <p:sp>
          <p:nvSpPr>
            <p:cNvPr id="157785" name="Rectangle 16"/>
            <p:cNvSpPr>
              <a:spLocks noChangeArrowheads="1"/>
            </p:cNvSpPr>
            <p:nvPr/>
          </p:nvSpPr>
          <p:spPr bwMode="auto">
            <a:xfrm>
              <a:off x="712" y="2763"/>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786" name="Rectangle 17"/>
            <p:cNvSpPr>
              <a:spLocks noChangeArrowheads="1"/>
            </p:cNvSpPr>
            <p:nvPr/>
          </p:nvSpPr>
          <p:spPr bwMode="auto">
            <a:xfrm>
              <a:off x="908" y="2763"/>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0</a:t>
              </a:r>
              <a:endParaRPr kumimoji="0" lang="en-US" altLang="tr-TR" i="1" baseline="-25000"/>
            </a:p>
          </p:txBody>
        </p:sp>
        <p:sp>
          <p:nvSpPr>
            <p:cNvPr id="157787" name="Rectangle 18"/>
            <p:cNvSpPr>
              <a:spLocks noChangeArrowheads="1"/>
            </p:cNvSpPr>
            <p:nvPr/>
          </p:nvSpPr>
          <p:spPr bwMode="auto">
            <a:xfrm>
              <a:off x="996" y="2763"/>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788" name="Rectangle 19"/>
            <p:cNvSpPr>
              <a:spLocks noChangeArrowheads="1"/>
            </p:cNvSpPr>
            <p:nvPr/>
          </p:nvSpPr>
          <p:spPr bwMode="auto">
            <a:xfrm>
              <a:off x="1468" y="2763"/>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0</a:t>
              </a:r>
              <a:endParaRPr kumimoji="0" lang="en-US" altLang="tr-TR" i="1" baseline="-25000"/>
            </a:p>
          </p:txBody>
        </p:sp>
        <p:sp>
          <p:nvSpPr>
            <p:cNvPr id="157789" name="Rectangle 20"/>
            <p:cNvSpPr>
              <a:spLocks noChangeArrowheads="1"/>
            </p:cNvSpPr>
            <p:nvPr/>
          </p:nvSpPr>
          <p:spPr bwMode="auto">
            <a:xfrm>
              <a:off x="1556" y="2763"/>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790" name="Rectangle 21"/>
            <p:cNvSpPr>
              <a:spLocks noChangeArrowheads="1"/>
            </p:cNvSpPr>
            <p:nvPr/>
          </p:nvSpPr>
          <p:spPr bwMode="auto">
            <a:xfrm>
              <a:off x="1997" y="2763"/>
              <a:ext cx="78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No change</a:t>
              </a:r>
              <a:endParaRPr kumimoji="0" lang="en-US" altLang="tr-TR" i="1" baseline="-25000"/>
            </a:p>
          </p:txBody>
        </p:sp>
        <p:sp>
          <p:nvSpPr>
            <p:cNvPr id="157791" name="Rectangle 22"/>
            <p:cNvSpPr>
              <a:spLocks noChangeArrowheads="1"/>
            </p:cNvSpPr>
            <p:nvPr/>
          </p:nvSpPr>
          <p:spPr bwMode="auto">
            <a:xfrm>
              <a:off x="2788" y="2763"/>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792" name="Rectangle 23"/>
            <p:cNvSpPr>
              <a:spLocks noChangeArrowheads="1"/>
            </p:cNvSpPr>
            <p:nvPr/>
          </p:nvSpPr>
          <p:spPr bwMode="auto">
            <a:xfrm>
              <a:off x="504" y="2744"/>
              <a:ext cx="319"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793" name="Line 24"/>
            <p:cNvSpPr>
              <a:spLocks noChangeShapeType="1"/>
            </p:cNvSpPr>
            <p:nvPr/>
          </p:nvSpPr>
          <p:spPr bwMode="auto">
            <a:xfrm>
              <a:off x="504" y="2744"/>
              <a:ext cx="31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794" name="Rectangle 25"/>
            <p:cNvSpPr>
              <a:spLocks noChangeArrowheads="1"/>
            </p:cNvSpPr>
            <p:nvPr/>
          </p:nvSpPr>
          <p:spPr bwMode="auto">
            <a:xfrm>
              <a:off x="823" y="2744"/>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795" name="Line 26"/>
            <p:cNvSpPr>
              <a:spLocks noChangeShapeType="1"/>
            </p:cNvSpPr>
            <p:nvPr/>
          </p:nvSpPr>
          <p:spPr bwMode="auto">
            <a:xfrm>
              <a:off x="823" y="2744"/>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796" name="Line 27"/>
            <p:cNvSpPr>
              <a:spLocks noChangeShapeType="1"/>
            </p:cNvSpPr>
            <p:nvPr/>
          </p:nvSpPr>
          <p:spPr bwMode="auto">
            <a:xfrm>
              <a:off x="823" y="2744"/>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797" name="Rectangle 28"/>
            <p:cNvSpPr>
              <a:spLocks noChangeArrowheads="1"/>
            </p:cNvSpPr>
            <p:nvPr/>
          </p:nvSpPr>
          <p:spPr bwMode="auto">
            <a:xfrm>
              <a:off x="835" y="2744"/>
              <a:ext cx="235"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798" name="Line 29"/>
            <p:cNvSpPr>
              <a:spLocks noChangeShapeType="1"/>
            </p:cNvSpPr>
            <p:nvPr/>
          </p:nvSpPr>
          <p:spPr bwMode="auto">
            <a:xfrm>
              <a:off x="835" y="2744"/>
              <a:ext cx="23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799" name="Rectangle 30"/>
            <p:cNvSpPr>
              <a:spLocks noChangeArrowheads="1"/>
            </p:cNvSpPr>
            <p:nvPr/>
          </p:nvSpPr>
          <p:spPr bwMode="auto">
            <a:xfrm>
              <a:off x="1070" y="2744"/>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800" name="Line 31"/>
            <p:cNvSpPr>
              <a:spLocks noChangeShapeType="1"/>
            </p:cNvSpPr>
            <p:nvPr/>
          </p:nvSpPr>
          <p:spPr bwMode="auto">
            <a:xfrm>
              <a:off x="1070" y="274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801" name="Line 32"/>
            <p:cNvSpPr>
              <a:spLocks noChangeShapeType="1"/>
            </p:cNvSpPr>
            <p:nvPr/>
          </p:nvSpPr>
          <p:spPr bwMode="auto">
            <a:xfrm>
              <a:off x="1070" y="2744"/>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802" name="Rectangle 33"/>
            <p:cNvSpPr>
              <a:spLocks noChangeArrowheads="1"/>
            </p:cNvSpPr>
            <p:nvPr/>
          </p:nvSpPr>
          <p:spPr bwMode="auto">
            <a:xfrm>
              <a:off x="1081" y="2744"/>
              <a:ext cx="868"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803" name="Line 34"/>
            <p:cNvSpPr>
              <a:spLocks noChangeShapeType="1"/>
            </p:cNvSpPr>
            <p:nvPr/>
          </p:nvSpPr>
          <p:spPr bwMode="auto">
            <a:xfrm>
              <a:off x="1081" y="2744"/>
              <a:ext cx="86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804" name="Rectangle 35"/>
            <p:cNvSpPr>
              <a:spLocks noChangeArrowheads="1"/>
            </p:cNvSpPr>
            <p:nvPr/>
          </p:nvSpPr>
          <p:spPr bwMode="auto">
            <a:xfrm>
              <a:off x="1949" y="2744"/>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805" name="Line 36"/>
            <p:cNvSpPr>
              <a:spLocks noChangeShapeType="1"/>
            </p:cNvSpPr>
            <p:nvPr/>
          </p:nvSpPr>
          <p:spPr bwMode="auto">
            <a:xfrm>
              <a:off x="1949" y="274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806" name="Line 37"/>
            <p:cNvSpPr>
              <a:spLocks noChangeShapeType="1"/>
            </p:cNvSpPr>
            <p:nvPr/>
          </p:nvSpPr>
          <p:spPr bwMode="auto">
            <a:xfrm>
              <a:off x="1949" y="2744"/>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807" name="Rectangle 38"/>
            <p:cNvSpPr>
              <a:spLocks noChangeArrowheads="1"/>
            </p:cNvSpPr>
            <p:nvPr/>
          </p:nvSpPr>
          <p:spPr bwMode="auto">
            <a:xfrm>
              <a:off x="1960" y="2744"/>
              <a:ext cx="1068"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808" name="Line 39"/>
            <p:cNvSpPr>
              <a:spLocks noChangeShapeType="1"/>
            </p:cNvSpPr>
            <p:nvPr/>
          </p:nvSpPr>
          <p:spPr bwMode="auto">
            <a:xfrm>
              <a:off x="1960" y="2744"/>
              <a:ext cx="106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809" name="Rectangle 40"/>
            <p:cNvSpPr>
              <a:spLocks noChangeArrowheads="1"/>
            </p:cNvSpPr>
            <p:nvPr/>
          </p:nvSpPr>
          <p:spPr bwMode="auto">
            <a:xfrm>
              <a:off x="1070" y="2755"/>
              <a:ext cx="11" cy="2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810" name="Line 41"/>
            <p:cNvSpPr>
              <a:spLocks noChangeShapeType="1"/>
            </p:cNvSpPr>
            <p:nvPr/>
          </p:nvSpPr>
          <p:spPr bwMode="auto">
            <a:xfrm>
              <a:off x="1070" y="2755"/>
              <a:ext cx="1" cy="2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811" name="Rectangle 42"/>
            <p:cNvSpPr>
              <a:spLocks noChangeArrowheads="1"/>
            </p:cNvSpPr>
            <p:nvPr/>
          </p:nvSpPr>
          <p:spPr bwMode="auto">
            <a:xfrm>
              <a:off x="623" y="3012"/>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0</a:t>
              </a:r>
              <a:endParaRPr kumimoji="0" lang="en-US" altLang="tr-TR" i="1" baseline="-25000"/>
            </a:p>
          </p:txBody>
        </p:sp>
        <p:sp>
          <p:nvSpPr>
            <p:cNvPr id="157812" name="Rectangle 43"/>
            <p:cNvSpPr>
              <a:spLocks noChangeArrowheads="1"/>
            </p:cNvSpPr>
            <p:nvPr/>
          </p:nvSpPr>
          <p:spPr bwMode="auto">
            <a:xfrm>
              <a:off x="712" y="3012"/>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13" name="Rectangle 44"/>
            <p:cNvSpPr>
              <a:spLocks noChangeArrowheads="1"/>
            </p:cNvSpPr>
            <p:nvPr/>
          </p:nvSpPr>
          <p:spPr bwMode="auto">
            <a:xfrm>
              <a:off x="908" y="3012"/>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1</a:t>
              </a:r>
              <a:endParaRPr kumimoji="0" lang="en-US" altLang="tr-TR" i="1" baseline="-25000"/>
            </a:p>
          </p:txBody>
        </p:sp>
        <p:sp>
          <p:nvSpPr>
            <p:cNvPr id="157814" name="Rectangle 45"/>
            <p:cNvSpPr>
              <a:spLocks noChangeArrowheads="1"/>
            </p:cNvSpPr>
            <p:nvPr/>
          </p:nvSpPr>
          <p:spPr bwMode="auto">
            <a:xfrm>
              <a:off x="996" y="3012"/>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15" name="Rectangle 46"/>
            <p:cNvSpPr>
              <a:spLocks noChangeArrowheads="1"/>
            </p:cNvSpPr>
            <p:nvPr/>
          </p:nvSpPr>
          <p:spPr bwMode="auto">
            <a:xfrm>
              <a:off x="1468" y="3012"/>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1</a:t>
              </a:r>
              <a:endParaRPr kumimoji="0" lang="en-US" altLang="tr-TR" i="1" baseline="-25000"/>
            </a:p>
          </p:txBody>
        </p:sp>
        <p:sp>
          <p:nvSpPr>
            <p:cNvPr id="157816" name="Rectangle 47"/>
            <p:cNvSpPr>
              <a:spLocks noChangeArrowheads="1"/>
            </p:cNvSpPr>
            <p:nvPr/>
          </p:nvSpPr>
          <p:spPr bwMode="auto">
            <a:xfrm>
              <a:off x="1556" y="3012"/>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17" name="Rectangle 48"/>
            <p:cNvSpPr>
              <a:spLocks noChangeArrowheads="1"/>
            </p:cNvSpPr>
            <p:nvPr/>
          </p:nvSpPr>
          <p:spPr bwMode="auto">
            <a:xfrm>
              <a:off x="1997" y="3012"/>
              <a:ext cx="416"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Set Q</a:t>
              </a:r>
              <a:endParaRPr kumimoji="0" lang="en-US" altLang="tr-TR" i="1" baseline="-25000"/>
            </a:p>
          </p:txBody>
        </p:sp>
        <p:sp>
          <p:nvSpPr>
            <p:cNvPr id="157818" name="Rectangle 49"/>
            <p:cNvSpPr>
              <a:spLocks noChangeArrowheads="1"/>
            </p:cNvSpPr>
            <p:nvPr/>
          </p:nvSpPr>
          <p:spPr bwMode="auto">
            <a:xfrm>
              <a:off x="2417" y="3012"/>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19" name="Rectangle 50"/>
            <p:cNvSpPr>
              <a:spLocks noChangeArrowheads="1"/>
            </p:cNvSpPr>
            <p:nvPr/>
          </p:nvSpPr>
          <p:spPr bwMode="auto">
            <a:xfrm>
              <a:off x="1070" y="3005"/>
              <a:ext cx="11" cy="24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820" name="Line 51"/>
            <p:cNvSpPr>
              <a:spLocks noChangeShapeType="1"/>
            </p:cNvSpPr>
            <p:nvPr/>
          </p:nvSpPr>
          <p:spPr bwMode="auto">
            <a:xfrm>
              <a:off x="1070" y="3005"/>
              <a:ext cx="1" cy="24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821" name="Rectangle 52"/>
            <p:cNvSpPr>
              <a:spLocks noChangeArrowheads="1"/>
            </p:cNvSpPr>
            <p:nvPr/>
          </p:nvSpPr>
          <p:spPr bwMode="auto">
            <a:xfrm>
              <a:off x="623" y="3261"/>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1</a:t>
              </a:r>
              <a:endParaRPr kumimoji="0" lang="en-US" altLang="tr-TR" i="1" baseline="-25000"/>
            </a:p>
          </p:txBody>
        </p:sp>
        <p:sp>
          <p:nvSpPr>
            <p:cNvPr id="157822" name="Rectangle 53"/>
            <p:cNvSpPr>
              <a:spLocks noChangeArrowheads="1"/>
            </p:cNvSpPr>
            <p:nvPr/>
          </p:nvSpPr>
          <p:spPr bwMode="auto">
            <a:xfrm>
              <a:off x="712" y="3261"/>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23" name="Rectangle 54"/>
            <p:cNvSpPr>
              <a:spLocks noChangeArrowheads="1"/>
            </p:cNvSpPr>
            <p:nvPr/>
          </p:nvSpPr>
          <p:spPr bwMode="auto">
            <a:xfrm>
              <a:off x="908" y="3261"/>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0</a:t>
              </a:r>
              <a:endParaRPr kumimoji="0" lang="en-US" altLang="tr-TR" i="1" baseline="-25000"/>
            </a:p>
          </p:txBody>
        </p:sp>
        <p:sp>
          <p:nvSpPr>
            <p:cNvPr id="157824" name="Rectangle 55"/>
            <p:cNvSpPr>
              <a:spLocks noChangeArrowheads="1"/>
            </p:cNvSpPr>
            <p:nvPr/>
          </p:nvSpPr>
          <p:spPr bwMode="auto">
            <a:xfrm>
              <a:off x="996" y="3261"/>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25" name="Rectangle 56"/>
            <p:cNvSpPr>
              <a:spLocks noChangeArrowheads="1"/>
            </p:cNvSpPr>
            <p:nvPr/>
          </p:nvSpPr>
          <p:spPr bwMode="auto">
            <a:xfrm>
              <a:off x="1468" y="3261"/>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0</a:t>
              </a:r>
              <a:endParaRPr kumimoji="0" lang="en-US" altLang="tr-TR" i="1" baseline="-25000"/>
            </a:p>
          </p:txBody>
        </p:sp>
        <p:sp>
          <p:nvSpPr>
            <p:cNvPr id="157826" name="Rectangle 57"/>
            <p:cNvSpPr>
              <a:spLocks noChangeArrowheads="1"/>
            </p:cNvSpPr>
            <p:nvPr/>
          </p:nvSpPr>
          <p:spPr bwMode="auto">
            <a:xfrm>
              <a:off x="1556" y="3261"/>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27" name="Rectangle 58"/>
            <p:cNvSpPr>
              <a:spLocks noChangeArrowheads="1"/>
            </p:cNvSpPr>
            <p:nvPr/>
          </p:nvSpPr>
          <p:spPr bwMode="auto">
            <a:xfrm>
              <a:off x="1997" y="3261"/>
              <a:ext cx="601"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Clear Q</a:t>
              </a:r>
              <a:endParaRPr kumimoji="0" lang="en-US" altLang="tr-TR" i="1" baseline="-25000"/>
            </a:p>
          </p:txBody>
        </p:sp>
        <p:sp>
          <p:nvSpPr>
            <p:cNvPr id="157828" name="Rectangle 59"/>
            <p:cNvSpPr>
              <a:spLocks noChangeArrowheads="1"/>
            </p:cNvSpPr>
            <p:nvPr/>
          </p:nvSpPr>
          <p:spPr bwMode="auto">
            <a:xfrm>
              <a:off x="2603" y="3261"/>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29" name="Rectangle 60"/>
            <p:cNvSpPr>
              <a:spLocks noChangeArrowheads="1"/>
            </p:cNvSpPr>
            <p:nvPr/>
          </p:nvSpPr>
          <p:spPr bwMode="auto">
            <a:xfrm>
              <a:off x="1070" y="3254"/>
              <a:ext cx="11" cy="24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830" name="Line 61"/>
            <p:cNvSpPr>
              <a:spLocks noChangeShapeType="1"/>
            </p:cNvSpPr>
            <p:nvPr/>
          </p:nvSpPr>
          <p:spPr bwMode="auto">
            <a:xfrm>
              <a:off x="1070" y="3254"/>
              <a:ext cx="1" cy="24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57831" name="Rectangle 62"/>
            <p:cNvSpPr>
              <a:spLocks noChangeArrowheads="1"/>
            </p:cNvSpPr>
            <p:nvPr/>
          </p:nvSpPr>
          <p:spPr bwMode="auto">
            <a:xfrm>
              <a:off x="623" y="3511"/>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1</a:t>
              </a:r>
              <a:endParaRPr kumimoji="0" lang="en-US" altLang="tr-TR" i="1" baseline="-25000"/>
            </a:p>
          </p:txBody>
        </p:sp>
        <p:sp>
          <p:nvSpPr>
            <p:cNvPr id="157832" name="Rectangle 63"/>
            <p:cNvSpPr>
              <a:spLocks noChangeArrowheads="1"/>
            </p:cNvSpPr>
            <p:nvPr/>
          </p:nvSpPr>
          <p:spPr bwMode="auto">
            <a:xfrm>
              <a:off x="712" y="3511"/>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33" name="Rectangle 64"/>
            <p:cNvSpPr>
              <a:spLocks noChangeArrowheads="1"/>
            </p:cNvSpPr>
            <p:nvPr/>
          </p:nvSpPr>
          <p:spPr bwMode="auto">
            <a:xfrm>
              <a:off x="908" y="3511"/>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1</a:t>
              </a:r>
              <a:endParaRPr kumimoji="0" lang="en-US" altLang="tr-TR" i="1" baseline="-25000"/>
            </a:p>
          </p:txBody>
        </p:sp>
        <p:sp>
          <p:nvSpPr>
            <p:cNvPr id="157834" name="Rectangle 65"/>
            <p:cNvSpPr>
              <a:spLocks noChangeArrowheads="1"/>
            </p:cNvSpPr>
            <p:nvPr/>
          </p:nvSpPr>
          <p:spPr bwMode="auto">
            <a:xfrm>
              <a:off x="996" y="3511"/>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35" name="Rectangle 66"/>
            <p:cNvSpPr>
              <a:spLocks noChangeArrowheads="1"/>
            </p:cNvSpPr>
            <p:nvPr/>
          </p:nvSpPr>
          <p:spPr bwMode="auto">
            <a:xfrm>
              <a:off x="1468" y="3511"/>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1</a:t>
              </a:r>
              <a:endParaRPr kumimoji="0" lang="en-US" altLang="tr-TR" i="1" baseline="-25000"/>
            </a:p>
          </p:txBody>
        </p:sp>
        <p:sp>
          <p:nvSpPr>
            <p:cNvPr id="157836" name="Rectangle 67"/>
            <p:cNvSpPr>
              <a:spLocks noChangeArrowheads="1"/>
            </p:cNvSpPr>
            <p:nvPr/>
          </p:nvSpPr>
          <p:spPr bwMode="auto">
            <a:xfrm>
              <a:off x="1556" y="3511"/>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37" name="Rectangle 68"/>
            <p:cNvSpPr>
              <a:spLocks noChangeArrowheads="1"/>
            </p:cNvSpPr>
            <p:nvPr/>
          </p:nvSpPr>
          <p:spPr bwMode="auto">
            <a:xfrm>
              <a:off x="1997" y="3511"/>
              <a:ext cx="836"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No Change</a:t>
              </a:r>
              <a:endParaRPr kumimoji="0" lang="en-US" altLang="tr-TR" i="1" baseline="-25000"/>
            </a:p>
          </p:txBody>
        </p:sp>
        <p:sp>
          <p:nvSpPr>
            <p:cNvPr id="157838" name="Rectangle 69"/>
            <p:cNvSpPr>
              <a:spLocks noChangeArrowheads="1"/>
            </p:cNvSpPr>
            <p:nvPr/>
          </p:nvSpPr>
          <p:spPr bwMode="auto">
            <a:xfrm>
              <a:off x="2836" y="3511"/>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200" b="1">
                  <a:solidFill>
                    <a:srgbClr val="000000"/>
                  </a:solidFill>
                </a:rPr>
                <a:t> </a:t>
              </a:r>
              <a:endParaRPr kumimoji="0" lang="en-US" altLang="tr-TR" i="1" baseline="-25000"/>
            </a:p>
          </p:txBody>
        </p:sp>
        <p:sp>
          <p:nvSpPr>
            <p:cNvPr id="157839" name="Rectangle 70"/>
            <p:cNvSpPr>
              <a:spLocks noChangeArrowheads="1"/>
            </p:cNvSpPr>
            <p:nvPr/>
          </p:nvSpPr>
          <p:spPr bwMode="auto">
            <a:xfrm>
              <a:off x="1070" y="3503"/>
              <a:ext cx="11" cy="24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840" name="Line 71"/>
            <p:cNvSpPr>
              <a:spLocks noChangeShapeType="1"/>
            </p:cNvSpPr>
            <p:nvPr/>
          </p:nvSpPr>
          <p:spPr bwMode="auto">
            <a:xfrm>
              <a:off x="1070" y="3503"/>
              <a:ext cx="1" cy="24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grpSp>
      <p:graphicFrame>
        <p:nvGraphicFramePr>
          <p:cNvPr id="517192" name="Object 72"/>
          <p:cNvGraphicFramePr>
            <a:graphicFrameLocks noChangeAspect="1"/>
          </p:cNvGraphicFramePr>
          <p:nvPr/>
        </p:nvGraphicFramePr>
        <p:xfrm>
          <a:off x="5110163" y="3732213"/>
          <a:ext cx="3586162" cy="773112"/>
        </p:xfrm>
        <a:graphic>
          <a:graphicData uri="http://schemas.openxmlformats.org/presentationml/2006/ole">
            <mc:AlternateContent xmlns:mc="http://schemas.openxmlformats.org/markup-compatibility/2006">
              <mc:Choice xmlns:v="urn:schemas-microsoft-com:vml" Requires="v">
                <p:oleObj spid="_x0000_s157843" name="Document" r:id="rId4" imgW="3575304" imgH="774192" progId="Word.Document.8">
                  <p:embed/>
                </p:oleObj>
              </mc:Choice>
              <mc:Fallback>
                <p:oleObj name="Document" r:id="rId4" imgW="3575304" imgH="774192" progId="Word.Document.8">
                  <p:embed/>
                  <p:pic>
                    <p:nvPicPr>
                      <p:cNvPr id="0" name="Object 7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10163" y="3732213"/>
                        <a:ext cx="3586162" cy="773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517193" name="Group 73"/>
          <p:cNvGrpSpPr>
            <a:grpSpLocks/>
          </p:cNvGrpSpPr>
          <p:nvPr/>
        </p:nvGrpSpPr>
        <p:grpSpPr bwMode="auto">
          <a:xfrm>
            <a:off x="6477000" y="4343400"/>
            <a:ext cx="1854200" cy="1636713"/>
            <a:chOff x="4080" y="2736"/>
            <a:chExt cx="1168" cy="1031"/>
          </a:xfrm>
        </p:grpSpPr>
        <p:sp>
          <p:nvSpPr>
            <p:cNvPr id="157764" name="Freeform 74"/>
            <p:cNvSpPr>
              <a:spLocks/>
            </p:cNvSpPr>
            <p:nvPr/>
          </p:nvSpPr>
          <p:spPr bwMode="auto">
            <a:xfrm>
              <a:off x="4233" y="2736"/>
              <a:ext cx="778" cy="1031"/>
            </a:xfrm>
            <a:custGeom>
              <a:avLst/>
              <a:gdLst>
                <a:gd name="T0" fmla="*/ 10 w 778"/>
                <a:gd name="T1" fmla="*/ 0 h 1031"/>
                <a:gd name="T2" fmla="*/ 7 w 778"/>
                <a:gd name="T3" fmla="*/ 0 h 1031"/>
                <a:gd name="T4" fmla="*/ 4 w 778"/>
                <a:gd name="T5" fmla="*/ 3 h 1031"/>
                <a:gd name="T6" fmla="*/ 0 w 778"/>
                <a:gd name="T7" fmla="*/ 7 h 1031"/>
                <a:gd name="T8" fmla="*/ 0 w 778"/>
                <a:gd name="T9" fmla="*/ 1024 h 1031"/>
                <a:gd name="T10" fmla="*/ 4 w 778"/>
                <a:gd name="T11" fmla="*/ 1027 h 1031"/>
                <a:gd name="T12" fmla="*/ 7 w 778"/>
                <a:gd name="T13" fmla="*/ 1031 h 1031"/>
                <a:gd name="T14" fmla="*/ 772 w 778"/>
                <a:gd name="T15" fmla="*/ 1031 h 1031"/>
                <a:gd name="T16" fmla="*/ 775 w 778"/>
                <a:gd name="T17" fmla="*/ 1027 h 1031"/>
                <a:gd name="T18" fmla="*/ 778 w 778"/>
                <a:gd name="T19" fmla="*/ 1024 h 1031"/>
                <a:gd name="T20" fmla="*/ 778 w 778"/>
                <a:gd name="T21" fmla="*/ 7 h 1031"/>
                <a:gd name="T22" fmla="*/ 775 w 778"/>
                <a:gd name="T23" fmla="*/ 3 h 1031"/>
                <a:gd name="T24" fmla="*/ 772 w 778"/>
                <a:gd name="T25" fmla="*/ 0 h 1031"/>
                <a:gd name="T26" fmla="*/ 768 w 778"/>
                <a:gd name="T27" fmla="*/ 0 h 1031"/>
                <a:gd name="T28" fmla="*/ 10 w 778"/>
                <a:gd name="T29" fmla="*/ 0 h 1031"/>
                <a:gd name="T30" fmla="*/ 10 w 778"/>
                <a:gd name="T31" fmla="*/ 20 h 1031"/>
                <a:gd name="T32" fmla="*/ 768 w 778"/>
                <a:gd name="T33" fmla="*/ 20 h 1031"/>
                <a:gd name="T34" fmla="*/ 758 w 778"/>
                <a:gd name="T35" fmla="*/ 10 h 1031"/>
                <a:gd name="T36" fmla="*/ 758 w 778"/>
                <a:gd name="T37" fmla="*/ 1021 h 1031"/>
                <a:gd name="T38" fmla="*/ 768 w 778"/>
                <a:gd name="T39" fmla="*/ 1010 h 1031"/>
                <a:gd name="T40" fmla="*/ 10 w 778"/>
                <a:gd name="T41" fmla="*/ 1010 h 1031"/>
                <a:gd name="T42" fmla="*/ 20 w 778"/>
                <a:gd name="T43" fmla="*/ 1021 h 1031"/>
                <a:gd name="T44" fmla="*/ 20 w 778"/>
                <a:gd name="T45" fmla="*/ 10 h 1031"/>
                <a:gd name="T46" fmla="*/ 10 w 778"/>
                <a:gd name="T47" fmla="*/ 20 h 1031"/>
                <a:gd name="T48" fmla="*/ 10 w 778"/>
                <a:gd name="T49" fmla="*/ 0 h 10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8" h="1031">
                  <a:moveTo>
                    <a:pt x="10" y="0"/>
                  </a:moveTo>
                  <a:lnTo>
                    <a:pt x="7" y="0"/>
                  </a:lnTo>
                  <a:lnTo>
                    <a:pt x="4" y="3"/>
                  </a:lnTo>
                  <a:lnTo>
                    <a:pt x="0" y="7"/>
                  </a:lnTo>
                  <a:lnTo>
                    <a:pt x="0" y="1024"/>
                  </a:lnTo>
                  <a:lnTo>
                    <a:pt x="4" y="1027"/>
                  </a:lnTo>
                  <a:lnTo>
                    <a:pt x="7" y="1031"/>
                  </a:lnTo>
                  <a:lnTo>
                    <a:pt x="772" y="1031"/>
                  </a:lnTo>
                  <a:lnTo>
                    <a:pt x="775" y="1027"/>
                  </a:lnTo>
                  <a:lnTo>
                    <a:pt x="778" y="1024"/>
                  </a:lnTo>
                  <a:lnTo>
                    <a:pt x="778" y="7"/>
                  </a:lnTo>
                  <a:lnTo>
                    <a:pt x="775" y="3"/>
                  </a:lnTo>
                  <a:lnTo>
                    <a:pt x="772" y="0"/>
                  </a:lnTo>
                  <a:lnTo>
                    <a:pt x="768" y="0"/>
                  </a:lnTo>
                  <a:lnTo>
                    <a:pt x="10" y="0"/>
                  </a:lnTo>
                  <a:lnTo>
                    <a:pt x="10" y="20"/>
                  </a:lnTo>
                  <a:lnTo>
                    <a:pt x="768" y="20"/>
                  </a:lnTo>
                  <a:lnTo>
                    <a:pt x="758" y="10"/>
                  </a:lnTo>
                  <a:lnTo>
                    <a:pt x="758" y="1021"/>
                  </a:lnTo>
                  <a:lnTo>
                    <a:pt x="768" y="1010"/>
                  </a:lnTo>
                  <a:lnTo>
                    <a:pt x="10" y="1010"/>
                  </a:lnTo>
                  <a:lnTo>
                    <a:pt x="20" y="1021"/>
                  </a:lnTo>
                  <a:lnTo>
                    <a:pt x="20" y="10"/>
                  </a:lnTo>
                  <a:lnTo>
                    <a:pt x="10" y="2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65" name="Rectangle 75"/>
            <p:cNvSpPr>
              <a:spLocks noChangeArrowheads="1"/>
            </p:cNvSpPr>
            <p:nvPr/>
          </p:nvSpPr>
          <p:spPr bwMode="auto">
            <a:xfrm>
              <a:off x="4338" y="3453"/>
              <a:ext cx="20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latin typeface="Swiss 721 SWA" charset="0"/>
                </a:rPr>
                <a:t>C</a:t>
              </a:r>
              <a:endParaRPr kumimoji="0" lang="en-US" altLang="tr-TR" i="1" baseline="-25000"/>
            </a:p>
          </p:txBody>
        </p:sp>
        <p:sp>
          <p:nvSpPr>
            <p:cNvPr id="157766" name="Rectangle 76"/>
            <p:cNvSpPr>
              <a:spLocks noChangeArrowheads="1"/>
            </p:cNvSpPr>
            <p:nvPr/>
          </p:nvSpPr>
          <p:spPr bwMode="auto">
            <a:xfrm>
              <a:off x="4338" y="2879"/>
              <a:ext cx="20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latin typeface="Swiss 721 SWA" charset="0"/>
                </a:rPr>
                <a:t>D</a:t>
              </a:r>
              <a:endParaRPr kumimoji="0" lang="en-US" altLang="tr-TR" i="1" baseline="-25000"/>
            </a:p>
          </p:txBody>
        </p:sp>
        <p:sp>
          <p:nvSpPr>
            <p:cNvPr id="157767" name="Rectangle 77"/>
            <p:cNvSpPr>
              <a:spLocks noChangeArrowheads="1"/>
            </p:cNvSpPr>
            <p:nvPr/>
          </p:nvSpPr>
          <p:spPr bwMode="auto">
            <a:xfrm>
              <a:off x="4781" y="2884"/>
              <a:ext cx="21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latin typeface="Swiss 721 SWA" charset="0"/>
                </a:rPr>
                <a:t>Q</a:t>
              </a:r>
              <a:endParaRPr kumimoji="0" lang="en-US" altLang="tr-TR" i="1" baseline="-25000"/>
            </a:p>
          </p:txBody>
        </p:sp>
        <p:sp>
          <p:nvSpPr>
            <p:cNvPr id="157768" name="Rectangle 78"/>
            <p:cNvSpPr>
              <a:spLocks noChangeArrowheads="1"/>
            </p:cNvSpPr>
            <p:nvPr/>
          </p:nvSpPr>
          <p:spPr bwMode="auto">
            <a:xfrm>
              <a:off x="4789" y="3436"/>
              <a:ext cx="1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000000"/>
                  </a:solidFill>
                  <a:latin typeface="Swiss 721 SWA" charset="0"/>
                </a:rPr>
                <a:t>Q</a:t>
              </a:r>
              <a:endParaRPr kumimoji="0" lang="en-US" altLang="tr-TR" i="1" baseline="-25000"/>
            </a:p>
          </p:txBody>
        </p:sp>
        <p:sp>
          <p:nvSpPr>
            <p:cNvPr id="157769" name="Freeform 79"/>
            <p:cNvSpPr>
              <a:spLocks/>
            </p:cNvSpPr>
            <p:nvPr/>
          </p:nvSpPr>
          <p:spPr bwMode="auto">
            <a:xfrm>
              <a:off x="4080" y="2931"/>
              <a:ext cx="168" cy="10"/>
            </a:xfrm>
            <a:custGeom>
              <a:avLst/>
              <a:gdLst>
                <a:gd name="T0" fmla="*/ 163 w 168"/>
                <a:gd name="T1" fmla="*/ 10 h 10"/>
                <a:gd name="T2" fmla="*/ 167 w 168"/>
                <a:gd name="T3" fmla="*/ 10 h 10"/>
                <a:gd name="T4" fmla="*/ 167 w 168"/>
                <a:gd name="T5" fmla="*/ 9 h 10"/>
                <a:gd name="T6" fmla="*/ 168 w 168"/>
                <a:gd name="T7" fmla="*/ 9 h 10"/>
                <a:gd name="T8" fmla="*/ 168 w 168"/>
                <a:gd name="T9" fmla="*/ 4 h 10"/>
                <a:gd name="T10" fmla="*/ 167 w 168"/>
                <a:gd name="T11" fmla="*/ 2 h 10"/>
                <a:gd name="T12" fmla="*/ 167 w 168"/>
                <a:gd name="T13" fmla="*/ 0 h 10"/>
                <a:gd name="T14" fmla="*/ 3 w 168"/>
                <a:gd name="T15" fmla="*/ 0 h 10"/>
                <a:gd name="T16" fmla="*/ 0 w 168"/>
                <a:gd name="T17" fmla="*/ 4 h 10"/>
                <a:gd name="T18" fmla="*/ 0 w 168"/>
                <a:gd name="T19" fmla="*/ 9 h 10"/>
                <a:gd name="T20" fmla="*/ 2 w 168"/>
                <a:gd name="T21" fmla="*/ 9 h 10"/>
                <a:gd name="T22" fmla="*/ 3 w 168"/>
                <a:gd name="T23" fmla="*/ 10 h 10"/>
                <a:gd name="T24" fmla="*/ 5 w 168"/>
                <a:gd name="T25" fmla="*/ 10 h 10"/>
                <a:gd name="T26" fmla="*/ 163 w 168"/>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8" h="10">
                  <a:moveTo>
                    <a:pt x="163" y="10"/>
                  </a:moveTo>
                  <a:lnTo>
                    <a:pt x="167" y="10"/>
                  </a:lnTo>
                  <a:lnTo>
                    <a:pt x="167" y="9"/>
                  </a:lnTo>
                  <a:lnTo>
                    <a:pt x="168" y="9"/>
                  </a:lnTo>
                  <a:lnTo>
                    <a:pt x="168" y="4"/>
                  </a:lnTo>
                  <a:lnTo>
                    <a:pt x="167" y="2"/>
                  </a:lnTo>
                  <a:lnTo>
                    <a:pt x="167" y="0"/>
                  </a:lnTo>
                  <a:lnTo>
                    <a:pt x="3" y="0"/>
                  </a:lnTo>
                  <a:lnTo>
                    <a:pt x="0" y="4"/>
                  </a:lnTo>
                  <a:lnTo>
                    <a:pt x="0" y="9"/>
                  </a:lnTo>
                  <a:lnTo>
                    <a:pt x="2" y="9"/>
                  </a:lnTo>
                  <a:lnTo>
                    <a:pt x="3" y="10"/>
                  </a:lnTo>
                  <a:lnTo>
                    <a:pt x="5" y="10"/>
                  </a:lnTo>
                  <a:lnTo>
                    <a:pt x="1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70" name="Freeform 80"/>
            <p:cNvSpPr>
              <a:spLocks/>
            </p:cNvSpPr>
            <p:nvPr/>
          </p:nvSpPr>
          <p:spPr bwMode="auto">
            <a:xfrm>
              <a:off x="4080" y="3531"/>
              <a:ext cx="168" cy="10"/>
            </a:xfrm>
            <a:custGeom>
              <a:avLst/>
              <a:gdLst>
                <a:gd name="T0" fmla="*/ 163 w 168"/>
                <a:gd name="T1" fmla="*/ 10 h 10"/>
                <a:gd name="T2" fmla="*/ 167 w 168"/>
                <a:gd name="T3" fmla="*/ 10 h 10"/>
                <a:gd name="T4" fmla="*/ 167 w 168"/>
                <a:gd name="T5" fmla="*/ 8 h 10"/>
                <a:gd name="T6" fmla="*/ 168 w 168"/>
                <a:gd name="T7" fmla="*/ 8 h 10"/>
                <a:gd name="T8" fmla="*/ 168 w 168"/>
                <a:gd name="T9" fmla="*/ 3 h 10"/>
                <a:gd name="T10" fmla="*/ 167 w 168"/>
                <a:gd name="T11" fmla="*/ 2 h 10"/>
                <a:gd name="T12" fmla="*/ 167 w 168"/>
                <a:gd name="T13" fmla="*/ 0 h 10"/>
                <a:gd name="T14" fmla="*/ 3 w 168"/>
                <a:gd name="T15" fmla="*/ 0 h 10"/>
                <a:gd name="T16" fmla="*/ 0 w 168"/>
                <a:gd name="T17" fmla="*/ 3 h 10"/>
                <a:gd name="T18" fmla="*/ 0 w 168"/>
                <a:gd name="T19" fmla="*/ 8 h 10"/>
                <a:gd name="T20" fmla="*/ 2 w 168"/>
                <a:gd name="T21" fmla="*/ 8 h 10"/>
                <a:gd name="T22" fmla="*/ 3 w 168"/>
                <a:gd name="T23" fmla="*/ 10 h 10"/>
                <a:gd name="T24" fmla="*/ 5 w 168"/>
                <a:gd name="T25" fmla="*/ 10 h 10"/>
                <a:gd name="T26" fmla="*/ 163 w 168"/>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8" h="10">
                  <a:moveTo>
                    <a:pt x="163" y="10"/>
                  </a:moveTo>
                  <a:lnTo>
                    <a:pt x="167" y="10"/>
                  </a:lnTo>
                  <a:lnTo>
                    <a:pt x="167" y="8"/>
                  </a:lnTo>
                  <a:lnTo>
                    <a:pt x="168" y="8"/>
                  </a:lnTo>
                  <a:lnTo>
                    <a:pt x="168" y="3"/>
                  </a:lnTo>
                  <a:lnTo>
                    <a:pt x="167" y="2"/>
                  </a:lnTo>
                  <a:lnTo>
                    <a:pt x="167" y="0"/>
                  </a:lnTo>
                  <a:lnTo>
                    <a:pt x="3" y="0"/>
                  </a:lnTo>
                  <a:lnTo>
                    <a:pt x="0" y="3"/>
                  </a:lnTo>
                  <a:lnTo>
                    <a:pt x="0" y="8"/>
                  </a:lnTo>
                  <a:lnTo>
                    <a:pt x="2" y="8"/>
                  </a:lnTo>
                  <a:lnTo>
                    <a:pt x="3" y="10"/>
                  </a:lnTo>
                  <a:lnTo>
                    <a:pt x="5" y="10"/>
                  </a:lnTo>
                  <a:lnTo>
                    <a:pt x="1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71" name="Line 81"/>
            <p:cNvSpPr>
              <a:spLocks noChangeShapeType="1"/>
            </p:cNvSpPr>
            <p:nvPr/>
          </p:nvSpPr>
          <p:spPr bwMode="auto">
            <a:xfrm>
              <a:off x="4992" y="2984"/>
              <a:ext cx="2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57772" name="Line 82"/>
            <p:cNvSpPr>
              <a:spLocks noChangeShapeType="1"/>
            </p:cNvSpPr>
            <p:nvPr/>
          </p:nvSpPr>
          <p:spPr bwMode="auto">
            <a:xfrm>
              <a:off x="5096" y="3536"/>
              <a:ext cx="15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57773" name="Oval 83"/>
            <p:cNvSpPr>
              <a:spLocks noChangeArrowheads="1"/>
            </p:cNvSpPr>
            <p:nvPr/>
          </p:nvSpPr>
          <p:spPr bwMode="auto">
            <a:xfrm>
              <a:off x="5000" y="3488"/>
              <a:ext cx="88" cy="9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nvGrpSpPr>
          <p:cNvPr id="517204" name="Group 84"/>
          <p:cNvGrpSpPr>
            <a:grpSpLocks/>
          </p:cNvGrpSpPr>
          <p:nvPr/>
        </p:nvGrpSpPr>
        <p:grpSpPr bwMode="auto">
          <a:xfrm>
            <a:off x="4178300" y="1511300"/>
            <a:ext cx="4687888" cy="1981200"/>
            <a:chOff x="2632" y="952"/>
            <a:chExt cx="2953" cy="1248"/>
          </a:xfrm>
        </p:grpSpPr>
        <p:sp>
          <p:nvSpPr>
            <p:cNvPr id="157705" name="Rectangle 85"/>
            <p:cNvSpPr>
              <a:spLocks noChangeArrowheads="1"/>
            </p:cNvSpPr>
            <p:nvPr/>
          </p:nvSpPr>
          <p:spPr bwMode="auto">
            <a:xfrm>
              <a:off x="2649" y="952"/>
              <a:ext cx="11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D</a:t>
              </a:r>
              <a:endParaRPr kumimoji="0" lang="en-US" altLang="tr-TR" sz="2400"/>
            </a:p>
          </p:txBody>
        </p:sp>
        <p:sp>
          <p:nvSpPr>
            <p:cNvPr id="157706" name="Freeform 86"/>
            <p:cNvSpPr>
              <a:spLocks/>
            </p:cNvSpPr>
            <p:nvPr/>
          </p:nvSpPr>
          <p:spPr bwMode="auto">
            <a:xfrm>
              <a:off x="4742" y="1077"/>
              <a:ext cx="140" cy="262"/>
            </a:xfrm>
            <a:custGeom>
              <a:avLst/>
              <a:gdLst>
                <a:gd name="T0" fmla="*/ 6 w 140"/>
                <a:gd name="T1" fmla="*/ 0 h 262"/>
                <a:gd name="T2" fmla="*/ 0 w 140"/>
                <a:gd name="T3" fmla="*/ 6 h 262"/>
                <a:gd name="T4" fmla="*/ 3 w 140"/>
                <a:gd name="T5" fmla="*/ 15 h 262"/>
                <a:gd name="T6" fmla="*/ 25 w 140"/>
                <a:gd name="T7" fmla="*/ 18 h 262"/>
                <a:gd name="T8" fmla="*/ 48 w 140"/>
                <a:gd name="T9" fmla="*/ 26 h 262"/>
                <a:gd name="T10" fmla="*/ 58 w 140"/>
                <a:gd name="T11" fmla="*/ 30 h 262"/>
                <a:gd name="T12" fmla="*/ 65 w 140"/>
                <a:gd name="T13" fmla="*/ 33 h 262"/>
                <a:gd name="T14" fmla="*/ 76 w 140"/>
                <a:gd name="T15" fmla="*/ 40 h 262"/>
                <a:gd name="T16" fmla="*/ 83 w 140"/>
                <a:gd name="T17" fmla="*/ 46 h 262"/>
                <a:gd name="T18" fmla="*/ 95 w 140"/>
                <a:gd name="T19" fmla="*/ 58 h 262"/>
                <a:gd name="T20" fmla="*/ 101 w 140"/>
                <a:gd name="T21" fmla="*/ 69 h 262"/>
                <a:gd name="T22" fmla="*/ 107 w 140"/>
                <a:gd name="T23" fmla="*/ 76 h 262"/>
                <a:gd name="T24" fmla="*/ 112 w 140"/>
                <a:gd name="T25" fmla="*/ 87 h 262"/>
                <a:gd name="T26" fmla="*/ 116 w 140"/>
                <a:gd name="T27" fmla="*/ 97 h 262"/>
                <a:gd name="T28" fmla="*/ 120 w 140"/>
                <a:gd name="T29" fmla="*/ 125 h 262"/>
                <a:gd name="T30" fmla="*/ 122 w 140"/>
                <a:gd name="T31" fmla="*/ 130 h 262"/>
                <a:gd name="T32" fmla="*/ 120 w 140"/>
                <a:gd name="T33" fmla="*/ 147 h 262"/>
                <a:gd name="T34" fmla="*/ 113 w 140"/>
                <a:gd name="T35" fmla="*/ 170 h 262"/>
                <a:gd name="T36" fmla="*/ 109 w 140"/>
                <a:gd name="T37" fmla="*/ 180 h 262"/>
                <a:gd name="T38" fmla="*/ 106 w 140"/>
                <a:gd name="T39" fmla="*/ 188 h 262"/>
                <a:gd name="T40" fmla="*/ 98 w 140"/>
                <a:gd name="T41" fmla="*/ 198 h 262"/>
                <a:gd name="T42" fmla="*/ 92 w 140"/>
                <a:gd name="T43" fmla="*/ 205 h 262"/>
                <a:gd name="T44" fmla="*/ 80 w 140"/>
                <a:gd name="T45" fmla="*/ 217 h 262"/>
                <a:gd name="T46" fmla="*/ 70 w 140"/>
                <a:gd name="T47" fmla="*/ 223 h 262"/>
                <a:gd name="T48" fmla="*/ 62 w 140"/>
                <a:gd name="T49" fmla="*/ 229 h 262"/>
                <a:gd name="T50" fmla="*/ 52 w 140"/>
                <a:gd name="T51" fmla="*/ 234 h 262"/>
                <a:gd name="T52" fmla="*/ 42 w 140"/>
                <a:gd name="T53" fmla="*/ 238 h 262"/>
                <a:gd name="T54" fmla="*/ 13 w 140"/>
                <a:gd name="T55" fmla="*/ 243 h 262"/>
                <a:gd name="T56" fmla="*/ 9 w 140"/>
                <a:gd name="T57" fmla="*/ 244 h 262"/>
                <a:gd name="T58" fmla="*/ 3 w 140"/>
                <a:gd name="T59" fmla="*/ 247 h 262"/>
                <a:gd name="T60" fmla="*/ 0 w 140"/>
                <a:gd name="T61" fmla="*/ 256 h 262"/>
                <a:gd name="T62" fmla="*/ 6 w 140"/>
                <a:gd name="T63" fmla="*/ 262 h 262"/>
                <a:gd name="T64" fmla="*/ 10 w 140"/>
                <a:gd name="T65" fmla="*/ 262 h 262"/>
                <a:gd name="T66" fmla="*/ 28 w 140"/>
                <a:gd name="T67" fmla="*/ 260 h 262"/>
                <a:gd name="T68" fmla="*/ 54 w 140"/>
                <a:gd name="T69" fmla="*/ 253 h 262"/>
                <a:gd name="T70" fmla="*/ 64 w 140"/>
                <a:gd name="T71" fmla="*/ 249 h 262"/>
                <a:gd name="T72" fmla="*/ 77 w 140"/>
                <a:gd name="T73" fmla="*/ 243 h 262"/>
                <a:gd name="T74" fmla="*/ 85 w 140"/>
                <a:gd name="T75" fmla="*/ 235 h 262"/>
                <a:gd name="T76" fmla="*/ 98 w 140"/>
                <a:gd name="T77" fmla="*/ 226 h 262"/>
                <a:gd name="T78" fmla="*/ 104 w 140"/>
                <a:gd name="T79" fmla="*/ 220 h 262"/>
                <a:gd name="T80" fmla="*/ 113 w 140"/>
                <a:gd name="T81" fmla="*/ 207 h 262"/>
                <a:gd name="T82" fmla="*/ 120 w 140"/>
                <a:gd name="T83" fmla="*/ 199 h 262"/>
                <a:gd name="T84" fmla="*/ 126 w 140"/>
                <a:gd name="T85" fmla="*/ 186 h 262"/>
                <a:gd name="T86" fmla="*/ 131 w 140"/>
                <a:gd name="T87" fmla="*/ 176 h 262"/>
                <a:gd name="T88" fmla="*/ 138 w 140"/>
                <a:gd name="T89" fmla="*/ 150 h 262"/>
                <a:gd name="T90" fmla="*/ 140 w 140"/>
                <a:gd name="T91" fmla="*/ 133 h 262"/>
                <a:gd name="T92" fmla="*/ 138 w 140"/>
                <a:gd name="T93" fmla="*/ 122 h 262"/>
                <a:gd name="T94" fmla="*/ 134 w 140"/>
                <a:gd name="T95" fmla="*/ 91 h 262"/>
                <a:gd name="T96" fmla="*/ 129 w 140"/>
                <a:gd name="T97" fmla="*/ 81 h 262"/>
                <a:gd name="T98" fmla="*/ 125 w 140"/>
                <a:gd name="T99" fmla="*/ 70 h 262"/>
                <a:gd name="T100" fmla="*/ 116 w 140"/>
                <a:gd name="T101" fmla="*/ 57 h 262"/>
                <a:gd name="T102" fmla="*/ 110 w 140"/>
                <a:gd name="T103" fmla="*/ 46 h 262"/>
                <a:gd name="T104" fmla="*/ 100 w 140"/>
                <a:gd name="T105" fmla="*/ 39 h 262"/>
                <a:gd name="T106" fmla="*/ 92 w 140"/>
                <a:gd name="T107" fmla="*/ 29 h 262"/>
                <a:gd name="T108" fmla="*/ 82 w 140"/>
                <a:gd name="T109" fmla="*/ 23 h 262"/>
                <a:gd name="T110" fmla="*/ 68 w 140"/>
                <a:gd name="T111" fmla="*/ 14 h 262"/>
                <a:gd name="T112" fmla="*/ 58 w 140"/>
                <a:gd name="T113" fmla="*/ 9 h 262"/>
                <a:gd name="T114" fmla="*/ 48 w 140"/>
                <a:gd name="T115" fmla="*/ 5 h 262"/>
                <a:gd name="T116" fmla="*/ 9 w 140"/>
                <a:gd name="T117" fmla="*/ 0 h 2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0" h="262">
                  <a:moveTo>
                    <a:pt x="9" y="0"/>
                  </a:moveTo>
                  <a:lnTo>
                    <a:pt x="6" y="0"/>
                  </a:lnTo>
                  <a:lnTo>
                    <a:pt x="3" y="3"/>
                  </a:lnTo>
                  <a:lnTo>
                    <a:pt x="0" y="6"/>
                  </a:lnTo>
                  <a:lnTo>
                    <a:pt x="0" y="12"/>
                  </a:lnTo>
                  <a:lnTo>
                    <a:pt x="3" y="15"/>
                  </a:lnTo>
                  <a:lnTo>
                    <a:pt x="6" y="18"/>
                  </a:lnTo>
                  <a:lnTo>
                    <a:pt x="25" y="18"/>
                  </a:lnTo>
                  <a:lnTo>
                    <a:pt x="42" y="23"/>
                  </a:lnTo>
                  <a:lnTo>
                    <a:pt x="48" y="26"/>
                  </a:lnTo>
                  <a:lnTo>
                    <a:pt x="52" y="27"/>
                  </a:lnTo>
                  <a:lnTo>
                    <a:pt x="58" y="30"/>
                  </a:lnTo>
                  <a:lnTo>
                    <a:pt x="62" y="32"/>
                  </a:lnTo>
                  <a:lnTo>
                    <a:pt x="65" y="33"/>
                  </a:lnTo>
                  <a:lnTo>
                    <a:pt x="70" y="37"/>
                  </a:lnTo>
                  <a:lnTo>
                    <a:pt x="76" y="40"/>
                  </a:lnTo>
                  <a:lnTo>
                    <a:pt x="80" y="43"/>
                  </a:lnTo>
                  <a:lnTo>
                    <a:pt x="83" y="46"/>
                  </a:lnTo>
                  <a:lnTo>
                    <a:pt x="92" y="55"/>
                  </a:lnTo>
                  <a:lnTo>
                    <a:pt x="95" y="58"/>
                  </a:lnTo>
                  <a:lnTo>
                    <a:pt x="98" y="63"/>
                  </a:lnTo>
                  <a:lnTo>
                    <a:pt x="101" y="69"/>
                  </a:lnTo>
                  <a:lnTo>
                    <a:pt x="106" y="73"/>
                  </a:lnTo>
                  <a:lnTo>
                    <a:pt x="107" y="76"/>
                  </a:lnTo>
                  <a:lnTo>
                    <a:pt x="109" y="81"/>
                  </a:lnTo>
                  <a:lnTo>
                    <a:pt x="112" y="87"/>
                  </a:lnTo>
                  <a:lnTo>
                    <a:pt x="113" y="91"/>
                  </a:lnTo>
                  <a:lnTo>
                    <a:pt x="116" y="97"/>
                  </a:lnTo>
                  <a:lnTo>
                    <a:pt x="120" y="113"/>
                  </a:lnTo>
                  <a:lnTo>
                    <a:pt x="120" y="125"/>
                  </a:lnTo>
                  <a:lnTo>
                    <a:pt x="122" y="133"/>
                  </a:lnTo>
                  <a:lnTo>
                    <a:pt x="122" y="130"/>
                  </a:lnTo>
                  <a:lnTo>
                    <a:pt x="120" y="136"/>
                  </a:lnTo>
                  <a:lnTo>
                    <a:pt x="120" y="147"/>
                  </a:lnTo>
                  <a:lnTo>
                    <a:pt x="116" y="164"/>
                  </a:lnTo>
                  <a:lnTo>
                    <a:pt x="113" y="170"/>
                  </a:lnTo>
                  <a:lnTo>
                    <a:pt x="112" y="174"/>
                  </a:lnTo>
                  <a:lnTo>
                    <a:pt x="109" y="180"/>
                  </a:lnTo>
                  <a:lnTo>
                    <a:pt x="107" y="185"/>
                  </a:lnTo>
                  <a:lnTo>
                    <a:pt x="106" y="188"/>
                  </a:lnTo>
                  <a:lnTo>
                    <a:pt x="101" y="192"/>
                  </a:lnTo>
                  <a:lnTo>
                    <a:pt x="98" y="198"/>
                  </a:lnTo>
                  <a:lnTo>
                    <a:pt x="95" y="202"/>
                  </a:lnTo>
                  <a:lnTo>
                    <a:pt x="92" y="205"/>
                  </a:lnTo>
                  <a:lnTo>
                    <a:pt x="83" y="214"/>
                  </a:lnTo>
                  <a:lnTo>
                    <a:pt x="80" y="217"/>
                  </a:lnTo>
                  <a:lnTo>
                    <a:pt x="76" y="220"/>
                  </a:lnTo>
                  <a:lnTo>
                    <a:pt x="70" y="223"/>
                  </a:lnTo>
                  <a:lnTo>
                    <a:pt x="65" y="228"/>
                  </a:lnTo>
                  <a:lnTo>
                    <a:pt x="62" y="229"/>
                  </a:lnTo>
                  <a:lnTo>
                    <a:pt x="58" y="231"/>
                  </a:lnTo>
                  <a:lnTo>
                    <a:pt x="52" y="234"/>
                  </a:lnTo>
                  <a:lnTo>
                    <a:pt x="48" y="235"/>
                  </a:lnTo>
                  <a:lnTo>
                    <a:pt x="42" y="238"/>
                  </a:lnTo>
                  <a:lnTo>
                    <a:pt x="25" y="243"/>
                  </a:lnTo>
                  <a:lnTo>
                    <a:pt x="13" y="243"/>
                  </a:lnTo>
                  <a:lnTo>
                    <a:pt x="8" y="244"/>
                  </a:lnTo>
                  <a:lnTo>
                    <a:pt x="9" y="244"/>
                  </a:lnTo>
                  <a:lnTo>
                    <a:pt x="6" y="244"/>
                  </a:lnTo>
                  <a:lnTo>
                    <a:pt x="3" y="247"/>
                  </a:lnTo>
                  <a:lnTo>
                    <a:pt x="0" y="250"/>
                  </a:lnTo>
                  <a:lnTo>
                    <a:pt x="0" y="256"/>
                  </a:lnTo>
                  <a:lnTo>
                    <a:pt x="3" y="259"/>
                  </a:lnTo>
                  <a:lnTo>
                    <a:pt x="6" y="262"/>
                  </a:lnTo>
                  <a:lnTo>
                    <a:pt x="9" y="262"/>
                  </a:lnTo>
                  <a:lnTo>
                    <a:pt x="10" y="262"/>
                  </a:lnTo>
                  <a:lnTo>
                    <a:pt x="16" y="260"/>
                  </a:lnTo>
                  <a:lnTo>
                    <a:pt x="28" y="260"/>
                  </a:lnTo>
                  <a:lnTo>
                    <a:pt x="48" y="256"/>
                  </a:lnTo>
                  <a:lnTo>
                    <a:pt x="54" y="253"/>
                  </a:lnTo>
                  <a:lnTo>
                    <a:pt x="58" y="252"/>
                  </a:lnTo>
                  <a:lnTo>
                    <a:pt x="64" y="249"/>
                  </a:lnTo>
                  <a:lnTo>
                    <a:pt x="68" y="247"/>
                  </a:lnTo>
                  <a:lnTo>
                    <a:pt x="77" y="243"/>
                  </a:lnTo>
                  <a:lnTo>
                    <a:pt x="82" y="238"/>
                  </a:lnTo>
                  <a:lnTo>
                    <a:pt x="85" y="235"/>
                  </a:lnTo>
                  <a:lnTo>
                    <a:pt x="92" y="232"/>
                  </a:lnTo>
                  <a:lnTo>
                    <a:pt x="98" y="226"/>
                  </a:lnTo>
                  <a:lnTo>
                    <a:pt x="100" y="222"/>
                  </a:lnTo>
                  <a:lnTo>
                    <a:pt x="104" y="220"/>
                  </a:lnTo>
                  <a:lnTo>
                    <a:pt x="110" y="214"/>
                  </a:lnTo>
                  <a:lnTo>
                    <a:pt x="113" y="207"/>
                  </a:lnTo>
                  <a:lnTo>
                    <a:pt x="116" y="204"/>
                  </a:lnTo>
                  <a:lnTo>
                    <a:pt x="120" y="199"/>
                  </a:lnTo>
                  <a:lnTo>
                    <a:pt x="125" y="191"/>
                  </a:lnTo>
                  <a:lnTo>
                    <a:pt x="126" y="186"/>
                  </a:lnTo>
                  <a:lnTo>
                    <a:pt x="129" y="180"/>
                  </a:lnTo>
                  <a:lnTo>
                    <a:pt x="131" y="176"/>
                  </a:lnTo>
                  <a:lnTo>
                    <a:pt x="134" y="170"/>
                  </a:lnTo>
                  <a:lnTo>
                    <a:pt x="138" y="150"/>
                  </a:lnTo>
                  <a:lnTo>
                    <a:pt x="138" y="139"/>
                  </a:lnTo>
                  <a:lnTo>
                    <a:pt x="140" y="133"/>
                  </a:lnTo>
                  <a:lnTo>
                    <a:pt x="140" y="130"/>
                  </a:lnTo>
                  <a:lnTo>
                    <a:pt x="138" y="122"/>
                  </a:lnTo>
                  <a:lnTo>
                    <a:pt x="138" y="110"/>
                  </a:lnTo>
                  <a:lnTo>
                    <a:pt x="134" y="91"/>
                  </a:lnTo>
                  <a:lnTo>
                    <a:pt x="131" y="85"/>
                  </a:lnTo>
                  <a:lnTo>
                    <a:pt x="129" y="81"/>
                  </a:lnTo>
                  <a:lnTo>
                    <a:pt x="126" y="75"/>
                  </a:lnTo>
                  <a:lnTo>
                    <a:pt x="125" y="70"/>
                  </a:lnTo>
                  <a:lnTo>
                    <a:pt x="120" y="61"/>
                  </a:lnTo>
                  <a:lnTo>
                    <a:pt x="116" y="57"/>
                  </a:lnTo>
                  <a:lnTo>
                    <a:pt x="113" y="54"/>
                  </a:lnTo>
                  <a:lnTo>
                    <a:pt x="110" y="46"/>
                  </a:lnTo>
                  <a:lnTo>
                    <a:pt x="104" y="40"/>
                  </a:lnTo>
                  <a:lnTo>
                    <a:pt x="100" y="39"/>
                  </a:lnTo>
                  <a:lnTo>
                    <a:pt x="98" y="35"/>
                  </a:lnTo>
                  <a:lnTo>
                    <a:pt x="92" y="29"/>
                  </a:lnTo>
                  <a:lnTo>
                    <a:pt x="85" y="26"/>
                  </a:lnTo>
                  <a:lnTo>
                    <a:pt x="82" y="23"/>
                  </a:lnTo>
                  <a:lnTo>
                    <a:pt x="77" y="18"/>
                  </a:lnTo>
                  <a:lnTo>
                    <a:pt x="68" y="14"/>
                  </a:lnTo>
                  <a:lnTo>
                    <a:pt x="64" y="12"/>
                  </a:lnTo>
                  <a:lnTo>
                    <a:pt x="58" y="9"/>
                  </a:lnTo>
                  <a:lnTo>
                    <a:pt x="54" y="8"/>
                  </a:lnTo>
                  <a:lnTo>
                    <a:pt x="48" y="5"/>
                  </a:lnTo>
                  <a:lnTo>
                    <a:pt x="28"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07" name="Freeform 87"/>
            <p:cNvSpPr>
              <a:spLocks/>
            </p:cNvSpPr>
            <p:nvPr/>
          </p:nvSpPr>
          <p:spPr bwMode="auto">
            <a:xfrm>
              <a:off x="4576" y="1077"/>
              <a:ext cx="200" cy="18"/>
            </a:xfrm>
            <a:custGeom>
              <a:avLst/>
              <a:gdLst>
                <a:gd name="T0" fmla="*/ 191 w 200"/>
                <a:gd name="T1" fmla="*/ 18 h 18"/>
                <a:gd name="T2" fmla="*/ 194 w 200"/>
                <a:gd name="T3" fmla="*/ 18 h 18"/>
                <a:gd name="T4" fmla="*/ 197 w 200"/>
                <a:gd name="T5" fmla="*/ 15 h 18"/>
                <a:gd name="T6" fmla="*/ 200 w 200"/>
                <a:gd name="T7" fmla="*/ 12 h 18"/>
                <a:gd name="T8" fmla="*/ 200 w 200"/>
                <a:gd name="T9" fmla="*/ 6 h 18"/>
                <a:gd name="T10" fmla="*/ 197 w 200"/>
                <a:gd name="T11" fmla="*/ 3 h 18"/>
                <a:gd name="T12" fmla="*/ 194 w 200"/>
                <a:gd name="T13" fmla="*/ 0 h 18"/>
                <a:gd name="T14" fmla="*/ 6 w 200"/>
                <a:gd name="T15" fmla="*/ 0 h 18"/>
                <a:gd name="T16" fmla="*/ 3 w 200"/>
                <a:gd name="T17" fmla="*/ 3 h 18"/>
                <a:gd name="T18" fmla="*/ 0 w 200"/>
                <a:gd name="T19" fmla="*/ 6 h 18"/>
                <a:gd name="T20" fmla="*/ 0 w 200"/>
                <a:gd name="T21" fmla="*/ 12 h 18"/>
                <a:gd name="T22" fmla="*/ 3 w 200"/>
                <a:gd name="T23" fmla="*/ 15 h 18"/>
                <a:gd name="T24" fmla="*/ 6 w 200"/>
                <a:gd name="T25" fmla="*/ 18 h 18"/>
                <a:gd name="T26" fmla="*/ 9 w 200"/>
                <a:gd name="T27" fmla="*/ 18 h 18"/>
                <a:gd name="T28" fmla="*/ 191 w 200"/>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18">
                  <a:moveTo>
                    <a:pt x="191" y="18"/>
                  </a:moveTo>
                  <a:lnTo>
                    <a:pt x="194" y="18"/>
                  </a:lnTo>
                  <a:lnTo>
                    <a:pt x="197" y="15"/>
                  </a:lnTo>
                  <a:lnTo>
                    <a:pt x="200" y="12"/>
                  </a:lnTo>
                  <a:lnTo>
                    <a:pt x="200" y="6"/>
                  </a:lnTo>
                  <a:lnTo>
                    <a:pt x="197" y="3"/>
                  </a:lnTo>
                  <a:lnTo>
                    <a:pt x="194" y="0"/>
                  </a:lnTo>
                  <a:lnTo>
                    <a:pt x="6" y="0"/>
                  </a:lnTo>
                  <a:lnTo>
                    <a:pt x="3" y="3"/>
                  </a:lnTo>
                  <a:lnTo>
                    <a:pt x="0" y="6"/>
                  </a:lnTo>
                  <a:lnTo>
                    <a:pt x="0" y="12"/>
                  </a:lnTo>
                  <a:lnTo>
                    <a:pt x="3" y="15"/>
                  </a:lnTo>
                  <a:lnTo>
                    <a:pt x="6" y="18"/>
                  </a:lnTo>
                  <a:lnTo>
                    <a:pt x="9" y="18"/>
                  </a:lnTo>
                  <a:lnTo>
                    <a:pt x="19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08" name="Freeform 88"/>
            <p:cNvSpPr>
              <a:spLocks/>
            </p:cNvSpPr>
            <p:nvPr/>
          </p:nvSpPr>
          <p:spPr bwMode="auto">
            <a:xfrm>
              <a:off x="4576" y="1321"/>
              <a:ext cx="200" cy="18"/>
            </a:xfrm>
            <a:custGeom>
              <a:avLst/>
              <a:gdLst>
                <a:gd name="T0" fmla="*/ 191 w 200"/>
                <a:gd name="T1" fmla="*/ 18 h 18"/>
                <a:gd name="T2" fmla="*/ 194 w 200"/>
                <a:gd name="T3" fmla="*/ 18 h 18"/>
                <a:gd name="T4" fmla="*/ 197 w 200"/>
                <a:gd name="T5" fmla="*/ 15 h 18"/>
                <a:gd name="T6" fmla="*/ 200 w 200"/>
                <a:gd name="T7" fmla="*/ 12 h 18"/>
                <a:gd name="T8" fmla="*/ 200 w 200"/>
                <a:gd name="T9" fmla="*/ 6 h 18"/>
                <a:gd name="T10" fmla="*/ 197 w 200"/>
                <a:gd name="T11" fmla="*/ 3 h 18"/>
                <a:gd name="T12" fmla="*/ 194 w 200"/>
                <a:gd name="T13" fmla="*/ 0 h 18"/>
                <a:gd name="T14" fmla="*/ 6 w 200"/>
                <a:gd name="T15" fmla="*/ 0 h 18"/>
                <a:gd name="T16" fmla="*/ 3 w 200"/>
                <a:gd name="T17" fmla="*/ 3 h 18"/>
                <a:gd name="T18" fmla="*/ 0 w 200"/>
                <a:gd name="T19" fmla="*/ 6 h 18"/>
                <a:gd name="T20" fmla="*/ 0 w 200"/>
                <a:gd name="T21" fmla="*/ 12 h 18"/>
                <a:gd name="T22" fmla="*/ 3 w 200"/>
                <a:gd name="T23" fmla="*/ 15 h 18"/>
                <a:gd name="T24" fmla="*/ 6 w 200"/>
                <a:gd name="T25" fmla="*/ 18 h 18"/>
                <a:gd name="T26" fmla="*/ 9 w 200"/>
                <a:gd name="T27" fmla="*/ 18 h 18"/>
                <a:gd name="T28" fmla="*/ 191 w 200"/>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18">
                  <a:moveTo>
                    <a:pt x="191" y="18"/>
                  </a:moveTo>
                  <a:lnTo>
                    <a:pt x="194" y="18"/>
                  </a:lnTo>
                  <a:lnTo>
                    <a:pt x="197" y="15"/>
                  </a:lnTo>
                  <a:lnTo>
                    <a:pt x="200" y="12"/>
                  </a:lnTo>
                  <a:lnTo>
                    <a:pt x="200" y="6"/>
                  </a:lnTo>
                  <a:lnTo>
                    <a:pt x="197" y="3"/>
                  </a:lnTo>
                  <a:lnTo>
                    <a:pt x="194" y="0"/>
                  </a:lnTo>
                  <a:lnTo>
                    <a:pt x="6" y="0"/>
                  </a:lnTo>
                  <a:lnTo>
                    <a:pt x="3" y="3"/>
                  </a:lnTo>
                  <a:lnTo>
                    <a:pt x="0" y="6"/>
                  </a:lnTo>
                  <a:lnTo>
                    <a:pt x="0" y="12"/>
                  </a:lnTo>
                  <a:lnTo>
                    <a:pt x="3" y="15"/>
                  </a:lnTo>
                  <a:lnTo>
                    <a:pt x="6" y="18"/>
                  </a:lnTo>
                  <a:lnTo>
                    <a:pt x="9" y="18"/>
                  </a:lnTo>
                  <a:lnTo>
                    <a:pt x="19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09" name="Freeform 89"/>
            <p:cNvSpPr>
              <a:spLocks/>
            </p:cNvSpPr>
            <p:nvPr/>
          </p:nvSpPr>
          <p:spPr bwMode="auto">
            <a:xfrm>
              <a:off x="4576" y="1077"/>
              <a:ext cx="18" cy="262"/>
            </a:xfrm>
            <a:custGeom>
              <a:avLst/>
              <a:gdLst>
                <a:gd name="T0" fmla="*/ 18 w 18"/>
                <a:gd name="T1" fmla="*/ 9 h 262"/>
                <a:gd name="T2" fmla="*/ 18 w 18"/>
                <a:gd name="T3" fmla="*/ 6 h 262"/>
                <a:gd name="T4" fmla="*/ 15 w 18"/>
                <a:gd name="T5" fmla="*/ 3 h 262"/>
                <a:gd name="T6" fmla="*/ 12 w 18"/>
                <a:gd name="T7" fmla="*/ 0 h 262"/>
                <a:gd name="T8" fmla="*/ 6 w 18"/>
                <a:gd name="T9" fmla="*/ 0 h 262"/>
                <a:gd name="T10" fmla="*/ 3 w 18"/>
                <a:gd name="T11" fmla="*/ 3 h 262"/>
                <a:gd name="T12" fmla="*/ 0 w 18"/>
                <a:gd name="T13" fmla="*/ 6 h 262"/>
                <a:gd name="T14" fmla="*/ 0 w 18"/>
                <a:gd name="T15" fmla="*/ 256 h 262"/>
                <a:gd name="T16" fmla="*/ 3 w 18"/>
                <a:gd name="T17" fmla="*/ 259 h 262"/>
                <a:gd name="T18" fmla="*/ 6 w 18"/>
                <a:gd name="T19" fmla="*/ 262 h 262"/>
                <a:gd name="T20" fmla="*/ 12 w 18"/>
                <a:gd name="T21" fmla="*/ 262 h 262"/>
                <a:gd name="T22" fmla="*/ 15 w 18"/>
                <a:gd name="T23" fmla="*/ 259 h 262"/>
                <a:gd name="T24" fmla="*/ 18 w 18"/>
                <a:gd name="T25" fmla="*/ 256 h 262"/>
                <a:gd name="T26" fmla="*/ 18 w 18"/>
                <a:gd name="T27" fmla="*/ 253 h 262"/>
                <a:gd name="T28" fmla="*/ 18 w 18"/>
                <a:gd name="T29" fmla="*/ 9 h 2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262">
                  <a:moveTo>
                    <a:pt x="18" y="9"/>
                  </a:moveTo>
                  <a:lnTo>
                    <a:pt x="18" y="6"/>
                  </a:lnTo>
                  <a:lnTo>
                    <a:pt x="15" y="3"/>
                  </a:lnTo>
                  <a:lnTo>
                    <a:pt x="12" y="0"/>
                  </a:lnTo>
                  <a:lnTo>
                    <a:pt x="6" y="0"/>
                  </a:lnTo>
                  <a:lnTo>
                    <a:pt x="3" y="3"/>
                  </a:lnTo>
                  <a:lnTo>
                    <a:pt x="0" y="6"/>
                  </a:lnTo>
                  <a:lnTo>
                    <a:pt x="0" y="256"/>
                  </a:lnTo>
                  <a:lnTo>
                    <a:pt x="3" y="259"/>
                  </a:lnTo>
                  <a:lnTo>
                    <a:pt x="6" y="262"/>
                  </a:lnTo>
                  <a:lnTo>
                    <a:pt x="12" y="262"/>
                  </a:lnTo>
                  <a:lnTo>
                    <a:pt x="15" y="259"/>
                  </a:lnTo>
                  <a:lnTo>
                    <a:pt x="18" y="256"/>
                  </a:lnTo>
                  <a:lnTo>
                    <a:pt x="18" y="253"/>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0" name="Freeform 90"/>
            <p:cNvSpPr>
              <a:spLocks/>
            </p:cNvSpPr>
            <p:nvPr/>
          </p:nvSpPr>
          <p:spPr bwMode="auto">
            <a:xfrm>
              <a:off x="4861" y="1174"/>
              <a:ext cx="79" cy="77"/>
            </a:xfrm>
            <a:custGeom>
              <a:avLst/>
              <a:gdLst>
                <a:gd name="T0" fmla="*/ 1 w 79"/>
                <a:gd name="T1" fmla="*/ 52 h 77"/>
                <a:gd name="T2" fmla="*/ 6 w 79"/>
                <a:gd name="T3" fmla="*/ 61 h 77"/>
                <a:gd name="T4" fmla="*/ 6 w 79"/>
                <a:gd name="T5" fmla="*/ 61 h 77"/>
                <a:gd name="T6" fmla="*/ 13 w 79"/>
                <a:gd name="T7" fmla="*/ 67 h 77"/>
                <a:gd name="T8" fmla="*/ 24 w 79"/>
                <a:gd name="T9" fmla="*/ 76 h 77"/>
                <a:gd name="T10" fmla="*/ 36 w 79"/>
                <a:gd name="T11" fmla="*/ 77 h 77"/>
                <a:gd name="T12" fmla="*/ 52 w 79"/>
                <a:gd name="T13" fmla="*/ 77 h 77"/>
                <a:gd name="T14" fmla="*/ 56 w 79"/>
                <a:gd name="T15" fmla="*/ 74 h 77"/>
                <a:gd name="T16" fmla="*/ 61 w 79"/>
                <a:gd name="T17" fmla="*/ 71 h 77"/>
                <a:gd name="T18" fmla="*/ 68 w 79"/>
                <a:gd name="T19" fmla="*/ 67 h 77"/>
                <a:gd name="T20" fmla="*/ 73 w 79"/>
                <a:gd name="T21" fmla="*/ 59 h 77"/>
                <a:gd name="T22" fmla="*/ 76 w 79"/>
                <a:gd name="T23" fmla="*/ 55 h 77"/>
                <a:gd name="T24" fmla="*/ 79 w 79"/>
                <a:gd name="T25" fmla="*/ 50 h 77"/>
                <a:gd name="T26" fmla="*/ 79 w 79"/>
                <a:gd name="T27" fmla="*/ 34 h 77"/>
                <a:gd name="T28" fmla="*/ 77 w 79"/>
                <a:gd name="T29" fmla="*/ 24 h 77"/>
                <a:gd name="T30" fmla="*/ 68 w 79"/>
                <a:gd name="T31" fmla="*/ 12 h 77"/>
                <a:gd name="T32" fmla="*/ 71 w 79"/>
                <a:gd name="T33" fmla="*/ 15 h 77"/>
                <a:gd name="T34" fmla="*/ 61 w 79"/>
                <a:gd name="T35" fmla="*/ 4 h 77"/>
                <a:gd name="T36" fmla="*/ 58 w 79"/>
                <a:gd name="T37" fmla="*/ 3 h 77"/>
                <a:gd name="T38" fmla="*/ 52 w 79"/>
                <a:gd name="T39" fmla="*/ 0 h 77"/>
                <a:gd name="T40" fmla="*/ 22 w 79"/>
                <a:gd name="T41" fmla="*/ 1 h 77"/>
                <a:gd name="T42" fmla="*/ 16 w 79"/>
                <a:gd name="T43" fmla="*/ 7 h 77"/>
                <a:gd name="T44" fmla="*/ 9 w 79"/>
                <a:gd name="T45" fmla="*/ 15 h 77"/>
                <a:gd name="T46" fmla="*/ 3 w 79"/>
                <a:gd name="T47" fmla="*/ 22 h 77"/>
                <a:gd name="T48" fmla="*/ 0 w 79"/>
                <a:gd name="T49" fmla="*/ 27 h 77"/>
                <a:gd name="T50" fmla="*/ 18 w 79"/>
                <a:gd name="T51" fmla="*/ 33 h 77"/>
                <a:gd name="T52" fmla="*/ 21 w 79"/>
                <a:gd name="T53" fmla="*/ 28 h 77"/>
                <a:gd name="T54" fmla="*/ 21 w 79"/>
                <a:gd name="T55" fmla="*/ 27 h 77"/>
                <a:gd name="T56" fmla="*/ 28 w 79"/>
                <a:gd name="T57" fmla="*/ 18 h 77"/>
                <a:gd name="T58" fmla="*/ 31 w 79"/>
                <a:gd name="T59" fmla="*/ 19 h 77"/>
                <a:gd name="T60" fmla="*/ 46 w 79"/>
                <a:gd name="T61" fmla="*/ 18 h 77"/>
                <a:gd name="T62" fmla="*/ 52 w 79"/>
                <a:gd name="T63" fmla="*/ 21 h 77"/>
                <a:gd name="T64" fmla="*/ 55 w 79"/>
                <a:gd name="T65" fmla="*/ 22 h 77"/>
                <a:gd name="T66" fmla="*/ 53 w 79"/>
                <a:gd name="T67" fmla="*/ 21 h 77"/>
                <a:gd name="T68" fmla="*/ 62 w 79"/>
                <a:gd name="T69" fmla="*/ 30 h 77"/>
                <a:gd name="T70" fmla="*/ 59 w 79"/>
                <a:gd name="T71" fmla="*/ 30 h 77"/>
                <a:gd name="T72" fmla="*/ 61 w 79"/>
                <a:gd name="T73" fmla="*/ 37 h 77"/>
                <a:gd name="T74" fmla="*/ 61 w 79"/>
                <a:gd name="T75" fmla="*/ 37 h 77"/>
                <a:gd name="T76" fmla="*/ 59 w 79"/>
                <a:gd name="T77" fmla="*/ 47 h 77"/>
                <a:gd name="T78" fmla="*/ 62 w 79"/>
                <a:gd name="T79" fmla="*/ 46 h 77"/>
                <a:gd name="T80" fmla="*/ 53 w 79"/>
                <a:gd name="T81" fmla="*/ 56 h 77"/>
                <a:gd name="T82" fmla="*/ 56 w 79"/>
                <a:gd name="T83" fmla="*/ 53 h 77"/>
                <a:gd name="T84" fmla="*/ 50 w 79"/>
                <a:gd name="T85" fmla="*/ 59 h 77"/>
                <a:gd name="T86" fmla="*/ 47 w 79"/>
                <a:gd name="T87" fmla="*/ 58 h 77"/>
                <a:gd name="T88" fmla="*/ 34 w 79"/>
                <a:gd name="T89" fmla="*/ 64 h 77"/>
                <a:gd name="T90" fmla="*/ 33 w 79"/>
                <a:gd name="T91" fmla="*/ 59 h 77"/>
                <a:gd name="T92" fmla="*/ 28 w 79"/>
                <a:gd name="T93" fmla="*/ 56 h 77"/>
                <a:gd name="T94" fmla="*/ 24 w 79"/>
                <a:gd name="T95" fmla="*/ 53 h 77"/>
                <a:gd name="T96" fmla="*/ 24 w 79"/>
                <a:gd name="T97" fmla="*/ 53 h 77"/>
                <a:gd name="T98" fmla="*/ 21 w 79"/>
                <a:gd name="T99" fmla="*/ 49 h 77"/>
                <a:gd name="T100" fmla="*/ 18 w 79"/>
                <a:gd name="T101" fmla="*/ 45 h 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9" h="77">
                  <a:moveTo>
                    <a:pt x="0" y="39"/>
                  </a:moveTo>
                  <a:lnTo>
                    <a:pt x="0" y="50"/>
                  </a:lnTo>
                  <a:lnTo>
                    <a:pt x="1" y="52"/>
                  </a:lnTo>
                  <a:lnTo>
                    <a:pt x="1" y="53"/>
                  </a:lnTo>
                  <a:lnTo>
                    <a:pt x="3" y="55"/>
                  </a:lnTo>
                  <a:lnTo>
                    <a:pt x="6" y="61"/>
                  </a:lnTo>
                  <a:lnTo>
                    <a:pt x="10" y="64"/>
                  </a:lnTo>
                  <a:lnTo>
                    <a:pt x="6" y="59"/>
                  </a:lnTo>
                  <a:lnTo>
                    <a:pt x="6" y="61"/>
                  </a:lnTo>
                  <a:lnTo>
                    <a:pt x="16" y="71"/>
                  </a:lnTo>
                  <a:lnTo>
                    <a:pt x="18" y="71"/>
                  </a:lnTo>
                  <a:lnTo>
                    <a:pt x="13" y="67"/>
                  </a:lnTo>
                  <a:lnTo>
                    <a:pt x="16" y="71"/>
                  </a:lnTo>
                  <a:lnTo>
                    <a:pt x="22" y="74"/>
                  </a:lnTo>
                  <a:lnTo>
                    <a:pt x="24" y="76"/>
                  </a:lnTo>
                  <a:lnTo>
                    <a:pt x="25" y="76"/>
                  </a:lnTo>
                  <a:lnTo>
                    <a:pt x="27" y="77"/>
                  </a:lnTo>
                  <a:lnTo>
                    <a:pt x="36" y="77"/>
                  </a:lnTo>
                  <a:lnTo>
                    <a:pt x="46" y="76"/>
                  </a:lnTo>
                  <a:lnTo>
                    <a:pt x="44" y="77"/>
                  </a:lnTo>
                  <a:lnTo>
                    <a:pt x="52" y="77"/>
                  </a:lnTo>
                  <a:lnTo>
                    <a:pt x="53" y="76"/>
                  </a:lnTo>
                  <a:lnTo>
                    <a:pt x="55" y="76"/>
                  </a:lnTo>
                  <a:lnTo>
                    <a:pt x="56" y="74"/>
                  </a:lnTo>
                  <a:lnTo>
                    <a:pt x="62" y="71"/>
                  </a:lnTo>
                  <a:lnTo>
                    <a:pt x="65" y="67"/>
                  </a:lnTo>
                  <a:lnTo>
                    <a:pt x="61" y="71"/>
                  </a:lnTo>
                  <a:lnTo>
                    <a:pt x="62" y="71"/>
                  </a:lnTo>
                  <a:lnTo>
                    <a:pt x="64" y="70"/>
                  </a:lnTo>
                  <a:lnTo>
                    <a:pt x="68" y="67"/>
                  </a:lnTo>
                  <a:lnTo>
                    <a:pt x="71" y="62"/>
                  </a:lnTo>
                  <a:lnTo>
                    <a:pt x="73" y="61"/>
                  </a:lnTo>
                  <a:lnTo>
                    <a:pt x="73" y="59"/>
                  </a:lnTo>
                  <a:lnTo>
                    <a:pt x="68" y="64"/>
                  </a:lnTo>
                  <a:lnTo>
                    <a:pt x="73" y="61"/>
                  </a:lnTo>
                  <a:lnTo>
                    <a:pt x="76" y="55"/>
                  </a:lnTo>
                  <a:lnTo>
                    <a:pt x="77" y="53"/>
                  </a:lnTo>
                  <a:lnTo>
                    <a:pt x="77" y="52"/>
                  </a:lnTo>
                  <a:lnTo>
                    <a:pt x="79" y="50"/>
                  </a:lnTo>
                  <a:lnTo>
                    <a:pt x="79" y="43"/>
                  </a:lnTo>
                  <a:lnTo>
                    <a:pt x="77" y="45"/>
                  </a:lnTo>
                  <a:lnTo>
                    <a:pt x="79" y="34"/>
                  </a:lnTo>
                  <a:lnTo>
                    <a:pt x="79" y="27"/>
                  </a:lnTo>
                  <a:lnTo>
                    <a:pt x="77" y="25"/>
                  </a:lnTo>
                  <a:lnTo>
                    <a:pt x="77" y="24"/>
                  </a:lnTo>
                  <a:lnTo>
                    <a:pt x="76" y="22"/>
                  </a:lnTo>
                  <a:lnTo>
                    <a:pt x="76" y="19"/>
                  </a:lnTo>
                  <a:lnTo>
                    <a:pt x="68" y="12"/>
                  </a:lnTo>
                  <a:lnTo>
                    <a:pt x="70" y="15"/>
                  </a:lnTo>
                  <a:lnTo>
                    <a:pt x="73" y="16"/>
                  </a:lnTo>
                  <a:lnTo>
                    <a:pt x="71" y="15"/>
                  </a:lnTo>
                  <a:lnTo>
                    <a:pt x="68" y="10"/>
                  </a:lnTo>
                  <a:lnTo>
                    <a:pt x="64" y="7"/>
                  </a:lnTo>
                  <a:lnTo>
                    <a:pt x="61" y="4"/>
                  </a:lnTo>
                  <a:lnTo>
                    <a:pt x="62" y="7"/>
                  </a:lnTo>
                  <a:lnTo>
                    <a:pt x="62" y="6"/>
                  </a:lnTo>
                  <a:lnTo>
                    <a:pt x="58" y="3"/>
                  </a:lnTo>
                  <a:lnTo>
                    <a:pt x="56" y="1"/>
                  </a:lnTo>
                  <a:lnTo>
                    <a:pt x="53" y="1"/>
                  </a:lnTo>
                  <a:lnTo>
                    <a:pt x="52" y="0"/>
                  </a:lnTo>
                  <a:lnTo>
                    <a:pt x="27" y="0"/>
                  </a:lnTo>
                  <a:lnTo>
                    <a:pt x="25" y="1"/>
                  </a:lnTo>
                  <a:lnTo>
                    <a:pt x="22" y="1"/>
                  </a:lnTo>
                  <a:lnTo>
                    <a:pt x="21" y="3"/>
                  </a:lnTo>
                  <a:lnTo>
                    <a:pt x="16" y="6"/>
                  </a:lnTo>
                  <a:lnTo>
                    <a:pt x="16" y="7"/>
                  </a:lnTo>
                  <a:lnTo>
                    <a:pt x="18" y="4"/>
                  </a:lnTo>
                  <a:lnTo>
                    <a:pt x="6" y="16"/>
                  </a:lnTo>
                  <a:lnTo>
                    <a:pt x="9" y="15"/>
                  </a:lnTo>
                  <a:lnTo>
                    <a:pt x="10" y="12"/>
                  </a:lnTo>
                  <a:lnTo>
                    <a:pt x="3" y="19"/>
                  </a:lnTo>
                  <a:lnTo>
                    <a:pt x="3" y="22"/>
                  </a:lnTo>
                  <a:lnTo>
                    <a:pt x="1" y="24"/>
                  </a:lnTo>
                  <a:lnTo>
                    <a:pt x="1" y="25"/>
                  </a:lnTo>
                  <a:lnTo>
                    <a:pt x="0" y="27"/>
                  </a:lnTo>
                  <a:lnTo>
                    <a:pt x="0" y="39"/>
                  </a:lnTo>
                  <a:lnTo>
                    <a:pt x="18" y="39"/>
                  </a:lnTo>
                  <a:lnTo>
                    <a:pt x="18" y="33"/>
                  </a:lnTo>
                  <a:lnTo>
                    <a:pt x="19" y="31"/>
                  </a:lnTo>
                  <a:lnTo>
                    <a:pt x="19" y="30"/>
                  </a:lnTo>
                  <a:lnTo>
                    <a:pt x="21" y="28"/>
                  </a:lnTo>
                  <a:lnTo>
                    <a:pt x="21" y="25"/>
                  </a:lnTo>
                  <a:lnTo>
                    <a:pt x="16" y="30"/>
                  </a:lnTo>
                  <a:lnTo>
                    <a:pt x="21" y="27"/>
                  </a:lnTo>
                  <a:lnTo>
                    <a:pt x="24" y="22"/>
                  </a:lnTo>
                  <a:lnTo>
                    <a:pt x="28" y="19"/>
                  </a:lnTo>
                  <a:lnTo>
                    <a:pt x="28" y="18"/>
                  </a:lnTo>
                  <a:lnTo>
                    <a:pt x="27" y="21"/>
                  </a:lnTo>
                  <a:lnTo>
                    <a:pt x="28" y="19"/>
                  </a:lnTo>
                  <a:lnTo>
                    <a:pt x="31" y="19"/>
                  </a:lnTo>
                  <a:lnTo>
                    <a:pt x="33" y="18"/>
                  </a:lnTo>
                  <a:lnTo>
                    <a:pt x="40" y="18"/>
                  </a:lnTo>
                  <a:lnTo>
                    <a:pt x="46" y="18"/>
                  </a:lnTo>
                  <a:lnTo>
                    <a:pt x="47" y="19"/>
                  </a:lnTo>
                  <a:lnTo>
                    <a:pt x="50" y="19"/>
                  </a:lnTo>
                  <a:lnTo>
                    <a:pt x="52" y="21"/>
                  </a:lnTo>
                  <a:lnTo>
                    <a:pt x="50" y="18"/>
                  </a:lnTo>
                  <a:lnTo>
                    <a:pt x="50" y="19"/>
                  </a:lnTo>
                  <a:lnTo>
                    <a:pt x="55" y="22"/>
                  </a:lnTo>
                  <a:lnTo>
                    <a:pt x="58" y="25"/>
                  </a:lnTo>
                  <a:lnTo>
                    <a:pt x="56" y="22"/>
                  </a:lnTo>
                  <a:lnTo>
                    <a:pt x="53" y="21"/>
                  </a:lnTo>
                  <a:lnTo>
                    <a:pt x="55" y="22"/>
                  </a:lnTo>
                  <a:lnTo>
                    <a:pt x="58" y="27"/>
                  </a:lnTo>
                  <a:lnTo>
                    <a:pt x="62" y="30"/>
                  </a:lnTo>
                  <a:lnTo>
                    <a:pt x="58" y="25"/>
                  </a:lnTo>
                  <a:lnTo>
                    <a:pt x="58" y="28"/>
                  </a:lnTo>
                  <a:lnTo>
                    <a:pt x="59" y="30"/>
                  </a:lnTo>
                  <a:lnTo>
                    <a:pt x="59" y="31"/>
                  </a:lnTo>
                  <a:lnTo>
                    <a:pt x="61" y="33"/>
                  </a:lnTo>
                  <a:lnTo>
                    <a:pt x="61" y="37"/>
                  </a:lnTo>
                  <a:lnTo>
                    <a:pt x="64" y="43"/>
                  </a:lnTo>
                  <a:lnTo>
                    <a:pt x="65" y="33"/>
                  </a:lnTo>
                  <a:lnTo>
                    <a:pt x="61" y="37"/>
                  </a:lnTo>
                  <a:lnTo>
                    <a:pt x="61" y="45"/>
                  </a:lnTo>
                  <a:lnTo>
                    <a:pt x="59" y="46"/>
                  </a:lnTo>
                  <a:lnTo>
                    <a:pt x="59" y="47"/>
                  </a:lnTo>
                  <a:lnTo>
                    <a:pt x="58" y="49"/>
                  </a:lnTo>
                  <a:lnTo>
                    <a:pt x="61" y="49"/>
                  </a:lnTo>
                  <a:lnTo>
                    <a:pt x="62" y="46"/>
                  </a:lnTo>
                  <a:lnTo>
                    <a:pt x="55" y="53"/>
                  </a:lnTo>
                  <a:lnTo>
                    <a:pt x="55" y="55"/>
                  </a:lnTo>
                  <a:lnTo>
                    <a:pt x="53" y="56"/>
                  </a:lnTo>
                  <a:lnTo>
                    <a:pt x="56" y="55"/>
                  </a:lnTo>
                  <a:lnTo>
                    <a:pt x="58" y="52"/>
                  </a:lnTo>
                  <a:lnTo>
                    <a:pt x="56" y="53"/>
                  </a:lnTo>
                  <a:lnTo>
                    <a:pt x="55" y="53"/>
                  </a:lnTo>
                  <a:lnTo>
                    <a:pt x="47" y="61"/>
                  </a:lnTo>
                  <a:lnTo>
                    <a:pt x="50" y="59"/>
                  </a:lnTo>
                  <a:lnTo>
                    <a:pt x="50" y="56"/>
                  </a:lnTo>
                  <a:lnTo>
                    <a:pt x="49" y="58"/>
                  </a:lnTo>
                  <a:lnTo>
                    <a:pt x="47" y="58"/>
                  </a:lnTo>
                  <a:lnTo>
                    <a:pt x="46" y="59"/>
                  </a:lnTo>
                  <a:lnTo>
                    <a:pt x="39" y="59"/>
                  </a:lnTo>
                  <a:lnTo>
                    <a:pt x="34" y="64"/>
                  </a:lnTo>
                  <a:lnTo>
                    <a:pt x="44" y="62"/>
                  </a:lnTo>
                  <a:lnTo>
                    <a:pt x="39" y="59"/>
                  </a:lnTo>
                  <a:lnTo>
                    <a:pt x="33" y="59"/>
                  </a:lnTo>
                  <a:lnTo>
                    <a:pt x="31" y="58"/>
                  </a:lnTo>
                  <a:lnTo>
                    <a:pt x="30" y="58"/>
                  </a:lnTo>
                  <a:lnTo>
                    <a:pt x="28" y="56"/>
                  </a:lnTo>
                  <a:lnTo>
                    <a:pt x="28" y="59"/>
                  </a:lnTo>
                  <a:lnTo>
                    <a:pt x="31" y="61"/>
                  </a:lnTo>
                  <a:lnTo>
                    <a:pt x="24" y="53"/>
                  </a:lnTo>
                  <a:lnTo>
                    <a:pt x="22" y="53"/>
                  </a:lnTo>
                  <a:lnTo>
                    <a:pt x="24" y="55"/>
                  </a:lnTo>
                  <a:lnTo>
                    <a:pt x="24" y="53"/>
                  </a:lnTo>
                  <a:lnTo>
                    <a:pt x="16" y="46"/>
                  </a:lnTo>
                  <a:lnTo>
                    <a:pt x="18" y="49"/>
                  </a:lnTo>
                  <a:lnTo>
                    <a:pt x="21" y="49"/>
                  </a:lnTo>
                  <a:lnTo>
                    <a:pt x="19" y="47"/>
                  </a:lnTo>
                  <a:lnTo>
                    <a:pt x="19" y="46"/>
                  </a:lnTo>
                  <a:lnTo>
                    <a:pt x="18" y="45"/>
                  </a:lnTo>
                  <a:lnTo>
                    <a:pt x="18" y="3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1" name="Freeform 91"/>
            <p:cNvSpPr>
              <a:spLocks/>
            </p:cNvSpPr>
            <p:nvPr/>
          </p:nvSpPr>
          <p:spPr bwMode="auto">
            <a:xfrm>
              <a:off x="4742" y="1760"/>
              <a:ext cx="140" cy="261"/>
            </a:xfrm>
            <a:custGeom>
              <a:avLst/>
              <a:gdLst>
                <a:gd name="T0" fmla="*/ 6 w 140"/>
                <a:gd name="T1" fmla="*/ 0 h 261"/>
                <a:gd name="T2" fmla="*/ 0 w 140"/>
                <a:gd name="T3" fmla="*/ 5 h 261"/>
                <a:gd name="T4" fmla="*/ 3 w 140"/>
                <a:gd name="T5" fmla="*/ 14 h 261"/>
                <a:gd name="T6" fmla="*/ 25 w 140"/>
                <a:gd name="T7" fmla="*/ 17 h 261"/>
                <a:gd name="T8" fmla="*/ 48 w 140"/>
                <a:gd name="T9" fmla="*/ 25 h 261"/>
                <a:gd name="T10" fmla="*/ 58 w 140"/>
                <a:gd name="T11" fmla="*/ 29 h 261"/>
                <a:gd name="T12" fmla="*/ 65 w 140"/>
                <a:gd name="T13" fmla="*/ 32 h 261"/>
                <a:gd name="T14" fmla="*/ 76 w 140"/>
                <a:gd name="T15" fmla="*/ 40 h 261"/>
                <a:gd name="T16" fmla="*/ 83 w 140"/>
                <a:gd name="T17" fmla="*/ 46 h 261"/>
                <a:gd name="T18" fmla="*/ 95 w 140"/>
                <a:gd name="T19" fmla="*/ 57 h 261"/>
                <a:gd name="T20" fmla="*/ 101 w 140"/>
                <a:gd name="T21" fmla="*/ 68 h 261"/>
                <a:gd name="T22" fmla="*/ 107 w 140"/>
                <a:gd name="T23" fmla="*/ 75 h 261"/>
                <a:gd name="T24" fmla="*/ 112 w 140"/>
                <a:gd name="T25" fmla="*/ 86 h 261"/>
                <a:gd name="T26" fmla="*/ 116 w 140"/>
                <a:gd name="T27" fmla="*/ 96 h 261"/>
                <a:gd name="T28" fmla="*/ 120 w 140"/>
                <a:gd name="T29" fmla="*/ 124 h 261"/>
                <a:gd name="T30" fmla="*/ 122 w 140"/>
                <a:gd name="T31" fmla="*/ 129 h 261"/>
                <a:gd name="T32" fmla="*/ 120 w 140"/>
                <a:gd name="T33" fmla="*/ 147 h 261"/>
                <a:gd name="T34" fmla="*/ 113 w 140"/>
                <a:gd name="T35" fmla="*/ 169 h 261"/>
                <a:gd name="T36" fmla="*/ 109 w 140"/>
                <a:gd name="T37" fmla="*/ 179 h 261"/>
                <a:gd name="T38" fmla="*/ 106 w 140"/>
                <a:gd name="T39" fmla="*/ 187 h 261"/>
                <a:gd name="T40" fmla="*/ 98 w 140"/>
                <a:gd name="T41" fmla="*/ 197 h 261"/>
                <a:gd name="T42" fmla="*/ 92 w 140"/>
                <a:gd name="T43" fmla="*/ 205 h 261"/>
                <a:gd name="T44" fmla="*/ 80 w 140"/>
                <a:gd name="T45" fmla="*/ 216 h 261"/>
                <a:gd name="T46" fmla="*/ 70 w 140"/>
                <a:gd name="T47" fmla="*/ 222 h 261"/>
                <a:gd name="T48" fmla="*/ 62 w 140"/>
                <a:gd name="T49" fmla="*/ 228 h 261"/>
                <a:gd name="T50" fmla="*/ 52 w 140"/>
                <a:gd name="T51" fmla="*/ 233 h 261"/>
                <a:gd name="T52" fmla="*/ 42 w 140"/>
                <a:gd name="T53" fmla="*/ 237 h 261"/>
                <a:gd name="T54" fmla="*/ 13 w 140"/>
                <a:gd name="T55" fmla="*/ 242 h 261"/>
                <a:gd name="T56" fmla="*/ 9 w 140"/>
                <a:gd name="T57" fmla="*/ 243 h 261"/>
                <a:gd name="T58" fmla="*/ 3 w 140"/>
                <a:gd name="T59" fmla="*/ 246 h 261"/>
                <a:gd name="T60" fmla="*/ 0 w 140"/>
                <a:gd name="T61" fmla="*/ 255 h 261"/>
                <a:gd name="T62" fmla="*/ 6 w 140"/>
                <a:gd name="T63" fmla="*/ 261 h 261"/>
                <a:gd name="T64" fmla="*/ 10 w 140"/>
                <a:gd name="T65" fmla="*/ 261 h 261"/>
                <a:gd name="T66" fmla="*/ 28 w 140"/>
                <a:gd name="T67" fmla="*/ 260 h 261"/>
                <a:gd name="T68" fmla="*/ 54 w 140"/>
                <a:gd name="T69" fmla="*/ 252 h 261"/>
                <a:gd name="T70" fmla="*/ 64 w 140"/>
                <a:gd name="T71" fmla="*/ 248 h 261"/>
                <a:gd name="T72" fmla="*/ 77 w 140"/>
                <a:gd name="T73" fmla="*/ 242 h 261"/>
                <a:gd name="T74" fmla="*/ 85 w 140"/>
                <a:gd name="T75" fmla="*/ 234 h 261"/>
                <a:gd name="T76" fmla="*/ 98 w 140"/>
                <a:gd name="T77" fmla="*/ 225 h 261"/>
                <a:gd name="T78" fmla="*/ 104 w 140"/>
                <a:gd name="T79" fmla="*/ 219 h 261"/>
                <a:gd name="T80" fmla="*/ 113 w 140"/>
                <a:gd name="T81" fmla="*/ 206 h 261"/>
                <a:gd name="T82" fmla="*/ 120 w 140"/>
                <a:gd name="T83" fmla="*/ 199 h 261"/>
                <a:gd name="T84" fmla="*/ 126 w 140"/>
                <a:gd name="T85" fmla="*/ 185 h 261"/>
                <a:gd name="T86" fmla="*/ 131 w 140"/>
                <a:gd name="T87" fmla="*/ 175 h 261"/>
                <a:gd name="T88" fmla="*/ 138 w 140"/>
                <a:gd name="T89" fmla="*/ 150 h 261"/>
                <a:gd name="T90" fmla="*/ 140 w 140"/>
                <a:gd name="T91" fmla="*/ 132 h 261"/>
                <a:gd name="T92" fmla="*/ 138 w 140"/>
                <a:gd name="T93" fmla="*/ 121 h 261"/>
                <a:gd name="T94" fmla="*/ 134 w 140"/>
                <a:gd name="T95" fmla="*/ 90 h 261"/>
                <a:gd name="T96" fmla="*/ 129 w 140"/>
                <a:gd name="T97" fmla="*/ 80 h 261"/>
                <a:gd name="T98" fmla="*/ 125 w 140"/>
                <a:gd name="T99" fmla="*/ 69 h 261"/>
                <a:gd name="T100" fmla="*/ 116 w 140"/>
                <a:gd name="T101" fmla="*/ 56 h 261"/>
                <a:gd name="T102" fmla="*/ 110 w 140"/>
                <a:gd name="T103" fmla="*/ 46 h 261"/>
                <a:gd name="T104" fmla="*/ 100 w 140"/>
                <a:gd name="T105" fmla="*/ 38 h 261"/>
                <a:gd name="T106" fmla="*/ 92 w 140"/>
                <a:gd name="T107" fmla="*/ 28 h 261"/>
                <a:gd name="T108" fmla="*/ 82 w 140"/>
                <a:gd name="T109" fmla="*/ 22 h 261"/>
                <a:gd name="T110" fmla="*/ 68 w 140"/>
                <a:gd name="T111" fmla="*/ 13 h 261"/>
                <a:gd name="T112" fmla="*/ 58 w 140"/>
                <a:gd name="T113" fmla="*/ 8 h 261"/>
                <a:gd name="T114" fmla="*/ 48 w 140"/>
                <a:gd name="T115" fmla="*/ 4 h 261"/>
                <a:gd name="T116" fmla="*/ 9 w 140"/>
                <a:gd name="T117" fmla="*/ 0 h 2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0" h="261">
                  <a:moveTo>
                    <a:pt x="9" y="0"/>
                  </a:moveTo>
                  <a:lnTo>
                    <a:pt x="6" y="0"/>
                  </a:lnTo>
                  <a:lnTo>
                    <a:pt x="3" y="2"/>
                  </a:lnTo>
                  <a:lnTo>
                    <a:pt x="0" y="5"/>
                  </a:lnTo>
                  <a:lnTo>
                    <a:pt x="0" y="11"/>
                  </a:lnTo>
                  <a:lnTo>
                    <a:pt x="3" y="14"/>
                  </a:lnTo>
                  <a:lnTo>
                    <a:pt x="6" y="17"/>
                  </a:lnTo>
                  <a:lnTo>
                    <a:pt x="25" y="17"/>
                  </a:lnTo>
                  <a:lnTo>
                    <a:pt x="42" y="22"/>
                  </a:lnTo>
                  <a:lnTo>
                    <a:pt x="48" y="25"/>
                  </a:lnTo>
                  <a:lnTo>
                    <a:pt x="52" y="26"/>
                  </a:lnTo>
                  <a:lnTo>
                    <a:pt x="58" y="29"/>
                  </a:lnTo>
                  <a:lnTo>
                    <a:pt x="62" y="31"/>
                  </a:lnTo>
                  <a:lnTo>
                    <a:pt x="65" y="32"/>
                  </a:lnTo>
                  <a:lnTo>
                    <a:pt x="70" y="37"/>
                  </a:lnTo>
                  <a:lnTo>
                    <a:pt x="76" y="40"/>
                  </a:lnTo>
                  <a:lnTo>
                    <a:pt x="80" y="43"/>
                  </a:lnTo>
                  <a:lnTo>
                    <a:pt x="83" y="46"/>
                  </a:lnTo>
                  <a:lnTo>
                    <a:pt x="92" y="54"/>
                  </a:lnTo>
                  <a:lnTo>
                    <a:pt x="95" y="57"/>
                  </a:lnTo>
                  <a:lnTo>
                    <a:pt x="98" y="62"/>
                  </a:lnTo>
                  <a:lnTo>
                    <a:pt x="101" y="68"/>
                  </a:lnTo>
                  <a:lnTo>
                    <a:pt x="106" y="72"/>
                  </a:lnTo>
                  <a:lnTo>
                    <a:pt x="107" y="75"/>
                  </a:lnTo>
                  <a:lnTo>
                    <a:pt x="109" y="80"/>
                  </a:lnTo>
                  <a:lnTo>
                    <a:pt x="112" y="86"/>
                  </a:lnTo>
                  <a:lnTo>
                    <a:pt x="113" y="90"/>
                  </a:lnTo>
                  <a:lnTo>
                    <a:pt x="116" y="96"/>
                  </a:lnTo>
                  <a:lnTo>
                    <a:pt x="120" y="112"/>
                  </a:lnTo>
                  <a:lnTo>
                    <a:pt x="120" y="124"/>
                  </a:lnTo>
                  <a:lnTo>
                    <a:pt x="122" y="132"/>
                  </a:lnTo>
                  <a:lnTo>
                    <a:pt x="122" y="129"/>
                  </a:lnTo>
                  <a:lnTo>
                    <a:pt x="120" y="135"/>
                  </a:lnTo>
                  <a:lnTo>
                    <a:pt x="120" y="147"/>
                  </a:lnTo>
                  <a:lnTo>
                    <a:pt x="116" y="163"/>
                  </a:lnTo>
                  <a:lnTo>
                    <a:pt x="113" y="169"/>
                  </a:lnTo>
                  <a:lnTo>
                    <a:pt x="112" y="173"/>
                  </a:lnTo>
                  <a:lnTo>
                    <a:pt x="109" y="179"/>
                  </a:lnTo>
                  <a:lnTo>
                    <a:pt x="107" y="184"/>
                  </a:lnTo>
                  <a:lnTo>
                    <a:pt x="106" y="187"/>
                  </a:lnTo>
                  <a:lnTo>
                    <a:pt x="101" y="191"/>
                  </a:lnTo>
                  <a:lnTo>
                    <a:pt x="98" y="197"/>
                  </a:lnTo>
                  <a:lnTo>
                    <a:pt x="95" y="202"/>
                  </a:lnTo>
                  <a:lnTo>
                    <a:pt x="92" y="205"/>
                  </a:lnTo>
                  <a:lnTo>
                    <a:pt x="83" y="214"/>
                  </a:lnTo>
                  <a:lnTo>
                    <a:pt x="80" y="216"/>
                  </a:lnTo>
                  <a:lnTo>
                    <a:pt x="76" y="219"/>
                  </a:lnTo>
                  <a:lnTo>
                    <a:pt x="70" y="222"/>
                  </a:lnTo>
                  <a:lnTo>
                    <a:pt x="65" y="227"/>
                  </a:lnTo>
                  <a:lnTo>
                    <a:pt x="62" y="228"/>
                  </a:lnTo>
                  <a:lnTo>
                    <a:pt x="58" y="230"/>
                  </a:lnTo>
                  <a:lnTo>
                    <a:pt x="52" y="233"/>
                  </a:lnTo>
                  <a:lnTo>
                    <a:pt x="48" y="234"/>
                  </a:lnTo>
                  <a:lnTo>
                    <a:pt x="42" y="237"/>
                  </a:lnTo>
                  <a:lnTo>
                    <a:pt x="25" y="242"/>
                  </a:lnTo>
                  <a:lnTo>
                    <a:pt x="13" y="242"/>
                  </a:lnTo>
                  <a:lnTo>
                    <a:pt x="8" y="243"/>
                  </a:lnTo>
                  <a:lnTo>
                    <a:pt x="9" y="243"/>
                  </a:lnTo>
                  <a:lnTo>
                    <a:pt x="6" y="243"/>
                  </a:lnTo>
                  <a:lnTo>
                    <a:pt x="3" y="246"/>
                  </a:lnTo>
                  <a:lnTo>
                    <a:pt x="0" y="249"/>
                  </a:lnTo>
                  <a:lnTo>
                    <a:pt x="0" y="255"/>
                  </a:lnTo>
                  <a:lnTo>
                    <a:pt x="3" y="258"/>
                  </a:lnTo>
                  <a:lnTo>
                    <a:pt x="6" y="261"/>
                  </a:lnTo>
                  <a:lnTo>
                    <a:pt x="9" y="261"/>
                  </a:lnTo>
                  <a:lnTo>
                    <a:pt x="10" y="261"/>
                  </a:lnTo>
                  <a:lnTo>
                    <a:pt x="16" y="260"/>
                  </a:lnTo>
                  <a:lnTo>
                    <a:pt x="28" y="260"/>
                  </a:lnTo>
                  <a:lnTo>
                    <a:pt x="48" y="255"/>
                  </a:lnTo>
                  <a:lnTo>
                    <a:pt x="54" y="252"/>
                  </a:lnTo>
                  <a:lnTo>
                    <a:pt x="58" y="251"/>
                  </a:lnTo>
                  <a:lnTo>
                    <a:pt x="64" y="248"/>
                  </a:lnTo>
                  <a:lnTo>
                    <a:pt x="68" y="246"/>
                  </a:lnTo>
                  <a:lnTo>
                    <a:pt x="77" y="242"/>
                  </a:lnTo>
                  <a:lnTo>
                    <a:pt x="82" y="237"/>
                  </a:lnTo>
                  <a:lnTo>
                    <a:pt x="85" y="234"/>
                  </a:lnTo>
                  <a:lnTo>
                    <a:pt x="92" y="231"/>
                  </a:lnTo>
                  <a:lnTo>
                    <a:pt x="98" y="225"/>
                  </a:lnTo>
                  <a:lnTo>
                    <a:pt x="100" y="221"/>
                  </a:lnTo>
                  <a:lnTo>
                    <a:pt x="104" y="219"/>
                  </a:lnTo>
                  <a:lnTo>
                    <a:pt x="110" y="214"/>
                  </a:lnTo>
                  <a:lnTo>
                    <a:pt x="113" y="206"/>
                  </a:lnTo>
                  <a:lnTo>
                    <a:pt x="116" y="203"/>
                  </a:lnTo>
                  <a:lnTo>
                    <a:pt x="120" y="199"/>
                  </a:lnTo>
                  <a:lnTo>
                    <a:pt x="125" y="190"/>
                  </a:lnTo>
                  <a:lnTo>
                    <a:pt x="126" y="185"/>
                  </a:lnTo>
                  <a:lnTo>
                    <a:pt x="129" y="179"/>
                  </a:lnTo>
                  <a:lnTo>
                    <a:pt x="131" y="175"/>
                  </a:lnTo>
                  <a:lnTo>
                    <a:pt x="134" y="169"/>
                  </a:lnTo>
                  <a:lnTo>
                    <a:pt x="138" y="150"/>
                  </a:lnTo>
                  <a:lnTo>
                    <a:pt x="138" y="138"/>
                  </a:lnTo>
                  <a:lnTo>
                    <a:pt x="140" y="132"/>
                  </a:lnTo>
                  <a:lnTo>
                    <a:pt x="140" y="129"/>
                  </a:lnTo>
                  <a:lnTo>
                    <a:pt x="138" y="121"/>
                  </a:lnTo>
                  <a:lnTo>
                    <a:pt x="138" y="109"/>
                  </a:lnTo>
                  <a:lnTo>
                    <a:pt x="134" y="90"/>
                  </a:lnTo>
                  <a:lnTo>
                    <a:pt x="131" y="84"/>
                  </a:lnTo>
                  <a:lnTo>
                    <a:pt x="129" y="80"/>
                  </a:lnTo>
                  <a:lnTo>
                    <a:pt x="126" y="74"/>
                  </a:lnTo>
                  <a:lnTo>
                    <a:pt x="125" y="69"/>
                  </a:lnTo>
                  <a:lnTo>
                    <a:pt x="120" y="60"/>
                  </a:lnTo>
                  <a:lnTo>
                    <a:pt x="116" y="56"/>
                  </a:lnTo>
                  <a:lnTo>
                    <a:pt x="113" y="53"/>
                  </a:lnTo>
                  <a:lnTo>
                    <a:pt x="110" y="46"/>
                  </a:lnTo>
                  <a:lnTo>
                    <a:pt x="104" y="40"/>
                  </a:lnTo>
                  <a:lnTo>
                    <a:pt x="100" y="38"/>
                  </a:lnTo>
                  <a:lnTo>
                    <a:pt x="98" y="34"/>
                  </a:lnTo>
                  <a:lnTo>
                    <a:pt x="92" y="28"/>
                  </a:lnTo>
                  <a:lnTo>
                    <a:pt x="85" y="25"/>
                  </a:lnTo>
                  <a:lnTo>
                    <a:pt x="82" y="22"/>
                  </a:lnTo>
                  <a:lnTo>
                    <a:pt x="77" y="17"/>
                  </a:lnTo>
                  <a:lnTo>
                    <a:pt x="68" y="13"/>
                  </a:lnTo>
                  <a:lnTo>
                    <a:pt x="64" y="11"/>
                  </a:lnTo>
                  <a:lnTo>
                    <a:pt x="58" y="8"/>
                  </a:lnTo>
                  <a:lnTo>
                    <a:pt x="54" y="7"/>
                  </a:lnTo>
                  <a:lnTo>
                    <a:pt x="48" y="4"/>
                  </a:lnTo>
                  <a:lnTo>
                    <a:pt x="28"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2" name="Freeform 92"/>
            <p:cNvSpPr>
              <a:spLocks/>
            </p:cNvSpPr>
            <p:nvPr/>
          </p:nvSpPr>
          <p:spPr bwMode="auto">
            <a:xfrm>
              <a:off x="4576" y="1760"/>
              <a:ext cx="200" cy="17"/>
            </a:xfrm>
            <a:custGeom>
              <a:avLst/>
              <a:gdLst>
                <a:gd name="T0" fmla="*/ 191 w 200"/>
                <a:gd name="T1" fmla="*/ 17 h 17"/>
                <a:gd name="T2" fmla="*/ 194 w 200"/>
                <a:gd name="T3" fmla="*/ 17 h 17"/>
                <a:gd name="T4" fmla="*/ 197 w 200"/>
                <a:gd name="T5" fmla="*/ 14 h 17"/>
                <a:gd name="T6" fmla="*/ 200 w 200"/>
                <a:gd name="T7" fmla="*/ 11 h 17"/>
                <a:gd name="T8" fmla="*/ 200 w 200"/>
                <a:gd name="T9" fmla="*/ 5 h 17"/>
                <a:gd name="T10" fmla="*/ 197 w 200"/>
                <a:gd name="T11" fmla="*/ 2 h 17"/>
                <a:gd name="T12" fmla="*/ 194 w 200"/>
                <a:gd name="T13" fmla="*/ 0 h 17"/>
                <a:gd name="T14" fmla="*/ 6 w 200"/>
                <a:gd name="T15" fmla="*/ 0 h 17"/>
                <a:gd name="T16" fmla="*/ 3 w 200"/>
                <a:gd name="T17" fmla="*/ 2 h 17"/>
                <a:gd name="T18" fmla="*/ 0 w 200"/>
                <a:gd name="T19" fmla="*/ 5 h 17"/>
                <a:gd name="T20" fmla="*/ 0 w 200"/>
                <a:gd name="T21" fmla="*/ 11 h 17"/>
                <a:gd name="T22" fmla="*/ 3 w 200"/>
                <a:gd name="T23" fmla="*/ 14 h 17"/>
                <a:gd name="T24" fmla="*/ 6 w 200"/>
                <a:gd name="T25" fmla="*/ 17 h 17"/>
                <a:gd name="T26" fmla="*/ 9 w 200"/>
                <a:gd name="T27" fmla="*/ 17 h 17"/>
                <a:gd name="T28" fmla="*/ 191 w 200"/>
                <a:gd name="T29" fmla="*/ 1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17">
                  <a:moveTo>
                    <a:pt x="191" y="17"/>
                  </a:moveTo>
                  <a:lnTo>
                    <a:pt x="194" y="17"/>
                  </a:lnTo>
                  <a:lnTo>
                    <a:pt x="197" y="14"/>
                  </a:lnTo>
                  <a:lnTo>
                    <a:pt x="200" y="11"/>
                  </a:lnTo>
                  <a:lnTo>
                    <a:pt x="200" y="5"/>
                  </a:lnTo>
                  <a:lnTo>
                    <a:pt x="197" y="2"/>
                  </a:lnTo>
                  <a:lnTo>
                    <a:pt x="194" y="0"/>
                  </a:lnTo>
                  <a:lnTo>
                    <a:pt x="6" y="0"/>
                  </a:lnTo>
                  <a:lnTo>
                    <a:pt x="3" y="2"/>
                  </a:lnTo>
                  <a:lnTo>
                    <a:pt x="0" y="5"/>
                  </a:lnTo>
                  <a:lnTo>
                    <a:pt x="0" y="11"/>
                  </a:lnTo>
                  <a:lnTo>
                    <a:pt x="3" y="14"/>
                  </a:lnTo>
                  <a:lnTo>
                    <a:pt x="6" y="17"/>
                  </a:lnTo>
                  <a:lnTo>
                    <a:pt x="9" y="17"/>
                  </a:lnTo>
                  <a:lnTo>
                    <a:pt x="19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3" name="Freeform 93"/>
            <p:cNvSpPr>
              <a:spLocks/>
            </p:cNvSpPr>
            <p:nvPr/>
          </p:nvSpPr>
          <p:spPr bwMode="auto">
            <a:xfrm>
              <a:off x="4576" y="2005"/>
              <a:ext cx="200" cy="18"/>
            </a:xfrm>
            <a:custGeom>
              <a:avLst/>
              <a:gdLst>
                <a:gd name="T0" fmla="*/ 191 w 200"/>
                <a:gd name="T1" fmla="*/ 18 h 18"/>
                <a:gd name="T2" fmla="*/ 194 w 200"/>
                <a:gd name="T3" fmla="*/ 18 h 18"/>
                <a:gd name="T4" fmla="*/ 197 w 200"/>
                <a:gd name="T5" fmla="*/ 15 h 18"/>
                <a:gd name="T6" fmla="*/ 200 w 200"/>
                <a:gd name="T7" fmla="*/ 12 h 18"/>
                <a:gd name="T8" fmla="*/ 200 w 200"/>
                <a:gd name="T9" fmla="*/ 6 h 18"/>
                <a:gd name="T10" fmla="*/ 197 w 200"/>
                <a:gd name="T11" fmla="*/ 3 h 18"/>
                <a:gd name="T12" fmla="*/ 194 w 200"/>
                <a:gd name="T13" fmla="*/ 0 h 18"/>
                <a:gd name="T14" fmla="*/ 6 w 200"/>
                <a:gd name="T15" fmla="*/ 0 h 18"/>
                <a:gd name="T16" fmla="*/ 3 w 200"/>
                <a:gd name="T17" fmla="*/ 3 h 18"/>
                <a:gd name="T18" fmla="*/ 0 w 200"/>
                <a:gd name="T19" fmla="*/ 6 h 18"/>
                <a:gd name="T20" fmla="*/ 0 w 200"/>
                <a:gd name="T21" fmla="*/ 12 h 18"/>
                <a:gd name="T22" fmla="*/ 3 w 200"/>
                <a:gd name="T23" fmla="*/ 15 h 18"/>
                <a:gd name="T24" fmla="*/ 6 w 200"/>
                <a:gd name="T25" fmla="*/ 18 h 18"/>
                <a:gd name="T26" fmla="*/ 9 w 200"/>
                <a:gd name="T27" fmla="*/ 18 h 18"/>
                <a:gd name="T28" fmla="*/ 191 w 200"/>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18">
                  <a:moveTo>
                    <a:pt x="191" y="18"/>
                  </a:moveTo>
                  <a:lnTo>
                    <a:pt x="194" y="18"/>
                  </a:lnTo>
                  <a:lnTo>
                    <a:pt x="197" y="15"/>
                  </a:lnTo>
                  <a:lnTo>
                    <a:pt x="200" y="12"/>
                  </a:lnTo>
                  <a:lnTo>
                    <a:pt x="200" y="6"/>
                  </a:lnTo>
                  <a:lnTo>
                    <a:pt x="197" y="3"/>
                  </a:lnTo>
                  <a:lnTo>
                    <a:pt x="194" y="0"/>
                  </a:lnTo>
                  <a:lnTo>
                    <a:pt x="6" y="0"/>
                  </a:lnTo>
                  <a:lnTo>
                    <a:pt x="3" y="3"/>
                  </a:lnTo>
                  <a:lnTo>
                    <a:pt x="0" y="6"/>
                  </a:lnTo>
                  <a:lnTo>
                    <a:pt x="0" y="12"/>
                  </a:lnTo>
                  <a:lnTo>
                    <a:pt x="3" y="15"/>
                  </a:lnTo>
                  <a:lnTo>
                    <a:pt x="6" y="18"/>
                  </a:lnTo>
                  <a:lnTo>
                    <a:pt x="9" y="18"/>
                  </a:lnTo>
                  <a:lnTo>
                    <a:pt x="19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4" name="Freeform 94"/>
            <p:cNvSpPr>
              <a:spLocks/>
            </p:cNvSpPr>
            <p:nvPr/>
          </p:nvSpPr>
          <p:spPr bwMode="auto">
            <a:xfrm>
              <a:off x="4576" y="1760"/>
              <a:ext cx="18" cy="263"/>
            </a:xfrm>
            <a:custGeom>
              <a:avLst/>
              <a:gdLst>
                <a:gd name="T0" fmla="*/ 18 w 18"/>
                <a:gd name="T1" fmla="*/ 8 h 263"/>
                <a:gd name="T2" fmla="*/ 18 w 18"/>
                <a:gd name="T3" fmla="*/ 5 h 263"/>
                <a:gd name="T4" fmla="*/ 15 w 18"/>
                <a:gd name="T5" fmla="*/ 2 h 263"/>
                <a:gd name="T6" fmla="*/ 12 w 18"/>
                <a:gd name="T7" fmla="*/ 0 h 263"/>
                <a:gd name="T8" fmla="*/ 6 w 18"/>
                <a:gd name="T9" fmla="*/ 0 h 263"/>
                <a:gd name="T10" fmla="*/ 3 w 18"/>
                <a:gd name="T11" fmla="*/ 2 h 263"/>
                <a:gd name="T12" fmla="*/ 0 w 18"/>
                <a:gd name="T13" fmla="*/ 5 h 263"/>
                <a:gd name="T14" fmla="*/ 0 w 18"/>
                <a:gd name="T15" fmla="*/ 257 h 263"/>
                <a:gd name="T16" fmla="*/ 3 w 18"/>
                <a:gd name="T17" fmla="*/ 260 h 263"/>
                <a:gd name="T18" fmla="*/ 6 w 18"/>
                <a:gd name="T19" fmla="*/ 263 h 263"/>
                <a:gd name="T20" fmla="*/ 12 w 18"/>
                <a:gd name="T21" fmla="*/ 263 h 263"/>
                <a:gd name="T22" fmla="*/ 15 w 18"/>
                <a:gd name="T23" fmla="*/ 260 h 263"/>
                <a:gd name="T24" fmla="*/ 18 w 18"/>
                <a:gd name="T25" fmla="*/ 257 h 263"/>
                <a:gd name="T26" fmla="*/ 18 w 18"/>
                <a:gd name="T27" fmla="*/ 254 h 263"/>
                <a:gd name="T28" fmla="*/ 18 w 18"/>
                <a:gd name="T29" fmla="*/ 8 h 2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263">
                  <a:moveTo>
                    <a:pt x="18" y="8"/>
                  </a:moveTo>
                  <a:lnTo>
                    <a:pt x="18" y="5"/>
                  </a:lnTo>
                  <a:lnTo>
                    <a:pt x="15" y="2"/>
                  </a:lnTo>
                  <a:lnTo>
                    <a:pt x="12" y="0"/>
                  </a:lnTo>
                  <a:lnTo>
                    <a:pt x="6" y="0"/>
                  </a:lnTo>
                  <a:lnTo>
                    <a:pt x="3" y="2"/>
                  </a:lnTo>
                  <a:lnTo>
                    <a:pt x="0" y="5"/>
                  </a:lnTo>
                  <a:lnTo>
                    <a:pt x="0" y="257"/>
                  </a:lnTo>
                  <a:lnTo>
                    <a:pt x="3" y="260"/>
                  </a:lnTo>
                  <a:lnTo>
                    <a:pt x="6" y="263"/>
                  </a:lnTo>
                  <a:lnTo>
                    <a:pt x="12" y="263"/>
                  </a:lnTo>
                  <a:lnTo>
                    <a:pt x="15" y="260"/>
                  </a:lnTo>
                  <a:lnTo>
                    <a:pt x="18" y="257"/>
                  </a:lnTo>
                  <a:lnTo>
                    <a:pt x="18" y="254"/>
                  </a:lnTo>
                  <a:lnTo>
                    <a:pt x="1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5" name="Freeform 95"/>
            <p:cNvSpPr>
              <a:spLocks/>
            </p:cNvSpPr>
            <p:nvPr/>
          </p:nvSpPr>
          <p:spPr bwMode="auto">
            <a:xfrm>
              <a:off x="4861" y="1856"/>
              <a:ext cx="79" cy="77"/>
            </a:xfrm>
            <a:custGeom>
              <a:avLst/>
              <a:gdLst>
                <a:gd name="T0" fmla="*/ 1 w 79"/>
                <a:gd name="T1" fmla="*/ 52 h 77"/>
                <a:gd name="T2" fmla="*/ 6 w 79"/>
                <a:gd name="T3" fmla="*/ 61 h 77"/>
                <a:gd name="T4" fmla="*/ 6 w 79"/>
                <a:gd name="T5" fmla="*/ 61 h 77"/>
                <a:gd name="T6" fmla="*/ 13 w 79"/>
                <a:gd name="T7" fmla="*/ 67 h 77"/>
                <a:gd name="T8" fmla="*/ 24 w 79"/>
                <a:gd name="T9" fmla="*/ 76 h 77"/>
                <a:gd name="T10" fmla="*/ 36 w 79"/>
                <a:gd name="T11" fmla="*/ 77 h 77"/>
                <a:gd name="T12" fmla="*/ 52 w 79"/>
                <a:gd name="T13" fmla="*/ 77 h 77"/>
                <a:gd name="T14" fmla="*/ 56 w 79"/>
                <a:gd name="T15" fmla="*/ 74 h 77"/>
                <a:gd name="T16" fmla="*/ 61 w 79"/>
                <a:gd name="T17" fmla="*/ 71 h 77"/>
                <a:gd name="T18" fmla="*/ 68 w 79"/>
                <a:gd name="T19" fmla="*/ 67 h 77"/>
                <a:gd name="T20" fmla="*/ 73 w 79"/>
                <a:gd name="T21" fmla="*/ 60 h 77"/>
                <a:gd name="T22" fmla="*/ 76 w 79"/>
                <a:gd name="T23" fmla="*/ 55 h 77"/>
                <a:gd name="T24" fmla="*/ 79 w 79"/>
                <a:gd name="T25" fmla="*/ 51 h 77"/>
                <a:gd name="T26" fmla="*/ 79 w 79"/>
                <a:gd name="T27" fmla="*/ 34 h 77"/>
                <a:gd name="T28" fmla="*/ 77 w 79"/>
                <a:gd name="T29" fmla="*/ 24 h 77"/>
                <a:gd name="T30" fmla="*/ 68 w 79"/>
                <a:gd name="T31" fmla="*/ 12 h 77"/>
                <a:gd name="T32" fmla="*/ 71 w 79"/>
                <a:gd name="T33" fmla="*/ 15 h 77"/>
                <a:gd name="T34" fmla="*/ 61 w 79"/>
                <a:gd name="T35" fmla="*/ 5 h 77"/>
                <a:gd name="T36" fmla="*/ 58 w 79"/>
                <a:gd name="T37" fmla="*/ 3 h 77"/>
                <a:gd name="T38" fmla="*/ 52 w 79"/>
                <a:gd name="T39" fmla="*/ 0 h 77"/>
                <a:gd name="T40" fmla="*/ 22 w 79"/>
                <a:gd name="T41" fmla="*/ 2 h 77"/>
                <a:gd name="T42" fmla="*/ 16 w 79"/>
                <a:gd name="T43" fmla="*/ 8 h 77"/>
                <a:gd name="T44" fmla="*/ 9 w 79"/>
                <a:gd name="T45" fmla="*/ 15 h 77"/>
                <a:gd name="T46" fmla="*/ 3 w 79"/>
                <a:gd name="T47" fmla="*/ 22 h 77"/>
                <a:gd name="T48" fmla="*/ 0 w 79"/>
                <a:gd name="T49" fmla="*/ 27 h 77"/>
                <a:gd name="T50" fmla="*/ 18 w 79"/>
                <a:gd name="T51" fmla="*/ 33 h 77"/>
                <a:gd name="T52" fmla="*/ 21 w 79"/>
                <a:gd name="T53" fmla="*/ 28 h 77"/>
                <a:gd name="T54" fmla="*/ 21 w 79"/>
                <a:gd name="T55" fmla="*/ 27 h 77"/>
                <a:gd name="T56" fmla="*/ 28 w 79"/>
                <a:gd name="T57" fmla="*/ 18 h 77"/>
                <a:gd name="T58" fmla="*/ 31 w 79"/>
                <a:gd name="T59" fmla="*/ 19 h 77"/>
                <a:gd name="T60" fmla="*/ 46 w 79"/>
                <a:gd name="T61" fmla="*/ 18 h 77"/>
                <a:gd name="T62" fmla="*/ 52 w 79"/>
                <a:gd name="T63" fmla="*/ 21 h 77"/>
                <a:gd name="T64" fmla="*/ 55 w 79"/>
                <a:gd name="T65" fmla="*/ 22 h 77"/>
                <a:gd name="T66" fmla="*/ 53 w 79"/>
                <a:gd name="T67" fmla="*/ 21 h 77"/>
                <a:gd name="T68" fmla="*/ 62 w 79"/>
                <a:gd name="T69" fmla="*/ 30 h 77"/>
                <a:gd name="T70" fmla="*/ 59 w 79"/>
                <a:gd name="T71" fmla="*/ 30 h 77"/>
                <a:gd name="T72" fmla="*/ 61 w 79"/>
                <a:gd name="T73" fmla="*/ 37 h 77"/>
                <a:gd name="T74" fmla="*/ 61 w 79"/>
                <a:gd name="T75" fmla="*/ 37 h 77"/>
                <a:gd name="T76" fmla="*/ 59 w 79"/>
                <a:gd name="T77" fmla="*/ 48 h 77"/>
                <a:gd name="T78" fmla="*/ 62 w 79"/>
                <a:gd name="T79" fmla="*/ 46 h 77"/>
                <a:gd name="T80" fmla="*/ 53 w 79"/>
                <a:gd name="T81" fmla="*/ 57 h 77"/>
                <a:gd name="T82" fmla="*/ 56 w 79"/>
                <a:gd name="T83" fmla="*/ 54 h 77"/>
                <a:gd name="T84" fmla="*/ 50 w 79"/>
                <a:gd name="T85" fmla="*/ 60 h 77"/>
                <a:gd name="T86" fmla="*/ 47 w 79"/>
                <a:gd name="T87" fmla="*/ 58 h 77"/>
                <a:gd name="T88" fmla="*/ 34 w 79"/>
                <a:gd name="T89" fmla="*/ 64 h 77"/>
                <a:gd name="T90" fmla="*/ 33 w 79"/>
                <a:gd name="T91" fmla="*/ 60 h 77"/>
                <a:gd name="T92" fmla="*/ 28 w 79"/>
                <a:gd name="T93" fmla="*/ 57 h 77"/>
                <a:gd name="T94" fmla="*/ 24 w 79"/>
                <a:gd name="T95" fmla="*/ 54 h 77"/>
                <a:gd name="T96" fmla="*/ 24 w 79"/>
                <a:gd name="T97" fmla="*/ 54 h 77"/>
                <a:gd name="T98" fmla="*/ 21 w 79"/>
                <a:gd name="T99" fmla="*/ 49 h 77"/>
                <a:gd name="T100" fmla="*/ 18 w 79"/>
                <a:gd name="T101" fmla="*/ 45 h 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9" h="77">
                  <a:moveTo>
                    <a:pt x="0" y="39"/>
                  </a:moveTo>
                  <a:lnTo>
                    <a:pt x="0" y="51"/>
                  </a:lnTo>
                  <a:lnTo>
                    <a:pt x="1" y="52"/>
                  </a:lnTo>
                  <a:lnTo>
                    <a:pt x="1" y="54"/>
                  </a:lnTo>
                  <a:lnTo>
                    <a:pt x="3" y="55"/>
                  </a:lnTo>
                  <a:lnTo>
                    <a:pt x="6" y="61"/>
                  </a:lnTo>
                  <a:lnTo>
                    <a:pt x="10" y="64"/>
                  </a:lnTo>
                  <a:lnTo>
                    <a:pt x="6" y="60"/>
                  </a:lnTo>
                  <a:lnTo>
                    <a:pt x="6" y="61"/>
                  </a:lnTo>
                  <a:lnTo>
                    <a:pt x="16" y="71"/>
                  </a:lnTo>
                  <a:lnTo>
                    <a:pt x="18" y="71"/>
                  </a:lnTo>
                  <a:lnTo>
                    <a:pt x="13" y="67"/>
                  </a:lnTo>
                  <a:lnTo>
                    <a:pt x="16" y="71"/>
                  </a:lnTo>
                  <a:lnTo>
                    <a:pt x="22" y="74"/>
                  </a:lnTo>
                  <a:lnTo>
                    <a:pt x="24" y="76"/>
                  </a:lnTo>
                  <a:lnTo>
                    <a:pt x="25" y="76"/>
                  </a:lnTo>
                  <a:lnTo>
                    <a:pt x="27" y="77"/>
                  </a:lnTo>
                  <a:lnTo>
                    <a:pt x="36" y="77"/>
                  </a:lnTo>
                  <a:lnTo>
                    <a:pt x="46" y="76"/>
                  </a:lnTo>
                  <a:lnTo>
                    <a:pt x="44" y="77"/>
                  </a:lnTo>
                  <a:lnTo>
                    <a:pt x="52" y="77"/>
                  </a:lnTo>
                  <a:lnTo>
                    <a:pt x="53" y="76"/>
                  </a:lnTo>
                  <a:lnTo>
                    <a:pt x="55" y="76"/>
                  </a:lnTo>
                  <a:lnTo>
                    <a:pt x="56" y="74"/>
                  </a:lnTo>
                  <a:lnTo>
                    <a:pt x="62" y="71"/>
                  </a:lnTo>
                  <a:lnTo>
                    <a:pt x="65" y="67"/>
                  </a:lnTo>
                  <a:lnTo>
                    <a:pt x="61" y="71"/>
                  </a:lnTo>
                  <a:lnTo>
                    <a:pt x="62" y="71"/>
                  </a:lnTo>
                  <a:lnTo>
                    <a:pt x="64" y="70"/>
                  </a:lnTo>
                  <a:lnTo>
                    <a:pt x="68" y="67"/>
                  </a:lnTo>
                  <a:lnTo>
                    <a:pt x="71" y="63"/>
                  </a:lnTo>
                  <a:lnTo>
                    <a:pt x="73" y="61"/>
                  </a:lnTo>
                  <a:lnTo>
                    <a:pt x="73" y="60"/>
                  </a:lnTo>
                  <a:lnTo>
                    <a:pt x="68" y="64"/>
                  </a:lnTo>
                  <a:lnTo>
                    <a:pt x="73" y="61"/>
                  </a:lnTo>
                  <a:lnTo>
                    <a:pt x="76" y="55"/>
                  </a:lnTo>
                  <a:lnTo>
                    <a:pt x="77" y="54"/>
                  </a:lnTo>
                  <a:lnTo>
                    <a:pt x="77" y="52"/>
                  </a:lnTo>
                  <a:lnTo>
                    <a:pt x="79" y="51"/>
                  </a:lnTo>
                  <a:lnTo>
                    <a:pt x="79" y="43"/>
                  </a:lnTo>
                  <a:lnTo>
                    <a:pt x="77" y="45"/>
                  </a:lnTo>
                  <a:lnTo>
                    <a:pt x="79" y="34"/>
                  </a:lnTo>
                  <a:lnTo>
                    <a:pt x="79" y="27"/>
                  </a:lnTo>
                  <a:lnTo>
                    <a:pt x="77" y="25"/>
                  </a:lnTo>
                  <a:lnTo>
                    <a:pt x="77" y="24"/>
                  </a:lnTo>
                  <a:lnTo>
                    <a:pt x="76" y="22"/>
                  </a:lnTo>
                  <a:lnTo>
                    <a:pt x="76" y="19"/>
                  </a:lnTo>
                  <a:lnTo>
                    <a:pt x="68" y="12"/>
                  </a:lnTo>
                  <a:lnTo>
                    <a:pt x="70" y="15"/>
                  </a:lnTo>
                  <a:lnTo>
                    <a:pt x="73" y="16"/>
                  </a:lnTo>
                  <a:lnTo>
                    <a:pt x="71" y="15"/>
                  </a:lnTo>
                  <a:lnTo>
                    <a:pt x="68" y="11"/>
                  </a:lnTo>
                  <a:lnTo>
                    <a:pt x="64" y="8"/>
                  </a:lnTo>
                  <a:lnTo>
                    <a:pt x="61" y="5"/>
                  </a:lnTo>
                  <a:lnTo>
                    <a:pt x="62" y="8"/>
                  </a:lnTo>
                  <a:lnTo>
                    <a:pt x="62" y="6"/>
                  </a:lnTo>
                  <a:lnTo>
                    <a:pt x="58" y="3"/>
                  </a:lnTo>
                  <a:lnTo>
                    <a:pt x="56" y="2"/>
                  </a:lnTo>
                  <a:lnTo>
                    <a:pt x="53" y="2"/>
                  </a:lnTo>
                  <a:lnTo>
                    <a:pt x="52" y="0"/>
                  </a:lnTo>
                  <a:lnTo>
                    <a:pt x="27" y="0"/>
                  </a:lnTo>
                  <a:lnTo>
                    <a:pt x="25" y="2"/>
                  </a:lnTo>
                  <a:lnTo>
                    <a:pt x="22" y="2"/>
                  </a:lnTo>
                  <a:lnTo>
                    <a:pt x="21" y="3"/>
                  </a:lnTo>
                  <a:lnTo>
                    <a:pt x="16" y="6"/>
                  </a:lnTo>
                  <a:lnTo>
                    <a:pt x="16" y="8"/>
                  </a:lnTo>
                  <a:lnTo>
                    <a:pt x="18" y="5"/>
                  </a:lnTo>
                  <a:lnTo>
                    <a:pt x="6" y="16"/>
                  </a:lnTo>
                  <a:lnTo>
                    <a:pt x="9" y="15"/>
                  </a:lnTo>
                  <a:lnTo>
                    <a:pt x="10" y="12"/>
                  </a:lnTo>
                  <a:lnTo>
                    <a:pt x="3" y="19"/>
                  </a:lnTo>
                  <a:lnTo>
                    <a:pt x="3" y="22"/>
                  </a:lnTo>
                  <a:lnTo>
                    <a:pt x="1" y="24"/>
                  </a:lnTo>
                  <a:lnTo>
                    <a:pt x="1" y="25"/>
                  </a:lnTo>
                  <a:lnTo>
                    <a:pt x="0" y="27"/>
                  </a:lnTo>
                  <a:lnTo>
                    <a:pt x="0" y="39"/>
                  </a:lnTo>
                  <a:lnTo>
                    <a:pt x="18" y="39"/>
                  </a:lnTo>
                  <a:lnTo>
                    <a:pt x="18" y="33"/>
                  </a:lnTo>
                  <a:lnTo>
                    <a:pt x="19" y="31"/>
                  </a:lnTo>
                  <a:lnTo>
                    <a:pt x="19" y="30"/>
                  </a:lnTo>
                  <a:lnTo>
                    <a:pt x="21" y="28"/>
                  </a:lnTo>
                  <a:lnTo>
                    <a:pt x="21" y="25"/>
                  </a:lnTo>
                  <a:lnTo>
                    <a:pt x="16" y="30"/>
                  </a:lnTo>
                  <a:lnTo>
                    <a:pt x="21" y="27"/>
                  </a:lnTo>
                  <a:lnTo>
                    <a:pt x="24" y="22"/>
                  </a:lnTo>
                  <a:lnTo>
                    <a:pt x="28" y="19"/>
                  </a:lnTo>
                  <a:lnTo>
                    <a:pt x="28" y="18"/>
                  </a:lnTo>
                  <a:lnTo>
                    <a:pt x="27" y="21"/>
                  </a:lnTo>
                  <a:lnTo>
                    <a:pt x="28" y="19"/>
                  </a:lnTo>
                  <a:lnTo>
                    <a:pt x="31" y="19"/>
                  </a:lnTo>
                  <a:lnTo>
                    <a:pt x="33" y="18"/>
                  </a:lnTo>
                  <a:lnTo>
                    <a:pt x="40" y="18"/>
                  </a:lnTo>
                  <a:lnTo>
                    <a:pt x="46" y="18"/>
                  </a:lnTo>
                  <a:lnTo>
                    <a:pt x="47" y="19"/>
                  </a:lnTo>
                  <a:lnTo>
                    <a:pt x="50" y="19"/>
                  </a:lnTo>
                  <a:lnTo>
                    <a:pt x="52" y="21"/>
                  </a:lnTo>
                  <a:lnTo>
                    <a:pt x="50" y="18"/>
                  </a:lnTo>
                  <a:lnTo>
                    <a:pt x="50" y="19"/>
                  </a:lnTo>
                  <a:lnTo>
                    <a:pt x="55" y="22"/>
                  </a:lnTo>
                  <a:lnTo>
                    <a:pt x="58" y="25"/>
                  </a:lnTo>
                  <a:lnTo>
                    <a:pt x="56" y="22"/>
                  </a:lnTo>
                  <a:lnTo>
                    <a:pt x="53" y="21"/>
                  </a:lnTo>
                  <a:lnTo>
                    <a:pt x="55" y="22"/>
                  </a:lnTo>
                  <a:lnTo>
                    <a:pt x="58" y="27"/>
                  </a:lnTo>
                  <a:lnTo>
                    <a:pt x="62" y="30"/>
                  </a:lnTo>
                  <a:lnTo>
                    <a:pt x="58" y="25"/>
                  </a:lnTo>
                  <a:lnTo>
                    <a:pt x="58" y="28"/>
                  </a:lnTo>
                  <a:lnTo>
                    <a:pt x="59" y="30"/>
                  </a:lnTo>
                  <a:lnTo>
                    <a:pt x="59" y="31"/>
                  </a:lnTo>
                  <a:lnTo>
                    <a:pt x="61" y="33"/>
                  </a:lnTo>
                  <a:lnTo>
                    <a:pt x="61" y="37"/>
                  </a:lnTo>
                  <a:lnTo>
                    <a:pt x="64" y="43"/>
                  </a:lnTo>
                  <a:lnTo>
                    <a:pt x="65" y="33"/>
                  </a:lnTo>
                  <a:lnTo>
                    <a:pt x="61" y="37"/>
                  </a:lnTo>
                  <a:lnTo>
                    <a:pt x="61" y="45"/>
                  </a:lnTo>
                  <a:lnTo>
                    <a:pt x="59" y="46"/>
                  </a:lnTo>
                  <a:lnTo>
                    <a:pt x="59" y="48"/>
                  </a:lnTo>
                  <a:lnTo>
                    <a:pt x="58" y="49"/>
                  </a:lnTo>
                  <a:lnTo>
                    <a:pt x="61" y="49"/>
                  </a:lnTo>
                  <a:lnTo>
                    <a:pt x="62" y="46"/>
                  </a:lnTo>
                  <a:lnTo>
                    <a:pt x="55" y="54"/>
                  </a:lnTo>
                  <a:lnTo>
                    <a:pt x="55" y="55"/>
                  </a:lnTo>
                  <a:lnTo>
                    <a:pt x="53" y="57"/>
                  </a:lnTo>
                  <a:lnTo>
                    <a:pt x="56" y="55"/>
                  </a:lnTo>
                  <a:lnTo>
                    <a:pt x="58" y="52"/>
                  </a:lnTo>
                  <a:lnTo>
                    <a:pt x="56" y="54"/>
                  </a:lnTo>
                  <a:lnTo>
                    <a:pt x="55" y="54"/>
                  </a:lnTo>
                  <a:lnTo>
                    <a:pt x="47" y="61"/>
                  </a:lnTo>
                  <a:lnTo>
                    <a:pt x="50" y="60"/>
                  </a:lnTo>
                  <a:lnTo>
                    <a:pt x="50" y="57"/>
                  </a:lnTo>
                  <a:lnTo>
                    <a:pt x="49" y="58"/>
                  </a:lnTo>
                  <a:lnTo>
                    <a:pt x="47" y="58"/>
                  </a:lnTo>
                  <a:lnTo>
                    <a:pt x="46" y="60"/>
                  </a:lnTo>
                  <a:lnTo>
                    <a:pt x="39" y="60"/>
                  </a:lnTo>
                  <a:lnTo>
                    <a:pt x="34" y="64"/>
                  </a:lnTo>
                  <a:lnTo>
                    <a:pt x="44" y="63"/>
                  </a:lnTo>
                  <a:lnTo>
                    <a:pt x="39" y="60"/>
                  </a:lnTo>
                  <a:lnTo>
                    <a:pt x="33" y="60"/>
                  </a:lnTo>
                  <a:lnTo>
                    <a:pt x="31" y="58"/>
                  </a:lnTo>
                  <a:lnTo>
                    <a:pt x="30" y="58"/>
                  </a:lnTo>
                  <a:lnTo>
                    <a:pt x="28" y="57"/>
                  </a:lnTo>
                  <a:lnTo>
                    <a:pt x="28" y="60"/>
                  </a:lnTo>
                  <a:lnTo>
                    <a:pt x="31" y="61"/>
                  </a:lnTo>
                  <a:lnTo>
                    <a:pt x="24" y="54"/>
                  </a:lnTo>
                  <a:lnTo>
                    <a:pt x="22" y="54"/>
                  </a:lnTo>
                  <a:lnTo>
                    <a:pt x="24" y="55"/>
                  </a:lnTo>
                  <a:lnTo>
                    <a:pt x="24" y="54"/>
                  </a:lnTo>
                  <a:lnTo>
                    <a:pt x="16" y="46"/>
                  </a:lnTo>
                  <a:lnTo>
                    <a:pt x="18" y="49"/>
                  </a:lnTo>
                  <a:lnTo>
                    <a:pt x="21" y="49"/>
                  </a:lnTo>
                  <a:lnTo>
                    <a:pt x="19" y="48"/>
                  </a:lnTo>
                  <a:lnTo>
                    <a:pt x="19" y="46"/>
                  </a:lnTo>
                  <a:lnTo>
                    <a:pt x="18" y="45"/>
                  </a:lnTo>
                  <a:lnTo>
                    <a:pt x="18" y="3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6" name="Freeform 96"/>
            <p:cNvSpPr>
              <a:spLocks/>
            </p:cNvSpPr>
            <p:nvPr/>
          </p:nvSpPr>
          <p:spPr bwMode="auto">
            <a:xfrm>
              <a:off x="4928" y="1193"/>
              <a:ext cx="463" cy="18"/>
            </a:xfrm>
            <a:custGeom>
              <a:avLst/>
              <a:gdLst>
                <a:gd name="T0" fmla="*/ 9 w 463"/>
                <a:gd name="T1" fmla="*/ 0 h 18"/>
                <a:gd name="T2" fmla="*/ 6 w 463"/>
                <a:gd name="T3" fmla="*/ 0 h 18"/>
                <a:gd name="T4" fmla="*/ 3 w 463"/>
                <a:gd name="T5" fmla="*/ 3 h 18"/>
                <a:gd name="T6" fmla="*/ 0 w 463"/>
                <a:gd name="T7" fmla="*/ 6 h 18"/>
                <a:gd name="T8" fmla="*/ 0 w 463"/>
                <a:gd name="T9" fmla="*/ 12 h 18"/>
                <a:gd name="T10" fmla="*/ 3 w 463"/>
                <a:gd name="T11" fmla="*/ 15 h 18"/>
                <a:gd name="T12" fmla="*/ 6 w 463"/>
                <a:gd name="T13" fmla="*/ 18 h 18"/>
                <a:gd name="T14" fmla="*/ 457 w 463"/>
                <a:gd name="T15" fmla="*/ 18 h 18"/>
                <a:gd name="T16" fmla="*/ 460 w 463"/>
                <a:gd name="T17" fmla="*/ 15 h 18"/>
                <a:gd name="T18" fmla="*/ 463 w 463"/>
                <a:gd name="T19" fmla="*/ 12 h 18"/>
                <a:gd name="T20" fmla="*/ 463 w 463"/>
                <a:gd name="T21" fmla="*/ 6 h 18"/>
                <a:gd name="T22" fmla="*/ 460 w 463"/>
                <a:gd name="T23" fmla="*/ 3 h 18"/>
                <a:gd name="T24" fmla="*/ 457 w 463"/>
                <a:gd name="T25" fmla="*/ 0 h 18"/>
                <a:gd name="T26" fmla="*/ 454 w 463"/>
                <a:gd name="T27" fmla="*/ 0 h 18"/>
                <a:gd name="T28" fmla="*/ 9 w 46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3" h="18">
                  <a:moveTo>
                    <a:pt x="9" y="0"/>
                  </a:moveTo>
                  <a:lnTo>
                    <a:pt x="6" y="0"/>
                  </a:lnTo>
                  <a:lnTo>
                    <a:pt x="3" y="3"/>
                  </a:lnTo>
                  <a:lnTo>
                    <a:pt x="0" y="6"/>
                  </a:lnTo>
                  <a:lnTo>
                    <a:pt x="0" y="12"/>
                  </a:lnTo>
                  <a:lnTo>
                    <a:pt x="3" y="15"/>
                  </a:lnTo>
                  <a:lnTo>
                    <a:pt x="6" y="18"/>
                  </a:lnTo>
                  <a:lnTo>
                    <a:pt x="457" y="18"/>
                  </a:lnTo>
                  <a:lnTo>
                    <a:pt x="460" y="15"/>
                  </a:lnTo>
                  <a:lnTo>
                    <a:pt x="463" y="12"/>
                  </a:lnTo>
                  <a:lnTo>
                    <a:pt x="463" y="6"/>
                  </a:lnTo>
                  <a:lnTo>
                    <a:pt x="460" y="3"/>
                  </a:lnTo>
                  <a:lnTo>
                    <a:pt x="457" y="0"/>
                  </a:lnTo>
                  <a:lnTo>
                    <a:pt x="454"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7" name="Freeform 97"/>
            <p:cNvSpPr>
              <a:spLocks/>
            </p:cNvSpPr>
            <p:nvPr/>
          </p:nvSpPr>
          <p:spPr bwMode="auto">
            <a:xfrm>
              <a:off x="4928" y="1890"/>
              <a:ext cx="520" cy="18"/>
            </a:xfrm>
            <a:custGeom>
              <a:avLst/>
              <a:gdLst>
                <a:gd name="T0" fmla="*/ 9 w 520"/>
                <a:gd name="T1" fmla="*/ 0 h 18"/>
                <a:gd name="T2" fmla="*/ 6 w 520"/>
                <a:gd name="T3" fmla="*/ 0 h 18"/>
                <a:gd name="T4" fmla="*/ 3 w 520"/>
                <a:gd name="T5" fmla="*/ 3 h 18"/>
                <a:gd name="T6" fmla="*/ 0 w 520"/>
                <a:gd name="T7" fmla="*/ 6 h 18"/>
                <a:gd name="T8" fmla="*/ 0 w 520"/>
                <a:gd name="T9" fmla="*/ 12 h 18"/>
                <a:gd name="T10" fmla="*/ 3 w 520"/>
                <a:gd name="T11" fmla="*/ 15 h 18"/>
                <a:gd name="T12" fmla="*/ 6 w 520"/>
                <a:gd name="T13" fmla="*/ 18 h 18"/>
                <a:gd name="T14" fmla="*/ 514 w 520"/>
                <a:gd name="T15" fmla="*/ 18 h 18"/>
                <a:gd name="T16" fmla="*/ 517 w 520"/>
                <a:gd name="T17" fmla="*/ 15 h 18"/>
                <a:gd name="T18" fmla="*/ 520 w 520"/>
                <a:gd name="T19" fmla="*/ 12 h 18"/>
                <a:gd name="T20" fmla="*/ 520 w 520"/>
                <a:gd name="T21" fmla="*/ 6 h 18"/>
                <a:gd name="T22" fmla="*/ 517 w 520"/>
                <a:gd name="T23" fmla="*/ 3 h 18"/>
                <a:gd name="T24" fmla="*/ 514 w 520"/>
                <a:gd name="T25" fmla="*/ 0 h 18"/>
                <a:gd name="T26" fmla="*/ 511 w 520"/>
                <a:gd name="T27" fmla="*/ 0 h 18"/>
                <a:gd name="T28" fmla="*/ 9 w 520"/>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0" h="18">
                  <a:moveTo>
                    <a:pt x="9" y="0"/>
                  </a:moveTo>
                  <a:lnTo>
                    <a:pt x="6" y="0"/>
                  </a:lnTo>
                  <a:lnTo>
                    <a:pt x="3" y="3"/>
                  </a:lnTo>
                  <a:lnTo>
                    <a:pt x="0" y="6"/>
                  </a:lnTo>
                  <a:lnTo>
                    <a:pt x="0" y="12"/>
                  </a:lnTo>
                  <a:lnTo>
                    <a:pt x="3" y="15"/>
                  </a:lnTo>
                  <a:lnTo>
                    <a:pt x="6" y="18"/>
                  </a:lnTo>
                  <a:lnTo>
                    <a:pt x="514" y="18"/>
                  </a:lnTo>
                  <a:lnTo>
                    <a:pt x="517" y="15"/>
                  </a:lnTo>
                  <a:lnTo>
                    <a:pt x="520" y="12"/>
                  </a:lnTo>
                  <a:lnTo>
                    <a:pt x="520" y="6"/>
                  </a:lnTo>
                  <a:lnTo>
                    <a:pt x="517" y="3"/>
                  </a:lnTo>
                  <a:lnTo>
                    <a:pt x="514" y="0"/>
                  </a:lnTo>
                  <a:lnTo>
                    <a:pt x="511"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8" name="Freeform 98"/>
            <p:cNvSpPr>
              <a:spLocks/>
            </p:cNvSpPr>
            <p:nvPr/>
          </p:nvSpPr>
          <p:spPr bwMode="auto">
            <a:xfrm>
              <a:off x="4204" y="1110"/>
              <a:ext cx="381" cy="18"/>
            </a:xfrm>
            <a:custGeom>
              <a:avLst/>
              <a:gdLst>
                <a:gd name="T0" fmla="*/ 372 w 381"/>
                <a:gd name="T1" fmla="*/ 18 h 18"/>
                <a:gd name="T2" fmla="*/ 375 w 381"/>
                <a:gd name="T3" fmla="*/ 18 h 18"/>
                <a:gd name="T4" fmla="*/ 378 w 381"/>
                <a:gd name="T5" fmla="*/ 15 h 18"/>
                <a:gd name="T6" fmla="*/ 381 w 381"/>
                <a:gd name="T7" fmla="*/ 12 h 18"/>
                <a:gd name="T8" fmla="*/ 381 w 381"/>
                <a:gd name="T9" fmla="*/ 6 h 18"/>
                <a:gd name="T10" fmla="*/ 378 w 381"/>
                <a:gd name="T11" fmla="*/ 3 h 18"/>
                <a:gd name="T12" fmla="*/ 375 w 381"/>
                <a:gd name="T13" fmla="*/ 0 h 18"/>
                <a:gd name="T14" fmla="*/ 6 w 381"/>
                <a:gd name="T15" fmla="*/ 0 h 18"/>
                <a:gd name="T16" fmla="*/ 3 w 381"/>
                <a:gd name="T17" fmla="*/ 3 h 18"/>
                <a:gd name="T18" fmla="*/ 0 w 381"/>
                <a:gd name="T19" fmla="*/ 6 h 18"/>
                <a:gd name="T20" fmla="*/ 0 w 381"/>
                <a:gd name="T21" fmla="*/ 12 h 18"/>
                <a:gd name="T22" fmla="*/ 3 w 381"/>
                <a:gd name="T23" fmla="*/ 15 h 18"/>
                <a:gd name="T24" fmla="*/ 6 w 381"/>
                <a:gd name="T25" fmla="*/ 18 h 18"/>
                <a:gd name="T26" fmla="*/ 9 w 381"/>
                <a:gd name="T27" fmla="*/ 18 h 18"/>
                <a:gd name="T28" fmla="*/ 372 w 381"/>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1" h="18">
                  <a:moveTo>
                    <a:pt x="372" y="18"/>
                  </a:moveTo>
                  <a:lnTo>
                    <a:pt x="375" y="18"/>
                  </a:lnTo>
                  <a:lnTo>
                    <a:pt x="378" y="15"/>
                  </a:lnTo>
                  <a:lnTo>
                    <a:pt x="381" y="12"/>
                  </a:lnTo>
                  <a:lnTo>
                    <a:pt x="381" y="6"/>
                  </a:lnTo>
                  <a:lnTo>
                    <a:pt x="378" y="3"/>
                  </a:lnTo>
                  <a:lnTo>
                    <a:pt x="375" y="0"/>
                  </a:lnTo>
                  <a:lnTo>
                    <a:pt x="6" y="0"/>
                  </a:lnTo>
                  <a:lnTo>
                    <a:pt x="3" y="3"/>
                  </a:lnTo>
                  <a:lnTo>
                    <a:pt x="0" y="6"/>
                  </a:lnTo>
                  <a:lnTo>
                    <a:pt x="0" y="12"/>
                  </a:lnTo>
                  <a:lnTo>
                    <a:pt x="3" y="15"/>
                  </a:lnTo>
                  <a:lnTo>
                    <a:pt x="6" y="18"/>
                  </a:lnTo>
                  <a:lnTo>
                    <a:pt x="9" y="18"/>
                  </a:lnTo>
                  <a:lnTo>
                    <a:pt x="37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19" name="Freeform 99"/>
            <p:cNvSpPr>
              <a:spLocks/>
            </p:cNvSpPr>
            <p:nvPr/>
          </p:nvSpPr>
          <p:spPr bwMode="auto">
            <a:xfrm>
              <a:off x="4204" y="1974"/>
              <a:ext cx="381" cy="17"/>
            </a:xfrm>
            <a:custGeom>
              <a:avLst/>
              <a:gdLst>
                <a:gd name="T0" fmla="*/ 372 w 381"/>
                <a:gd name="T1" fmla="*/ 17 h 17"/>
                <a:gd name="T2" fmla="*/ 375 w 381"/>
                <a:gd name="T3" fmla="*/ 17 h 17"/>
                <a:gd name="T4" fmla="*/ 378 w 381"/>
                <a:gd name="T5" fmla="*/ 14 h 17"/>
                <a:gd name="T6" fmla="*/ 381 w 381"/>
                <a:gd name="T7" fmla="*/ 11 h 17"/>
                <a:gd name="T8" fmla="*/ 381 w 381"/>
                <a:gd name="T9" fmla="*/ 5 h 17"/>
                <a:gd name="T10" fmla="*/ 378 w 381"/>
                <a:gd name="T11" fmla="*/ 2 h 17"/>
                <a:gd name="T12" fmla="*/ 375 w 381"/>
                <a:gd name="T13" fmla="*/ 0 h 17"/>
                <a:gd name="T14" fmla="*/ 6 w 381"/>
                <a:gd name="T15" fmla="*/ 0 h 17"/>
                <a:gd name="T16" fmla="*/ 3 w 381"/>
                <a:gd name="T17" fmla="*/ 2 h 17"/>
                <a:gd name="T18" fmla="*/ 0 w 381"/>
                <a:gd name="T19" fmla="*/ 5 h 17"/>
                <a:gd name="T20" fmla="*/ 0 w 381"/>
                <a:gd name="T21" fmla="*/ 11 h 17"/>
                <a:gd name="T22" fmla="*/ 3 w 381"/>
                <a:gd name="T23" fmla="*/ 14 h 17"/>
                <a:gd name="T24" fmla="*/ 6 w 381"/>
                <a:gd name="T25" fmla="*/ 17 h 17"/>
                <a:gd name="T26" fmla="*/ 9 w 381"/>
                <a:gd name="T27" fmla="*/ 17 h 17"/>
                <a:gd name="T28" fmla="*/ 372 w 381"/>
                <a:gd name="T29" fmla="*/ 1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1" h="17">
                  <a:moveTo>
                    <a:pt x="372" y="17"/>
                  </a:moveTo>
                  <a:lnTo>
                    <a:pt x="375" y="17"/>
                  </a:lnTo>
                  <a:lnTo>
                    <a:pt x="378" y="14"/>
                  </a:lnTo>
                  <a:lnTo>
                    <a:pt x="381" y="11"/>
                  </a:lnTo>
                  <a:lnTo>
                    <a:pt x="381" y="5"/>
                  </a:lnTo>
                  <a:lnTo>
                    <a:pt x="378" y="2"/>
                  </a:lnTo>
                  <a:lnTo>
                    <a:pt x="375" y="0"/>
                  </a:lnTo>
                  <a:lnTo>
                    <a:pt x="6" y="0"/>
                  </a:lnTo>
                  <a:lnTo>
                    <a:pt x="3" y="2"/>
                  </a:lnTo>
                  <a:lnTo>
                    <a:pt x="0" y="5"/>
                  </a:lnTo>
                  <a:lnTo>
                    <a:pt x="0" y="11"/>
                  </a:lnTo>
                  <a:lnTo>
                    <a:pt x="3" y="14"/>
                  </a:lnTo>
                  <a:lnTo>
                    <a:pt x="6" y="17"/>
                  </a:lnTo>
                  <a:lnTo>
                    <a:pt x="9" y="17"/>
                  </a:lnTo>
                  <a:lnTo>
                    <a:pt x="37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20" name="Freeform 100"/>
            <p:cNvSpPr>
              <a:spLocks/>
            </p:cNvSpPr>
            <p:nvPr/>
          </p:nvSpPr>
          <p:spPr bwMode="auto">
            <a:xfrm>
              <a:off x="5012" y="1193"/>
              <a:ext cx="18" cy="213"/>
            </a:xfrm>
            <a:custGeom>
              <a:avLst/>
              <a:gdLst>
                <a:gd name="T0" fmla="*/ 18 w 18"/>
                <a:gd name="T1" fmla="*/ 9 h 213"/>
                <a:gd name="T2" fmla="*/ 18 w 18"/>
                <a:gd name="T3" fmla="*/ 6 h 213"/>
                <a:gd name="T4" fmla="*/ 15 w 18"/>
                <a:gd name="T5" fmla="*/ 3 h 213"/>
                <a:gd name="T6" fmla="*/ 12 w 18"/>
                <a:gd name="T7" fmla="*/ 0 h 213"/>
                <a:gd name="T8" fmla="*/ 6 w 18"/>
                <a:gd name="T9" fmla="*/ 0 h 213"/>
                <a:gd name="T10" fmla="*/ 3 w 18"/>
                <a:gd name="T11" fmla="*/ 3 h 213"/>
                <a:gd name="T12" fmla="*/ 0 w 18"/>
                <a:gd name="T13" fmla="*/ 6 h 213"/>
                <a:gd name="T14" fmla="*/ 0 w 18"/>
                <a:gd name="T15" fmla="*/ 207 h 213"/>
                <a:gd name="T16" fmla="*/ 3 w 18"/>
                <a:gd name="T17" fmla="*/ 210 h 213"/>
                <a:gd name="T18" fmla="*/ 6 w 18"/>
                <a:gd name="T19" fmla="*/ 213 h 213"/>
                <a:gd name="T20" fmla="*/ 12 w 18"/>
                <a:gd name="T21" fmla="*/ 213 h 213"/>
                <a:gd name="T22" fmla="*/ 15 w 18"/>
                <a:gd name="T23" fmla="*/ 210 h 213"/>
                <a:gd name="T24" fmla="*/ 18 w 18"/>
                <a:gd name="T25" fmla="*/ 207 h 213"/>
                <a:gd name="T26" fmla="*/ 18 w 18"/>
                <a:gd name="T27" fmla="*/ 204 h 213"/>
                <a:gd name="T28" fmla="*/ 18 w 18"/>
                <a:gd name="T29" fmla="*/ 9 h 2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213">
                  <a:moveTo>
                    <a:pt x="18" y="9"/>
                  </a:moveTo>
                  <a:lnTo>
                    <a:pt x="18" y="6"/>
                  </a:lnTo>
                  <a:lnTo>
                    <a:pt x="15" y="3"/>
                  </a:lnTo>
                  <a:lnTo>
                    <a:pt x="12" y="0"/>
                  </a:lnTo>
                  <a:lnTo>
                    <a:pt x="6" y="0"/>
                  </a:lnTo>
                  <a:lnTo>
                    <a:pt x="3" y="3"/>
                  </a:lnTo>
                  <a:lnTo>
                    <a:pt x="0" y="6"/>
                  </a:lnTo>
                  <a:lnTo>
                    <a:pt x="0" y="207"/>
                  </a:lnTo>
                  <a:lnTo>
                    <a:pt x="3" y="210"/>
                  </a:lnTo>
                  <a:lnTo>
                    <a:pt x="6" y="213"/>
                  </a:lnTo>
                  <a:lnTo>
                    <a:pt x="12" y="213"/>
                  </a:lnTo>
                  <a:lnTo>
                    <a:pt x="15" y="210"/>
                  </a:lnTo>
                  <a:lnTo>
                    <a:pt x="18" y="207"/>
                  </a:lnTo>
                  <a:lnTo>
                    <a:pt x="18" y="204"/>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21" name="Freeform 101"/>
            <p:cNvSpPr>
              <a:spLocks/>
            </p:cNvSpPr>
            <p:nvPr/>
          </p:nvSpPr>
          <p:spPr bwMode="auto">
            <a:xfrm>
              <a:off x="5012" y="1667"/>
              <a:ext cx="18" cy="241"/>
            </a:xfrm>
            <a:custGeom>
              <a:avLst/>
              <a:gdLst>
                <a:gd name="T0" fmla="*/ 0 w 18"/>
                <a:gd name="T1" fmla="*/ 232 h 241"/>
                <a:gd name="T2" fmla="*/ 0 w 18"/>
                <a:gd name="T3" fmla="*/ 235 h 241"/>
                <a:gd name="T4" fmla="*/ 3 w 18"/>
                <a:gd name="T5" fmla="*/ 238 h 241"/>
                <a:gd name="T6" fmla="*/ 6 w 18"/>
                <a:gd name="T7" fmla="*/ 241 h 241"/>
                <a:gd name="T8" fmla="*/ 12 w 18"/>
                <a:gd name="T9" fmla="*/ 241 h 241"/>
                <a:gd name="T10" fmla="*/ 15 w 18"/>
                <a:gd name="T11" fmla="*/ 238 h 241"/>
                <a:gd name="T12" fmla="*/ 18 w 18"/>
                <a:gd name="T13" fmla="*/ 235 h 241"/>
                <a:gd name="T14" fmla="*/ 18 w 18"/>
                <a:gd name="T15" fmla="*/ 6 h 241"/>
                <a:gd name="T16" fmla="*/ 15 w 18"/>
                <a:gd name="T17" fmla="*/ 3 h 241"/>
                <a:gd name="T18" fmla="*/ 12 w 18"/>
                <a:gd name="T19" fmla="*/ 0 h 241"/>
                <a:gd name="T20" fmla="*/ 6 w 18"/>
                <a:gd name="T21" fmla="*/ 0 h 241"/>
                <a:gd name="T22" fmla="*/ 3 w 18"/>
                <a:gd name="T23" fmla="*/ 3 h 241"/>
                <a:gd name="T24" fmla="*/ 0 w 18"/>
                <a:gd name="T25" fmla="*/ 6 h 241"/>
                <a:gd name="T26" fmla="*/ 0 w 18"/>
                <a:gd name="T27" fmla="*/ 9 h 241"/>
                <a:gd name="T28" fmla="*/ 0 w 18"/>
                <a:gd name="T29" fmla="*/ 232 h 2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241">
                  <a:moveTo>
                    <a:pt x="0" y="232"/>
                  </a:moveTo>
                  <a:lnTo>
                    <a:pt x="0" y="235"/>
                  </a:lnTo>
                  <a:lnTo>
                    <a:pt x="3" y="238"/>
                  </a:lnTo>
                  <a:lnTo>
                    <a:pt x="6" y="241"/>
                  </a:lnTo>
                  <a:lnTo>
                    <a:pt x="12" y="241"/>
                  </a:lnTo>
                  <a:lnTo>
                    <a:pt x="15" y="238"/>
                  </a:lnTo>
                  <a:lnTo>
                    <a:pt x="18" y="235"/>
                  </a:lnTo>
                  <a:lnTo>
                    <a:pt x="18" y="6"/>
                  </a:lnTo>
                  <a:lnTo>
                    <a:pt x="15" y="3"/>
                  </a:lnTo>
                  <a:lnTo>
                    <a:pt x="12" y="0"/>
                  </a:lnTo>
                  <a:lnTo>
                    <a:pt x="6" y="0"/>
                  </a:lnTo>
                  <a:lnTo>
                    <a:pt x="3" y="3"/>
                  </a:lnTo>
                  <a:lnTo>
                    <a:pt x="0" y="6"/>
                  </a:lnTo>
                  <a:lnTo>
                    <a:pt x="0" y="9"/>
                  </a:lnTo>
                  <a:lnTo>
                    <a:pt x="0" y="2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22" name="Freeform 102"/>
            <p:cNvSpPr>
              <a:spLocks/>
            </p:cNvSpPr>
            <p:nvPr/>
          </p:nvSpPr>
          <p:spPr bwMode="auto">
            <a:xfrm>
              <a:off x="4427" y="1276"/>
              <a:ext cx="158" cy="18"/>
            </a:xfrm>
            <a:custGeom>
              <a:avLst/>
              <a:gdLst>
                <a:gd name="T0" fmla="*/ 149 w 158"/>
                <a:gd name="T1" fmla="*/ 18 h 18"/>
                <a:gd name="T2" fmla="*/ 152 w 158"/>
                <a:gd name="T3" fmla="*/ 18 h 18"/>
                <a:gd name="T4" fmla="*/ 155 w 158"/>
                <a:gd name="T5" fmla="*/ 15 h 18"/>
                <a:gd name="T6" fmla="*/ 158 w 158"/>
                <a:gd name="T7" fmla="*/ 12 h 18"/>
                <a:gd name="T8" fmla="*/ 158 w 158"/>
                <a:gd name="T9" fmla="*/ 6 h 18"/>
                <a:gd name="T10" fmla="*/ 155 w 158"/>
                <a:gd name="T11" fmla="*/ 3 h 18"/>
                <a:gd name="T12" fmla="*/ 152 w 158"/>
                <a:gd name="T13" fmla="*/ 0 h 18"/>
                <a:gd name="T14" fmla="*/ 6 w 158"/>
                <a:gd name="T15" fmla="*/ 0 h 18"/>
                <a:gd name="T16" fmla="*/ 3 w 158"/>
                <a:gd name="T17" fmla="*/ 3 h 18"/>
                <a:gd name="T18" fmla="*/ 0 w 158"/>
                <a:gd name="T19" fmla="*/ 6 h 18"/>
                <a:gd name="T20" fmla="*/ 0 w 158"/>
                <a:gd name="T21" fmla="*/ 12 h 18"/>
                <a:gd name="T22" fmla="*/ 3 w 158"/>
                <a:gd name="T23" fmla="*/ 15 h 18"/>
                <a:gd name="T24" fmla="*/ 6 w 158"/>
                <a:gd name="T25" fmla="*/ 18 h 18"/>
                <a:gd name="T26" fmla="*/ 9 w 158"/>
                <a:gd name="T27" fmla="*/ 18 h 18"/>
                <a:gd name="T28" fmla="*/ 149 w 158"/>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8" h="18">
                  <a:moveTo>
                    <a:pt x="149" y="18"/>
                  </a:moveTo>
                  <a:lnTo>
                    <a:pt x="152" y="18"/>
                  </a:lnTo>
                  <a:lnTo>
                    <a:pt x="155" y="15"/>
                  </a:lnTo>
                  <a:lnTo>
                    <a:pt x="158" y="12"/>
                  </a:lnTo>
                  <a:lnTo>
                    <a:pt x="158" y="6"/>
                  </a:lnTo>
                  <a:lnTo>
                    <a:pt x="155" y="3"/>
                  </a:lnTo>
                  <a:lnTo>
                    <a:pt x="152" y="0"/>
                  </a:lnTo>
                  <a:lnTo>
                    <a:pt x="6" y="0"/>
                  </a:lnTo>
                  <a:lnTo>
                    <a:pt x="3" y="3"/>
                  </a:lnTo>
                  <a:lnTo>
                    <a:pt x="0" y="6"/>
                  </a:lnTo>
                  <a:lnTo>
                    <a:pt x="0" y="12"/>
                  </a:lnTo>
                  <a:lnTo>
                    <a:pt x="3" y="15"/>
                  </a:lnTo>
                  <a:lnTo>
                    <a:pt x="6" y="18"/>
                  </a:lnTo>
                  <a:lnTo>
                    <a:pt x="9" y="18"/>
                  </a:lnTo>
                  <a:lnTo>
                    <a:pt x="14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23" name="Freeform 103"/>
            <p:cNvSpPr>
              <a:spLocks/>
            </p:cNvSpPr>
            <p:nvPr/>
          </p:nvSpPr>
          <p:spPr bwMode="auto">
            <a:xfrm>
              <a:off x="4427" y="1276"/>
              <a:ext cx="18" cy="130"/>
            </a:xfrm>
            <a:custGeom>
              <a:avLst/>
              <a:gdLst>
                <a:gd name="T0" fmla="*/ 18 w 18"/>
                <a:gd name="T1" fmla="*/ 9 h 130"/>
                <a:gd name="T2" fmla="*/ 18 w 18"/>
                <a:gd name="T3" fmla="*/ 6 h 130"/>
                <a:gd name="T4" fmla="*/ 15 w 18"/>
                <a:gd name="T5" fmla="*/ 3 h 130"/>
                <a:gd name="T6" fmla="*/ 12 w 18"/>
                <a:gd name="T7" fmla="*/ 0 h 130"/>
                <a:gd name="T8" fmla="*/ 6 w 18"/>
                <a:gd name="T9" fmla="*/ 0 h 130"/>
                <a:gd name="T10" fmla="*/ 3 w 18"/>
                <a:gd name="T11" fmla="*/ 3 h 130"/>
                <a:gd name="T12" fmla="*/ 0 w 18"/>
                <a:gd name="T13" fmla="*/ 6 h 130"/>
                <a:gd name="T14" fmla="*/ 0 w 18"/>
                <a:gd name="T15" fmla="*/ 124 h 130"/>
                <a:gd name="T16" fmla="*/ 3 w 18"/>
                <a:gd name="T17" fmla="*/ 127 h 130"/>
                <a:gd name="T18" fmla="*/ 6 w 18"/>
                <a:gd name="T19" fmla="*/ 130 h 130"/>
                <a:gd name="T20" fmla="*/ 12 w 18"/>
                <a:gd name="T21" fmla="*/ 130 h 130"/>
                <a:gd name="T22" fmla="*/ 15 w 18"/>
                <a:gd name="T23" fmla="*/ 127 h 130"/>
                <a:gd name="T24" fmla="*/ 18 w 18"/>
                <a:gd name="T25" fmla="*/ 124 h 130"/>
                <a:gd name="T26" fmla="*/ 18 w 18"/>
                <a:gd name="T27" fmla="*/ 121 h 130"/>
                <a:gd name="T28" fmla="*/ 18 w 18"/>
                <a:gd name="T29" fmla="*/ 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30">
                  <a:moveTo>
                    <a:pt x="18" y="9"/>
                  </a:moveTo>
                  <a:lnTo>
                    <a:pt x="18" y="6"/>
                  </a:lnTo>
                  <a:lnTo>
                    <a:pt x="15" y="3"/>
                  </a:lnTo>
                  <a:lnTo>
                    <a:pt x="12" y="0"/>
                  </a:lnTo>
                  <a:lnTo>
                    <a:pt x="6" y="0"/>
                  </a:lnTo>
                  <a:lnTo>
                    <a:pt x="3" y="3"/>
                  </a:lnTo>
                  <a:lnTo>
                    <a:pt x="0" y="6"/>
                  </a:lnTo>
                  <a:lnTo>
                    <a:pt x="0" y="124"/>
                  </a:lnTo>
                  <a:lnTo>
                    <a:pt x="3" y="127"/>
                  </a:lnTo>
                  <a:lnTo>
                    <a:pt x="6" y="130"/>
                  </a:lnTo>
                  <a:lnTo>
                    <a:pt x="12" y="130"/>
                  </a:lnTo>
                  <a:lnTo>
                    <a:pt x="15" y="127"/>
                  </a:lnTo>
                  <a:lnTo>
                    <a:pt x="18" y="124"/>
                  </a:lnTo>
                  <a:lnTo>
                    <a:pt x="18" y="121"/>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24" name="Freeform 104"/>
            <p:cNvSpPr>
              <a:spLocks/>
            </p:cNvSpPr>
            <p:nvPr/>
          </p:nvSpPr>
          <p:spPr bwMode="auto">
            <a:xfrm>
              <a:off x="4427" y="1806"/>
              <a:ext cx="158" cy="17"/>
            </a:xfrm>
            <a:custGeom>
              <a:avLst/>
              <a:gdLst>
                <a:gd name="T0" fmla="*/ 149 w 158"/>
                <a:gd name="T1" fmla="*/ 17 h 17"/>
                <a:gd name="T2" fmla="*/ 152 w 158"/>
                <a:gd name="T3" fmla="*/ 17 h 17"/>
                <a:gd name="T4" fmla="*/ 155 w 158"/>
                <a:gd name="T5" fmla="*/ 14 h 17"/>
                <a:gd name="T6" fmla="*/ 158 w 158"/>
                <a:gd name="T7" fmla="*/ 11 h 17"/>
                <a:gd name="T8" fmla="*/ 158 w 158"/>
                <a:gd name="T9" fmla="*/ 6 h 17"/>
                <a:gd name="T10" fmla="*/ 155 w 158"/>
                <a:gd name="T11" fmla="*/ 3 h 17"/>
                <a:gd name="T12" fmla="*/ 152 w 158"/>
                <a:gd name="T13" fmla="*/ 0 h 17"/>
                <a:gd name="T14" fmla="*/ 6 w 158"/>
                <a:gd name="T15" fmla="*/ 0 h 17"/>
                <a:gd name="T16" fmla="*/ 3 w 158"/>
                <a:gd name="T17" fmla="*/ 3 h 17"/>
                <a:gd name="T18" fmla="*/ 0 w 158"/>
                <a:gd name="T19" fmla="*/ 6 h 17"/>
                <a:gd name="T20" fmla="*/ 0 w 158"/>
                <a:gd name="T21" fmla="*/ 11 h 17"/>
                <a:gd name="T22" fmla="*/ 3 w 158"/>
                <a:gd name="T23" fmla="*/ 14 h 17"/>
                <a:gd name="T24" fmla="*/ 6 w 158"/>
                <a:gd name="T25" fmla="*/ 17 h 17"/>
                <a:gd name="T26" fmla="*/ 9 w 158"/>
                <a:gd name="T27" fmla="*/ 17 h 17"/>
                <a:gd name="T28" fmla="*/ 149 w 158"/>
                <a:gd name="T29" fmla="*/ 1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8" h="17">
                  <a:moveTo>
                    <a:pt x="149" y="17"/>
                  </a:moveTo>
                  <a:lnTo>
                    <a:pt x="152" y="17"/>
                  </a:lnTo>
                  <a:lnTo>
                    <a:pt x="155" y="14"/>
                  </a:lnTo>
                  <a:lnTo>
                    <a:pt x="158" y="11"/>
                  </a:lnTo>
                  <a:lnTo>
                    <a:pt x="158" y="6"/>
                  </a:lnTo>
                  <a:lnTo>
                    <a:pt x="155" y="3"/>
                  </a:lnTo>
                  <a:lnTo>
                    <a:pt x="152" y="0"/>
                  </a:lnTo>
                  <a:lnTo>
                    <a:pt x="6" y="0"/>
                  </a:lnTo>
                  <a:lnTo>
                    <a:pt x="3" y="3"/>
                  </a:lnTo>
                  <a:lnTo>
                    <a:pt x="0" y="6"/>
                  </a:lnTo>
                  <a:lnTo>
                    <a:pt x="0" y="11"/>
                  </a:lnTo>
                  <a:lnTo>
                    <a:pt x="3" y="14"/>
                  </a:lnTo>
                  <a:lnTo>
                    <a:pt x="6" y="17"/>
                  </a:lnTo>
                  <a:lnTo>
                    <a:pt x="9" y="17"/>
                  </a:lnTo>
                  <a:lnTo>
                    <a:pt x="1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25" name="Freeform 105"/>
            <p:cNvSpPr>
              <a:spLocks/>
            </p:cNvSpPr>
            <p:nvPr/>
          </p:nvSpPr>
          <p:spPr bwMode="auto">
            <a:xfrm>
              <a:off x="4427" y="1694"/>
              <a:ext cx="18" cy="129"/>
            </a:xfrm>
            <a:custGeom>
              <a:avLst/>
              <a:gdLst>
                <a:gd name="T0" fmla="*/ 0 w 18"/>
                <a:gd name="T1" fmla="*/ 120 h 129"/>
                <a:gd name="T2" fmla="*/ 0 w 18"/>
                <a:gd name="T3" fmla="*/ 123 h 129"/>
                <a:gd name="T4" fmla="*/ 3 w 18"/>
                <a:gd name="T5" fmla="*/ 126 h 129"/>
                <a:gd name="T6" fmla="*/ 6 w 18"/>
                <a:gd name="T7" fmla="*/ 129 h 129"/>
                <a:gd name="T8" fmla="*/ 12 w 18"/>
                <a:gd name="T9" fmla="*/ 129 h 129"/>
                <a:gd name="T10" fmla="*/ 15 w 18"/>
                <a:gd name="T11" fmla="*/ 126 h 129"/>
                <a:gd name="T12" fmla="*/ 18 w 18"/>
                <a:gd name="T13" fmla="*/ 123 h 129"/>
                <a:gd name="T14" fmla="*/ 18 w 18"/>
                <a:gd name="T15" fmla="*/ 6 h 129"/>
                <a:gd name="T16" fmla="*/ 15 w 18"/>
                <a:gd name="T17" fmla="*/ 3 h 129"/>
                <a:gd name="T18" fmla="*/ 12 w 18"/>
                <a:gd name="T19" fmla="*/ 0 h 129"/>
                <a:gd name="T20" fmla="*/ 6 w 18"/>
                <a:gd name="T21" fmla="*/ 0 h 129"/>
                <a:gd name="T22" fmla="*/ 3 w 18"/>
                <a:gd name="T23" fmla="*/ 3 h 129"/>
                <a:gd name="T24" fmla="*/ 0 w 18"/>
                <a:gd name="T25" fmla="*/ 6 h 129"/>
                <a:gd name="T26" fmla="*/ 0 w 18"/>
                <a:gd name="T27" fmla="*/ 9 h 129"/>
                <a:gd name="T28" fmla="*/ 0 w 18"/>
                <a:gd name="T29" fmla="*/ 12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29">
                  <a:moveTo>
                    <a:pt x="0" y="120"/>
                  </a:moveTo>
                  <a:lnTo>
                    <a:pt x="0" y="123"/>
                  </a:lnTo>
                  <a:lnTo>
                    <a:pt x="3" y="126"/>
                  </a:lnTo>
                  <a:lnTo>
                    <a:pt x="6" y="129"/>
                  </a:lnTo>
                  <a:lnTo>
                    <a:pt x="12" y="129"/>
                  </a:lnTo>
                  <a:lnTo>
                    <a:pt x="15" y="126"/>
                  </a:lnTo>
                  <a:lnTo>
                    <a:pt x="18" y="123"/>
                  </a:lnTo>
                  <a:lnTo>
                    <a:pt x="18" y="6"/>
                  </a:lnTo>
                  <a:lnTo>
                    <a:pt x="15" y="3"/>
                  </a:lnTo>
                  <a:lnTo>
                    <a:pt x="12" y="0"/>
                  </a:lnTo>
                  <a:lnTo>
                    <a:pt x="6" y="0"/>
                  </a:lnTo>
                  <a:lnTo>
                    <a:pt x="3" y="3"/>
                  </a:lnTo>
                  <a:lnTo>
                    <a:pt x="0" y="6"/>
                  </a:lnTo>
                  <a:lnTo>
                    <a:pt x="0" y="9"/>
                  </a:lnTo>
                  <a:lnTo>
                    <a:pt x="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26" name="Freeform 106"/>
            <p:cNvSpPr>
              <a:spLocks/>
            </p:cNvSpPr>
            <p:nvPr/>
          </p:nvSpPr>
          <p:spPr bwMode="auto">
            <a:xfrm>
              <a:off x="4427" y="1388"/>
              <a:ext cx="603" cy="324"/>
            </a:xfrm>
            <a:custGeom>
              <a:avLst/>
              <a:gdLst>
                <a:gd name="T0" fmla="*/ 599 w 603"/>
                <a:gd name="T1" fmla="*/ 16 h 324"/>
                <a:gd name="T2" fmla="*/ 602 w 603"/>
                <a:gd name="T3" fmla="*/ 13 h 324"/>
                <a:gd name="T4" fmla="*/ 603 w 603"/>
                <a:gd name="T5" fmla="*/ 12 h 324"/>
                <a:gd name="T6" fmla="*/ 603 w 603"/>
                <a:gd name="T7" fmla="*/ 7 h 324"/>
                <a:gd name="T8" fmla="*/ 602 w 603"/>
                <a:gd name="T9" fmla="*/ 4 h 324"/>
                <a:gd name="T10" fmla="*/ 599 w 603"/>
                <a:gd name="T11" fmla="*/ 1 h 324"/>
                <a:gd name="T12" fmla="*/ 597 w 603"/>
                <a:gd name="T13" fmla="*/ 0 h 324"/>
                <a:gd name="T14" fmla="*/ 593 w 603"/>
                <a:gd name="T15" fmla="*/ 0 h 324"/>
                <a:gd name="T16" fmla="*/ 590 w 603"/>
                <a:gd name="T17" fmla="*/ 1 h 324"/>
                <a:gd name="T18" fmla="*/ 5 w 603"/>
                <a:gd name="T19" fmla="*/ 308 h 324"/>
                <a:gd name="T20" fmla="*/ 2 w 603"/>
                <a:gd name="T21" fmla="*/ 311 h 324"/>
                <a:gd name="T22" fmla="*/ 0 w 603"/>
                <a:gd name="T23" fmla="*/ 312 h 324"/>
                <a:gd name="T24" fmla="*/ 0 w 603"/>
                <a:gd name="T25" fmla="*/ 317 h 324"/>
                <a:gd name="T26" fmla="*/ 2 w 603"/>
                <a:gd name="T27" fmla="*/ 319 h 324"/>
                <a:gd name="T28" fmla="*/ 5 w 603"/>
                <a:gd name="T29" fmla="*/ 322 h 324"/>
                <a:gd name="T30" fmla="*/ 6 w 603"/>
                <a:gd name="T31" fmla="*/ 324 h 324"/>
                <a:gd name="T32" fmla="*/ 11 w 603"/>
                <a:gd name="T33" fmla="*/ 324 h 324"/>
                <a:gd name="T34" fmla="*/ 14 w 603"/>
                <a:gd name="T35" fmla="*/ 322 h 324"/>
                <a:gd name="T36" fmla="*/ 599 w 603"/>
                <a:gd name="T37" fmla="*/ 16 h 3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3" h="324">
                  <a:moveTo>
                    <a:pt x="599" y="16"/>
                  </a:moveTo>
                  <a:lnTo>
                    <a:pt x="602" y="13"/>
                  </a:lnTo>
                  <a:lnTo>
                    <a:pt x="603" y="12"/>
                  </a:lnTo>
                  <a:lnTo>
                    <a:pt x="603" y="7"/>
                  </a:lnTo>
                  <a:lnTo>
                    <a:pt x="602" y="4"/>
                  </a:lnTo>
                  <a:lnTo>
                    <a:pt x="599" y="1"/>
                  </a:lnTo>
                  <a:lnTo>
                    <a:pt x="597" y="0"/>
                  </a:lnTo>
                  <a:lnTo>
                    <a:pt x="593" y="0"/>
                  </a:lnTo>
                  <a:lnTo>
                    <a:pt x="590" y="1"/>
                  </a:lnTo>
                  <a:lnTo>
                    <a:pt x="5" y="308"/>
                  </a:lnTo>
                  <a:lnTo>
                    <a:pt x="2" y="311"/>
                  </a:lnTo>
                  <a:lnTo>
                    <a:pt x="0" y="312"/>
                  </a:lnTo>
                  <a:lnTo>
                    <a:pt x="0" y="317"/>
                  </a:lnTo>
                  <a:lnTo>
                    <a:pt x="2" y="319"/>
                  </a:lnTo>
                  <a:lnTo>
                    <a:pt x="5" y="322"/>
                  </a:lnTo>
                  <a:lnTo>
                    <a:pt x="6" y="324"/>
                  </a:lnTo>
                  <a:lnTo>
                    <a:pt x="11" y="324"/>
                  </a:lnTo>
                  <a:lnTo>
                    <a:pt x="14" y="322"/>
                  </a:lnTo>
                  <a:lnTo>
                    <a:pt x="59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27" name="Freeform 107"/>
            <p:cNvSpPr>
              <a:spLocks/>
            </p:cNvSpPr>
            <p:nvPr/>
          </p:nvSpPr>
          <p:spPr bwMode="auto">
            <a:xfrm>
              <a:off x="4427" y="1388"/>
              <a:ext cx="602" cy="297"/>
            </a:xfrm>
            <a:custGeom>
              <a:avLst/>
              <a:gdLst>
                <a:gd name="T0" fmla="*/ 14 w 602"/>
                <a:gd name="T1" fmla="*/ 1 h 297"/>
                <a:gd name="T2" fmla="*/ 11 w 602"/>
                <a:gd name="T3" fmla="*/ 0 h 297"/>
                <a:gd name="T4" fmla="*/ 6 w 602"/>
                <a:gd name="T5" fmla="*/ 0 h 297"/>
                <a:gd name="T6" fmla="*/ 5 w 602"/>
                <a:gd name="T7" fmla="*/ 1 h 297"/>
                <a:gd name="T8" fmla="*/ 2 w 602"/>
                <a:gd name="T9" fmla="*/ 3 h 297"/>
                <a:gd name="T10" fmla="*/ 2 w 602"/>
                <a:gd name="T11" fmla="*/ 4 h 297"/>
                <a:gd name="T12" fmla="*/ 0 w 602"/>
                <a:gd name="T13" fmla="*/ 7 h 297"/>
                <a:gd name="T14" fmla="*/ 0 w 602"/>
                <a:gd name="T15" fmla="*/ 12 h 297"/>
                <a:gd name="T16" fmla="*/ 2 w 602"/>
                <a:gd name="T17" fmla="*/ 13 h 297"/>
                <a:gd name="T18" fmla="*/ 3 w 602"/>
                <a:gd name="T19" fmla="*/ 16 h 297"/>
                <a:gd name="T20" fmla="*/ 5 w 602"/>
                <a:gd name="T21" fmla="*/ 16 h 297"/>
                <a:gd name="T22" fmla="*/ 588 w 602"/>
                <a:gd name="T23" fmla="*/ 296 h 297"/>
                <a:gd name="T24" fmla="*/ 591 w 602"/>
                <a:gd name="T25" fmla="*/ 297 h 297"/>
                <a:gd name="T26" fmla="*/ 596 w 602"/>
                <a:gd name="T27" fmla="*/ 297 h 297"/>
                <a:gd name="T28" fmla="*/ 597 w 602"/>
                <a:gd name="T29" fmla="*/ 296 h 297"/>
                <a:gd name="T30" fmla="*/ 600 w 602"/>
                <a:gd name="T31" fmla="*/ 294 h 297"/>
                <a:gd name="T32" fmla="*/ 600 w 602"/>
                <a:gd name="T33" fmla="*/ 293 h 297"/>
                <a:gd name="T34" fmla="*/ 602 w 602"/>
                <a:gd name="T35" fmla="*/ 290 h 297"/>
                <a:gd name="T36" fmla="*/ 602 w 602"/>
                <a:gd name="T37" fmla="*/ 285 h 297"/>
                <a:gd name="T38" fmla="*/ 600 w 602"/>
                <a:gd name="T39" fmla="*/ 284 h 297"/>
                <a:gd name="T40" fmla="*/ 599 w 602"/>
                <a:gd name="T41" fmla="*/ 281 h 297"/>
                <a:gd name="T42" fmla="*/ 597 w 602"/>
                <a:gd name="T43" fmla="*/ 281 h 297"/>
                <a:gd name="T44" fmla="*/ 14 w 602"/>
                <a:gd name="T45" fmla="*/ 1 h 29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02" h="297">
                  <a:moveTo>
                    <a:pt x="14" y="1"/>
                  </a:moveTo>
                  <a:lnTo>
                    <a:pt x="11" y="0"/>
                  </a:lnTo>
                  <a:lnTo>
                    <a:pt x="6" y="0"/>
                  </a:lnTo>
                  <a:lnTo>
                    <a:pt x="5" y="1"/>
                  </a:lnTo>
                  <a:lnTo>
                    <a:pt x="2" y="3"/>
                  </a:lnTo>
                  <a:lnTo>
                    <a:pt x="2" y="4"/>
                  </a:lnTo>
                  <a:lnTo>
                    <a:pt x="0" y="7"/>
                  </a:lnTo>
                  <a:lnTo>
                    <a:pt x="0" y="12"/>
                  </a:lnTo>
                  <a:lnTo>
                    <a:pt x="2" y="13"/>
                  </a:lnTo>
                  <a:lnTo>
                    <a:pt x="3" y="16"/>
                  </a:lnTo>
                  <a:lnTo>
                    <a:pt x="5" y="16"/>
                  </a:lnTo>
                  <a:lnTo>
                    <a:pt x="588" y="296"/>
                  </a:lnTo>
                  <a:lnTo>
                    <a:pt x="591" y="297"/>
                  </a:lnTo>
                  <a:lnTo>
                    <a:pt x="596" y="297"/>
                  </a:lnTo>
                  <a:lnTo>
                    <a:pt x="597" y="296"/>
                  </a:lnTo>
                  <a:lnTo>
                    <a:pt x="600" y="294"/>
                  </a:lnTo>
                  <a:lnTo>
                    <a:pt x="600" y="293"/>
                  </a:lnTo>
                  <a:lnTo>
                    <a:pt x="602" y="290"/>
                  </a:lnTo>
                  <a:lnTo>
                    <a:pt x="602" y="285"/>
                  </a:lnTo>
                  <a:lnTo>
                    <a:pt x="600" y="284"/>
                  </a:lnTo>
                  <a:lnTo>
                    <a:pt x="599" y="281"/>
                  </a:lnTo>
                  <a:lnTo>
                    <a:pt x="597" y="281"/>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nvGrpSpPr>
            <p:cNvPr id="157728" name="Group 108"/>
            <p:cNvGrpSpPr>
              <a:grpSpLocks/>
            </p:cNvGrpSpPr>
            <p:nvPr/>
          </p:nvGrpSpPr>
          <p:grpSpPr bwMode="auto">
            <a:xfrm>
              <a:off x="4984" y="1165"/>
              <a:ext cx="72" cy="73"/>
              <a:chOff x="4984" y="1165"/>
              <a:chExt cx="72" cy="73"/>
            </a:xfrm>
          </p:grpSpPr>
          <p:sp>
            <p:nvSpPr>
              <p:cNvPr id="157762" name="Oval 109"/>
              <p:cNvSpPr>
                <a:spLocks noChangeArrowheads="1"/>
              </p:cNvSpPr>
              <p:nvPr/>
            </p:nvSpPr>
            <p:spPr bwMode="auto">
              <a:xfrm>
                <a:off x="4993" y="1174"/>
                <a:ext cx="57" cy="5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763" name="Freeform 110"/>
              <p:cNvSpPr>
                <a:spLocks/>
              </p:cNvSpPr>
              <p:nvPr/>
            </p:nvSpPr>
            <p:spPr bwMode="auto">
              <a:xfrm>
                <a:off x="4984" y="1165"/>
                <a:ext cx="72" cy="73"/>
              </a:xfrm>
              <a:custGeom>
                <a:avLst/>
                <a:gdLst>
                  <a:gd name="T0" fmla="*/ 2 w 72"/>
                  <a:gd name="T1" fmla="*/ 49 h 73"/>
                  <a:gd name="T2" fmla="*/ 3 w 72"/>
                  <a:gd name="T3" fmla="*/ 54 h 73"/>
                  <a:gd name="T4" fmla="*/ 9 w 72"/>
                  <a:gd name="T5" fmla="*/ 59 h 73"/>
                  <a:gd name="T6" fmla="*/ 20 w 72"/>
                  <a:gd name="T7" fmla="*/ 70 h 73"/>
                  <a:gd name="T8" fmla="*/ 24 w 72"/>
                  <a:gd name="T9" fmla="*/ 73 h 73"/>
                  <a:gd name="T10" fmla="*/ 45 w 72"/>
                  <a:gd name="T11" fmla="*/ 65 h 73"/>
                  <a:gd name="T12" fmla="*/ 48 w 72"/>
                  <a:gd name="T13" fmla="*/ 71 h 73"/>
                  <a:gd name="T14" fmla="*/ 52 w 72"/>
                  <a:gd name="T15" fmla="*/ 70 h 73"/>
                  <a:gd name="T16" fmla="*/ 61 w 72"/>
                  <a:gd name="T17" fmla="*/ 61 h 73"/>
                  <a:gd name="T18" fmla="*/ 64 w 72"/>
                  <a:gd name="T19" fmla="*/ 58 h 73"/>
                  <a:gd name="T20" fmla="*/ 67 w 72"/>
                  <a:gd name="T21" fmla="*/ 55 h 73"/>
                  <a:gd name="T22" fmla="*/ 67 w 72"/>
                  <a:gd name="T23" fmla="*/ 55 h 73"/>
                  <a:gd name="T24" fmla="*/ 69 w 72"/>
                  <a:gd name="T25" fmla="*/ 43 h 73"/>
                  <a:gd name="T26" fmla="*/ 72 w 72"/>
                  <a:gd name="T27" fmla="*/ 33 h 73"/>
                  <a:gd name="T28" fmla="*/ 67 w 72"/>
                  <a:gd name="T29" fmla="*/ 18 h 73"/>
                  <a:gd name="T30" fmla="*/ 67 w 72"/>
                  <a:gd name="T31" fmla="*/ 18 h 73"/>
                  <a:gd name="T32" fmla="*/ 64 w 72"/>
                  <a:gd name="T33" fmla="*/ 15 h 73"/>
                  <a:gd name="T34" fmla="*/ 61 w 72"/>
                  <a:gd name="T35" fmla="*/ 12 h 73"/>
                  <a:gd name="T36" fmla="*/ 52 w 72"/>
                  <a:gd name="T37" fmla="*/ 3 h 73"/>
                  <a:gd name="T38" fmla="*/ 48 w 72"/>
                  <a:gd name="T39" fmla="*/ 2 h 73"/>
                  <a:gd name="T40" fmla="*/ 23 w 72"/>
                  <a:gd name="T41" fmla="*/ 2 h 73"/>
                  <a:gd name="T42" fmla="*/ 18 w 72"/>
                  <a:gd name="T43" fmla="*/ 3 h 73"/>
                  <a:gd name="T44" fmla="*/ 8 w 72"/>
                  <a:gd name="T45" fmla="*/ 13 h 73"/>
                  <a:gd name="T46" fmla="*/ 6 w 72"/>
                  <a:gd name="T47" fmla="*/ 18 h 73"/>
                  <a:gd name="T48" fmla="*/ 0 w 72"/>
                  <a:gd name="T49" fmla="*/ 25 h 73"/>
                  <a:gd name="T50" fmla="*/ 18 w 72"/>
                  <a:gd name="T51" fmla="*/ 31 h 73"/>
                  <a:gd name="T52" fmla="*/ 18 w 72"/>
                  <a:gd name="T53" fmla="*/ 30 h 73"/>
                  <a:gd name="T54" fmla="*/ 20 w 72"/>
                  <a:gd name="T55" fmla="*/ 25 h 73"/>
                  <a:gd name="T56" fmla="*/ 25 w 72"/>
                  <a:gd name="T57" fmla="*/ 21 h 73"/>
                  <a:gd name="T58" fmla="*/ 30 w 72"/>
                  <a:gd name="T59" fmla="*/ 18 h 73"/>
                  <a:gd name="T60" fmla="*/ 42 w 72"/>
                  <a:gd name="T61" fmla="*/ 19 h 73"/>
                  <a:gd name="T62" fmla="*/ 46 w 72"/>
                  <a:gd name="T63" fmla="*/ 21 h 73"/>
                  <a:gd name="T64" fmla="*/ 43 w 72"/>
                  <a:gd name="T65" fmla="*/ 18 h 73"/>
                  <a:gd name="T66" fmla="*/ 46 w 72"/>
                  <a:gd name="T67" fmla="*/ 21 h 73"/>
                  <a:gd name="T68" fmla="*/ 49 w 72"/>
                  <a:gd name="T69" fmla="*/ 24 h 73"/>
                  <a:gd name="T70" fmla="*/ 55 w 72"/>
                  <a:gd name="T71" fmla="*/ 30 h 73"/>
                  <a:gd name="T72" fmla="*/ 54 w 72"/>
                  <a:gd name="T73" fmla="*/ 39 h 73"/>
                  <a:gd name="T74" fmla="*/ 57 w 72"/>
                  <a:gd name="T75" fmla="*/ 31 h 73"/>
                  <a:gd name="T76" fmla="*/ 55 w 72"/>
                  <a:gd name="T77" fmla="*/ 43 h 73"/>
                  <a:gd name="T78" fmla="*/ 49 w 72"/>
                  <a:gd name="T79" fmla="*/ 49 h 73"/>
                  <a:gd name="T80" fmla="*/ 46 w 72"/>
                  <a:gd name="T81" fmla="*/ 52 h 73"/>
                  <a:gd name="T82" fmla="*/ 43 w 72"/>
                  <a:gd name="T83" fmla="*/ 55 h 73"/>
                  <a:gd name="T84" fmla="*/ 46 w 72"/>
                  <a:gd name="T85" fmla="*/ 52 h 73"/>
                  <a:gd name="T86" fmla="*/ 42 w 72"/>
                  <a:gd name="T87" fmla="*/ 54 h 73"/>
                  <a:gd name="T88" fmla="*/ 27 w 72"/>
                  <a:gd name="T89" fmla="*/ 65 h 73"/>
                  <a:gd name="T90" fmla="*/ 30 w 72"/>
                  <a:gd name="T91" fmla="*/ 55 h 73"/>
                  <a:gd name="T92" fmla="*/ 25 w 72"/>
                  <a:gd name="T93" fmla="*/ 52 h 73"/>
                  <a:gd name="T94" fmla="*/ 20 w 72"/>
                  <a:gd name="T95" fmla="*/ 48 h 73"/>
                  <a:gd name="T96" fmla="*/ 18 w 72"/>
                  <a:gd name="T97" fmla="*/ 43 h 73"/>
                  <a:gd name="T98" fmla="*/ 18 w 72"/>
                  <a:gd name="T99" fmla="*/ 42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2" h="73">
                    <a:moveTo>
                      <a:pt x="0" y="37"/>
                    </a:moveTo>
                    <a:lnTo>
                      <a:pt x="0" y="48"/>
                    </a:lnTo>
                    <a:lnTo>
                      <a:pt x="2" y="49"/>
                    </a:lnTo>
                    <a:lnTo>
                      <a:pt x="5" y="55"/>
                    </a:lnTo>
                    <a:lnTo>
                      <a:pt x="6" y="55"/>
                    </a:lnTo>
                    <a:lnTo>
                      <a:pt x="3" y="54"/>
                    </a:lnTo>
                    <a:lnTo>
                      <a:pt x="5" y="55"/>
                    </a:lnTo>
                    <a:lnTo>
                      <a:pt x="8" y="59"/>
                    </a:lnTo>
                    <a:lnTo>
                      <a:pt x="9" y="59"/>
                    </a:lnTo>
                    <a:lnTo>
                      <a:pt x="6" y="58"/>
                    </a:lnTo>
                    <a:lnTo>
                      <a:pt x="18" y="70"/>
                    </a:lnTo>
                    <a:lnTo>
                      <a:pt x="20" y="70"/>
                    </a:lnTo>
                    <a:lnTo>
                      <a:pt x="21" y="71"/>
                    </a:lnTo>
                    <a:lnTo>
                      <a:pt x="23" y="71"/>
                    </a:lnTo>
                    <a:lnTo>
                      <a:pt x="24" y="73"/>
                    </a:lnTo>
                    <a:lnTo>
                      <a:pt x="31" y="73"/>
                    </a:lnTo>
                    <a:lnTo>
                      <a:pt x="30" y="71"/>
                    </a:lnTo>
                    <a:lnTo>
                      <a:pt x="45" y="65"/>
                    </a:lnTo>
                    <a:lnTo>
                      <a:pt x="42" y="70"/>
                    </a:lnTo>
                    <a:lnTo>
                      <a:pt x="46" y="73"/>
                    </a:lnTo>
                    <a:lnTo>
                      <a:pt x="48" y="71"/>
                    </a:lnTo>
                    <a:lnTo>
                      <a:pt x="54" y="68"/>
                    </a:lnTo>
                    <a:lnTo>
                      <a:pt x="54" y="67"/>
                    </a:lnTo>
                    <a:lnTo>
                      <a:pt x="52" y="70"/>
                    </a:lnTo>
                    <a:lnTo>
                      <a:pt x="54" y="68"/>
                    </a:lnTo>
                    <a:lnTo>
                      <a:pt x="58" y="65"/>
                    </a:lnTo>
                    <a:lnTo>
                      <a:pt x="61" y="61"/>
                    </a:lnTo>
                    <a:lnTo>
                      <a:pt x="57" y="65"/>
                    </a:lnTo>
                    <a:lnTo>
                      <a:pt x="61" y="62"/>
                    </a:lnTo>
                    <a:lnTo>
                      <a:pt x="64" y="58"/>
                    </a:lnTo>
                    <a:lnTo>
                      <a:pt x="60" y="62"/>
                    </a:lnTo>
                    <a:lnTo>
                      <a:pt x="64" y="59"/>
                    </a:lnTo>
                    <a:lnTo>
                      <a:pt x="67" y="55"/>
                    </a:lnTo>
                    <a:lnTo>
                      <a:pt x="69" y="54"/>
                    </a:lnTo>
                    <a:lnTo>
                      <a:pt x="66" y="55"/>
                    </a:lnTo>
                    <a:lnTo>
                      <a:pt x="67" y="55"/>
                    </a:lnTo>
                    <a:lnTo>
                      <a:pt x="70" y="49"/>
                    </a:lnTo>
                    <a:lnTo>
                      <a:pt x="72" y="48"/>
                    </a:lnTo>
                    <a:lnTo>
                      <a:pt x="69" y="43"/>
                    </a:lnTo>
                    <a:lnTo>
                      <a:pt x="64" y="46"/>
                    </a:lnTo>
                    <a:lnTo>
                      <a:pt x="70" y="31"/>
                    </a:lnTo>
                    <a:lnTo>
                      <a:pt x="72" y="33"/>
                    </a:lnTo>
                    <a:lnTo>
                      <a:pt x="72" y="25"/>
                    </a:lnTo>
                    <a:lnTo>
                      <a:pt x="70" y="24"/>
                    </a:lnTo>
                    <a:lnTo>
                      <a:pt x="67" y="18"/>
                    </a:lnTo>
                    <a:lnTo>
                      <a:pt x="66" y="18"/>
                    </a:lnTo>
                    <a:lnTo>
                      <a:pt x="69" y="19"/>
                    </a:lnTo>
                    <a:lnTo>
                      <a:pt x="67" y="18"/>
                    </a:lnTo>
                    <a:lnTo>
                      <a:pt x="64" y="13"/>
                    </a:lnTo>
                    <a:lnTo>
                      <a:pt x="60" y="10"/>
                    </a:lnTo>
                    <a:lnTo>
                      <a:pt x="64" y="15"/>
                    </a:lnTo>
                    <a:lnTo>
                      <a:pt x="61" y="10"/>
                    </a:lnTo>
                    <a:lnTo>
                      <a:pt x="57" y="7"/>
                    </a:lnTo>
                    <a:lnTo>
                      <a:pt x="61" y="12"/>
                    </a:lnTo>
                    <a:lnTo>
                      <a:pt x="58" y="7"/>
                    </a:lnTo>
                    <a:lnTo>
                      <a:pt x="54" y="4"/>
                    </a:lnTo>
                    <a:lnTo>
                      <a:pt x="52" y="3"/>
                    </a:lnTo>
                    <a:lnTo>
                      <a:pt x="54" y="6"/>
                    </a:lnTo>
                    <a:lnTo>
                      <a:pt x="54" y="4"/>
                    </a:lnTo>
                    <a:lnTo>
                      <a:pt x="48" y="2"/>
                    </a:lnTo>
                    <a:lnTo>
                      <a:pt x="46" y="0"/>
                    </a:lnTo>
                    <a:lnTo>
                      <a:pt x="24" y="0"/>
                    </a:lnTo>
                    <a:lnTo>
                      <a:pt x="23" y="2"/>
                    </a:lnTo>
                    <a:lnTo>
                      <a:pt x="21" y="2"/>
                    </a:lnTo>
                    <a:lnTo>
                      <a:pt x="20" y="3"/>
                    </a:lnTo>
                    <a:lnTo>
                      <a:pt x="18" y="3"/>
                    </a:lnTo>
                    <a:lnTo>
                      <a:pt x="6" y="15"/>
                    </a:lnTo>
                    <a:lnTo>
                      <a:pt x="9" y="13"/>
                    </a:lnTo>
                    <a:lnTo>
                      <a:pt x="8" y="13"/>
                    </a:lnTo>
                    <a:lnTo>
                      <a:pt x="5" y="18"/>
                    </a:lnTo>
                    <a:lnTo>
                      <a:pt x="3" y="19"/>
                    </a:lnTo>
                    <a:lnTo>
                      <a:pt x="6" y="18"/>
                    </a:lnTo>
                    <a:lnTo>
                      <a:pt x="5" y="18"/>
                    </a:lnTo>
                    <a:lnTo>
                      <a:pt x="2" y="24"/>
                    </a:lnTo>
                    <a:lnTo>
                      <a:pt x="0" y="25"/>
                    </a:lnTo>
                    <a:lnTo>
                      <a:pt x="0" y="37"/>
                    </a:lnTo>
                    <a:lnTo>
                      <a:pt x="18" y="37"/>
                    </a:lnTo>
                    <a:lnTo>
                      <a:pt x="18" y="31"/>
                    </a:lnTo>
                    <a:lnTo>
                      <a:pt x="20" y="30"/>
                    </a:lnTo>
                    <a:lnTo>
                      <a:pt x="17" y="30"/>
                    </a:lnTo>
                    <a:lnTo>
                      <a:pt x="18" y="30"/>
                    </a:lnTo>
                    <a:lnTo>
                      <a:pt x="21" y="25"/>
                    </a:lnTo>
                    <a:lnTo>
                      <a:pt x="23" y="24"/>
                    </a:lnTo>
                    <a:lnTo>
                      <a:pt x="20" y="25"/>
                    </a:lnTo>
                    <a:lnTo>
                      <a:pt x="21" y="25"/>
                    </a:lnTo>
                    <a:lnTo>
                      <a:pt x="24" y="21"/>
                    </a:lnTo>
                    <a:lnTo>
                      <a:pt x="25" y="21"/>
                    </a:lnTo>
                    <a:lnTo>
                      <a:pt x="27" y="19"/>
                    </a:lnTo>
                    <a:lnTo>
                      <a:pt x="28" y="19"/>
                    </a:lnTo>
                    <a:lnTo>
                      <a:pt x="30" y="18"/>
                    </a:lnTo>
                    <a:lnTo>
                      <a:pt x="36" y="18"/>
                    </a:lnTo>
                    <a:lnTo>
                      <a:pt x="40" y="18"/>
                    </a:lnTo>
                    <a:lnTo>
                      <a:pt x="42" y="19"/>
                    </a:lnTo>
                    <a:lnTo>
                      <a:pt x="42" y="16"/>
                    </a:lnTo>
                    <a:lnTo>
                      <a:pt x="42" y="18"/>
                    </a:lnTo>
                    <a:lnTo>
                      <a:pt x="46" y="21"/>
                    </a:lnTo>
                    <a:lnTo>
                      <a:pt x="48" y="22"/>
                    </a:lnTo>
                    <a:lnTo>
                      <a:pt x="46" y="19"/>
                    </a:lnTo>
                    <a:lnTo>
                      <a:pt x="43" y="18"/>
                    </a:lnTo>
                    <a:lnTo>
                      <a:pt x="51" y="25"/>
                    </a:lnTo>
                    <a:lnTo>
                      <a:pt x="49" y="22"/>
                    </a:lnTo>
                    <a:lnTo>
                      <a:pt x="46" y="21"/>
                    </a:lnTo>
                    <a:lnTo>
                      <a:pt x="54" y="28"/>
                    </a:lnTo>
                    <a:lnTo>
                      <a:pt x="52" y="25"/>
                    </a:lnTo>
                    <a:lnTo>
                      <a:pt x="49" y="24"/>
                    </a:lnTo>
                    <a:lnTo>
                      <a:pt x="51" y="25"/>
                    </a:lnTo>
                    <a:lnTo>
                      <a:pt x="54" y="30"/>
                    </a:lnTo>
                    <a:lnTo>
                      <a:pt x="55" y="30"/>
                    </a:lnTo>
                    <a:lnTo>
                      <a:pt x="52" y="30"/>
                    </a:lnTo>
                    <a:lnTo>
                      <a:pt x="54" y="31"/>
                    </a:lnTo>
                    <a:lnTo>
                      <a:pt x="54" y="39"/>
                    </a:lnTo>
                    <a:lnTo>
                      <a:pt x="58" y="43"/>
                    </a:lnTo>
                    <a:lnTo>
                      <a:pt x="64" y="28"/>
                    </a:lnTo>
                    <a:lnTo>
                      <a:pt x="57" y="31"/>
                    </a:lnTo>
                    <a:lnTo>
                      <a:pt x="54" y="42"/>
                    </a:lnTo>
                    <a:lnTo>
                      <a:pt x="52" y="43"/>
                    </a:lnTo>
                    <a:lnTo>
                      <a:pt x="55" y="43"/>
                    </a:lnTo>
                    <a:lnTo>
                      <a:pt x="54" y="43"/>
                    </a:lnTo>
                    <a:lnTo>
                      <a:pt x="51" y="48"/>
                    </a:lnTo>
                    <a:lnTo>
                      <a:pt x="49" y="49"/>
                    </a:lnTo>
                    <a:lnTo>
                      <a:pt x="52" y="48"/>
                    </a:lnTo>
                    <a:lnTo>
                      <a:pt x="54" y="45"/>
                    </a:lnTo>
                    <a:lnTo>
                      <a:pt x="46" y="52"/>
                    </a:lnTo>
                    <a:lnTo>
                      <a:pt x="49" y="51"/>
                    </a:lnTo>
                    <a:lnTo>
                      <a:pt x="51" y="48"/>
                    </a:lnTo>
                    <a:lnTo>
                      <a:pt x="43" y="55"/>
                    </a:lnTo>
                    <a:lnTo>
                      <a:pt x="46" y="54"/>
                    </a:lnTo>
                    <a:lnTo>
                      <a:pt x="48" y="51"/>
                    </a:lnTo>
                    <a:lnTo>
                      <a:pt x="46" y="52"/>
                    </a:lnTo>
                    <a:lnTo>
                      <a:pt x="42" y="55"/>
                    </a:lnTo>
                    <a:lnTo>
                      <a:pt x="42" y="56"/>
                    </a:lnTo>
                    <a:lnTo>
                      <a:pt x="42" y="54"/>
                    </a:lnTo>
                    <a:lnTo>
                      <a:pt x="40" y="55"/>
                    </a:lnTo>
                    <a:lnTo>
                      <a:pt x="30" y="58"/>
                    </a:lnTo>
                    <a:lnTo>
                      <a:pt x="27" y="65"/>
                    </a:lnTo>
                    <a:lnTo>
                      <a:pt x="42" y="59"/>
                    </a:lnTo>
                    <a:lnTo>
                      <a:pt x="37" y="55"/>
                    </a:lnTo>
                    <a:lnTo>
                      <a:pt x="30" y="55"/>
                    </a:lnTo>
                    <a:lnTo>
                      <a:pt x="28" y="54"/>
                    </a:lnTo>
                    <a:lnTo>
                      <a:pt x="27" y="54"/>
                    </a:lnTo>
                    <a:lnTo>
                      <a:pt x="25" y="52"/>
                    </a:lnTo>
                    <a:lnTo>
                      <a:pt x="24" y="52"/>
                    </a:lnTo>
                    <a:lnTo>
                      <a:pt x="21" y="48"/>
                    </a:lnTo>
                    <a:lnTo>
                      <a:pt x="20" y="48"/>
                    </a:lnTo>
                    <a:lnTo>
                      <a:pt x="23" y="49"/>
                    </a:lnTo>
                    <a:lnTo>
                      <a:pt x="21" y="48"/>
                    </a:lnTo>
                    <a:lnTo>
                      <a:pt x="18" y="43"/>
                    </a:lnTo>
                    <a:lnTo>
                      <a:pt x="17" y="43"/>
                    </a:lnTo>
                    <a:lnTo>
                      <a:pt x="20" y="43"/>
                    </a:lnTo>
                    <a:lnTo>
                      <a:pt x="18" y="42"/>
                    </a:lnTo>
                    <a:lnTo>
                      <a:pt x="18" y="37"/>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sp>
          <p:nvSpPr>
            <p:cNvPr id="157729" name="Oval 111"/>
            <p:cNvSpPr>
              <a:spLocks noChangeArrowheads="1"/>
            </p:cNvSpPr>
            <p:nvPr/>
          </p:nvSpPr>
          <p:spPr bwMode="auto">
            <a:xfrm>
              <a:off x="4993" y="1871"/>
              <a:ext cx="57" cy="5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730" name="Freeform 112"/>
            <p:cNvSpPr>
              <a:spLocks/>
            </p:cNvSpPr>
            <p:nvPr/>
          </p:nvSpPr>
          <p:spPr bwMode="auto">
            <a:xfrm>
              <a:off x="4984" y="1862"/>
              <a:ext cx="72" cy="71"/>
            </a:xfrm>
            <a:custGeom>
              <a:avLst/>
              <a:gdLst>
                <a:gd name="T0" fmla="*/ 2 w 72"/>
                <a:gd name="T1" fmla="*/ 48 h 71"/>
                <a:gd name="T2" fmla="*/ 3 w 72"/>
                <a:gd name="T3" fmla="*/ 52 h 71"/>
                <a:gd name="T4" fmla="*/ 9 w 72"/>
                <a:gd name="T5" fmla="*/ 58 h 71"/>
                <a:gd name="T6" fmla="*/ 20 w 72"/>
                <a:gd name="T7" fmla="*/ 68 h 71"/>
                <a:gd name="T8" fmla="*/ 24 w 72"/>
                <a:gd name="T9" fmla="*/ 71 h 71"/>
                <a:gd name="T10" fmla="*/ 45 w 72"/>
                <a:gd name="T11" fmla="*/ 64 h 71"/>
                <a:gd name="T12" fmla="*/ 48 w 72"/>
                <a:gd name="T13" fmla="*/ 70 h 71"/>
                <a:gd name="T14" fmla="*/ 52 w 72"/>
                <a:gd name="T15" fmla="*/ 68 h 71"/>
                <a:gd name="T16" fmla="*/ 61 w 72"/>
                <a:gd name="T17" fmla="*/ 60 h 71"/>
                <a:gd name="T18" fmla="*/ 64 w 72"/>
                <a:gd name="T19" fmla="*/ 57 h 71"/>
                <a:gd name="T20" fmla="*/ 67 w 72"/>
                <a:gd name="T21" fmla="*/ 54 h 71"/>
                <a:gd name="T22" fmla="*/ 67 w 72"/>
                <a:gd name="T23" fmla="*/ 54 h 71"/>
                <a:gd name="T24" fmla="*/ 69 w 72"/>
                <a:gd name="T25" fmla="*/ 42 h 71"/>
                <a:gd name="T26" fmla="*/ 72 w 72"/>
                <a:gd name="T27" fmla="*/ 31 h 71"/>
                <a:gd name="T28" fmla="*/ 70 w 72"/>
                <a:gd name="T29" fmla="*/ 21 h 71"/>
                <a:gd name="T30" fmla="*/ 57 w 72"/>
                <a:gd name="T31" fmla="*/ 6 h 71"/>
                <a:gd name="T32" fmla="*/ 54 w 72"/>
                <a:gd name="T33" fmla="*/ 5 h 71"/>
                <a:gd name="T34" fmla="*/ 54 w 72"/>
                <a:gd name="T35" fmla="*/ 5 h 71"/>
                <a:gd name="T36" fmla="*/ 24 w 72"/>
                <a:gd name="T37" fmla="*/ 0 h 71"/>
                <a:gd name="T38" fmla="*/ 20 w 72"/>
                <a:gd name="T39" fmla="*/ 3 h 71"/>
                <a:gd name="T40" fmla="*/ 11 w 72"/>
                <a:gd name="T41" fmla="*/ 9 h 71"/>
                <a:gd name="T42" fmla="*/ 6 w 72"/>
                <a:gd name="T43" fmla="*/ 15 h 71"/>
                <a:gd name="T44" fmla="*/ 2 w 72"/>
                <a:gd name="T45" fmla="*/ 21 h 71"/>
                <a:gd name="T46" fmla="*/ 0 w 72"/>
                <a:gd name="T47" fmla="*/ 36 h 71"/>
                <a:gd name="T48" fmla="*/ 20 w 72"/>
                <a:gd name="T49" fmla="*/ 28 h 71"/>
                <a:gd name="T50" fmla="*/ 21 w 72"/>
                <a:gd name="T51" fmla="*/ 24 h 71"/>
                <a:gd name="T52" fmla="*/ 23 w 72"/>
                <a:gd name="T53" fmla="*/ 22 h 71"/>
                <a:gd name="T54" fmla="*/ 24 w 72"/>
                <a:gd name="T55" fmla="*/ 21 h 71"/>
                <a:gd name="T56" fmla="*/ 28 w 72"/>
                <a:gd name="T57" fmla="*/ 19 h 71"/>
                <a:gd name="T58" fmla="*/ 40 w 72"/>
                <a:gd name="T59" fmla="*/ 18 h 71"/>
                <a:gd name="T60" fmla="*/ 42 w 72"/>
                <a:gd name="T61" fmla="*/ 18 h 71"/>
                <a:gd name="T62" fmla="*/ 46 w 72"/>
                <a:gd name="T63" fmla="*/ 19 h 71"/>
                <a:gd name="T64" fmla="*/ 51 w 72"/>
                <a:gd name="T65" fmla="*/ 25 h 71"/>
                <a:gd name="T66" fmla="*/ 54 w 72"/>
                <a:gd name="T67" fmla="*/ 30 h 71"/>
                <a:gd name="T68" fmla="*/ 64 w 72"/>
                <a:gd name="T69" fmla="*/ 27 h 71"/>
                <a:gd name="T70" fmla="*/ 52 w 72"/>
                <a:gd name="T71" fmla="*/ 42 h 71"/>
                <a:gd name="T72" fmla="*/ 51 w 72"/>
                <a:gd name="T73" fmla="*/ 46 h 71"/>
                <a:gd name="T74" fmla="*/ 54 w 72"/>
                <a:gd name="T75" fmla="*/ 43 h 71"/>
                <a:gd name="T76" fmla="*/ 51 w 72"/>
                <a:gd name="T77" fmla="*/ 46 h 71"/>
                <a:gd name="T78" fmla="*/ 48 w 72"/>
                <a:gd name="T79" fmla="*/ 49 h 71"/>
                <a:gd name="T80" fmla="*/ 42 w 72"/>
                <a:gd name="T81" fmla="*/ 55 h 71"/>
                <a:gd name="T82" fmla="*/ 30 w 72"/>
                <a:gd name="T83" fmla="*/ 57 h 71"/>
                <a:gd name="T84" fmla="*/ 37 w 72"/>
                <a:gd name="T85" fmla="*/ 54 h 71"/>
                <a:gd name="T86" fmla="*/ 27 w 72"/>
                <a:gd name="T87" fmla="*/ 52 h 71"/>
                <a:gd name="T88" fmla="*/ 21 w 72"/>
                <a:gd name="T89" fmla="*/ 46 h 71"/>
                <a:gd name="T90" fmla="*/ 21 w 72"/>
                <a:gd name="T91" fmla="*/ 46 h 71"/>
                <a:gd name="T92" fmla="*/ 20 w 72"/>
                <a:gd name="T93" fmla="*/ 42 h 71"/>
                <a:gd name="T94" fmla="*/ 0 w 72"/>
                <a:gd name="T95" fmla="*/ 36 h 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2" h="71">
                  <a:moveTo>
                    <a:pt x="0" y="36"/>
                  </a:moveTo>
                  <a:lnTo>
                    <a:pt x="0" y="46"/>
                  </a:lnTo>
                  <a:lnTo>
                    <a:pt x="2" y="48"/>
                  </a:lnTo>
                  <a:lnTo>
                    <a:pt x="5" y="54"/>
                  </a:lnTo>
                  <a:lnTo>
                    <a:pt x="6" y="54"/>
                  </a:lnTo>
                  <a:lnTo>
                    <a:pt x="3" y="52"/>
                  </a:lnTo>
                  <a:lnTo>
                    <a:pt x="5" y="54"/>
                  </a:lnTo>
                  <a:lnTo>
                    <a:pt x="8" y="58"/>
                  </a:lnTo>
                  <a:lnTo>
                    <a:pt x="9" y="58"/>
                  </a:lnTo>
                  <a:lnTo>
                    <a:pt x="6" y="57"/>
                  </a:lnTo>
                  <a:lnTo>
                    <a:pt x="18" y="68"/>
                  </a:lnTo>
                  <a:lnTo>
                    <a:pt x="20" y="68"/>
                  </a:lnTo>
                  <a:lnTo>
                    <a:pt x="21" y="70"/>
                  </a:lnTo>
                  <a:lnTo>
                    <a:pt x="23" y="70"/>
                  </a:lnTo>
                  <a:lnTo>
                    <a:pt x="24" y="71"/>
                  </a:lnTo>
                  <a:lnTo>
                    <a:pt x="31" y="71"/>
                  </a:lnTo>
                  <a:lnTo>
                    <a:pt x="30" y="70"/>
                  </a:lnTo>
                  <a:lnTo>
                    <a:pt x="45" y="64"/>
                  </a:lnTo>
                  <a:lnTo>
                    <a:pt x="42" y="68"/>
                  </a:lnTo>
                  <a:lnTo>
                    <a:pt x="46" y="71"/>
                  </a:lnTo>
                  <a:lnTo>
                    <a:pt x="48" y="70"/>
                  </a:lnTo>
                  <a:lnTo>
                    <a:pt x="54" y="67"/>
                  </a:lnTo>
                  <a:lnTo>
                    <a:pt x="54" y="65"/>
                  </a:lnTo>
                  <a:lnTo>
                    <a:pt x="52" y="68"/>
                  </a:lnTo>
                  <a:lnTo>
                    <a:pt x="54" y="67"/>
                  </a:lnTo>
                  <a:lnTo>
                    <a:pt x="58" y="64"/>
                  </a:lnTo>
                  <a:lnTo>
                    <a:pt x="61" y="60"/>
                  </a:lnTo>
                  <a:lnTo>
                    <a:pt x="57" y="64"/>
                  </a:lnTo>
                  <a:lnTo>
                    <a:pt x="61" y="61"/>
                  </a:lnTo>
                  <a:lnTo>
                    <a:pt x="64" y="57"/>
                  </a:lnTo>
                  <a:lnTo>
                    <a:pt x="60" y="61"/>
                  </a:lnTo>
                  <a:lnTo>
                    <a:pt x="64" y="58"/>
                  </a:lnTo>
                  <a:lnTo>
                    <a:pt x="67" y="54"/>
                  </a:lnTo>
                  <a:lnTo>
                    <a:pt x="69" y="52"/>
                  </a:lnTo>
                  <a:lnTo>
                    <a:pt x="66" y="54"/>
                  </a:lnTo>
                  <a:lnTo>
                    <a:pt x="67" y="54"/>
                  </a:lnTo>
                  <a:lnTo>
                    <a:pt x="70" y="48"/>
                  </a:lnTo>
                  <a:lnTo>
                    <a:pt x="72" y="46"/>
                  </a:lnTo>
                  <a:lnTo>
                    <a:pt x="69" y="42"/>
                  </a:lnTo>
                  <a:lnTo>
                    <a:pt x="64" y="45"/>
                  </a:lnTo>
                  <a:lnTo>
                    <a:pt x="70" y="30"/>
                  </a:lnTo>
                  <a:lnTo>
                    <a:pt x="72" y="31"/>
                  </a:lnTo>
                  <a:lnTo>
                    <a:pt x="72" y="24"/>
                  </a:lnTo>
                  <a:lnTo>
                    <a:pt x="70" y="22"/>
                  </a:lnTo>
                  <a:lnTo>
                    <a:pt x="70" y="21"/>
                  </a:lnTo>
                  <a:lnTo>
                    <a:pt x="69" y="19"/>
                  </a:lnTo>
                  <a:lnTo>
                    <a:pt x="69" y="18"/>
                  </a:lnTo>
                  <a:lnTo>
                    <a:pt x="57" y="6"/>
                  </a:lnTo>
                  <a:lnTo>
                    <a:pt x="58" y="9"/>
                  </a:lnTo>
                  <a:lnTo>
                    <a:pt x="58" y="7"/>
                  </a:lnTo>
                  <a:lnTo>
                    <a:pt x="54" y="5"/>
                  </a:lnTo>
                  <a:lnTo>
                    <a:pt x="52" y="3"/>
                  </a:lnTo>
                  <a:lnTo>
                    <a:pt x="54" y="6"/>
                  </a:lnTo>
                  <a:lnTo>
                    <a:pt x="54" y="5"/>
                  </a:lnTo>
                  <a:lnTo>
                    <a:pt x="48" y="2"/>
                  </a:lnTo>
                  <a:lnTo>
                    <a:pt x="46" y="0"/>
                  </a:lnTo>
                  <a:lnTo>
                    <a:pt x="24" y="0"/>
                  </a:lnTo>
                  <a:lnTo>
                    <a:pt x="23" y="2"/>
                  </a:lnTo>
                  <a:lnTo>
                    <a:pt x="21" y="2"/>
                  </a:lnTo>
                  <a:lnTo>
                    <a:pt x="20" y="3"/>
                  </a:lnTo>
                  <a:lnTo>
                    <a:pt x="18" y="3"/>
                  </a:lnTo>
                  <a:lnTo>
                    <a:pt x="15" y="6"/>
                  </a:lnTo>
                  <a:lnTo>
                    <a:pt x="11" y="9"/>
                  </a:lnTo>
                  <a:lnTo>
                    <a:pt x="11" y="10"/>
                  </a:lnTo>
                  <a:lnTo>
                    <a:pt x="9" y="10"/>
                  </a:lnTo>
                  <a:lnTo>
                    <a:pt x="6" y="15"/>
                  </a:lnTo>
                  <a:lnTo>
                    <a:pt x="3" y="18"/>
                  </a:lnTo>
                  <a:lnTo>
                    <a:pt x="3" y="19"/>
                  </a:lnTo>
                  <a:lnTo>
                    <a:pt x="2" y="21"/>
                  </a:lnTo>
                  <a:lnTo>
                    <a:pt x="2" y="22"/>
                  </a:lnTo>
                  <a:lnTo>
                    <a:pt x="0" y="24"/>
                  </a:lnTo>
                  <a:lnTo>
                    <a:pt x="0" y="36"/>
                  </a:lnTo>
                  <a:lnTo>
                    <a:pt x="18" y="36"/>
                  </a:lnTo>
                  <a:lnTo>
                    <a:pt x="18" y="30"/>
                  </a:lnTo>
                  <a:lnTo>
                    <a:pt x="20" y="28"/>
                  </a:lnTo>
                  <a:lnTo>
                    <a:pt x="20" y="27"/>
                  </a:lnTo>
                  <a:lnTo>
                    <a:pt x="21" y="25"/>
                  </a:lnTo>
                  <a:lnTo>
                    <a:pt x="21" y="24"/>
                  </a:lnTo>
                  <a:lnTo>
                    <a:pt x="24" y="21"/>
                  </a:lnTo>
                  <a:lnTo>
                    <a:pt x="21" y="22"/>
                  </a:lnTo>
                  <a:lnTo>
                    <a:pt x="23" y="22"/>
                  </a:lnTo>
                  <a:lnTo>
                    <a:pt x="23" y="21"/>
                  </a:lnTo>
                  <a:lnTo>
                    <a:pt x="21" y="24"/>
                  </a:lnTo>
                  <a:lnTo>
                    <a:pt x="24" y="21"/>
                  </a:lnTo>
                  <a:lnTo>
                    <a:pt x="25" y="21"/>
                  </a:lnTo>
                  <a:lnTo>
                    <a:pt x="27" y="19"/>
                  </a:lnTo>
                  <a:lnTo>
                    <a:pt x="28" y="19"/>
                  </a:lnTo>
                  <a:lnTo>
                    <a:pt x="30" y="18"/>
                  </a:lnTo>
                  <a:lnTo>
                    <a:pt x="36" y="18"/>
                  </a:lnTo>
                  <a:lnTo>
                    <a:pt x="40" y="18"/>
                  </a:lnTo>
                  <a:lnTo>
                    <a:pt x="42" y="19"/>
                  </a:lnTo>
                  <a:lnTo>
                    <a:pt x="42" y="16"/>
                  </a:lnTo>
                  <a:lnTo>
                    <a:pt x="42" y="18"/>
                  </a:lnTo>
                  <a:lnTo>
                    <a:pt x="46" y="21"/>
                  </a:lnTo>
                  <a:lnTo>
                    <a:pt x="48" y="22"/>
                  </a:lnTo>
                  <a:lnTo>
                    <a:pt x="46" y="19"/>
                  </a:lnTo>
                  <a:lnTo>
                    <a:pt x="46" y="21"/>
                  </a:lnTo>
                  <a:lnTo>
                    <a:pt x="51" y="24"/>
                  </a:lnTo>
                  <a:lnTo>
                    <a:pt x="51" y="25"/>
                  </a:lnTo>
                  <a:lnTo>
                    <a:pt x="52" y="27"/>
                  </a:lnTo>
                  <a:lnTo>
                    <a:pt x="52" y="28"/>
                  </a:lnTo>
                  <a:lnTo>
                    <a:pt x="54" y="30"/>
                  </a:lnTo>
                  <a:lnTo>
                    <a:pt x="54" y="37"/>
                  </a:lnTo>
                  <a:lnTo>
                    <a:pt x="58" y="42"/>
                  </a:lnTo>
                  <a:lnTo>
                    <a:pt x="64" y="27"/>
                  </a:lnTo>
                  <a:lnTo>
                    <a:pt x="57" y="30"/>
                  </a:lnTo>
                  <a:lnTo>
                    <a:pt x="54" y="40"/>
                  </a:lnTo>
                  <a:lnTo>
                    <a:pt x="52" y="42"/>
                  </a:lnTo>
                  <a:lnTo>
                    <a:pt x="55" y="42"/>
                  </a:lnTo>
                  <a:lnTo>
                    <a:pt x="54" y="42"/>
                  </a:lnTo>
                  <a:lnTo>
                    <a:pt x="51" y="46"/>
                  </a:lnTo>
                  <a:lnTo>
                    <a:pt x="49" y="48"/>
                  </a:lnTo>
                  <a:lnTo>
                    <a:pt x="52" y="46"/>
                  </a:lnTo>
                  <a:lnTo>
                    <a:pt x="54" y="43"/>
                  </a:lnTo>
                  <a:lnTo>
                    <a:pt x="46" y="51"/>
                  </a:lnTo>
                  <a:lnTo>
                    <a:pt x="49" y="49"/>
                  </a:lnTo>
                  <a:lnTo>
                    <a:pt x="51" y="46"/>
                  </a:lnTo>
                  <a:lnTo>
                    <a:pt x="43" y="54"/>
                  </a:lnTo>
                  <a:lnTo>
                    <a:pt x="46" y="52"/>
                  </a:lnTo>
                  <a:lnTo>
                    <a:pt x="48" y="49"/>
                  </a:lnTo>
                  <a:lnTo>
                    <a:pt x="46" y="51"/>
                  </a:lnTo>
                  <a:lnTo>
                    <a:pt x="42" y="54"/>
                  </a:lnTo>
                  <a:lnTo>
                    <a:pt x="42" y="55"/>
                  </a:lnTo>
                  <a:lnTo>
                    <a:pt x="42" y="52"/>
                  </a:lnTo>
                  <a:lnTo>
                    <a:pt x="40" y="54"/>
                  </a:lnTo>
                  <a:lnTo>
                    <a:pt x="30" y="57"/>
                  </a:lnTo>
                  <a:lnTo>
                    <a:pt x="27" y="64"/>
                  </a:lnTo>
                  <a:lnTo>
                    <a:pt x="42" y="58"/>
                  </a:lnTo>
                  <a:lnTo>
                    <a:pt x="37" y="54"/>
                  </a:lnTo>
                  <a:lnTo>
                    <a:pt x="30" y="54"/>
                  </a:lnTo>
                  <a:lnTo>
                    <a:pt x="28" y="52"/>
                  </a:lnTo>
                  <a:lnTo>
                    <a:pt x="27" y="52"/>
                  </a:lnTo>
                  <a:lnTo>
                    <a:pt x="25" y="51"/>
                  </a:lnTo>
                  <a:lnTo>
                    <a:pt x="24" y="51"/>
                  </a:lnTo>
                  <a:lnTo>
                    <a:pt x="21" y="46"/>
                  </a:lnTo>
                  <a:lnTo>
                    <a:pt x="20" y="46"/>
                  </a:lnTo>
                  <a:lnTo>
                    <a:pt x="23" y="48"/>
                  </a:lnTo>
                  <a:lnTo>
                    <a:pt x="21" y="46"/>
                  </a:lnTo>
                  <a:lnTo>
                    <a:pt x="18" y="42"/>
                  </a:lnTo>
                  <a:lnTo>
                    <a:pt x="17" y="42"/>
                  </a:lnTo>
                  <a:lnTo>
                    <a:pt x="20" y="42"/>
                  </a:lnTo>
                  <a:lnTo>
                    <a:pt x="18" y="40"/>
                  </a:lnTo>
                  <a:lnTo>
                    <a:pt x="18" y="36"/>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31" name="Rectangle 113"/>
            <p:cNvSpPr>
              <a:spLocks noChangeArrowheads="1"/>
            </p:cNvSpPr>
            <p:nvPr/>
          </p:nvSpPr>
          <p:spPr bwMode="auto">
            <a:xfrm>
              <a:off x="5439" y="1123"/>
              <a:ext cx="11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Q</a:t>
              </a:r>
              <a:endParaRPr kumimoji="0" lang="en-US" altLang="tr-TR" sz="2400"/>
            </a:p>
          </p:txBody>
        </p:sp>
        <p:sp>
          <p:nvSpPr>
            <p:cNvPr id="157732" name="Freeform 114"/>
            <p:cNvSpPr>
              <a:spLocks/>
            </p:cNvSpPr>
            <p:nvPr/>
          </p:nvSpPr>
          <p:spPr bwMode="auto">
            <a:xfrm>
              <a:off x="4019" y="979"/>
              <a:ext cx="139" cy="262"/>
            </a:xfrm>
            <a:custGeom>
              <a:avLst/>
              <a:gdLst>
                <a:gd name="T0" fmla="*/ 6 w 139"/>
                <a:gd name="T1" fmla="*/ 0 h 262"/>
                <a:gd name="T2" fmla="*/ 0 w 139"/>
                <a:gd name="T3" fmla="*/ 6 h 262"/>
                <a:gd name="T4" fmla="*/ 3 w 139"/>
                <a:gd name="T5" fmla="*/ 15 h 262"/>
                <a:gd name="T6" fmla="*/ 25 w 139"/>
                <a:gd name="T7" fmla="*/ 18 h 262"/>
                <a:gd name="T8" fmla="*/ 47 w 139"/>
                <a:gd name="T9" fmla="*/ 26 h 262"/>
                <a:gd name="T10" fmla="*/ 58 w 139"/>
                <a:gd name="T11" fmla="*/ 30 h 262"/>
                <a:gd name="T12" fmla="*/ 65 w 139"/>
                <a:gd name="T13" fmla="*/ 33 h 262"/>
                <a:gd name="T14" fmla="*/ 75 w 139"/>
                <a:gd name="T15" fmla="*/ 40 h 262"/>
                <a:gd name="T16" fmla="*/ 83 w 139"/>
                <a:gd name="T17" fmla="*/ 46 h 262"/>
                <a:gd name="T18" fmla="*/ 95 w 139"/>
                <a:gd name="T19" fmla="*/ 58 h 262"/>
                <a:gd name="T20" fmla="*/ 101 w 139"/>
                <a:gd name="T21" fmla="*/ 69 h 262"/>
                <a:gd name="T22" fmla="*/ 107 w 139"/>
                <a:gd name="T23" fmla="*/ 76 h 262"/>
                <a:gd name="T24" fmla="*/ 111 w 139"/>
                <a:gd name="T25" fmla="*/ 86 h 262"/>
                <a:gd name="T26" fmla="*/ 115 w 139"/>
                <a:gd name="T27" fmla="*/ 97 h 262"/>
                <a:gd name="T28" fmla="*/ 120 w 139"/>
                <a:gd name="T29" fmla="*/ 125 h 262"/>
                <a:gd name="T30" fmla="*/ 121 w 139"/>
                <a:gd name="T31" fmla="*/ 130 h 262"/>
                <a:gd name="T32" fmla="*/ 120 w 139"/>
                <a:gd name="T33" fmla="*/ 147 h 262"/>
                <a:gd name="T34" fmla="*/ 113 w 139"/>
                <a:gd name="T35" fmla="*/ 170 h 262"/>
                <a:gd name="T36" fmla="*/ 108 w 139"/>
                <a:gd name="T37" fmla="*/ 180 h 262"/>
                <a:gd name="T38" fmla="*/ 105 w 139"/>
                <a:gd name="T39" fmla="*/ 188 h 262"/>
                <a:gd name="T40" fmla="*/ 98 w 139"/>
                <a:gd name="T41" fmla="*/ 198 h 262"/>
                <a:gd name="T42" fmla="*/ 92 w 139"/>
                <a:gd name="T43" fmla="*/ 205 h 262"/>
                <a:gd name="T44" fmla="*/ 80 w 139"/>
                <a:gd name="T45" fmla="*/ 217 h 262"/>
                <a:gd name="T46" fmla="*/ 69 w 139"/>
                <a:gd name="T47" fmla="*/ 223 h 262"/>
                <a:gd name="T48" fmla="*/ 62 w 139"/>
                <a:gd name="T49" fmla="*/ 229 h 262"/>
                <a:gd name="T50" fmla="*/ 52 w 139"/>
                <a:gd name="T51" fmla="*/ 234 h 262"/>
                <a:gd name="T52" fmla="*/ 41 w 139"/>
                <a:gd name="T53" fmla="*/ 238 h 262"/>
                <a:gd name="T54" fmla="*/ 13 w 139"/>
                <a:gd name="T55" fmla="*/ 242 h 262"/>
                <a:gd name="T56" fmla="*/ 9 w 139"/>
                <a:gd name="T57" fmla="*/ 244 h 262"/>
                <a:gd name="T58" fmla="*/ 3 w 139"/>
                <a:gd name="T59" fmla="*/ 247 h 262"/>
                <a:gd name="T60" fmla="*/ 0 w 139"/>
                <a:gd name="T61" fmla="*/ 256 h 262"/>
                <a:gd name="T62" fmla="*/ 6 w 139"/>
                <a:gd name="T63" fmla="*/ 262 h 262"/>
                <a:gd name="T64" fmla="*/ 10 w 139"/>
                <a:gd name="T65" fmla="*/ 262 h 262"/>
                <a:gd name="T66" fmla="*/ 28 w 139"/>
                <a:gd name="T67" fmla="*/ 260 h 262"/>
                <a:gd name="T68" fmla="*/ 53 w 139"/>
                <a:gd name="T69" fmla="*/ 253 h 262"/>
                <a:gd name="T70" fmla="*/ 63 w 139"/>
                <a:gd name="T71" fmla="*/ 248 h 262"/>
                <a:gd name="T72" fmla="*/ 77 w 139"/>
                <a:gd name="T73" fmla="*/ 242 h 262"/>
                <a:gd name="T74" fmla="*/ 84 w 139"/>
                <a:gd name="T75" fmla="*/ 235 h 262"/>
                <a:gd name="T76" fmla="*/ 98 w 139"/>
                <a:gd name="T77" fmla="*/ 226 h 262"/>
                <a:gd name="T78" fmla="*/ 104 w 139"/>
                <a:gd name="T79" fmla="*/ 220 h 262"/>
                <a:gd name="T80" fmla="*/ 113 w 139"/>
                <a:gd name="T81" fmla="*/ 207 h 262"/>
                <a:gd name="T82" fmla="*/ 120 w 139"/>
                <a:gd name="T83" fmla="*/ 199 h 262"/>
                <a:gd name="T84" fmla="*/ 126 w 139"/>
                <a:gd name="T85" fmla="*/ 186 h 262"/>
                <a:gd name="T86" fmla="*/ 130 w 139"/>
                <a:gd name="T87" fmla="*/ 176 h 262"/>
                <a:gd name="T88" fmla="*/ 138 w 139"/>
                <a:gd name="T89" fmla="*/ 150 h 262"/>
                <a:gd name="T90" fmla="*/ 139 w 139"/>
                <a:gd name="T91" fmla="*/ 133 h 262"/>
                <a:gd name="T92" fmla="*/ 138 w 139"/>
                <a:gd name="T93" fmla="*/ 122 h 262"/>
                <a:gd name="T94" fmla="*/ 133 w 139"/>
                <a:gd name="T95" fmla="*/ 91 h 262"/>
                <a:gd name="T96" fmla="*/ 129 w 139"/>
                <a:gd name="T97" fmla="*/ 80 h 262"/>
                <a:gd name="T98" fmla="*/ 124 w 139"/>
                <a:gd name="T99" fmla="*/ 70 h 262"/>
                <a:gd name="T100" fmla="*/ 115 w 139"/>
                <a:gd name="T101" fmla="*/ 57 h 262"/>
                <a:gd name="T102" fmla="*/ 110 w 139"/>
                <a:gd name="T103" fmla="*/ 46 h 262"/>
                <a:gd name="T104" fmla="*/ 99 w 139"/>
                <a:gd name="T105" fmla="*/ 39 h 262"/>
                <a:gd name="T106" fmla="*/ 92 w 139"/>
                <a:gd name="T107" fmla="*/ 28 h 262"/>
                <a:gd name="T108" fmla="*/ 81 w 139"/>
                <a:gd name="T109" fmla="*/ 23 h 262"/>
                <a:gd name="T110" fmla="*/ 68 w 139"/>
                <a:gd name="T111" fmla="*/ 14 h 262"/>
                <a:gd name="T112" fmla="*/ 58 w 139"/>
                <a:gd name="T113" fmla="*/ 9 h 262"/>
                <a:gd name="T114" fmla="*/ 47 w 139"/>
                <a:gd name="T115" fmla="*/ 5 h 262"/>
                <a:gd name="T116" fmla="*/ 9 w 139"/>
                <a:gd name="T117" fmla="*/ 0 h 2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9" h="262">
                  <a:moveTo>
                    <a:pt x="9" y="0"/>
                  </a:moveTo>
                  <a:lnTo>
                    <a:pt x="6" y="0"/>
                  </a:lnTo>
                  <a:lnTo>
                    <a:pt x="3" y="3"/>
                  </a:lnTo>
                  <a:lnTo>
                    <a:pt x="0" y="6"/>
                  </a:lnTo>
                  <a:lnTo>
                    <a:pt x="0" y="12"/>
                  </a:lnTo>
                  <a:lnTo>
                    <a:pt x="3" y="15"/>
                  </a:lnTo>
                  <a:lnTo>
                    <a:pt x="6" y="18"/>
                  </a:lnTo>
                  <a:lnTo>
                    <a:pt x="25" y="18"/>
                  </a:lnTo>
                  <a:lnTo>
                    <a:pt x="41" y="23"/>
                  </a:lnTo>
                  <a:lnTo>
                    <a:pt x="47" y="26"/>
                  </a:lnTo>
                  <a:lnTo>
                    <a:pt x="52" y="27"/>
                  </a:lnTo>
                  <a:lnTo>
                    <a:pt x="58" y="30"/>
                  </a:lnTo>
                  <a:lnTo>
                    <a:pt x="62" y="31"/>
                  </a:lnTo>
                  <a:lnTo>
                    <a:pt x="65" y="33"/>
                  </a:lnTo>
                  <a:lnTo>
                    <a:pt x="69" y="37"/>
                  </a:lnTo>
                  <a:lnTo>
                    <a:pt x="75" y="40"/>
                  </a:lnTo>
                  <a:lnTo>
                    <a:pt x="80" y="43"/>
                  </a:lnTo>
                  <a:lnTo>
                    <a:pt x="83" y="46"/>
                  </a:lnTo>
                  <a:lnTo>
                    <a:pt x="92" y="55"/>
                  </a:lnTo>
                  <a:lnTo>
                    <a:pt x="95" y="58"/>
                  </a:lnTo>
                  <a:lnTo>
                    <a:pt x="98" y="63"/>
                  </a:lnTo>
                  <a:lnTo>
                    <a:pt x="101" y="69"/>
                  </a:lnTo>
                  <a:lnTo>
                    <a:pt x="105" y="73"/>
                  </a:lnTo>
                  <a:lnTo>
                    <a:pt x="107" y="76"/>
                  </a:lnTo>
                  <a:lnTo>
                    <a:pt x="108" y="80"/>
                  </a:lnTo>
                  <a:lnTo>
                    <a:pt x="111" y="86"/>
                  </a:lnTo>
                  <a:lnTo>
                    <a:pt x="113" y="91"/>
                  </a:lnTo>
                  <a:lnTo>
                    <a:pt x="115" y="97"/>
                  </a:lnTo>
                  <a:lnTo>
                    <a:pt x="120" y="113"/>
                  </a:lnTo>
                  <a:lnTo>
                    <a:pt x="120" y="125"/>
                  </a:lnTo>
                  <a:lnTo>
                    <a:pt x="121" y="133"/>
                  </a:lnTo>
                  <a:lnTo>
                    <a:pt x="121" y="130"/>
                  </a:lnTo>
                  <a:lnTo>
                    <a:pt x="120" y="135"/>
                  </a:lnTo>
                  <a:lnTo>
                    <a:pt x="120" y="147"/>
                  </a:lnTo>
                  <a:lnTo>
                    <a:pt x="115" y="164"/>
                  </a:lnTo>
                  <a:lnTo>
                    <a:pt x="113" y="170"/>
                  </a:lnTo>
                  <a:lnTo>
                    <a:pt x="111" y="174"/>
                  </a:lnTo>
                  <a:lnTo>
                    <a:pt x="108" y="180"/>
                  </a:lnTo>
                  <a:lnTo>
                    <a:pt x="107" y="185"/>
                  </a:lnTo>
                  <a:lnTo>
                    <a:pt x="105" y="188"/>
                  </a:lnTo>
                  <a:lnTo>
                    <a:pt x="101" y="192"/>
                  </a:lnTo>
                  <a:lnTo>
                    <a:pt x="98" y="198"/>
                  </a:lnTo>
                  <a:lnTo>
                    <a:pt x="95" y="202"/>
                  </a:lnTo>
                  <a:lnTo>
                    <a:pt x="92" y="205"/>
                  </a:lnTo>
                  <a:lnTo>
                    <a:pt x="83" y="214"/>
                  </a:lnTo>
                  <a:lnTo>
                    <a:pt x="80" y="217"/>
                  </a:lnTo>
                  <a:lnTo>
                    <a:pt x="75" y="220"/>
                  </a:lnTo>
                  <a:lnTo>
                    <a:pt x="69" y="223"/>
                  </a:lnTo>
                  <a:lnTo>
                    <a:pt x="65" y="228"/>
                  </a:lnTo>
                  <a:lnTo>
                    <a:pt x="62" y="229"/>
                  </a:lnTo>
                  <a:lnTo>
                    <a:pt x="58" y="231"/>
                  </a:lnTo>
                  <a:lnTo>
                    <a:pt x="52" y="234"/>
                  </a:lnTo>
                  <a:lnTo>
                    <a:pt x="47" y="235"/>
                  </a:lnTo>
                  <a:lnTo>
                    <a:pt x="41" y="238"/>
                  </a:lnTo>
                  <a:lnTo>
                    <a:pt x="25" y="242"/>
                  </a:lnTo>
                  <a:lnTo>
                    <a:pt x="13" y="242"/>
                  </a:lnTo>
                  <a:lnTo>
                    <a:pt x="7" y="244"/>
                  </a:lnTo>
                  <a:lnTo>
                    <a:pt x="9" y="244"/>
                  </a:lnTo>
                  <a:lnTo>
                    <a:pt x="6" y="244"/>
                  </a:lnTo>
                  <a:lnTo>
                    <a:pt x="3" y="247"/>
                  </a:lnTo>
                  <a:lnTo>
                    <a:pt x="0" y="250"/>
                  </a:lnTo>
                  <a:lnTo>
                    <a:pt x="0" y="256"/>
                  </a:lnTo>
                  <a:lnTo>
                    <a:pt x="3" y="259"/>
                  </a:lnTo>
                  <a:lnTo>
                    <a:pt x="6" y="262"/>
                  </a:lnTo>
                  <a:lnTo>
                    <a:pt x="9" y="262"/>
                  </a:lnTo>
                  <a:lnTo>
                    <a:pt x="10" y="262"/>
                  </a:lnTo>
                  <a:lnTo>
                    <a:pt x="16" y="260"/>
                  </a:lnTo>
                  <a:lnTo>
                    <a:pt x="28" y="260"/>
                  </a:lnTo>
                  <a:lnTo>
                    <a:pt x="47" y="256"/>
                  </a:lnTo>
                  <a:lnTo>
                    <a:pt x="53" y="253"/>
                  </a:lnTo>
                  <a:lnTo>
                    <a:pt x="58" y="251"/>
                  </a:lnTo>
                  <a:lnTo>
                    <a:pt x="63" y="248"/>
                  </a:lnTo>
                  <a:lnTo>
                    <a:pt x="68" y="247"/>
                  </a:lnTo>
                  <a:lnTo>
                    <a:pt x="77" y="242"/>
                  </a:lnTo>
                  <a:lnTo>
                    <a:pt x="81" y="238"/>
                  </a:lnTo>
                  <a:lnTo>
                    <a:pt x="84" y="235"/>
                  </a:lnTo>
                  <a:lnTo>
                    <a:pt x="92" y="232"/>
                  </a:lnTo>
                  <a:lnTo>
                    <a:pt x="98" y="226"/>
                  </a:lnTo>
                  <a:lnTo>
                    <a:pt x="99" y="222"/>
                  </a:lnTo>
                  <a:lnTo>
                    <a:pt x="104" y="220"/>
                  </a:lnTo>
                  <a:lnTo>
                    <a:pt x="110" y="214"/>
                  </a:lnTo>
                  <a:lnTo>
                    <a:pt x="113" y="207"/>
                  </a:lnTo>
                  <a:lnTo>
                    <a:pt x="115" y="204"/>
                  </a:lnTo>
                  <a:lnTo>
                    <a:pt x="120" y="199"/>
                  </a:lnTo>
                  <a:lnTo>
                    <a:pt x="124" y="190"/>
                  </a:lnTo>
                  <a:lnTo>
                    <a:pt x="126" y="186"/>
                  </a:lnTo>
                  <a:lnTo>
                    <a:pt x="129" y="180"/>
                  </a:lnTo>
                  <a:lnTo>
                    <a:pt x="130" y="176"/>
                  </a:lnTo>
                  <a:lnTo>
                    <a:pt x="133" y="170"/>
                  </a:lnTo>
                  <a:lnTo>
                    <a:pt x="138" y="150"/>
                  </a:lnTo>
                  <a:lnTo>
                    <a:pt x="138" y="138"/>
                  </a:lnTo>
                  <a:lnTo>
                    <a:pt x="139" y="133"/>
                  </a:lnTo>
                  <a:lnTo>
                    <a:pt x="139" y="130"/>
                  </a:lnTo>
                  <a:lnTo>
                    <a:pt x="138" y="122"/>
                  </a:lnTo>
                  <a:lnTo>
                    <a:pt x="138" y="110"/>
                  </a:lnTo>
                  <a:lnTo>
                    <a:pt x="133" y="91"/>
                  </a:lnTo>
                  <a:lnTo>
                    <a:pt x="130" y="85"/>
                  </a:lnTo>
                  <a:lnTo>
                    <a:pt x="129" y="80"/>
                  </a:lnTo>
                  <a:lnTo>
                    <a:pt x="126" y="75"/>
                  </a:lnTo>
                  <a:lnTo>
                    <a:pt x="124" y="70"/>
                  </a:lnTo>
                  <a:lnTo>
                    <a:pt x="120" y="61"/>
                  </a:lnTo>
                  <a:lnTo>
                    <a:pt x="115" y="57"/>
                  </a:lnTo>
                  <a:lnTo>
                    <a:pt x="113" y="54"/>
                  </a:lnTo>
                  <a:lnTo>
                    <a:pt x="110" y="46"/>
                  </a:lnTo>
                  <a:lnTo>
                    <a:pt x="104" y="40"/>
                  </a:lnTo>
                  <a:lnTo>
                    <a:pt x="99" y="39"/>
                  </a:lnTo>
                  <a:lnTo>
                    <a:pt x="98" y="34"/>
                  </a:lnTo>
                  <a:lnTo>
                    <a:pt x="92" y="28"/>
                  </a:lnTo>
                  <a:lnTo>
                    <a:pt x="84" y="26"/>
                  </a:lnTo>
                  <a:lnTo>
                    <a:pt x="81" y="23"/>
                  </a:lnTo>
                  <a:lnTo>
                    <a:pt x="77" y="18"/>
                  </a:lnTo>
                  <a:lnTo>
                    <a:pt x="68" y="14"/>
                  </a:lnTo>
                  <a:lnTo>
                    <a:pt x="63" y="12"/>
                  </a:lnTo>
                  <a:lnTo>
                    <a:pt x="58" y="9"/>
                  </a:lnTo>
                  <a:lnTo>
                    <a:pt x="53" y="8"/>
                  </a:lnTo>
                  <a:lnTo>
                    <a:pt x="47" y="5"/>
                  </a:lnTo>
                  <a:lnTo>
                    <a:pt x="28"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33" name="Freeform 115"/>
            <p:cNvSpPr>
              <a:spLocks/>
            </p:cNvSpPr>
            <p:nvPr/>
          </p:nvSpPr>
          <p:spPr bwMode="auto">
            <a:xfrm>
              <a:off x="3851" y="979"/>
              <a:ext cx="200" cy="18"/>
            </a:xfrm>
            <a:custGeom>
              <a:avLst/>
              <a:gdLst>
                <a:gd name="T0" fmla="*/ 191 w 200"/>
                <a:gd name="T1" fmla="*/ 18 h 18"/>
                <a:gd name="T2" fmla="*/ 194 w 200"/>
                <a:gd name="T3" fmla="*/ 18 h 18"/>
                <a:gd name="T4" fmla="*/ 197 w 200"/>
                <a:gd name="T5" fmla="*/ 15 h 18"/>
                <a:gd name="T6" fmla="*/ 200 w 200"/>
                <a:gd name="T7" fmla="*/ 12 h 18"/>
                <a:gd name="T8" fmla="*/ 200 w 200"/>
                <a:gd name="T9" fmla="*/ 6 h 18"/>
                <a:gd name="T10" fmla="*/ 197 w 200"/>
                <a:gd name="T11" fmla="*/ 3 h 18"/>
                <a:gd name="T12" fmla="*/ 194 w 200"/>
                <a:gd name="T13" fmla="*/ 0 h 18"/>
                <a:gd name="T14" fmla="*/ 6 w 200"/>
                <a:gd name="T15" fmla="*/ 0 h 18"/>
                <a:gd name="T16" fmla="*/ 3 w 200"/>
                <a:gd name="T17" fmla="*/ 3 h 18"/>
                <a:gd name="T18" fmla="*/ 0 w 200"/>
                <a:gd name="T19" fmla="*/ 6 h 18"/>
                <a:gd name="T20" fmla="*/ 0 w 200"/>
                <a:gd name="T21" fmla="*/ 12 h 18"/>
                <a:gd name="T22" fmla="*/ 3 w 200"/>
                <a:gd name="T23" fmla="*/ 15 h 18"/>
                <a:gd name="T24" fmla="*/ 6 w 200"/>
                <a:gd name="T25" fmla="*/ 18 h 18"/>
                <a:gd name="T26" fmla="*/ 9 w 200"/>
                <a:gd name="T27" fmla="*/ 18 h 18"/>
                <a:gd name="T28" fmla="*/ 191 w 200"/>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18">
                  <a:moveTo>
                    <a:pt x="191" y="18"/>
                  </a:moveTo>
                  <a:lnTo>
                    <a:pt x="194" y="18"/>
                  </a:lnTo>
                  <a:lnTo>
                    <a:pt x="197" y="15"/>
                  </a:lnTo>
                  <a:lnTo>
                    <a:pt x="200" y="12"/>
                  </a:lnTo>
                  <a:lnTo>
                    <a:pt x="200" y="6"/>
                  </a:lnTo>
                  <a:lnTo>
                    <a:pt x="197" y="3"/>
                  </a:lnTo>
                  <a:lnTo>
                    <a:pt x="194" y="0"/>
                  </a:lnTo>
                  <a:lnTo>
                    <a:pt x="6" y="0"/>
                  </a:lnTo>
                  <a:lnTo>
                    <a:pt x="3" y="3"/>
                  </a:lnTo>
                  <a:lnTo>
                    <a:pt x="0" y="6"/>
                  </a:lnTo>
                  <a:lnTo>
                    <a:pt x="0" y="12"/>
                  </a:lnTo>
                  <a:lnTo>
                    <a:pt x="3" y="15"/>
                  </a:lnTo>
                  <a:lnTo>
                    <a:pt x="6" y="18"/>
                  </a:lnTo>
                  <a:lnTo>
                    <a:pt x="9" y="18"/>
                  </a:lnTo>
                  <a:lnTo>
                    <a:pt x="19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34" name="Freeform 116"/>
            <p:cNvSpPr>
              <a:spLocks/>
            </p:cNvSpPr>
            <p:nvPr/>
          </p:nvSpPr>
          <p:spPr bwMode="auto">
            <a:xfrm>
              <a:off x="3851" y="1224"/>
              <a:ext cx="200" cy="18"/>
            </a:xfrm>
            <a:custGeom>
              <a:avLst/>
              <a:gdLst>
                <a:gd name="T0" fmla="*/ 191 w 200"/>
                <a:gd name="T1" fmla="*/ 18 h 18"/>
                <a:gd name="T2" fmla="*/ 194 w 200"/>
                <a:gd name="T3" fmla="*/ 18 h 18"/>
                <a:gd name="T4" fmla="*/ 197 w 200"/>
                <a:gd name="T5" fmla="*/ 15 h 18"/>
                <a:gd name="T6" fmla="*/ 200 w 200"/>
                <a:gd name="T7" fmla="*/ 12 h 18"/>
                <a:gd name="T8" fmla="*/ 200 w 200"/>
                <a:gd name="T9" fmla="*/ 6 h 18"/>
                <a:gd name="T10" fmla="*/ 197 w 200"/>
                <a:gd name="T11" fmla="*/ 3 h 18"/>
                <a:gd name="T12" fmla="*/ 194 w 200"/>
                <a:gd name="T13" fmla="*/ 0 h 18"/>
                <a:gd name="T14" fmla="*/ 6 w 200"/>
                <a:gd name="T15" fmla="*/ 0 h 18"/>
                <a:gd name="T16" fmla="*/ 3 w 200"/>
                <a:gd name="T17" fmla="*/ 3 h 18"/>
                <a:gd name="T18" fmla="*/ 0 w 200"/>
                <a:gd name="T19" fmla="*/ 6 h 18"/>
                <a:gd name="T20" fmla="*/ 0 w 200"/>
                <a:gd name="T21" fmla="*/ 12 h 18"/>
                <a:gd name="T22" fmla="*/ 3 w 200"/>
                <a:gd name="T23" fmla="*/ 15 h 18"/>
                <a:gd name="T24" fmla="*/ 6 w 200"/>
                <a:gd name="T25" fmla="*/ 18 h 18"/>
                <a:gd name="T26" fmla="*/ 9 w 200"/>
                <a:gd name="T27" fmla="*/ 18 h 18"/>
                <a:gd name="T28" fmla="*/ 191 w 200"/>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18">
                  <a:moveTo>
                    <a:pt x="191" y="18"/>
                  </a:moveTo>
                  <a:lnTo>
                    <a:pt x="194" y="18"/>
                  </a:lnTo>
                  <a:lnTo>
                    <a:pt x="197" y="15"/>
                  </a:lnTo>
                  <a:lnTo>
                    <a:pt x="200" y="12"/>
                  </a:lnTo>
                  <a:lnTo>
                    <a:pt x="200" y="6"/>
                  </a:lnTo>
                  <a:lnTo>
                    <a:pt x="197" y="3"/>
                  </a:lnTo>
                  <a:lnTo>
                    <a:pt x="194" y="0"/>
                  </a:lnTo>
                  <a:lnTo>
                    <a:pt x="6" y="0"/>
                  </a:lnTo>
                  <a:lnTo>
                    <a:pt x="3" y="3"/>
                  </a:lnTo>
                  <a:lnTo>
                    <a:pt x="0" y="6"/>
                  </a:lnTo>
                  <a:lnTo>
                    <a:pt x="0" y="12"/>
                  </a:lnTo>
                  <a:lnTo>
                    <a:pt x="3" y="15"/>
                  </a:lnTo>
                  <a:lnTo>
                    <a:pt x="6" y="18"/>
                  </a:lnTo>
                  <a:lnTo>
                    <a:pt x="9" y="18"/>
                  </a:lnTo>
                  <a:lnTo>
                    <a:pt x="19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35" name="Freeform 117"/>
            <p:cNvSpPr>
              <a:spLocks/>
            </p:cNvSpPr>
            <p:nvPr/>
          </p:nvSpPr>
          <p:spPr bwMode="auto">
            <a:xfrm>
              <a:off x="3851" y="979"/>
              <a:ext cx="18" cy="263"/>
            </a:xfrm>
            <a:custGeom>
              <a:avLst/>
              <a:gdLst>
                <a:gd name="T0" fmla="*/ 18 w 18"/>
                <a:gd name="T1" fmla="*/ 9 h 263"/>
                <a:gd name="T2" fmla="*/ 18 w 18"/>
                <a:gd name="T3" fmla="*/ 6 h 263"/>
                <a:gd name="T4" fmla="*/ 15 w 18"/>
                <a:gd name="T5" fmla="*/ 3 h 263"/>
                <a:gd name="T6" fmla="*/ 12 w 18"/>
                <a:gd name="T7" fmla="*/ 0 h 263"/>
                <a:gd name="T8" fmla="*/ 6 w 18"/>
                <a:gd name="T9" fmla="*/ 0 h 263"/>
                <a:gd name="T10" fmla="*/ 3 w 18"/>
                <a:gd name="T11" fmla="*/ 3 h 263"/>
                <a:gd name="T12" fmla="*/ 0 w 18"/>
                <a:gd name="T13" fmla="*/ 6 h 263"/>
                <a:gd name="T14" fmla="*/ 0 w 18"/>
                <a:gd name="T15" fmla="*/ 257 h 263"/>
                <a:gd name="T16" fmla="*/ 3 w 18"/>
                <a:gd name="T17" fmla="*/ 260 h 263"/>
                <a:gd name="T18" fmla="*/ 6 w 18"/>
                <a:gd name="T19" fmla="*/ 263 h 263"/>
                <a:gd name="T20" fmla="*/ 12 w 18"/>
                <a:gd name="T21" fmla="*/ 263 h 263"/>
                <a:gd name="T22" fmla="*/ 15 w 18"/>
                <a:gd name="T23" fmla="*/ 260 h 263"/>
                <a:gd name="T24" fmla="*/ 18 w 18"/>
                <a:gd name="T25" fmla="*/ 257 h 263"/>
                <a:gd name="T26" fmla="*/ 18 w 18"/>
                <a:gd name="T27" fmla="*/ 254 h 263"/>
                <a:gd name="T28" fmla="*/ 18 w 18"/>
                <a:gd name="T29" fmla="*/ 9 h 2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263">
                  <a:moveTo>
                    <a:pt x="18" y="9"/>
                  </a:moveTo>
                  <a:lnTo>
                    <a:pt x="18" y="6"/>
                  </a:lnTo>
                  <a:lnTo>
                    <a:pt x="15" y="3"/>
                  </a:lnTo>
                  <a:lnTo>
                    <a:pt x="12" y="0"/>
                  </a:lnTo>
                  <a:lnTo>
                    <a:pt x="6" y="0"/>
                  </a:lnTo>
                  <a:lnTo>
                    <a:pt x="3" y="3"/>
                  </a:lnTo>
                  <a:lnTo>
                    <a:pt x="0" y="6"/>
                  </a:lnTo>
                  <a:lnTo>
                    <a:pt x="0" y="257"/>
                  </a:lnTo>
                  <a:lnTo>
                    <a:pt x="3" y="260"/>
                  </a:lnTo>
                  <a:lnTo>
                    <a:pt x="6" y="263"/>
                  </a:lnTo>
                  <a:lnTo>
                    <a:pt x="12" y="263"/>
                  </a:lnTo>
                  <a:lnTo>
                    <a:pt x="15" y="260"/>
                  </a:lnTo>
                  <a:lnTo>
                    <a:pt x="18" y="257"/>
                  </a:lnTo>
                  <a:lnTo>
                    <a:pt x="18" y="254"/>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36" name="Freeform 118"/>
            <p:cNvSpPr>
              <a:spLocks/>
            </p:cNvSpPr>
            <p:nvPr/>
          </p:nvSpPr>
          <p:spPr bwMode="auto">
            <a:xfrm>
              <a:off x="4137" y="1076"/>
              <a:ext cx="78" cy="77"/>
            </a:xfrm>
            <a:custGeom>
              <a:avLst/>
              <a:gdLst>
                <a:gd name="T0" fmla="*/ 2 w 78"/>
                <a:gd name="T1" fmla="*/ 52 h 77"/>
                <a:gd name="T2" fmla="*/ 6 w 78"/>
                <a:gd name="T3" fmla="*/ 61 h 77"/>
                <a:gd name="T4" fmla="*/ 8 w 78"/>
                <a:gd name="T5" fmla="*/ 62 h 77"/>
                <a:gd name="T6" fmla="*/ 17 w 78"/>
                <a:gd name="T7" fmla="*/ 71 h 77"/>
                <a:gd name="T8" fmla="*/ 20 w 78"/>
                <a:gd name="T9" fmla="*/ 74 h 77"/>
                <a:gd name="T10" fmla="*/ 26 w 78"/>
                <a:gd name="T11" fmla="*/ 76 h 77"/>
                <a:gd name="T12" fmla="*/ 45 w 78"/>
                <a:gd name="T13" fmla="*/ 76 h 77"/>
                <a:gd name="T14" fmla="*/ 52 w 78"/>
                <a:gd name="T15" fmla="*/ 76 h 77"/>
                <a:gd name="T16" fmla="*/ 61 w 78"/>
                <a:gd name="T17" fmla="*/ 71 h 77"/>
                <a:gd name="T18" fmla="*/ 61 w 78"/>
                <a:gd name="T19" fmla="*/ 71 h 77"/>
                <a:gd name="T20" fmla="*/ 70 w 78"/>
                <a:gd name="T21" fmla="*/ 62 h 77"/>
                <a:gd name="T22" fmla="*/ 67 w 78"/>
                <a:gd name="T23" fmla="*/ 64 h 77"/>
                <a:gd name="T24" fmla="*/ 76 w 78"/>
                <a:gd name="T25" fmla="*/ 53 h 77"/>
                <a:gd name="T26" fmla="*/ 78 w 78"/>
                <a:gd name="T27" fmla="*/ 43 h 77"/>
                <a:gd name="T28" fmla="*/ 78 w 78"/>
                <a:gd name="T29" fmla="*/ 27 h 77"/>
                <a:gd name="T30" fmla="*/ 75 w 78"/>
                <a:gd name="T31" fmla="*/ 22 h 77"/>
                <a:gd name="T32" fmla="*/ 69 w 78"/>
                <a:gd name="T33" fmla="*/ 15 h 77"/>
                <a:gd name="T34" fmla="*/ 67 w 78"/>
                <a:gd name="T35" fmla="*/ 10 h 77"/>
                <a:gd name="T36" fmla="*/ 61 w 78"/>
                <a:gd name="T37" fmla="*/ 7 h 77"/>
                <a:gd name="T38" fmla="*/ 55 w 78"/>
                <a:gd name="T39" fmla="*/ 1 h 77"/>
                <a:gd name="T40" fmla="*/ 27 w 78"/>
                <a:gd name="T41" fmla="*/ 0 h 77"/>
                <a:gd name="T42" fmla="*/ 21 w 78"/>
                <a:gd name="T43" fmla="*/ 3 h 77"/>
                <a:gd name="T44" fmla="*/ 11 w 78"/>
                <a:gd name="T45" fmla="*/ 10 h 77"/>
                <a:gd name="T46" fmla="*/ 3 w 78"/>
                <a:gd name="T47" fmla="*/ 21 h 77"/>
                <a:gd name="T48" fmla="*/ 0 w 78"/>
                <a:gd name="T49" fmla="*/ 27 h 77"/>
                <a:gd name="T50" fmla="*/ 18 w 78"/>
                <a:gd name="T51" fmla="*/ 33 h 77"/>
                <a:gd name="T52" fmla="*/ 21 w 78"/>
                <a:gd name="T53" fmla="*/ 27 h 77"/>
                <a:gd name="T54" fmla="*/ 23 w 78"/>
                <a:gd name="T55" fmla="*/ 22 h 77"/>
                <a:gd name="T56" fmla="*/ 27 w 78"/>
                <a:gd name="T57" fmla="*/ 21 h 77"/>
                <a:gd name="T58" fmla="*/ 33 w 78"/>
                <a:gd name="T59" fmla="*/ 18 h 77"/>
                <a:gd name="T60" fmla="*/ 47 w 78"/>
                <a:gd name="T61" fmla="*/ 19 h 77"/>
                <a:gd name="T62" fmla="*/ 49 w 78"/>
                <a:gd name="T63" fmla="*/ 18 h 77"/>
                <a:gd name="T64" fmla="*/ 57 w 78"/>
                <a:gd name="T65" fmla="*/ 25 h 77"/>
                <a:gd name="T66" fmla="*/ 54 w 78"/>
                <a:gd name="T67" fmla="*/ 22 h 77"/>
                <a:gd name="T68" fmla="*/ 57 w 78"/>
                <a:gd name="T69" fmla="*/ 25 h 77"/>
                <a:gd name="T70" fmla="*/ 58 w 78"/>
                <a:gd name="T71" fmla="*/ 31 h 77"/>
                <a:gd name="T72" fmla="*/ 63 w 78"/>
                <a:gd name="T73" fmla="*/ 43 h 77"/>
                <a:gd name="T74" fmla="*/ 60 w 78"/>
                <a:gd name="T75" fmla="*/ 44 h 77"/>
                <a:gd name="T76" fmla="*/ 57 w 78"/>
                <a:gd name="T77" fmla="*/ 49 h 77"/>
                <a:gd name="T78" fmla="*/ 54 w 78"/>
                <a:gd name="T79" fmla="*/ 53 h 77"/>
                <a:gd name="T80" fmla="*/ 55 w 78"/>
                <a:gd name="T81" fmla="*/ 55 h 77"/>
                <a:gd name="T82" fmla="*/ 54 w 78"/>
                <a:gd name="T83" fmla="*/ 53 h 77"/>
                <a:gd name="T84" fmla="*/ 49 w 78"/>
                <a:gd name="T85" fmla="*/ 56 h 77"/>
                <a:gd name="T86" fmla="*/ 45 w 78"/>
                <a:gd name="T87" fmla="*/ 59 h 77"/>
                <a:gd name="T88" fmla="*/ 44 w 78"/>
                <a:gd name="T89" fmla="*/ 62 h 77"/>
                <a:gd name="T90" fmla="*/ 32 w 78"/>
                <a:gd name="T91" fmla="*/ 58 h 77"/>
                <a:gd name="T92" fmla="*/ 26 w 78"/>
                <a:gd name="T93" fmla="*/ 56 h 77"/>
                <a:gd name="T94" fmla="*/ 23 w 78"/>
                <a:gd name="T95" fmla="*/ 53 h 77"/>
                <a:gd name="T96" fmla="*/ 26 w 78"/>
                <a:gd name="T97" fmla="*/ 56 h 77"/>
                <a:gd name="T98" fmla="*/ 18 w 78"/>
                <a:gd name="T99" fmla="*/ 49 h 77"/>
                <a:gd name="T100" fmla="*/ 20 w 78"/>
                <a:gd name="T101" fmla="*/ 46 h 77"/>
                <a:gd name="T102" fmla="*/ 0 w 78"/>
                <a:gd name="T103" fmla="*/ 38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8" h="77">
                  <a:moveTo>
                    <a:pt x="0" y="38"/>
                  </a:moveTo>
                  <a:lnTo>
                    <a:pt x="0" y="50"/>
                  </a:lnTo>
                  <a:lnTo>
                    <a:pt x="2" y="52"/>
                  </a:lnTo>
                  <a:lnTo>
                    <a:pt x="2" y="55"/>
                  </a:lnTo>
                  <a:lnTo>
                    <a:pt x="3" y="56"/>
                  </a:lnTo>
                  <a:lnTo>
                    <a:pt x="6" y="61"/>
                  </a:lnTo>
                  <a:lnTo>
                    <a:pt x="8" y="61"/>
                  </a:lnTo>
                  <a:lnTo>
                    <a:pt x="5" y="59"/>
                  </a:lnTo>
                  <a:lnTo>
                    <a:pt x="8" y="62"/>
                  </a:lnTo>
                  <a:lnTo>
                    <a:pt x="11" y="67"/>
                  </a:lnTo>
                  <a:lnTo>
                    <a:pt x="15" y="70"/>
                  </a:lnTo>
                  <a:lnTo>
                    <a:pt x="17" y="71"/>
                  </a:lnTo>
                  <a:lnTo>
                    <a:pt x="15" y="68"/>
                  </a:lnTo>
                  <a:lnTo>
                    <a:pt x="12" y="67"/>
                  </a:lnTo>
                  <a:lnTo>
                    <a:pt x="20" y="74"/>
                  </a:lnTo>
                  <a:lnTo>
                    <a:pt x="23" y="74"/>
                  </a:lnTo>
                  <a:lnTo>
                    <a:pt x="24" y="76"/>
                  </a:lnTo>
                  <a:lnTo>
                    <a:pt x="26" y="76"/>
                  </a:lnTo>
                  <a:lnTo>
                    <a:pt x="27" y="77"/>
                  </a:lnTo>
                  <a:lnTo>
                    <a:pt x="35" y="77"/>
                  </a:lnTo>
                  <a:lnTo>
                    <a:pt x="45" y="76"/>
                  </a:lnTo>
                  <a:lnTo>
                    <a:pt x="44" y="77"/>
                  </a:lnTo>
                  <a:lnTo>
                    <a:pt x="51" y="77"/>
                  </a:lnTo>
                  <a:lnTo>
                    <a:pt x="52" y="76"/>
                  </a:lnTo>
                  <a:lnTo>
                    <a:pt x="54" y="76"/>
                  </a:lnTo>
                  <a:lnTo>
                    <a:pt x="55" y="74"/>
                  </a:lnTo>
                  <a:lnTo>
                    <a:pt x="61" y="71"/>
                  </a:lnTo>
                  <a:lnTo>
                    <a:pt x="64" y="67"/>
                  </a:lnTo>
                  <a:lnTo>
                    <a:pt x="60" y="71"/>
                  </a:lnTo>
                  <a:lnTo>
                    <a:pt x="61" y="71"/>
                  </a:lnTo>
                  <a:lnTo>
                    <a:pt x="63" y="70"/>
                  </a:lnTo>
                  <a:lnTo>
                    <a:pt x="67" y="67"/>
                  </a:lnTo>
                  <a:lnTo>
                    <a:pt x="70" y="62"/>
                  </a:lnTo>
                  <a:lnTo>
                    <a:pt x="72" y="61"/>
                  </a:lnTo>
                  <a:lnTo>
                    <a:pt x="72" y="59"/>
                  </a:lnTo>
                  <a:lnTo>
                    <a:pt x="67" y="64"/>
                  </a:lnTo>
                  <a:lnTo>
                    <a:pt x="72" y="61"/>
                  </a:lnTo>
                  <a:lnTo>
                    <a:pt x="75" y="55"/>
                  </a:lnTo>
                  <a:lnTo>
                    <a:pt x="76" y="53"/>
                  </a:lnTo>
                  <a:lnTo>
                    <a:pt x="76" y="52"/>
                  </a:lnTo>
                  <a:lnTo>
                    <a:pt x="78" y="50"/>
                  </a:lnTo>
                  <a:lnTo>
                    <a:pt x="78" y="43"/>
                  </a:lnTo>
                  <a:lnTo>
                    <a:pt x="76" y="44"/>
                  </a:lnTo>
                  <a:lnTo>
                    <a:pt x="78" y="34"/>
                  </a:lnTo>
                  <a:lnTo>
                    <a:pt x="78" y="27"/>
                  </a:lnTo>
                  <a:lnTo>
                    <a:pt x="76" y="25"/>
                  </a:lnTo>
                  <a:lnTo>
                    <a:pt x="76" y="24"/>
                  </a:lnTo>
                  <a:lnTo>
                    <a:pt x="75" y="22"/>
                  </a:lnTo>
                  <a:lnTo>
                    <a:pt x="75" y="19"/>
                  </a:lnTo>
                  <a:lnTo>
                    <a:pt x="67" y="12"/>
                  </a:lnTo>
                  <a:lnTo>
                    <a:pt x="69" y="15"/>
                  </a:lnTo>
                  <a:lnTo>
                    <a:pt x="72" y="16"/>
                  </a:lnTo>
                  <a:lnTo>
                    <a:pt x="70" y="15"/>
                  </a:lnTo>
                  <a:lnTo>
                    <a:pt x="67" y="10"/>
                  </a:lnTo>
                  <a:lnTo>
                    <a:pt x="63" y="7"/>
                  </a:lnTo>
                  <a:lnTo>
                    <a:pt x="60" y="4"/>
                  </a:lnTo>
                  <a:lnTo>
                    <a:pt x="61" y="7"/>
                  </a:lnTo>
                  <a:lnTo>
                    <a:pt x="61" y="6"/>
                  </a:lnTo>
                  <a:lnTo>
                    <a:pt x="57" y="3"/>
                  </a:lnTo>
                  <a:lnTo>
                    <a:pt x="55" y="1"/>
                  </a:lnTo>
                  <a:lnTo>
                    <a:pt x="52" y="1"/>
                  </a:lnTo>
                  <a:lnTo>
                    <a:pt x="51" y="0"/>
                  </a:lnTo>
                  <a:lnTo>
                    <a:pt x="27" y="0"/>
                  </a:lnTo>
                  <a:lnTo>
                    <a:pt x="26" y="1"/>
                  </a:lnTo>
                  <a:lnTo>
                    <a:pt x="23" y="1"/>
                  </a:lnTo>
                  <a:lnTo>
                    <a:pt x="21" y="3"/>
                  </a:lnTo>
                  <a:lnTo>
                    <a:pt x="20" y="3"/>
                  </a:lnTo>
                  <a:lnTo>
                    <a:pt x="15" y="7"/>
                  </a:lnTo>
                  <a:lnTo>
                    <a:pt x="11" y="10"/>
                  </a:lnTo>
                  <a:lnTo>
                    <a:pt x="8" y="15"/>
                  </a:lnTo>
                  <a:lnTo>
                    <a:pt x="3" y="19"/>
                  </a:lnTo>
                  <a:lnTo>
                    <a:pt x="3" y="21"/>
                  </a:lnTo>
                  <a:lnTo>
                    <a:pt x="2" y="22"/>
                  </a:lnTo>
                  <a:lnTo>
                    <a:pt x="2" y="25"/>
                  </a:lnTo>
                  <a:lnTo>
                    <a:pt x="0" y="27"/>
                  </a:lnTo>
                  <a:lnTo>
                    <a:pt x="0" y="38"/>
                  </a:lnTo>
                  <a:lnTo>
                    <a:pt x="18" y="38"/>
                  </a:lnTo>
                  <a:lnTo>
                    <a:pt x="18" y="33"/>
                  </a:lnTo>
                  <a:lnTo>
                    <a:pt x="20" y="31"/>
                  </a:lnTo>
                  <a:lnTo>
                    <a:pt x="20" y="28"/>
                  </a:lnTo>
                  <a:lnTo>
                    <a:pt x="21" y="27"/>
                  </a:lnTo>
                  <a:lnTo>
                    <a:pt x="21" y="25"/>
                  </a:lnTo>
                  <a:lnTo>
                    <a:pt x="26" y="21"/>
                  </a:lnTo>
                  <a:lnTo>
                    <a:pt x="23" y="22"/>
                  </a:lnTo>
                  <a:lnTo>
                    <a:pt x="21" y="25"/>
                  </a:lnTo>
                  <a:lnTo>
                    <a:pt x="26" y="21"/>
                  </a:lnTo>
                  <a:lnTo>
                    <a:pt x="27" y="21"/>
                  </a:lnTo>
                  <a:lnTo>
                    <a:pt x="29" y="19"/>
                  </a:lnTo>
                  <a:lnTo>
                    <a:pt x="32" y="19"/>
                  </a:lnTo>
                  <a:lnTo>
                    <a:pt x="33" y="18"/>
                  </a:lnTo>
                  <a:lnTo>
                    <a:pt x="39" y="18"/>
                  </a:lnTo>
                  <a:lnTo>
                    <a:pt x="45" y="18"/>
                  </a:lnTo>
                  <a:lnTo>
                    <a:pt x="47" y="19"/>
                  </a:lnTo>
                  <a:lnTo>
                    <a:pt x="49" y="19"/>
                  </a:lnTo>
                  <a:lnTo>
                    <a:pt x="51" y="21"/>
                  </a:lnTo>
                  <a:lnTo>
                    <a:pt x="49" y="18"/>
                  </a:lnTo>
                  <a:lnTo>
                    <a:pt x="49" y="19"/>
                  </a:lnTo>
                  <a:lnTo>
                    <a:pt x="54" y="22"/>
                  </a:lnTo>
                  <a:lnTo>
                    <a:pt x="57" y="25"/>
                  </a:lnTo>
                  <a:lnTo>
                    <a:pt x="55" y="22"/>
                  </a:lnTo>
                  <a:lnTo>
                    <a:pt x="52" y="21"/>
                  </a:lnTo>
                  <a:lnTo>
                    <a:pt x="54" y="22"/>
                  </a:lnTo>
                  <a:lnTo>
                    <a:pt x="57" y="27"/>
                  </a:lnTo>
                  <a:lnTo>
                    <a:pt x="61" y="30"/>
                  </a:lnTo>
                  <a:lnTo>
                    <a:pt x="57" y="25"/>
                  </a:lnTo>
                  <a:lnTo>
                    <a:pt x="57" y="28"/>
                  </a:lnTo>
                  <a:lnTo>
                    <a:pt x="58" y="30"/>
                  </a:lnTo>
                  <a:lnTo>
                    <a:pt x="58" y="31"/>
                  </a:lnTo>
                  <a:lnTo>
                    <a:pt x="60" y="33"/>
                  </a:lnTo>
                  <a:lnTo>
                    <a:pt x="60" y="37"/>
                  </a:lnTo>
                  <a:lnTo>
                    <a:pt x="63" y="43"/>
                  </a:lnTo>
                  <a:lnTo>
                    <a:pt x="64" y="33"/>
                  </a:lnTo>
                  <a:lnTo>
                    <a:pt x="60" y="37"/>
                  </a:lnTo>
                  <a:lnTo>
                    <a:pt x="60" y="44"/>
                  </a:lnTo>
                  <a:lnTo>
                    <a:pt x="58" y="46"/>
                  </a:lnTo>
                  <a:lnTo>
                    <a:pt x="58" y="47"/>
                  </a:lnTo>
                  <a:lnTo>
                    <a:pt x="57" y="49"/>
                  </a:lnTo>
                  <a:lnTo>
                    <a:pt x="60" y="49"/>
                  </a:lnTo>
                  <a:lnTo>
                    <a:pt x="61" y="46"/>
                  </a:lnTo>
                  <a:lnTo>
                    <a:pt x="54" y="53"/>
                  </a:lnTo>
                  <a:lnTo>
                    <a:pt x="54" y="55"/>
                  </a:lnTo>
                  <a:lnTo>
                    <a:pt x="52" y="56"/>
                  </a:lnTo>
                  <a:lnTo>
                    <a:pt x="55" y="55"/>
                  </a:lnTo>
                  <a:lnTo>
                    <a:pt x="57" y="52"/>
                  </a:lnTo>
                  <a:lnTo>
                    <a:pt x="55" y="53"/>
                  </a:lnTo>
                  <a:lnTo>
                    <a:pt x="54" y="53"/>
                  </a:lnTo>
                  <a:lnTo>
                    <a:pt x="47" y="61"/>
                  </a:lnTo>
                  <a:lnTo>
                    <a:pt x="49" y="59"/>
                  </a:lnTo>
                  <a:lnTo>
                    <a:pt x="49" y="56"/>
                  </a:lnTo>
                  <a:lnTo>
                    <a:pt x="48" y="58"/>
                  </a:lnTo>
                  <a:lnTo>
                    <a:pt x="47" y="58"/>
                  </a:lnTo>
                  <a:lnTo>
                    <a:pt x="45" y="59"/>
                  </a:lnTo>
                  <a:lnTo>
                    <a:pt x="38" y="59"/>
                  </a:lnTo>
                  <a:lnTo>
                    <a:pt x="33" y="64"/>
                  </a:lnTo>
                  <a:lnTo>
                    <a:pt x="44" y="62"/>
                  </a:lnTo>
                  <a:lnTo>
                    <a:pt x="38" y="59"/>
                  </a:lnTo>
                  <a:lnTo>
                    <a:pt x="33" y="59"/>
                  </a:lnTo>
                  <a:lnTo>
                    <a:pt x="32" y="58"/>
                  </a:lnTo>
                  <a:lnTo>
                    <a:pt x="30" y="58"/>
                  </a:lnTo>
                  <a:lnTo>
                    <a:pt x="29" y="56"/>
                  </a:lnTo>
                  <a:lnTo>
                    <a:pt x="26" y="56"/>
                  </a:lnTo>
                  <a:lnTo>
                    <a:pt x="30" y="61"/>
                  </a:lnTo>
                  <a:lnTo>
                    <a:pt x="27" y="56"/>
                  </a:lnTo>
                  <a:lnTo>
                    <a:pt x="23" y="53"/>
                  </a:lnTo>
                  <a:lnTo>
                    <a:pt x="21" y="52"/>
                  </a:lnTo>
                  <a:lnTo>
                    <a:pt x="23" y="55"/>
                  </a:lnTo>
                  <a:lnTo>
                    <a:pt x="26" y="56"/>
                  </a:lnTo>
                  <a:lnTo>
                    <a:pt x="23" y="53"/>
                  </a:lnTo>
                  <a:lnTo>
                    <a:pt x="20" y="49"/>
                  </a:lnTo>
                  <a:lnTo>
                    <a:pt x="18" y="49"/>
                  </a:lnTo>
                  <a:lnTo>
                    <a:pt x="21" y="50"/>
                  </a:lnTo>
                  <a:lnTo>
                    <a:pt x="20" y="49"/>
                  </a:lnTo>
                  <a:lnTo>
                    <a:pt x="20" y="46"/>
                  </a:lnTo>
                  <a:lnTo>
                    <a:pt x="18" y="44"/>
                  </a:lnTo>
                  <a:lnTo>
                    <a:pt x="18"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37" name="Freeform 119"/>
            <p:cNvSpPr>
              <a:spLocks/>
            </p:cNvSpPr>
            <p:nvPr/>
          </p:nvSpPr>
          <p:spPr bwMode="auto">
            <a:xfrm>
              <a:off x="4019" y="1843"/>
              <a:ext cx="139" cy="261"/>
            </a:xfrm>
            <a:custGeom>
              <a:avLst/>
              <a:gdLst>
                <a:gd name="T0" fmla="*/ 6 w 139"/>
                <a:gd name="T1" fmla="*/ 0 h 261"/>
                <a:gd name="T2" fmla="*/ 0 w 139"/>
                <a:gd name="T3" fmla="*/ 6 h 261"/>
                <a:gd name="T4" fmla="*/ 3 w 139"/>
                <a:gd name="T5" fmla="*/ 15 h 261"/>
                <a:gd name="T6" fmla="*/ 25 w 139"/>
                <a:gd name="T7" fmla="*/ 18 h 261"/>
                <a:gd name="T8" fmla="*/ 47 w 139"/>
                <a:gd name="T9" fmla="*/ 25 h 261"/>
                <a:gd name="T10" fmla="*/ 58 w 139"/>
                <a:gd name="T11" fmla="*/ 29 h 261"/>
                <a:gd name="T12" fmla="*/ 65 w 139"/>
                <a:gd name="T13" fmla="*/ 32 h 261"/>
                <a:gd name="T14" fmla="*/ 75 w 139"/>
                <a:gd name="T15" fmla="*/ 40 h 261"/>
                <a:gd name="T16" fmla="*/ 83 w 139"/>
                <a:gd name="T17" fmla="*/ 46 h 261"/>
                <a:gd name="T18" fmla="*/ 95 w 139"/>
                <a:gd name="T19" fmla="*/ 58 h 261"/>
                <a:gd name="T20" fmla="*/ 101 w 139"/>
                <a:gd name="T21" fmla="*/ 68 h 261"/>
                <a:gd name="T22" fmla="*/ 107 w 139"/>
                <a:gd name="T23" fmla="*/ 76 h 261"/>
                <a:gd name="T24" fmla="*/ 111 w 139"/>
                <a:gd name="T25" fmla="*/ 86 h 261"/>
                <a:gd name="T26" fmla="*/ 115 w 139"/>
                <a:gd name="T27" fmla="*/ 96 h 261"/>
                <a:gd name="T28" fmla="*/ 120 w 139"/>
                <a:gd name="T29" fmla="*/ 125 h 261"/>
                <a:gd name="T30" fmla="*/ 121 w 139"/>
                <a:gd name="T31" fmla="*/ 129 h 261"/>
                <a:gd name="T32" fmla="*/ 120 w 139"/>
                <a:gd name="T33" fmla="*/ 147 h 261"/>
                <a:gd name="T34" fmla="*/ 113 w 139"/>
                <a:gd name="T35" fmla="*/ 169 h 261"/>
                <a:gd name="T36" fmla="*/ 108 w 139"/>
                <a:gd name="T37" fmla="*/ 180 h 261"/>
                <a:gd name="T38" fmla="*/ 105 w 139"/>
                <a:gd name="T39" fmla="*/ 187 h 261"/>
                <a:gd name="T40" fmla="*/ 98 w 139"/>
                <a:gd name="T41" fmla="*/ 197 h 261"/>
                <a:gd name="T42" fmla="*/ 92 w 139"/>
                <a:gd name="T43" fmla="*/ 205 h 261"/>
                <a:gd name="T44" fmla="*/ 80 w 139"/>
                <a:gd name="T45" fmla="*/ 217 h 261"/>
                <a:gd name="T46" fmla="*/ 69 w 139"/>
                <a:gd name="T47" fmla="*/ 223 h 261"/>
                <a:gd name="T48" fmla="*/ 62 w 139"/>
                <a:gd name="T49" fmla="*/ 229 h 261"/>
                <a:gd name="T50" fmla="*/ 52 w 139"/>
                <a:gd name="T51" fmla="*/ 233 h 261"/>
                <a:gd name="T52" fmla="*/ 41 w 139"/>
                <a:gd name="T53" fmla="*/ 238 h 261"/>
                <a:gd name="T54" fmla="*/ 13 w 139"/>
                <a:gd name="T55" fmla="*/ 242 h 261"/>
                <a:gd name="T56" fmla="*/ 9 w 139"/>
                <a:gd name="T57" fmla="*/ 243 h 261"/>
                <a:gd name="T58" fmla="*/ 3 w 139"/>
                <a:gd name="T59" fmla="*/ 246 h 261"/>
                <a:gd name="T60" fmla="*/ 0 w 139"/>
                <a:gd name="T61" fmla="*/ 255 h 261"/>
                <a:gd name="T62" fmla="*/ 6 w 139"/>
                <a:gd name="T63" fmla="*/ 261 h 261"/>
                <a:gd name="T64" fmla="*/ 10 w 139"/>
                <a:gd name="T65" fmla="*/ 261 h 261"/>
                <a:gd name="T66" fmla="*/ 28 w 139"/>
                <a:gd name="T67" fmla="*/ 260 h 261"/>
                <a:gd name="T68" fmla="*/ 53 w 139"/>
                <a:gd name="T69" fmla="*/ 252 h 261"/>
                <a:gd name="T70" fmla="*/ 63 w 139"/>
                <a:gd name="T71" fmla="*/ 248 h 261"/>
                <a:gd name="T72" fmla="*/ 77 w 139"/>
                <a:gd name="T73" fmla="*/ 242 h 261"/>
                <a:gd name="T74" fmla="*/ 84 w 139"/>
                <a:gd name="T75" fmla="*/ 235 h 261"/>
                <a:gd name="T76" fmla="*/ 98 w 139"/>
                <a:gd name="T77" fmla="*/ 226 h 261"/>
                <a:gd name="T78" fmla="*/ 104 w 139"/>
                <a:gd name="T79" fmla="*/ 220 h 261"/>
                <a:gd name="T80" fmla="*/ 113 w 139"/>
                <a:gd name="T81" fmla="*/ 206 h 261"/>
                <a:gd name="T82" fmla="*/ 120 w 139"/>
                <a:gd name="T83" fmla="*/ 199 h 261"/>
                <a:gd name="T84" fmla="*/ 126 w 139"/>
                <a:gd name="T85" fmla="*/ 186 h 261"/>
                <a:gd name="T86" fmla="*/ 130 w 139"/>
                <a:gd name="T87" fmla="*/ 175 h 261"/>
                <a:gd name="T88" fmla="*/ 138 w 139"/>
                <a:gd name="T89" fmla="*/ 150 h 261"/>
                <a:gd name="T90" fmla="*/ 139 w 139"/>
                <a:gd name="T91" fmla="*/ 132 h 261"/>
                <a:gd name="T92" fmla="*/ 138 w 139"/>
                <a:gd name="T93" fmla="*/ 122 h 261"/>
                <a:gd name="T94" fmla="*/ 133 w 139"/>
                <a:gd name="T95" fmla="*/ 90 h 261"/>
                <a:gd name="T96" fmla="*/ 129 w 139"/>
                <a:gd name="T97" fmla="*/ 80 h 261"/>
                <a:gd name="T98" fmla="*/ 124 w 139"/>
                <a:gd name="T99" fmla="*/ 70 h 261"/>
                <a:gd name="T100" fmla="*/ 115 w 139"/>
                <a:gd name="T101" fmla="*/ 56 h 261"/>
                <a:gd name="T102" fmla="*/ 110 w 139"/>
                <a:gd name="T103" fmla="*/ 46 h 261"/>
                <a:gd name="T104" fmla="*/ 99 w 139"/>
                <a:gd name="T105" fmla="*/ 38 h 261"/>
                <a:gd name="T106" fmla="*/ 92 w 139"/>
                <a:gd name="T107" fmla="*/ 28 h 261"/>
                <a:gd name="T108" fmla="*/ 81 w 139"/>
                <a:gd name="T109" fmla="*/ 22 h 261"/>
                <a:gd name="T110" fmla="*/ 68 w 139"/>
                <a:gd name="T111" fmla="*/ 13 h 261"/>
                <a:gd name="T112" fmla="*/ 58 w 139"/>
                <a:gd name="T113" fmla="*/ 9 h 261"/>
                <a:gd name="T114" fmla="*/ 47 w 139"/>
                <a:gd name="T115" fmla="*/ 4 h 261"/>
                <a:gd name="T116" fmla="*/ 9 w 139"/>
                <a:gd name="T117" fmla="*/ 0 h 2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9" h="261">
                  <a:moveTo>
                    <a:pt x="9" y="0"/>
                  </a:moveTo>
                  <a:lnTo>
                    <a:pt x="6" y="0"/>
                  </a:lnTo>
                  <a:lnTo>
                    <a:pt x="3" y="3"/>
                  </a:lnTo>
                  <a:lnTo>
                    <a:pt x="0" y="6"/>
                  </a:lnTo>
                  <a:lnTo>
                    <a:pt x="0" y="12"/>
                  </a:lnTo>
                  <a:lnTo>
                    <a:pt x="3" y="15"/>
                  </a:lnTo>
                  <a:lnTo>
                    <a:pt x="6" y="18"/>
                  </a:lnTo>
                  <a:lnTo>
                    <a:pt x="25" y="18"/>
                  </a:lnTo>
                  <a:lnTo>
                    <a:pt x="41" y="22"/>
                  </a:lnTo>
                  <a:lnTo>
                    <a:pt x="47" y="25"/>
                  </a:lnTo>
                  <a:lnTo>
                    <a:pt x="52" y="26"/>
                  </a:lnTo>
                  <a:lnTo>
                    <a:pt x="58" y="29"/>
                  </a:lnTo>
                  <a:lnTo>
                    <a:pt x="62" y="31"/>
                  </a:lnTo>
                  <a:lnTo>
                    <a:pt x="65" y="32"/>
                  </a:lnTo>
                  <a:lnTo>
                    <a:pt x="69" y="37"/>
                  </a:lnTo>
                  <a:lnTo>
                    <a:pt x="75" y="40"/>
                  </a:lnTo>
                  <a:lnTo>
                    <a:pt x="80" y="43"/>
                  </a:lnTo>
                  <a:lnTo>
                    <a:pt x="83" y="46"/>
                  </a:lnTo>
                  <a:lnTo>
                    <a:pt x="92" y="55"/>
                  </a:lnTo>
                  <a:lnTo>
                    <a:pt x="95" y="58"/>
                  </a:lnTo>
                  <a:lnTo>
                    <a:pt x="98" y="62"/>
                  </a:lnTo>
                  <a:lnTo>
                    <a:pt x="101" y="68"/>
                  </a:lnTo>
                  <a:lnTo>
                    <a:pt x="105" y="73"/>
                  </a:lnTo>
                  <a:lnTo>
                    <a:pt x="107" y="76"/>
                  </a:lnTo>
                  <a:lnTo>
                    <a:pt x="108" y="80"/>
                  </a:lnTo>
                  <a:lnTo>
                    <a:pt x="111" y="86"/>
                  </a:lnTo>
                  <a:lnTo>
                    <a:pt x="113" y="90"/>
                  </a:lnTo>
                  <a:lnTo>
                    <a:pt x="115" y="96"/>
                  </a:lnTo>
                  <a:lnTo>
                    <a:pt x="120" y="113"/>
                  </a:lnTo>
                  <a:lnTo>
                    <a:pt x="120" y="125"/>
                  </a:lnTo>
                  <a:lnTo>
                    <a:pt x="121" y="132"/>
                  </a:lnTo>
                  <a:lnTo>
                    <a:pt x="121" y="129"/>
                  </a:lnTo>
                  <a:lnTo>
                    <a:pt x="120" y="135"/>
                  </a:lnTo>
                  <a:lnTo>
                    <a:pt x="120" y="147"/>
                  </a:lnTo>
                  <a:lnTo>
                    <a:pt x="115" y="163"/>
                  </a:lnTo>
                  <a:lnTo>
                    <a:pt x="113" y="169"/>
                  </a:lnTo>
                  <a:lnTo>
                    <a:pt x="111" y="174"/>
                  </a:lnTo>
                  <a:lnTo>
                    <a:pt x="108" y="180"/>
                  </a:lnTo>
                  <a:lnTo>
                    <a:pt x="107" y="184"/>
                  </a:lnTo>
                  <a:lnTo>
                    <a:pt x="105" y="187"/>
                  </a:lnTo>
                  <a:lnTo>
                    <a:pt x="101" y="191"/>
                  </a:lnTo>
                  <a:lnTo>
                    <a:pt x="98" y="197"/>
                  </a:lnTo>
                  <a:lnTo>
                    <a:pt x="95" y="202"/>
                  </a:lnTo>
                  <a:lnTo>
                    <a:pt x="92" y="205"/>
                  </a:lnTo>
                  <a:lnTo>
                    <a:pt x="83" y="214"/>
                  </a:lnTo>
                  <a:lnTo>
                    <a:pt x="80" y="217"/>
                  </a:lnTo>
                  <a:lnTo>
                    <a:pt x="75" y="220"/>
                  </a:lnTo>
                  <a:lnTo>
                    <a:pt x="69" y="223"/>
                  </a:lnTo>
                  <a:lnTo>
                    <a:pt x="65" y="227"/>
                  </a:lnTo>
                  <a:lnTo>
                    <a:pt x="62" y="229"/>
                  </a:lnTo>
                  <a:lnTo>
                    <a:pt x="58" y="230"/>
                  </a:lnTo>
                  <a:lnTo>
                    <a:pt x="52" y="233"/>
                  </a:lnTo>
                  <a:lnTo>
                    <a:pt x="47" y="235"/>
                  </a:lnTo>
                  <a:lnTo>
                    <a:pt x="41" y="238"/>
                  </a:lnTo>
                  <a:lnTo>
                    <a:pt x="25" y="242"/>
                  </a:lnTo>
                  <a:lnTo>
                    <a:pt x="13" y="242"/>
                  </a:lnTo>
                  <a:lnTo>
                    <a:pt x="7" y="243"/>
                  </a:lnTo>
                  <a:lnTo>
                    <a:pt x="9" y="243"/>
                  </a:lnTo>
                  <a:lnTo>
                    <a:pt x="6" y="243"/>
                  </a:lnTo>
                  <a:lnTo>
                    <a:pt x="3" y="246"/>
                  </a:lnTo>
                  <a:lnTo>
                    <a:pt x="0" y="249"/>
                  </a:lnTo>
                  <a:lnTo>
                    <a:pt x="0" y="255"/>
                  </a:lnTo>
                  <a:lnTo>
                    <a:pt x="3" y="258"/>
                  </a:lnTo>
                  <a:lnTo>
                    <a:pt x="6" y="261"/>
                  </a:lnTo>
                  <a:lnTo>
                    <a:pt x="9" y="261"/>
                  </a:lnTo>
                  <a:lnTo>
                    <a:pt x="10" y="261"/>
                  </a:lnTo>
                  <a:lnTo>
                    <a:pt x="16" y="260"/>
                  </a:lnTo>
                  <a:lnTo>
                    <a:pt x="28" y="260"/>
                  </a:lnTo>
                  <a:lnTo>
                    <a:pt x="47" y="255"/>
                  </a:lnTo>
                  <a:lnTo>
                    <a:pt x="53" y="252"/>
                  </a:lnTo>
                  <a:lnTo>
                    <a:pt x="58" y="251"/>
                  </a:lnTo>
                  <a:lnTo>
                    <a:pt x="63" y="248"/>
                  </a:lnTo>
                  <a:lnTo>
                    <a:pt x="68" y="246"/>
                  </a:lnTo>
                  <a:lnTo>
                    <a:pt x="77" y="242"/>
                  </a:lnTo>
                  <a:lnTo>
                    <a:pt x="81" y="238"/>
                  </a:lnTo>
                  <a:lnTo>
                    <a:pt x="84" y="235"/>
                  </a:lnTo>
                  <a:lnTo>
                    <a:pt x="92" y="232"/>
                  </a:lnTo>
                  <a:lnTo>
                    <a:pt x="98" y="226"/>
                  </a:lnTo>
                  <a:lnTo>
                    <a:pt x="99" y="221"/>
                  </a:lnTo>
                  <a:lnTo>
                    <a:pt x="104" y="220"/>
                  </a:lnTo>
                  <a:lnTo>
                    <a:pt x="110" y="214"/>
                  </a:lnTo>
                  <a:lnTo>
                    <a:pt x="113" y="206"/>
                  </a:lnTo>
                  <a:lnTo>
                    <a:pt x="115" y="203"/>
                  </a:lnTo>
                  <a:lnTo>
                    <a:pt x="120" y="199"/>
                  </a:lnTo>
                  <a:lnTo>
                    <a:pt x="124" y="190"/>
                  </a:lnTo>
                  <a:lnTo>
                    <a:pt x="126" y="186"/>
                  </a:lnTo>
                  <a:lnTo>
                    <a:pt x="129" y="180"/>
                  </a:lnTo>
                  <a:lnTo>
                    <a:pt x="130" y="175"/>
                  </a:lnTo>
                  <a:lnTo>
                    <a:pt x="133" y="169"/>
                  </a:lnTo>
                  <a:lnTo>
                    <a:pt x="138" y="150"/>
                  </a:lnTo>
                  <a:lnTo>
                    <a:pt x="138" y="138"/>
                  </a:lnTo>
                  <a:lnTo>
                    <a:pt x="139" y="132"/>
                  </a:lnTo>
                  <a:lnTo>
                    <a:pt x="139" y="129"/>
                  </a:lnTo>
                  <a:lnTo>
                    <a:pt x="138" y="122"/>
                  </a:lnTo>
                  <a:lnTo>
                    <a:pt x="138" y="110"/>
                  </a:lnTo>
                  <a:lnTo>
                    <a:pt x="133" y="90"/>
                  </a:lnTo>
                  <a:lnTo>
                    <a:pt x="130" y="84"/>
                  </a:lnTo>
                  <a:lnTo>
                    <a:pt x="129" y="80"/>
                  </a:lnTo>
                  <a:lnTo>
                    <a:pt x="126" y="74"/>
                  </a:lnTo>
                  <a:lnTo>
                    <a:pt x="124" y="70"/>
                  </a:lnTo>
                  <a:lnTo>
                    <a:pt x="120" y="61"/>
                  </a:lnTo>
                  <a:lnTo>
                    <a:pt x="115" y="56"/>
                  </a:lnTo>
                  <a:lnTo>
                    <a:pt x="113" y="53"/>
                  </a:lnTo>
                  <a:lnTo>
                    <a:pt x="110" y="46"/>
                  </a:lnTo>
                  <a:lnTo>
                    <a:pt x="104" y="40"/>
                  </a:lnTo>
                  <a:lnTo>
                    <a:pt x="99" y="38"/>
                  </a:lnTo>
                  <a:lnTo>
                    <a:pt x="98" y="34"/>
                  </a:lnTo>
                  <a:lnTo>
                    <a:pt x="92" y="28"/>
                  </a:lnTo>
                  <a:lnTo>
                    <a:pt x="84" y="25"/>
                  </a:lnTo>
                  <a:lnTo>
                    <a:pt x="81" y="22"/>
                  </a:lnTo>
                  <a:lnTo>
                    <a:pt x="77" y="18"/>
                  </a:lnTo>
                  <a:lnTo>
                    <a:pt x="68" y="13"/>
                  </a:lnTo>
                  <a:lnTo>
                    <a:pt x="63" y="12"/>
                  </a:lnTo>
                  <a:lnTo>
                    <a:pt x="58" y="9"/>
                  </a:lnTo>
                  <a:lnTo>
                    <a:pt x="53" y="7"/>
                  </a:lnTo>
                  <a:lnTo>
                    <a:pt x="47" y="4"/>
                  </a:lnTo>
                  <a:lnTo>
                    <a:pt x="28"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38" name="Freeform 120"/>
            <p:cNvSpPr>
              <a:spLocks/>
            </p:cNvSpPr>
            <p:nvPr/>
          </p:nvSpPr>
          <p:spPr bwMode="auto">
            <a:xfrm>
              <a:off x="3851" y="1843"/>
              <a:ext cx="200" cy="18"/>
            </a:xfrm>
            <a:custGeom>
              <a:avLst/>
              <a:gdLst>
                <a:gd name="T0" fmla="*/ 191 w 200"/>
                <a:gd name="T1" fmla="*/ 18 h 18"/>
                <a:gd name="T2" fmla="*/ 194 w 200"/>
                <a:gd name="T3" fmla="*/ 18 h 18"/>
                <a:gd name="T4" fmla="*/ 197 w 200"/>
                <a:gd name="T5" fmla="*/ 15 h 18"/>
                <a:gd name="T6" fmla="*/ 200 w 200"/>
                <a:gd name="T7" fmla="*/ 12 h 18"/>
                <a:gd name="T8" fmla="*/ 200 w 200"/>
                <a:gd name="T9" fmla="*/ 6 h 18"/>
                <a:gd name="T10" fmla="*/ 197 w 200"/>
                <a:gd name="T11" fmla="*/ 3 h 18"/>
                <a:gd name="T12" fmla="*/ 194 w 200"/>
                <a:gd name="T13" fmla="*/ 0 h 18"/>
                <a:gd name="T14" fmla="*/ 6 w 200"/>
                <a:gd name="T15" fmla="*/ 0 h 18"/>
                <a:gd name="T16" fmla="*/ 3 w 200"/>
                <a:gd name="T17" fmla="*/ 3 h 18"/>
                <a:gd name="T18" fmla="*/ 0 w 200"/>
                <a:gd name="T19" fmla="*/ 6 h 18"/>
                <a:gd name="T20" fmla="*/ 0 w 200"/>
                <a:gd name="T21" fmla="*/ 12 h 18"/>
                <a:gd name="T22" fmla="*/ 3 w 200"/>
                <a:gd name="T23" fmla="*/ 15 h 18"/>
                <a:gd name="T24" fmla="*/ 6 w 200"/>
                <a:gd name="T25" fmla="*/ 18 h 18"/>
                <a:gd name="T26" fmla="*/ 9 w 200"/>
                <a:gd name="T27" fmla="*/ 18 h 18"/>
                <a:gd name="T28" fmla="*/ 191 w 200"/>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18">
                  <a:moveTo>
                    <a:pt x="191" y="18"/>
                  </a:moveTo>
                  <a:lnTo>
                    <a:pt x="194" y="18"/>
                  </a:lnTo>
                  <a:lnTo>
                    <a:pt x="197" y="15"/>
                  </a:lnTo>
                  <a:lnTo>
                    <a:pt x="200" y="12"/>
                  </a:lnTo>
                  <a:lnTo>
                    <a:pt x="200" y="6"/>
                  </a:lnTo>
                  <a:lnTo>
                    <a:pt x="197" y="3"/>
                  </a:lnTo>
                  <a:lnTo>
                    <a:pt x="194" y="0"/>
                  </a:lnTo>
                  <a:lnTo>
                    <a:pt x="6" y="0"/>
                  </a:lnTo>
                  <a:lnTo>
                    <a:pt x="3" y="3"/>
                  </a:lnTo>
                  <a:lnTo>
                    <a:pt x="0" y="6"/>
                  </a:lnTo>
                  <a:lnTo>
                    <a:pt x="0" y="12"/>
                  </a:lnTo>
                  <a:lnTo>
                    <a:pt x="3" y="15"/>
                  </a:lnTo>
                  <a:lnTo>
                    <a:pt x="6" y="18"/>
                  </a:lnTo>
                  <a:lnTo>
                    <a:pt x="9" y="18"/>
                  </a:lnTo>
                  <a:lnTo>
                    <a:pt x="19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39" name="Freeform 121"/>
            <p:cNvSpPr>
              <a:spLocks/>
            </p:cNvSpPr>
            <p:nvPr/>
          </p:nvSpPr>
          <p:spPr bwMode="auto">
            <a:xfrm>
              <a:off x="3851" y="2088"/>
              <a:ext cx="200" cy="18"/>
            </a:xfrm>
            <a:custGeom>
              <a:avLst/>
              <a:gdLst>
                <a:gd name="T0" fmla="*/ 191 w 200"/>
                <a:gd name="T1" fmla="*/ 18 h 18"/>
                <a:gd name="T2" fmla="*/ 194 w 200"/>
                <a:gd name="T3" fmla="*/ 18 h 18"/>
                <a:gd name="T4" fmla="*/ 197 w 200"/>
                <a:gd name="T5" fmla="*/ 15 h 18"/>
                <a:gd name="T6" fmla="*/ 200 w 200"/>
                <a:gd name="T7" fmla="*/ 12 h 18"/>
                <a:gd name="T8" fmla="*/ 200 w 200"/>
                <a:gd name="T9" fmla="*/ 6 h 18"/>
                <a:gd name="T10" fmla="*/ 197 w 200"/>
                <a:gd name="T11" fmla="*/ 3 h 18"/>
                <a:gd name="T12" fmla="*/ 194 w 200"/>
                <a:gd name="T13" fmla="*/ 0 h 18"/>
                <a:gd name="T14" fmla="*/ 6 w 200"/>
                <a:gd name="T15" fmla="*/ 0 h 18"/>
                <a:gd name="T16" fmla="*/ 3 w 200"/>
                <a:gd name="T17" fmla="*/ 3 h 18"/>
                <a:gd name="T18" fmla="*/ 0 w 200"/>
                <a:gd name="T19" fmla="*/ 6 h 18"/>
                <a:gd name="T20" fmla="*/ 0 w 200"/>
                <a:gd name="T21" fmla="*/ 12 h 18"/>
                <a:gd name="T22" fmla="*/ 3 w 200"/>
                <a:gd name="T23" fmla="*/ 15 h 18"/>
                <a:gd name="T24" fmla="*/ 6 w 200"/>
                <a:gd name="T25" fmla="*/ 18 h 18"/>
                <a:gd name="T26" fmla="*/ 9 w 200"/>
                <a:gd name="T27" fmla="*/ 18 h 18"/>
                <a:gd name="T28" fmla="*/ 191 w 200"/>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18">
                  <a:moveTo>
                    <a:pt x="191" y="18"/>
                  </a:moveTo>
                  <a:lnTo>
                    <a:pt x="194" y="18"/>
                  </a:lnTo>
                  <a:lnTo>
                    <a:pt x="197" y="15"/>
                  </a:lnTo>
                  <a:lnTo>
                    <a:pt x="200" y="12"/>
                  </a:lnTo>
                  <a:lnTo>
                    <a:pt x="200" y="6"/>
                  </a:lnTo>
                  <a:lnTo>
                    <a:pt x="197" y="3"/>
                  </a:lnTo>
                  <a:lnTo>
                    <a:pt x="194" y="0"/>
                  </a:lnTo>
                  <a:lnTo>
                    <a:pt x="6" y="0"/>
                  </a:lnTo>
                  <a:lnTo>
                    <a:pt x="3" y="3"/>
                  </a:lnTo>
                  <a:lnTo>
                    <a:pt x="0" y="6"/>
                  </a:lnTo>
                  <a:lnTo>
                    <a:pt x="0" y="12"/>
                  </a:lnTo>
                  <a:lnTo>
                    <a:pt x="3" y="15"/>
                  </a:lnTo>
                  <a:lnTo>
                    <a:pt x="6" y="18"/>
                  </a:lnTo>
                  <a:lnTo>
                    <a:pt x="9" y="18"/>
                  </a:lnTo>
                  <a:lnTo>
                    <a:pt x="19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40" name="Freeform 122"/>
            <p:cNvSpPr>
              <a:spLocks/>
            </p:cNvSpPr>
            <p:nvPr/>
          </p:nvSpPr>
          <p:spPr bwMode="auto">
            <a:xfrm>
              <a:off x="3851" y="1843"/>
              <a:ext cx="18" cy="263"/>
            </a:xfrm>
            <a:custGeom>
              <a:avLst/>
              <a:gdLst>
                <a:gd name="T0" fmla="*/ 18 w 18"/>
                <a:gd name="T1" fmla="*/ 9 h 263"/>
                <a:gd name="T2" fmla="*/ 18 w 18"/>
                <a:gd name="T3" fmla="*/ 6 h 263"/>
                <a:gd name="T4" fmla="*/ 15 w 18"/>
                <a:gd name="T5" fmla="*/ 3 h 263"/>
                <a:gd name="T6" fmla="*/ 12 w 18"/>
                <a:gd name="T7" fmla="*/ 0 h 263"/>
                <a:gd name="T8" fmla="*/ 6 w 18"/>
                <a:gd name="T9" fmla="*/ 0 h 263"/>
                <a:gd name="T10" fmla="*/ 3 w 18"/>
                <a:gd name="T11" fmla="*/ 3 h 263"/>
                <a:gd name="T12" fmla="*/ 0 w 18"/>
                <a:gd name="T13" fmla="*/ 6 h 263"/>
                <a:gd name="T14" fmla="*/ 0 w 18"/>
                <a:gd name="T15" fmla="*/ 257 h 263"/>
                <a:gd name="T16" fmla="*/ 3 w 18"/>
                <a:gd name="T17" fmla="*/ 260 h 263"/>
                <a:gd name="T18" fmla="*/ 6 w 18"/>
                <a:gd name="T19" fmla="*/ 263 h 263"/>
                <a:gd name="T20" fmla="*/ 12 w 18"/>
                <a:gd name="T21" fmla="*/ 263 h 263"/>
                <a:gd name="T22" fmla="*/ 15 w 18"/>
                <a:gd name="T23" fmla="*/ 260 h 263"/>
                <a:gd name="T24" fmla="*/ 18 w 18"/>
                <a:gd name="T25" fmla="*/ 257 h 263"/>
                <a:gd name="T26" fmla="*/ 18 w 18"/>
                <a:gd name="T27" fmla="*/ 254 h 263"/>
                <a:gd name="T28" fmla="*/ 18 w 18"/>
                <a:gd name="T29" fmla="*/ 9 h 2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263">
                  <a:moveTo>
                    <a:pt x="18" y="9"/>
                  </a:moveTo>
                  <a:lnTo>
                    <a:pt x="18" y="6"/>
                  </a:lnTo>
                  <a:lnTo>
                    <a:pt x="15" y="3"/>
                  </a:lnTo>
                  <a:lnTo>
                    <a:pt x="12" y="0"/>
                  </a:lnTo>
                  <a:lnTo>
                    <a:pt x="6" y="0"/>
                  </a:lnTo>
                  <a:lnTo>
                    <a:pt x="3" y="3"/>
                  </a:lnTo>
                  <a:lnTo>
                    <a:pt x="0" y="6"/>
                  </a:lnTo>
                  <a:lnTo>
                    <a:pt x="0" y="257"/>
                  </a:lnTo>
                  <a:lnTo>
                    <a:pt x="3" y="260"/>
                  </a:lnTo>
                  <a:lnTo>
                    <a:pt x="6" y="263"/>
                  </a:lnTo>
                  <a:lnTo>
                    <a:pt x="12" y="263"/>
                  </a:lnTo>
                  <a:lnTo>
                    <a:pt x="15" y="260"/>
                  </a:lnTo>
                  <a:lnTo>
                    <a:pt x="18" y="257"/>
                  </a:lnTo>
                  <a:lnTo>
                    <a:pt x="18" y="254"/>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41" name="Freeform 123"/>
            <p:cNvSpPr>
              <a:spLocks/>
            </p:cNvSpPr>
            <p:nvPr/>
          </p:nvSpPr>
          <p:spPr bwMode="auto">
            <a:xfrm>
              <a:off x="4137" y="1939"/>
              <a:ext cx="78" cy="79"/>
            </a:xfrm>
            <a:custGeom>
              <a:avLst/>
              <a:gdLst>
                <a:gd name="T0" fmla="*/ 2 w 78"/>
                <a:gd name="T1" fmla="*/ 54 h 79"/>
                <a:gd name="T2" fmla="*/ 6 w 78"/>
                <a:gd name="T3" fmla="*/ 63 h 79"/>
                <a:gd name="T4" fmla="*/ 8 w 78"/>
                <a:gd name="T5" fmla="*/ 64 h 79"/>
                <a:gd name="T6" fmla="*/ 17 w 78"/>
                <a:gd name="T7" fmla="*/ 73 h 79"/>
                <a:gd name="T8" fmla="*/ 20 w 78"/>
                <a:gd name="T9" fmla="*/ 76 h 79"/>
                <a:gd name="T10" fmla="*/ 26 w 78"/>
                <a:gd name="T11" fmla="*/ 78 h 79"/>
                <a:gd name="T12" fmla="*/ 45 w 78"/>
                <a:gd name="T13" fmla="*/ 78 h 79"/>
                <a:gd name="T14" fmla="*/ 52 w 78"/>
                <a:gd name="T15" fmla="*/ 78 h 79"/>
                <a:gd name="T16" fmla="*/ 61 w 78"/>
                <a:gd name="T17" fmla="*/ 73 h 79"/>
                <a:gd name="T18" fmla="*/ 61 w 78"/>
                <a:gd name="T19" fmla="*/ 73 h 79"/>
                <a:gd name="T20" fmla="*/ 70 w 78"/>
                <a:gd name="T21" fmla="*/ 64 h 79"/>
                <a:gd name="T22" fmla="*/ 67 w 78"/>
                <a:gd name="T23" fmla="*/ 66 h 79"/>
                <a:gd name="T24" fmla="*/ 76 w 78"/>
                <a:gd name="T25" fmla="*/ 55 h 79"/>
                <a:gd name="T26" fmla="*/ 78 w 78"/>
                <a:gd name="T27" fmla="*/ 45 h 79"/>
                <a:gd name="T28" fmla="*/ 78 w 78"/>
                <a:gd name="T29" fmla="*/ 27 h 79"/>
                <a:gd name="T30" fmla="*/ 75 w 78"/>
                <a:gd name="T31" fmla="*/ 23 h 79"/>
                <a:gd name="T32" fmla="*/ 72 w 78"/>
                <a:gd name="T33" fmla="*/ 18 h 79"/>
                <a:gd name="T34" fmla="*/ 60 w 78"/>
                <a:gd name="T35" fmla="*/ 6 h 79"/>
                <a:gd name="T36" fmla="*/ 55 w 78"/>
                <a:gd name="T37" fmla="*/ 3 h 79"/>
                <a:gd name="T38" fmla="*/ 51 w 78"/>
                <a:gd name="T39" fmla="*/ 0 h 79"/>
                <a:gd name="T40" fmla="*/ 24 w 78"/>
                <a:gd name="T41" fmla="*/ 2 h 79"/>
                <a:gd name="T42" fmla="*/ 12 w 78"/>
                <a:gd name="T43" fmla="*/ 11 h 79"/>
                <a:gd name="T44" fmla="*/ 5 w 78"/>
                <a:gd name="T45" fmla="*/ 18 h 79"/>
                <a:gd name="T46" fmla="*/ 3 w 78"/>
                <a:gd name="T47" fmla="*/ 21 h 79"/>
                <a:gd name="T48" fmla="*/ 0 w 78"/>
                <a:gd name="T49" fmla="*/ 27 h 79"/>
                <a:gd name="T50" fmla="*/ 18 w 78"/>
                <a:gd name="T51" fmla="*/ 33 h 79"/>
                <a:gd name="T52" fmla="*/ 21 w 78"/>
                <a:gd name="T53" fmla="*/ 27 h 79"/>
                <a:gd name="T54" fmla="*/ 23 w 78"/>
                <a:gd name="T55" fmla="*/ 24 h 79"/>
                <a:gd name="T56" fmla="*/ 26 w 78"/>
                <a:gd name="T57" fmla="*/ 21 h 79"/>
                <a:gd name="T58" fmla="*/ 32 w 78"/>
                <a:gd name="T59" fmla="*/ 20 h 79"/>
                <a:gd name="T60" fmla="*/ 45 w 78"/>
                <a:gd name="T61" fmla="*/ 18 h 79"/>
                <a:gd name="T62" fmla="*/ 49 w 78"/>
                <a:gd name="T63" fmla="*/ 21 h 79"/>
                <a:gd name="T64" fmla="*/ 54 w 78"/>
                <a:gd name="T65" fmla="*/ 24 h 79"/>
                <a:gd name="T66" fmla="*/ 54 w 78"/>
                <a:gd name="T67" fmla="*/ 24 h 79"/>
                <a:gd name="T68" fmla="*/ 57 w 78"/>
                <a:gd name="T69" fmla="*/ 29 h 79"/>
                <a:gd name="T70" fmla="*/ 60 w 78"/>
                <a:gd name="T71" fmla="*/ 33 h 79"/>
                <a:gd name="T72" fmla="*/ 64 w 78"/>
                <a:gd name="T73" fmla="*/ 35 h 79"/>
                <a:gd name="T74" fmla="*/ 58 w 78"/>
                <a:gd name="T75" fmla="*/ 48 h 79"/>
                <a:gd name="T76" fmla="*/ 60 w 78"/>
                <a:gd name="T77" fmla="*/ 51 h 79"/>
                <a:gd name="T78" fmla="*/ 54 w 78"/>
                <a:gd name="T79" fmla="*/ 57 h 79"/>
                <a:gd name="T80" fmla="*/ 57 w 78"/>
                <a:gd name="T81" fmla="*/ 54 h 79"/>
                <a:gd name="T82" fmla="*/ 47 w 78"/>
                <a:gd name="T83" fmla="*/ 63 h 79"/>
                <a:gd name="T84" fmla="*/ 48 w 78"/>
                <a:gd name="T85" fmla="*/ 60 h 79"/>
                <a:gd name="T86" fmla="*/ 38 w 78"/>
                <a:gd name="T87" fmla="*/ 61 h 79"/>
                <a:gd name="T88" fmla="*/ 38 w 78"/>
                <a:gd name="T89" fmla="*/ 61 h 79"/>
                <a:gd name="T90" fmla="*/ 30 w 78"/>
                <a:gd name="T91" fmla="*/ 60 h 79"/>
                <a:gd name="T92" fmla="*/ 30 w 78"/>
                <a:gd name="T93" fmla="*/ 63 h 79"/>
                <a:gd name="T94" fmla="*/ 21 w 78"/>
                <a:gd name="T95" fmla="*/ 54 h 79"/>
                <a:gd name="T96" fmla="*/ 23 w 78"/>
                <a:gd name="T97" fmla="*/ 55 h 79"/>
                <a:gd name="T98" fmla="*/ 21 w 78"/>
                <a:gd name="T99" fmla="*/ 52 h 79"/>
                <a:gd name="T100" fmla="*/ 18 w 78"/>
                <a:gd name="T101" fmla="*/ 46 h 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8" h="79">
                  <a:moveTo>
                    <a:pt x="0" y="40"/>
                  </a:moveTo>
                  <a:lnTo>
                    <a:pt x="0" y="52"/>
                  </a:lnTo>
                  <a:lnTo>
                    <a:pt x="2" y="54"/>
                  </a:lnTo>
                  <a:lnTo>
                    <a:pt x="2" y="57"/>
                  </a:lnTo>
                  <a:lnTo>
                    <a:pt x="3" y="58"/>
                  </a:lnTo>
                  <a:lnTo>
                    <a:pt x="6" y="63"/>
                  </a:lnTo>
                  <a:lnTo>
                    <a:pt x="8" y="63"/>
                  </a:lnTo>
                  <a:lnTo>
                    <a:pt x="5" y="61"/>
                  </a:lnTo>
                  <a:lnTo>
                    <a:pt x="8" y="64"/>
                  </a:lnTo>
                  <a:lnTo>
                    <a:pt x="11" y="69"/>
                  </a:lnTo>
                  <a:lnTo>
                    <a:pt x="15" y="72"/>
                  </a:lnTo>
                  <a:lnTo>
                    <a:pt x="17" y="73"/>
                  </a:lnTo>
                  <a:lnTo>
                    <a:pt x="15" y="70"/>
                  </a:lnTo>
                  <a:lnTo>
                    <a:pt x="12" y="69"/>
                  </a:lnTo>
                  <a:lnTo>
                    <a:pt x="20" y="76"/>
                  </a:lnTo>
                  <a:lnTo>
                    <a:pt x="23" y="76"/>
                  </a:lnTo>
                  <a:lnTo>
                    <a:pt x="24" y="78"/>
                  </a:lnTo>
                  <a:lnTo>
                    <a:pt x="26" y="78"/>
                  </a:lnTo>
                  <a:lnTo>
                    <a:pt x="27" y="79"/>
                  </a:lnTo>
                  <a:lnTo>
                    <a:pt x="35" y="79"/>
                  </a:lnTo>
                  <a:lnTo>
                    <a:pt x="45" y="78"/>
                  </a:lnTo>
                  <a:lnTo>
                    <a:pt x="44" y="79"/>
                  </a:lnTo>
                  <a:lnTo>
                    <a:pt x="51" y="79"/>
                  </a:lnTo>
                  <a:lnTo>
                    <a:pt x="52" y="78"/>
                  </a:lnTo>
                  <a:lnTo>
                    <a:pt x="54" y="78"/>
                  </a:lnTo>
                  <a:lnTo>
                    <a:pt x="55" y="76"/>
                  </a:lnTo>
                  <a:lnTo>
                    <a:pt x="61" y="73"/>
                  </a:lnTo>
                  <a:lnTo>
                    <a:pt x="64" y="69"/>
                  </a:lnTo>
                  <a:lnTo>
                    <a:pt x="60" y="73"/>
                  </a:lnTo>
                  <a:lnTo>
                    <a:pt x="61" y="73"/>
                  </a:lnTo>
                  <a:lnTo>
                    <a:pt x="63" y="72"/>
                  </a:lnTo>
                  <a:lnTo>
                    <a:pt x="67" y="69"/>
                  </a:lnTo>
                  <a:lnTo>
                    <a:pt x="70" y="64"/>
                  </a:lnTo>
                  <a:lnTo>
                    <a:pt x="72" y="63"/>
                  </a:lnTo>
                  <a:lnTo>
                    <a:pt x="72" y="61"/>
                  </a:lnTo>
                  <a:lnTo>
                    <a:pt x="67" y="66"/>
                  </a:lnTo>
                  <a:lnTo>
                    <a:pt x="72" y="63"/>
                  </a:lnTo>
                  <a:lnTo>
                    <a:pt x="75" y="57"/>
                  </a:lnTo>
                  <a:lnTo>
                    <a:pt x="76" y="55"/>
                  </a:lnTo>
                  <a:lnTo>
                    <a:pt x="76" y="54"/>
                  </a:lnTo>
                  <a:lnTo>
                    <a:pt x="78" y="52"/>
                  </a:lnTo>
                  <a:lnTo>
                    <a:pt x="78" y="45"/>
                  </a:lnTo>
                  <a:lnTo>
                    <a:pt x="76" y="46"/>
                  </a:lnTo>
                  <a:lnTo>
                    <a:pt x="78" y="36"/>
                  </a:lnTo>
                  <a:lnTo>
                    <a:pt x="78" y="27"/>
                  </a:lnTo>
                  <a:lnTo>
                    <a:pt x="76" y="26"/>
                  </a:lnTo>
                  <a:lnTo>
                    <a:pt x="76" y="24"/>
                  </a:lnTo>
                  <a:lnTo>
                    <a:pt x="75" y="23"/>
                  </a:lnTo>
                  <a:lnTo>
                    <a:pt x="72" y="17"/>
                  </a:lnTo>
                  <a:lnTo>
                    <a:pt x="67" y="14"/>
                  </a:lnTo>
                  <a:lnTo>
                    <a:pt x="72" y="18"/>
                  </a:lnTo>
                  <a:lnTo>
                    <a:pt x="72" y="17"/>
                  </a:lnTo>
                  <a:lnTo>
                    <a:pt x="61" y="6"/>
                  </a:lnTo>
                  <a:lnTo>
                    <a:pt x="60" y="6"/>
                  </a:lnTo>
                  <a:lnTo>
                    <a:pt x="64" y="11"/>
                  </a:lnTo>
                  <a:lnTo>
                    <a:pt x="61" y="6"/>
                  </a:lnTo>
                  <a:lnTo>
                    <a:pt x="55" y="3"/>
                  </a:lnTo>
                  <a:lnTo>
                    <a:pt x="54" y="2"/>
                  </a:lnTo>
                  <a:lnTo>
                    <a:pt x="52" y="2"/>
                  </a:lnTo>
                  <a:lnTo>
                    <a:pt x="51" y="0"/>
                  </a:lnTo>
                  <a:lnTo>
                    <a:pt x="27" y="0"/>
                  </a:lnTo>
                  <a:lnTo>
                    <a:pt x="26" y="2"/>
                  </a:lnTo>
                  <a:lnTo>
                    <a:pt x="24" y="2"/>
                  </a:lnTo>
                  <a:lnTo>
                    <a:pt x="23" y="3"/>
                  </a:lnTo>
                  <a:lnTo>
                    <a:pt x="20" y="3"/>
                  </a:lnTo>
                  <a:lnTo>
                    <a:pt x="12" y="11"/>
                  </a:lnTo>
                  <a:lnTo>
                    <a:pt x="15" y="9"/>
                  </a:lnTo>
                  <a:lnTo>
                    <a:pt x="17" y="6"/>
                  </a:lnTo>
                  <a:lnTo>
                    <a:pt x="5" y="18"/>
                  </a:lnTo>
                  <a:lnTo>
                    <a:pt x="8" y="17"/>
                  </a:lnTo>
                  <a:lnTo>
                    <a:pt x="6" y="17"/>
                  </a:lnTo>
                  <a:lnTo>
                    <a:pt x="3" y="21"/>
                  </a:lnTo>
                  <a:lnTo>
                    <a:pt x="2" y="23"/>
                  </a:lnTo>
                  <a:lnTo>
                    <a:pt x="2" y="26"/>
                  </a:lnTo>
                  <a:lnTo>
                    <a:pt x="0" y="27"/>
                  </a:lnTo>
                  <a:lnTo>
                    <a:pt x="0" y="40"/>
                  </a:lnTo>
                  <a:lnTo>
                    <a:pt x="18" y="40"/>
                  </a:lnTo>
                  <a:lnTo>
                    <a:pt x="18" y="33"/>
                  </a:lnTo>
                  <a:lnTo>
                    <a:pt x="20" y="32"/>
                  </a:lnTo>
                  <a:lnTo>
                    <a:pt x="20" y="29"/>
                  </a:lnTo>
                  <a:lnTo>
                    <a:pt x="21" y="27"/>
                  </a:lnTo>
                  <a:lnTo>
                    <a:pt x="18" y="29"/>
                  </a:lnTo>
                  <a:lnTo>
                    <a:pt x="20" y="29"/>
                  </a:lnTo>
                  <a:lnTo>
                    <a:pt x="23" y="24"/>
                  </a:lnTo>
                  <a:lnTo>
                    <a:pt x="27" y="21"/>
                  </a:lnTo>
                  <a:lnTo>
                    <a:pt x="30" y="17"/>
                  </a:lnTo>
                  <a:lnTo>
                    <a:pt x="26" y="21"/>
                  </a:lnTo>
                  <a:lnTo>
                    <a:pt x="29" y="21"/>
                  </a:lnTo>
                  <a:lnTo>
                    <a:pt x="30" y="20"/>
                  </a:lnTo>
                  <a:lnTo>
                    <a:pt x="32" y="20"/>
                  </a:lnTo>
                  <a:lnTo>
                    <a:pt x="33" y="18"/>
                  </a:lnTo>
                  <a:lnTo>
                    <a:pt x="39" y="18"/>
                  </a:lnTo>
                  <a:lnTo>
                    <a:pt x="45" y="18"/>
                  </a:lnTo>
                  <a:lnTo>
                    <a:pt x="47" y="20"/>
                  </a:lnTo>
                  <a:lnTo>
                    <a:pt x="48" y="20"/>
                  </a:lnTo>
                  <a:lnTo>
                    <a:pt x="49" y="21"/>
                  </a:lnTo>
                  <a:lnTo>
                    <a:pt x="49" y="18"/>
                  </a:lnTo>
                  <a:lnTo>
                    <a:pt x="47" y="17"/>
                  </a:lnTo>
                  <a:lnTo>
                    <a:pt x="54" y="24"/>
                  </a:lnTo>
                  <a:lnTo>
                    <a:pt x="55" y="24"/>
                  </a:lnTo>
                  <a:lnTo>
                    <a:pt x="54" y="23"/>
                  </a:lnTo>
                  <a:lnTo>
                    <a:pt x="54" y="24"/>
                  </a:lnTo>
                  <a:lnTo>
                    <a:pt x="61" y="32"/>
                  </a:lnTo>
                  <a:lnTo>
                    <a:pt x="60" y="29"/>
                  </a:lnTo>
                  <a:lnTo>
                    <a:pt x="57" y="29"/>
                  </a:lnTo>
                  <a:lnTo>
                    <a:pt x="58" y="30"/>
                  </a:lnTo>
                  <a:lnTo>
                    <a:pt x="58" y="32"/>
                  </a:lnTo>
                  <a:lnTo>
                    <a:pt x="60" y="33"/>
                  </a:lnTo>
                  <a:lnTo>
                    <a:pt x="60" y="39"/>
                  </a:lnTo>
                  <a:lnTo>
                    <a:pt x="63" y="45"/>
                  </a:lnTo>
                  <a:lnTo>
                    <a:pt x="64" y="35"/>
                  </a:lnTo>
                  <a:lnTo>
                    <a:pt x="60" y="39"/>
                  </a:lnTo>
                  <a:lnTo>
                    <a:pt x="60" y="46"/>
                  </a:lnTo>
                  <a:lnTo>
                    <a:pt x="58" y="48"/>
                  </a:lnTo>
                  <a:lnTo>
                    <a:pt x="58" y="49"/>
                  </a:lnTo>
                  <a:lnTo>
                    <a:pt x="57" y="51"/>
                  </a:lnTo>
                  <a:lnTo>
                    <a:pt x="60" y="51"/>
                  </a:lnTo>
                  <a:lnTo>
                    <a:pt x="61" y="48"/>
                  </a:lnTo>
                  <a:lnTo>
                    <a:pt x="54" y="55"/>
                  </a:lnTo>
                  <a:lnTo>
                    <a:pt x="54" y="57"/>
                  </a:lnTo>
                  <a:lnTo>
                    <a:pt x="52" y="58"/>
                  </a:lnTo>
                  <a:lnTo>
                    <a:pt x="55" y="57"/>
                  </a:lnTo>
                  <a:lnTo>
                    <a:pt x="57" y="54"/>
                  </a:lnTo>
                  <a:lnTo>
                    <a:pt x="55" y="55"/>
                  </a:lnTo>
                  <a:lnTo>
                    <a:pt x="54" y="55"/>
                  </a:lnTo>
                  <a:lnTo>
                    <a:pt x="47" y="63"/>
                  </a:lnTo>
                  <a:lnTo>
                    <a:pt x="49" y="61"/>
                  </a:lnTo>
                  <a:lnTo>
                    <a:pt x="49" y="58"/>
                  </a:lnTo>
                  <a:lnTo>
                    <a:pt x="48" y="60"/>
                  </a:lnTo>
                  <a:lnTo>
                    <a:pt x="47" y="60"/>
                  </a:lnTo>
                  <a:lnTo>
                    <a:pt x="45" y="61"/>
                  </a:lnTo>
                  <a:lnTo>
                    <a:pt x="38" y="61"/>
                  </a:lnTo>
                  <a:lnTo>
                    <a:pt x="33" y="66"/>
                  </a:lnTo>
                  <a:lnTo>
                    <a:pt x="44" y="64"/>
                  </a:lnTo>
                  <a:lnTo>
                    <a:pt x="38" y="61"/>
                  </a:lnTo>
                  <a:lnTo>
                    <a:pt x="33" y="61"/>
                  </a:lnTo>
                  <a:lnTo>
                    <a:pt x="32" y="60"/>
                  </a:lnTo>
                  <a:lnTo>
                    <a:pt x="30" y="60"/>
                  </a:lnTo>
                  <a:lnTo>
                    <a:pt x="29" y="58"/>
                  </a:lnTo>
                  <a:lnTo>
                    <a:pt x="26" y="58"/>
                  </a:lnTo>
                  <a:lnTo>
                    <a:pt x="30" y="63"/>
                  </a:lnTo>
                  <a:lnTo>
                    <a:pt x="27" y="58"/>
                  </a:lnTo>
                  <a:lnTo>
                    <a:pt x="23" y="55"/>
                  </a:lnTo>
                  <a:lnTo>
                    <a:pt x="21" y="54"/>
                  </a:lnTo>
                  <a:lnTo>
                    <a:pt x="23" y="57"/>
                  </a:lnTo>
                  <a:lnTo>
                    <a:pt x="26" y="58"/>
                  </a:lnTo>
                  <a:lnTo>
                    <a:pt x="23" y="55"/>
                  </a:lnTo>
                  <a:lnTo>
                    <a:pt x="20" y="51"/>
                  </a:lnTo>
                  <a:lnTo>
                    <a:pt x="18" y="51"/>
                  </a:lnTo>
                  <a:lnTo>
                    <a:pt x="21" y="52"/>
                  </a:lnTo>
                  <a:lnTo>
                    <a:pt x="20" y="51"/>
                  </a:lnTo>
                  <a:lnTo>
                    <a:pt x="20" y="48"/>
                  </a:lnTo>
                  <a:lnTo>
                    <a:pt x="18" y="46"/>
                  </a:lnTo>
                  <a:lnTo>
                    <a:pt x="18"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42" name="Freeform 124"/>
            <p:cNvSpPr>
              <a:spLocks/>
            </p:cNvSpPr>
            <p:nvPr/>
          </p:nvSpPr>
          <p:spPr bwMode="auto">
            <a:xfrm>
              <a:off x="3564" y="1193"/>
              <a:ext cx="296" cy="18"/>
            </a:xfrm>
            <a:custGeom>
              <a:avLst/>
              <a:gdLst>
                <a:gd name="T0" fmla="*/ 287 w 296"/>
                <a:gd name="T1" fmla="*/ 18 h 18"/>
                <a:gd name="T2" fmla="*/ 290 w 296"/>
                <a:gd name="T3" fmla="*/ 18 h 18"/>
                <a:gd name="T4" fmla="*/ 293 w 296"/>
                <a:gd name="T5" fmla="*/ 15 h 18"/>
                <a:gd name="T6" fmla="*/ 296 w 296"/>
                <a:gd name="T7" fmla="*/ 12 h 18"/>
                <a:gd name="T8" fmla="*/ 296 w 296"/>
                <a:gd name="T9" fmla="*/ 6 h 18"/>
                <a:gd name="T10" fmla="*/ 293 w 296"/>
                <a:gd name="T11" fmla="*/ 3 h 18"/>
                <a:gd name="T12" fmla="*/ 290 w 296"/>
                <a:gd name="T13" fmla="*/ 0 h 18"/>
                <a:gd name="T14" fmla="*/ 6 w 296"/>
                <a:gd name="T15" fmla="*/ 0 h 18"/>
                <a:gd name="T16" fmla="*/ 3 w 296"/>
                <a:gd name="T17" fmla="*/ 3 h 18"/>
                <a:gd name="T18" fmla="*/ 0 w 296"/>
                <a:gd name="T19" fmla="*/ 6 h 18"/>
                <a:gd name="T20" fmla="*/ 0 w 296"/>
                <a:gd name="T21" fmla="*/ 12 h 18"/>
                <a:gd name="T22" fmla="*/ 3 w 296"/>
                <a:gd name="T23" fmla="*/ 15 h 18"/>
                <a:gd name="T24" fmla="*/ 6 w 296"/>
                <a:gd name="T25" fmla="*/ 18 h 18"/>
                <a:gd name="T26" fmla="*/ 9 w 296"/>
                <a:gd name="T27" fmla="*/ 18 h 18"/>
                <a:gd name="T28" fmla="*/ 287 w 296"/>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6" h="18">
                  <a:moveTo>
                    <a:pt x="287" y="18"/>
                  </a:moveTo>
                  <a:lnTo>
                    <a:pt x="290" y="18"/>
                  </a:lnTo>
                  <a:lnTo>
                    <a:pt x="293" y="15"/>
                  </a:lnTo>
                  <a:lnTo>
                    <a:pt x="296" y="12"/>
                  </a:lnTo>
                  <a:lnTo>
                    <a:pt x="296" y="6"/>
                  </a:lnTo>
                  <a:lnTo>
                    <a:pt x="293" y="3"/>
                  </a:lnTo>
                  <a:lnTo>
                    <a:pt x="290" y="0"/>
                  </a:lnTo>
                  <a:lnTo>
                    <a:pt x="6" y="0"/>
                  </a:lnTo>
                  <a:lnTo>
                    <a:pt x="3" y="3"/>
                  </a:lnTo>
                  <a:lnTo>
                    <a:pt x="0" y="6"/>
                  </a:lnTo>
                  <a:lnTo>
                    <a:pt x="0" y="12"/>
                  </a:lnTo>
                  <a:lnTo>
                    <a:pt x="3" y="15"/>
                  </a:lnTo>
                  <a:lnTo>
                    <a:pt x="6" y="18"/>
                  </a:lnTo>
                  <a:lnTo>
                    <a:pt x="9" y="18"/>
                  </a:lnTo>
                  <a:lnTo>
                    <a:pt x="28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43" name="Freeform 125"/>
            <p:cNvSpPr>
              <a:spLocks/>
            </p:cNvSpPr>
            <p:nvPr/>
          </p:nvSpPr>
          <p:spPr bwMode="auto">
            <a:xfrm>
              <a:off x="3564" y="1193"/>
              <a:ext cx="18" cy="715"/>
            </a:xfrm>
            <a:custGeom>
              <a:avLst/>
              <a:gdLst>
                <a:gd name="T0" fmla="*/ 18 w 18"/>
                <a:gd name="T1" fmla="*/ 9 h 715"/>
                <a:gd name="T2" fmla="*/ 18 w 18"/>
                <a:gd name="T3" fmla="*/ 6 h 715"/>
                <a:gd name="T4" fmla="*/ 15 w 18"/>
                <a:gd name="T5" fmla="*/ 3 h 715"/>
                <a:gd name="T6" fmla="*/ 12 w 18"/>
                <a:gd name="T7" fmla="*/ 0 h 715"/>
                <a:gd name="T8" fmla="*/ 6 w 18"/>
                <a:gd name="T9" fmla="*/ 0 h 715"/>
                <a:gd name="T10" fmla="*/ 3 w 18"/>
                <a:gd name="T11" fmla="*/ 3 h 715"/>
                <a:gd name="T12" fmla="*/ 0 w 18"/>
                <a:gd name="T13" fmla="*/ 6 h 715"/>
                <a:gd name="T14" fmla="*/ 0 w 18"/>
                <a:gd name="T15" fmla="*/ 709 h 715"/>
                <a:gd name="T16" fmla="*/ 3 w 18"/>
                <a:gd name="T17" fmla="*/ 712 h 715"/>
                <a:gd name="T18" fmla="*/ 6 w 18"/>
                <a:gd name="T19" fmla="*/ 715 h 715"/>
                <a:gd name="T20" fmla="*/ 12 w 18"/>
                <a:gd name="T21" fmla="*/ 715 h 715"/>
                <a:gd name="T22" fmla="*/ 15 w 18"/>
                <a:gd name="T23" fmla="*/ 712 h 715"/>
                <a:gd name="T24" fmla="*/ 18 w 18"/>
                <a:gd name="T25" fmla="*/ 709 h 715"/>
                <a:gd name="T26" fmla="*/ 18 w 18"/>
                <a:gd name="T27" fmla="*/ 706 h 715"/>
                <a:gd name="T28" fmla="*/ 18 w 18"/>
                <a:gd name="T29" fmla="*/ 9 h 7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715">
                  <a:moveTo>
                    <a:pt x="18" y="9"/>
                  </a:moveTo>
                  <a:lnTo>
                    <a:pt x="18" y="6"/>
                  </a:lnTo>
                  <a:lnTo>
                    <a:pt x="15" y="3"/>
                  </a:lnTo>
                  <a:lnTo>
                    <a:pt x="12" y="0"/>
                  </a:lnTo>
                  <a:lnTo>
                    <a:pt x="6" y="0"/>
                  </a:lnTo>
                  <a:lnTo>
                    <a:pt x="3" y="3"/>
                  </a:lnTo>
                  <a:lnTo>
                    <a:pt x="0" y="6"/>
                  </a:lnTo>
                  <a:lnTo>
                    <a:pt x="0" y="709"/>
                  </a:lnTo>
                  <a:lnTo>
                    <a:pt x="3" y="712"/>
                  </a:lnTo>
                  <a:lnTo>
                    <a:pt x="6" y="715"/>
                  </a:lnTo>
                  <a:lnTo>
                    <a:pt x="12" y="715"/>
                  </a:lnTo>
                  <a:lnTo>
                    <a:pt x="15" y="712"/>
                  </a:lnTo>
                  <a:lnTo>
                    <a:pt x="18" y="709"/>
                  </a:lnTo>
                  <a:lnTo>
                    <a:pt x="18" y="706"/>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44" name="Freeform 126"/>
            <p:cNvSpPr>
              <a:spLocks/>
            </p:cNvSpPr>
            <p:nvPr/>
          </p:nvSpPr>
          <p:spPr bwMode="auto">
            <a:xfrm>
              <a:off x="3564" y="1890"/>
              <a:ext cx="296" cy="18"/>
            </a:xfrm>
            <a:custGeom>
              <a:avLst/>
              <a:gdLst>
                <a:gd name="T0" fmla="*/ 9 w 296"/>
                <a:gd name="T1" fmla="*/ 0 h 18"/>
                <a:gd name="T2" fmla="*/ 6 w 296"/>
                <a:gd name="T3" fmla="*/ 0 h 18"/>
                <a:gd name="T4" fmla="*/ 3 w 296"/>
                <a:gd name="T5" fmla="*/ 3 h 18"/>
                <a:gd name="T6" fmla="*/ 0 w 296"/>
                <a:gd name="T7" fmla="*/ 6 h 18"/>
                <a:gd name="T8" fmla="*/ 0 w 296"/>
                <a:gd name="T9" fmla="*/ 12 h 18"/>
                <a:gd name="T10" fmla="*/ 3 w 296"/>
                <a:gd name="T11" fmla="*/ 15 h 18"/>
                <a:gd name="T12" fmla="*/ 6 w 296"/>
                <a:gd name="T13" fmla="*/ 18 h 18"/>
                <a:gd name="T14" fmla="*/ 290 w 296"/>
                <a:gd name="T15" fmla="*/ 18 h 18"/>
                <a:gd name="T16" fmla="*/ 293 w 296"/>
                <a:gd name="T17" fmla="*/ 15 h 18"/>
                <a:gd name="T18" fmla="*/ 296 w 296"/>
                <a:gd name="T19" fmla="*/ 12 h 18"/>
                <a:gd name="T20" fmla="*/ 296 w 296"/>
                <a:gd name="T21" fmla="*/ 6 h 18"/>
                <a:gd name="T22" fmla="*/ 293 w 296"/>
                <a:gd name="T23" fmla="*/ 3 h 18"/>
                <a:gd name="T24" fmla="*/ 290 w 296"/>
                <a:gd name="T25" fmla="*/ 0 h 18"/>
                <a:gd name="T26" fmla="*/ 287 w 296"/>
                <a:gd name="T27" fmla="*/ 0 h 18"/>
                <a:gd name="T28" fmla="*/ 9 w 296"/>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6" h="18">
                  <a:moveTo>
                    <a:pt x="9" y="0"/>
                  </a:moveTo>
                  <a:lnTo>
                    <a:pt x="6" y="0"/>
                  </a:lnTo>
                  <a:lnTo>
                    <a:pt x="3" y="3"/>
                  </a:lnTo>
                  <a:lnTo>
                    <a:pt x="0" y="6"/>
                  </a:lnTo>
                  <a:lnTo>
                    <a:pt x="0" y="12"/>
                  </a:lnTo>
                  <a:lnTo>
                    <a:pt x="3" y="15"/>
                  </a:lnTo>
                  <a:lnTo>
                    <a:pt x="6" y="18"/>
                  </a:lnTo>
                  <a:lnTo>
                    <a:pt x="290" y="18"/>
                  </a:lnTo>
                  <a:lnTo>
                    <a:pt x="293" y="15"/>
                  </a:lnTo>
                  <a:lnTo>
                    <a:pt x="296" y="12"/>
                  </a:lnTo>
                  <a:lnTo>
                    <a:pt x="296" y="6"/>
                  </a:lnTo>
                  <a:lnTo>
                    <a:pt x="293" y="3"/>
                  </a:lnTo>
                  <a:lnTo>
                    <a:pt x="290" y="0"/>
                  </a:lnTo>
                  <a:lnTo>
                    <a:pt x="28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45" name="Oval 127"/>
            <p:cNvSpPr>
              <a:spLocks noChangeArrowheads="1"/>
            </p:cNvSpPr>
            <p:nvPr/>
          </p:nvSpPr>
          <p:spPr bwMode="auto">
            <a:xfrm>
              <a:off x="3543" y="1513"/>
              <a:ext cx="57" cy="5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746" name="Freeform 128"/>
            <p:cNvSpPr>
              <a:spLocks/>
            </p:cNvSpPr>
            <p:nvPr/>
          </p:nvSpPr>
          <p:spPr bwMode="auto">
            <a:xfrm>
              <a:off x="3534" y="1504"/>
              <a:ext cx="72" cy="71"/>
            </a:xfrm>
            <a:custGeom>
              <a:avLst/>
              <a:gdLst>
                <a:gd name="T0" fmla="*/ 2 w 72"/>
                <a:gd name="T1" fmla="*/ 47 h 71"/>
                <a:gd name="T2" fmla="*/ 3 w 72"/>
                <a:gd name="T3" fmla="*/ 52 h 71"/>
                <a:gd name="T4" fmla="*/ 9 w 72"/>
                <a:gd name="T5" fmla="*/ 58 h 71"/>
                <a:gd name="T6" fmla="*/ 20 w 72"/>
                <a:gd name="T7" fmla="*/ 68 h 71"/>
                <a:gd name="T8" fmla="*/ 24 w 72"/>
                <a:gd name="T9" fmla="*/ 71 h 71"/>
                <a:gd name="T10" fmla="*/ 45 w 72"/>
                <a:gd name="T11" fmla="*/ 64 h 71"/>
                <a:gd name="T12" fmla="*/ 48 w 72"/>
                <a:gd name="T13" fmla="*/ 70 h 71"/>
                <a:gd name="T14" fmla="*/ 52 w 72"/>
                <a:gd name="T15" fmla="*/ 68 h 71"/>
                <a:gd name="T16" fmla="*/ 61 w 72"/>
                <a:gd name="T17" fmla="*/ 59 h 71"/>
                <a:gd name="T18" fmla="*/ 64 w 72"/>
                <a:gd name="T19" fmla="*/ 56 h 71"/>
                <a:gd name="T20" fmla="*/ 67 w 72"/>
                <a:gd name="T21" fmla="*/ 53 h 71"/>
                <a:gd name="T22" fmla="*/ 67 w 72"/>
                <a:gd name="T23" fmla="*/ 53 h 71"/>
                <a:gd name="T24" fmla="*/ 69 w 72"/>
                <a:gd name="T25" fmla="*/ 41 h 71"/>
                <a:gd name="T26" fmla="*/ 72 w 72"/>
                <a:gd name="T27" fmla="*/ 31 h 71"/>
                <a:gd name="T28" fmla="*/ 70 w 72"/>
                <a:gd name="T29" fmla="*/ 21 h 71"/>
                <a:gd name="T30" fmla="*/ 57 w 72"/>
                <a:gd name="T31" fmla="*/ 6 h 71"/>
                <a:gd name="T32" fmla="*/ 54 w 72"/>
                <a:gd name="T33" fmla="*/ 4 h 71"/>
                <a:gd name="T34" fmla="*/ 54 w 72"/>
                <a:gd name="T35" fmla="*/ 4 h 71"/>
                <a:gd name="T36" fmla="*/ 24 w 72"/>
                <a:gd name="T37" fmla="*/ 0 h 71"/>
                <a:gd name="T38" fmla="*/ 20 w 72"/>
                <a:gd name="T39" fmla="*/ 3 h 71"/>
                <a:gd name="T40" fmla="*/ 11 w 72"/>
                <a:gd name="T41" fmla="*/ 9 h 71"/>
                <a:gd name="T42" fmla="*/ 6 w 72"/>
                <a:gd name="T43" fmla="*/ 15 h 71"/>
                <a:gd name="T44" fmla="*/ 2 w 72"/>
                <a:gd name="T45" fmla="*/ 21 h 71"/>
                <a:gd name="T46" fmla="*/ 0 w 72"/>
                <a:gd name="T47" fmla="*/ 36 h 71"/>
                <a:gd name="T48" fmla="*/ 20 w 72"/>
                <a:gd name="T49" fmla="*/ 28 h 71"/>
                <a:gd name="T50" fmla="*/ 21 w 72"/>
                <a:gd name="T51" fmla="*/ 24 h 71"/>
                <a:gd name="T52" fmla="*/ 23 w 72"/>
                <a:gd name="T53" fmla="*/ 22 h 71"/>
                <a:gd name="T54" fmla="*/ 24 w 72"/>
                <a:gd name="T55" fmla="*/ 21 h 71"/>
                <a:gd name="T56" fmla="*/ 29 w 72"/>
                <a:gd name="T57" fmla="*/ 19 h 71"/>
                <a:gd name="T58" fmla="*/ 40 w 72"/>
                <a:gd name="T59" fmla="*/ 18 h 71"/>
                <a:gd name="T60" fmla="*/ 42 w 72"/>
                <a:gd name="T61" fmla="*/ 18 h 71"/>
                <a:gd name="T62" fmla="*/ 46 w 72"/>
                <a:gd name="T63" fmla="*/ 19 h 71"/>
                <a:gd name="T64" fmla="*/ 51 w 72"/>
                <a:gd name="T65" fmla="*/ 25 h 71"/>
                <a:gd name="T66" fmla="*/ 54 w 72"/>
                <a:gd name="T67" fmla="*/ 30 h 71"/>
                <a:gd name="T68" fmla="*/ 64 w 72"/>
                <a:gd name="T69" fmla="*/ 27 h 71"/>
                <a:gd name="T70" fmla="*/ 52 w 72"/>
                <a:gd name="T71" fmla="*/ 41 h 71"/>
                <a:gd name="T72" fmla="*/ 51 w 72"/>
                <a:gd name="T73" fmla="*/ 46 h 71"/>
                <a:gd name="T74" fmla="*/ 54 w 72"/>
                <a:gd name="T75" fmla="*/ 43 h 71"/>
                <a:gd name="T76" fmla="*/ 51 w 72"/>
                <a:gd name="T77" fmla="*/ 46 h 71"/>
                <a:gd name="T78" fmla="*/ 48 w 72"/>
                <a:gd name="T79" fmla="*/ 49 h 71"/>
                <a:gd name="T80" fmla="*/ 42 w 72"/>
                <a:gd name="T81" fmla="*/ 55 h 71"/>
                <a:gd name="T82" fmla="*/ 30 w 72"/>
                <a:gd name="T83" fmla="*/ 56 h 71"/>
                <a:gd name="T84" fmla="*/ 37 w 72"/>
                <a:gd name="T85" fmla="*/ 53 h 71"/>
                <a:gd name="T86" fmla="*/ 27 w 72"/>
                <a:gd name="T87" fmla="*/ 52 h 71"/>
                <a:gd name="T88" fmla="*/ 21 w 72"/>
                <a:gd name="T89" fmla="*/ 46 h 71"/>
                <a:gd name="T90" fmla="*/ 21 w 72"/>
                <a:gd name="T91" fmla="*/ 46 h 71"/>
                <a:gd name="T92" fmla="*/ 20 w 72"/>
                <a:gd name="T93" fmla="*/ 41 h 71"/>
                <a:gd name="T94" fmla="*/ 0 w 72"/>
                <a:gd name="T95" fmla="*/ 36 h 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2" h="71">
                  <a:moveTo>
                    <a:pt x="0" y="36"/>
                  </a:moveTo>
                  <a:lnTo>
                    <a:pt x="0" y="46"/>
                  </a:lnTo>
                  <a:lnTo>
                    <a:pt x="2" y="47"/>
                  </a:lnTo>
                  <a:lnTo>
                    <a:pt x="5" y="53"/>
                  </a:lnTo>
                  <a:lnTo>
                    <a:pt x="6" y="53"/>
                  </a:lnTo>
                  <a:lnTo>
                    <a:pt x="3" y="52"/>
                  </a:lnTo>
                  <a:lnTo>
                    <a:pt x="5" y="53"/>
                  </a:lnTo>
                  <a:lnTo>
                    <a:pt x="8" y="58"/>
                  </a:lnTo>
                  <a:lnTo>
                    <a:pt x="9" y="58"/>
                  </a:lnTo>
                  <a:lnTo>
                    <a:pt x="6" y="56"/>
                  </a:lnTo>
                  <a:lnTo>
                    <a:pt x="18" y="68"/>
                  </a:lnTo>
                  <a:lnTo>
                    <a:pt x="20" y="68"/>
                  </a:lnTo>
                  <a:lnTo>
                    <a:pt x="21" y="70"/>
                  </a:lnTo>
                  <a:lnTo>
                    <a:pt x="23" y="70"/>
                  </a:lnTo>
                  <a:lnTo>
                    <a:pt x="24" y="71"/>
                  </a:lnTo>
                  <a:lnTo>
                    <a:pt x="32" y="71"/>
                  </a:lnTo>
                  <a:lnTo>
                    <a:pt x="30" y="70"/>
                  </a:lnTo>
                  <a:lnTo>
                    <a:pt x="45" y="64"/>
                  </a:lnTo>
                  <a:lnTo>
                    <a:pt x="42" y="68"/>
                  </a:lnTo>
                  <a:lnTo>
                    <a:pt x="46" y="71"/>
                  </a:lnTo>
                  <a:lnTo>
                    <a:pt x="48" y="70"/>
                  </a:lnTo>
                  <a:lnTo>
                    <a:pt x="54" y="67"/>
                  </a:lnTo>
                  <a:lnTo>
                    <a:pt x="54" y="65"/>
                  </a:lnTo>
                  <a:lnTo>
                    <a:pt x="52" y="68"/>
                  </a:lnTo>
                  <a:lnTo>
                    <a:pt x="54" y="67"/>
                  </a:lnTo>
                  <a:lnTo>
                    <a:pt x="58" y="64"/>
                  </a:lnTo>
                  <a:lnTo>
                    <a:pt x="61" y="59"/>
                  </a:lnTo>
                  <a:lnTo>
                    <a:pt x="57" y="64"/>
                  </a:lnTo>
                  <a:lnTo>
                    <a:pt x="61" y="61"/>
                  </a:lnTo>
                  <a:lnTo>
                    <a:pt x="64" y="56"/>
                  </a:lnTo>
                  <a:lnTo>
                    <a:pt x="60" y="61"/>
                  </a:lnTo>
                  <a:lnTo>
                    <a:pt x="64" y="58"/>
                  </a:lnTo>
                  <a:lnTo>
                    <a:pt x="67" y="53"/>
                  </a:lnTo>
                  <a:lnTo>
                    <a:pt x="69" y="52"/>
                  </a:lnTo>
                  <a:lnTo>
                    <a:pt x="66" y="53"/>
                  </a:lnTo>
                  <a:lnTo>
                    <a:pt x="67" y="53"/>
                  </a:lnTo>
                  <a:lnTo>
                    <a:pt x="70" y="47"/>
                  </a:lnTo>
                  <a:lnTo>
                    <a:pt x="72" y="46"/>
                  </a:lnTo>
                  <a:lnTo>
                    <a:pt x="69" y="41"/>
                  </a:lnTo>
                  <a:lnTo>
                    <a:pt x="64" y="44"/>
                  </a:lnTo>
                  <a:lnTo>
                    <a:pt x="70" y="30"/>
                  </a:lnTo>
                  <a:lnTo>
                    <a:pt x="72" y="31"/>
                  </a:lnTo>
                  <a:lnTo>
                    <a:pt x="72" y="24"/>
                  </a:lnTo>
                  <a:lnTo>
                    <a:pt x="70" y="22"/>
                  </a:lnTo>
                  <a:lnTo>
                    <a:pt x="70" y="21"/>
                  </a:lnTo>
                  <a:lnTo>
                    <a:pt x="69" y="19"/>
                  </a:lnTo>
                  <a:lnTo>
                    <a:pt x="69" y="18"/>
                  </a:lnTo>
                  <a:lnTo>
                    <a:pt x="57" y="6"/>
                  </a:lnTo>
                  <a:lnTo>
                    <a:pt x="58" y="9"/>
                  </a:lnTo>
                  <a:lnTo>
                    <a:pt x="58" y="7"/>
                  </a:lnTo>
                  <a:lnTo>
                    <a:pt x="54" y="4"/>
                  </a:lnTo>
                  <a:lnTo>
                    <a:pt x="52" y="3"/>
                  </a:lnTo>
                  <a:lnTo>
                    <a:pt x="54" y="6"/>
                  </a:lnTo>
                  <a:lnTo>
                    <a:pt x="54" y="4"/>
                  </a:lnTo>
                  <a:lnTo>
                    <a:pt x="48" y="1"/>
                  </a:lnTo>
                  <a:lnTo>
                    <a:pt x="46" y="0"/>
                  </a:lnTo>
                  <a:lnTo>
                    <a:pt x="24" y="0"/>
                  </a:lnTo>
                  <a:lnTo>
                    <a:pt x="23" y="1"/>
                  </a:lnTo>
                  <a:lnTo>
                    <a:pt x="21" y="1"/>
                  </a:lnTo>
                  <a:lnTo>
                    <a:pt x="20" y="3"/>
                  </a:lnTo>
                  <a:lnTo>
                    <a:pt x="18" y="3"/>
                  </a:lnTo>
                  <a:lnTo>
                    <a:pt x="15" y="6"/>
                  </a:lnTo>
                  <a:lnTo>
                    <a:pt x="11" y="9"/>
                  </a:lnTo>
                  <a:lnTo>
                    <a:pt x="11" y="10"/>
                  </a:lnTo>
                  <a:lnTo>
                    <a:pt x="9" y="10"/>
                  </a:lnTo>
                  <a:lnTo>
                    <a:pt x="6" y="15"/>
                  </a:lnTo>
                  <a:lnTo>
                    <a:pt x="3" y="18"/>
                  </a:lnTo>
                  <a:lnTo>
                    <a:pt x="3" y="19"/>
                  </a:lnTo>
                  <a:lnTo>
                    <a:pt x="2" y="21"/>
                  </a:lnTo>
                  <a:lnTo>
                    <a:pt x="2" y="22"/>
                  </a:lnTo>
                  <a:lnTo>
                    <a:pt x="0" y="24"/>
                  </a:lnTo>
                  <a:lnTo>
                    <a:pt x="0" y="36"/>
                  </a:lnTo>
                  <a:lnTo>
                    <a:pt x="18" y="36"/>
                  </a:lnTo>
                  <a:lnTo>
                    <a:pt x="18" y="30"/>
                  </a:lnTo>
                  <a:lnTo>
                    <a:pt x="20" y="28"/>
                  </a:lnTo>
                  <a:lnTo>
                    <a:pt x="20" y="27"/>
                  </a:lnTo>
                  <a:lnTo>
                    <a:pt x="21" y="25"/>
                  </a:lnTo>
                  <a:lnTo>
                    <a:pt x="21" y="24"/>
                  </a:lnTo>
                  <a:lnTo>
                    <a:pt x="24" y="21"/>
                  </a:lnTo>
                  <a:lnTo>
                    <a:pt x="21" y="22"/>
                  </a:lnTo>
                  <a:lnTo>
                    <a:pt x="23" y="22"/>
                  </a:lnTo>
                  <a:lnTo>
                    <a:pt x="23" y="21"/>
                  </a:lnTo>
                  <a:lnTo>
                    <a:pt x="21" y="24"/>
                  </a:lnTo>
                  <a:lnTo>
                    <a:pt x="24" y="21"/>
                  </a:lnTo>
                  <a:lnTo>
                    <a:pt x="26" y="21"/>
                  </a:lnTo>
                  <a:lnTo>
                    <a:pt x="27" y="19"/>
                  </a:lnTo>
                  <a:lnTo>
                    <a:pt x="29" y="19"/>
                  </a:lnTo>
                  <a:lnTo>
                    <a:pt x="30" y="18"/>
                  </a:lnTo>
                  <a:lnTo>
                    <a:pt x="36" y="18"/>
                  </a:lnTo>
                  <a:lnTo>
                    <a:pt x="40" y="18"/>
                  </a:lnTo>
                  <a:lnTo>
                    <a:pt x="42" y="19"/>
                  </a:lnTo>
                  <a:lnTo>
                    <a:pt x="42" y="16"/>
                  </a:lnTo>
                  <a:lnTo>
                    <a:pt x="42" y="18"/>
                  </a:lnTo>
                  <a:lnTo>
                    <a:pt x="46" y="21"/>
                  </a:lnTo>
                  <a:lnTo>
                    <a:pt x="48" y="22"/>
                  </a:lnTo>
                  <a:lnTo>
                    <a:pt x="46" y="19"/>
                  </a:lnTo>
                  <a:lnTo>
                    <a:pt x="46" y="21"/>
                  </a:lnTo>
                  <a:lnTo>
                    <a:pt x="51" y="24"/>
                  </a:lnTo>
                  <a:lnTo>
                    <a:pt x="51" y="25"/>
                  </a:lnTo>
                  <a:lnTo>
                    <a:pt x="52" y="27"/>
                  </a:lnTo>
                  <a:lnTo>
                    <a:pt x="52" y="28"/>
                  </a:lnTo>
                  <a:lnTo>
                    <a:pt x="54" y="30"/>
                  </a:lnTo>
                  <a:lnTo>
                    <a:pt x="54" y="37"/>
                  </a:lnTo>
                  <a:lnTo>
                    <a:pt x="58" y="41"/>
                  </a:lnTo>
                  <a:lnTo>
                    <a:pt x="64" y="27"/>
                  </a:lnTo>
                  <a:lnTo>
                    <a:pt x="57" y="30"/>
                  </a:lnTo>
                  <a:lnTo>
                    <a:pt x="54" y="40"/>
                  </a:lnTo>
                  <a:lnTo>
                    <a:pt x="52" y="41"/>
                  </a:lnTo>
                  <a:lnTo>
                    <a:pt x="55" y="41"/>
                  </a:lnTo>
                  <a:lnTo>
                    <a:pt x="54" y="41"/>
                  </a:lnTo>
                  <a:lnTo>
                    <a:pt x="51" y="46"/>
                  </a:lnTo>
                  <a:lnTo>
                    <a:pt x="49" y="47"/>
                  </a:lnTo>
                  <a:lnTo>
                    <a:pt x="52" y="46"/>
                  </a:lnTo>
                  <a:lnTo>
                    <a:pt x="54" y="43"/>
                  </a:lnTo>
                  <a:lnTo>
                    <a:pt x="46" y="50"/>
                  </a:lnTo>
                  <a:lnTo>
                    <a:pt x="49" y="49"/>
                  </a:lnTo>
                  <a:lnTo>
                    <a:pt x="51" y="46"/>
                  </a:lnTo>
                  <a:lnTo>
                    <a:pt x="43" y="53"/>
                  </a:lnTo>
                  <a:lnTo>
                    <a:pt x="46" y="52"/>
                  </a:lnTo>
                  <a:lnTo>
                    <a:pt x="48" y="49"/>
                  </a:lnTo>
                  <a:lnTo>
                    <a:pt x="46" y="50"/>
                  </a:lnTo>
                  <a:lnTo>
                    <a:pt x="42" y="53"/>
                  </a:lnTo>
                  <a:lnTo>
                    <a:pt x="42" y="55"/>
                  </a:lnTo>
                  <a:lnTo>
                    <a:pt x="42" y="52"/>
                  </a:lnTo>
                  <a:lnTo>
                    <a:pt x="40" y="53"/>
                  </a:lnTo>
                  <a:lnTo>
                    <a:pt x="30" y="56"/>
                  </a:lnTo>
                  <a:lnTo>
                    <a:pt x="27" y="64"/>
                  </a:lnTo>
                  <a:lnTo>
                    <a:pt x="42" y="58"/>
                  </a:lnTo>
                  <a:lnTo>
                    <a:pt x="37" y="53"/>
                  </a:lnTo>
                  <a:lnTo>
                    <a:pt x="30" y="53"/>
                  </a:lnTo>
                  <a:lnTo>
                    <a:pt x="29" y="52"/>
                  </a:lnTo>
                  <a:lnTo>
                    <a:pt x="27" y="52"/>
                  </a:lnTo>
                  <a:lnTo>
                    <a:pt x="26" y="50"/>
                  </a:lnTo>
                  <a:lnTo>
                    <a:pt x="24" y="50"/>
                  </a:lnTo>
                  <a:lnTo>
                    <a:pt x="21" y="46"/>
                  </a:lnTo>
                  <a:lnTo>
                    <a:pt x="20" y="46"/>
                  </a:lnTo>
                  <a:lnTo>
                    <a:pt x="23" y="47"/>
                  </a:lnTo>
                  <a:lnTo>
                    <a:pt x="21" y="46"/>
                  </a:lnTo>
                  <a:lnTo>
                    <a:pt x="18" y="41"/>
                  </a:lnTo>
                  <a:lnTo>
                    <a:pt x="17" y="41"/>
                  </a:lnTo>
                  <a:lnTo>
                    <a:pt x="20" y="41"/>
                  </a:lnTo>
                  <a:lnTo>
                    <a:pt x="18" y="40"/>
                  </a:lnTo>
                  <a:lnTo>
                    <a:pt x="18" y="36"/>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47" name="Rectangle 129"/>
            <p:cNvSpPr>
              <a:spLocks noChangeArrowheads="1"/>
            </p:cNvSpPr>
            <p:nvPr/>
          </p:nvSpPr>
          <p:spPr bwMode="auto">
            <a:xfrm>
              <a:off x="2632" y="1447"/>
              <a:ext cx="11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C</a:t>
              </a:r>
              <a:endParaRPr kumimoji="0" lang="en-US" altLang="tr-TR" sz="2400"/>
            </a:p>
          </p:txBody>
        </p:sp>
        <p:sp>
          <p:nvSpPr>
            <p:cNvPr id="157748" name="Freeform 130"/>
            <p:cNvSpPr>
              <a:spLocks/>
            </p:cNvSpPr>
            <p:nvPr/>
          </p:nvSpPr>
          <p:spPr bwMode="auto">
            <a:xfrm>
              <a:off x="2784" y="1025"/>
              <a:ext cx="1076" cy="18"/>
            </a:xfrm>
            <a:custGeom>
              <a:avLst/>
              <a:gdLst>
                <a:gd name="T0" fmla="*/ 1067 w 1076"/>
                <a:gd name="T1" fmla="*/ 18 h 18"/>
                <a:gd name="T2" fmla="*/ 1070 w 1076"/>
                <a:gd name="T3" fmla="*/ 18 h 18"/>
                <a:gd name="T4" fmla="*/ 1073 w 1076"/>
                <a:gd name="T5" fmla="*/ 15 h 18"/>
                <a:gd name="T6" fmla="*/ 1076 w 1076"/>
                <a:gd name="T7" fmla="*/ 12 h 18"/>
                <a:gd name="T8" fmla="*/ 1076 w 1076"/>
                <a:gd name="T9" fmla="*/ 6 h 18"/>
                <a:gd name="T10" fmla="*/ 1073 w 1076"/>
                <a:gd name="T11" fmla="*/ 3 h 18"/>
                <a:gd name="T12" fmla="*/ 1070 w 1076"/>
                <a:gd name="T13" fmla="*/ 0 h 18"/>
                <a:gd name="T14" fmla="*/ 6 w 1076"/>
                <a:gd name="T15" fmla="*/ 0 h 18"/>
                <a:gd name="T16" fmla="*/ 3 w 1076"/>
                <a:gd name="T17" fmla="*/ 3 h 18"/>
                <a:gd name="T18" fmla="*/ 0 w 1076"/>
                <a:gd name="T19" fmla="*/ 6 h 18"/>
                <a:gd name="T20" fmla="*/ 0 w 1076"/>
                <a:gd name="T21" fmla="*/ 12 h 18"/>
                <a:gd name="T22" fmla="*/ 3 w 1076"/>
                <a:gd name="T23" fmla="*/ 15 h 18"/>
                <a:gd name="T24" fmla="*/ 6 w 1076"/>
                <a:gd name="T25" fmla="*/ 18 h 18"/>
                <a:gd name="T26" fmla="*/ 9 w 1076"/>
                <a:gd name="T27" fmla="*/ 18 h 18"/>
                <a:gd name="T28" fmla="*/ 1067 w 1076"/>
                <a:gd name="T29" fmla="*/ 18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76" h="18">
                  <a:moveTo>
                    <a:pt x="1067" y="18"/>
                  </a:moveTo>
                  <a:lnTo>
                    <a:pt x="1070" y="18"/>
                  </a:lnTo>
                  <a:lnTo>
                    <a:pt x="1073" y="15"/>
                  </a:lnTo>
                  <a:lnTo>
                    <a:pt x="1076" y="12"/>
                  </a:lnTo>
                  <a:lnTo>
                    <a:pt x="1076" y="6"/>
                  </a:lnTo>
                  <a:lnTo>
                    <a:pt x="1073" y="3"/>
                  </a:lnTo>
                  <a:lnTo>
                    <a:pt x="1070" y="0"/>
                  </a:lnTo>
                  <a:lnTo>
                    <a:pt x="6" y="0"/>
                  </a:lnTo>
                  <a:lnTo>
                    <a:pt x="3" y="3"/>
                  </a:lnTo>
                  <a:lnTo>
                    <a:pt x="0" y="6"/>
                  </a:lnTo>
                  <a:lnTo>
                    <a:pt x="0" y="12"/>
                  </a:lnTo>
                  <a:lnTo>
                    <a:pt x="3" y="15"/>
                  </a:lnTo>
                  <a:lnTo>
                    <a:pt x="6" y="18"/>
                  </a:lnTo>
                  <a:lnTo>
                    <a:pt x="9" y="18"/>
                  </a:lnTo>
                  <a:lnTo>
                    <a:pt x="106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49" name="Freeform 131"/>
            <p:cNvSpPr>
              <a:spLocks/>
            </p:cNvSpPr>
            <p:nvPr/>
          </p:nvSpPr>
          <p:spPr bwMode="auto">
            <a:xfrm>
              <a:off x="2784" y="1528"/>
              <a:ext cx="770" cy="17"/>
            </a:xfrm>
            <a:custGeom>
              <a:avLst/>
              <a:gdLst>
                <a:gd name="T0" fmla="*/ 761 w 770"/>
                <a:gd name="T1" fmla="*/ 17 h 17"/>
                <a:gd name="T2" fmla="*/ 764 w 770"/>
                <a:gd name="T3" fmla="*/ 17 h 17"/>
                <a:gd name="T4" fmla="*/ 767 w 770"/>
                <a:gd name="T5" fmla="*/ 15 h 17"/>
                <a:gd name="T6" fmla="*/ 770 w 770"/>
                <a:gd name="T7" fmla="*/ 12 h 17"/>
                <a:gd name="T8" fmla="*/ 770 w 770"/>
                <a:gd name="T9" fmla="*/ 6 h 17"/>
                <a:gd name="T10" fmla="*/ 767 w 770"/>
                <a:gd name="T11" fmla="*/ 3 h 17"/>
                <a:gd name="T12" fmla="*/ 764 w 770"/>
                <a:gd name="T13" fmla="*/ 0 h 17"/>
                <a:gd name="T14" fmla="*/ 6 w 770"/>
                <a:gd name="T15" fmla="*/ 0 h 17"/>
                <a:gd name="T16" fmla="*/ 3 w 770"/>
                <a:gd name="T17" fmla="*/ 3 h 17"/>
                <a:gd name="T18" fmla="*/ 0 w 770"/>
                <a:gd name="T19" fmla="*/ 6 h 17"/>
                <a:gd name="T20" fmla="*/ 0 w 770"/>
                <a:gd name="T21" fmla="*/ 12 h 17"/>
                <a:gd name="T22" fmla="*/ 3 w 770"/>
                <a:gd name="T23" fmla="*/ 15 h 17"/>
                <a:gd name="T24" fmla="*/ 6 w 770"/>
                <a:gd name="T25" fmla="*/ 17 h 17"/>
                <a:gd name="T26" fmla="*/ 9 w 770"/>
                <a:gd name="T27" fmla="*/ 17 h 17"/>
                <a:gd name="T28" fmla="*/ 761 w 770"/>
                <a:gd name="T29" fmla="*/ 17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70" h="17">
                  <a:moveTo>
                    <a:pt x="761" y="17"/>
                  </a:moveTo>
                  <a:lnTo>
                    <a:pt x="764" y="17"/>
                  </a:lnTo>
                  <a:lnTo>
                    <a:pt x="767" y="15"/>
                  </a:lnTo>
                  <a:lnTo>
                    <a:pt x="770" y="12"/>
                  </a:lnTo>
                  <a:lnTo>
                    <a:pt x="770" y="6"/>
                  </a:lnTo>
                  <a:lnTo>
                    <a:pt x="767" y="3"/>
                  </a:lnTo>
                  <a:lnTo>
                    <a:pt x="764" y="0"/>
                  </a:lnTo>
                  <a:lnTo>
                    <a:pt x="6" y="0"/>
                  </a:lnTo>
                  <a:lnTo>
                    <a:pt x="3" y="3"/>
                  </a:lnTo>
                  <a:lnTo>
                    <a:pt x="0" y="6"/>
                  </a:lnTo>
                  <a:lnTo>
                    <a:pt x="0" y="12"/>
                  </a:lnTo>
                  <a:lnTo>
                    <a:pt x="3" y="15"/>
                  </a:lnTo>
                  <a:lnTo>
                    <a:pt x="6" y="17"/>
                  </a:lnTo>
                  <a:lnTo>
                    <a:pt x="9" y="17"/>
                  </a:lnTo>
                  <a:lnTo>
                    <a:pt x="76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57750" name="Freeform 132"/>
            <p:cNvSpPr>
              <a:spLocks/>
            </p:cNvSpPr>
            <p:nvPr/>
          </p:nvSpPr>
          <p:spPr bwMode="auto">
            <a:xfrm>
              <a:off x="3508" y="2057"/>
              <a:ext cx="352" cy="18"/>
            </a:xfrm>
            <a:custGeom>
              <a:avLst/>
              <a:gdLst>
                <a:gd name="T0" fmla="*/ 8 w 352"/>
                <a:gd name="T1" fmla="*/ 0 h 18"/>
                <a:gd name="T2" fmla="*/ 6 w 352"/>
                <a:gd name="T3" fmla="*/ 0 h 18"/>
                <a:gd name="T4" fmla="*/ 3 w 352"/>
                <a:gd name="T5" fmla="*/ 3 h 18"/>
                <a:gd name="T6" fmla="*/ 0 w 352"/>
                <a:gd name="T7" fmla="*/ 6 h 18"/>
                <a:gd name="T8" fmla="*/ 0 w 352"/>
                <a:gd name="T9" fmla="*/ 12 h 18"/>
                <a:gd name="T10" fmla="*/ 3 w 352"/>
                <a:gd name="T11" fmla="*/ 15 h 18"/>
                <a:gd name="T12" fmla="*/ 6 w 352"/>
                <a:gd name="T13" fmla="*/ 18 h 18"/>
                <a:gd name="T14" fmla="*/ 346 w 352"/>
                <a:gd name="T15" fmla="*/ 18 h 18"/>
                <a:gd name="T16" fmla="*/ 349 w 352"/>
                <a:gd name="T17" fmla="*/ 15 h 18"/>
                <a:gd name="T18" fmla="*/ 352 w 352"/>
                <a:gd name="T19" fmla="*/ 12 h 18"/>
                <a:gd name="T20" fmla="*/ 352 w 352"/>
                <a:gd name="T21" fmla="*/ 6 h 18"/>
                <a:gd name="T22" fmla="*/ 349 w 352"/>
                <a:gd name="T23" fmla="*/ 3 h 18"/>
                <a:gd name="T24" fmla="*/ 346 w 352"/>
                <a:gd name="T25" fmla="*/ 0 h 18"/>
                <a:gd name="T26" fmla="*/ 343 w 352"/>
                <a:gd name="T27" fmla="*/ 0 h 18"/>
                <a:gd name="T28" fmla="*/ 8 w 352"/>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52" h="18">
                  <a:moveTo>
                    <a:pt x="8" y="0"/>
                  </a:moveTo>
                  <a:lnTo>
                    <a:pt x="6" y="0"/>
                  </a:lnTo>
                  <a:lnTo>
                    <a:pt x="3" y="3"/>
                  </a:lnTo>
                  <a:lnTo>
                    <a:pt x="0" y="6"/>
                  </a:lnTo>
                  <a:lnTo>
                    <a:pt x="0" y="12"/>
                  </a:lnTo>
                  <a:lnTo>
                    <a:pt x="3" y="15"/>
                  </a:lnTo>
                  <a:lnTo>
                    <a:pt x="6" y="18"/>
                  </a:lnTo>
                  <a:lnTo>
                    <a:pt x="346" y="18"/>
                  </a:lnTo>
                  <a:lnTo>
                    <a:pt x="349" y="15"/>
                  </a:lnTo>
                  <a:lnTo>
                    <a:pt x="352" y="12"/>
                  </a:lnTo>
                  <a:lnTo>
                    <a:pt x="352" y="6"/>
                  </a:lnTo>
                  <a:lnTo>
                    <a:pt x="349" y="3"/>
                  </a:lnTo>
                  <a:lnTo>
                    <a:pt x="346" y="0"/>
                  </a:lnTo>
                  <a:lnTo>
                    <a:pt x="343"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nvGrpSpPr>
            <p:cNvPr id="157751" name="Group 133"/>
            <p:cNvGrpSpPr>
              <a:grpSpLocks/>
            </p:cNvGrpSpPr>
            <p:nvPr/>
          </p:nvGrpSpPr>
          <p:grpSpPr bwMode="auto">
            <a:xfrm>
              <a:off x="5464" y="1792"/>
              <a:ext cx="121" cy="182"/>
              <a:chOff x="5464" y="1792"/>
              <a:chExt cx="121" cy="182"/>
            </a:xfrm>
          </p:grpSpPr>
          <p:sp>
            <p:nvSpPr>
              <p:cNvPr id="157760" name="Rectangle 134"/>
              <p:cNvSpPr>
                <a:spLocks noChangeArrowheads="1"/>
              </p:cNvSpPr>
              <p:nvPr/>
            </p:nvSpPr>
            <p:spPr bwMode="auto">
              <a:xfrm>
                <a:off x="5467" y="1792"/>
                <a:ext cx="11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Q</a:t>
                </a:r>
                <a:endParaRPr kumimoji="0" lang="en-US" altLang="tr-TR" sz="2400"/>
              </a:p>
            </p:txBody>
          </p:sp>
          <p:sp>
            <p:nvSpPr>
              <p:cNvPr id="157761" name="Line 135"/>
              <p:cNvSpPr>
                <a:spLocks noChangeShapeType="1"/>
              </p:cNvSpPr>
              <p:nvPr/>
            </p:nvSpPr>
            <p:spPr bwMode="auto">
              <a:xfrm>
                <a:off x="5464" y="1800"/>
                <a:ext cx="12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nvGrpSpPr>
            <p:cNvPr id="157752" name="Group 136"/>
            <p:cNvGrpSpPr>
              <a:grpSpLocks noChangeAspect="1"/>
            </p:cNvGrpSpPr>
            <p:nvPr/>
          </p:nvGrpSpPr>
          <p:grpSpPr bwMode="auto">
            <a:xfrm>
              <a:off x="3224" y="1912"/>
              <a:ext cx="288" cy="288"/>
              <a:chOff x="1968" y="1507"/>
              <a:chExt cx="480" cy="480"/>
            </a:xfrm>
          </p:grpSpPr>
          <p:sp>
            <p:nvSpPr>
              <p:cNvPr id="157758" name="AutoShape 137"/>
              <p:cNvSpPr>
                <a:spLocks noChangeAspect="1" noChangeArrowheads="1"/>
              </p:cNvSpPr>
              <p:nvPr/>
            </p:nvSpPr>
            <p:spPr bwMode="auto">
              <a:xfrm rot="5400000">
                <a:off x="1920" y="1555"/>
                <a:ext cx="480" cy="384"/>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759" name="Oval 138"/>
              <p:cNvSpPr>
                <a:spLocks noChangeAspect="1" noChangeArrowheads="1"/>
              </p:cNvSpPr>
              <p:nvPr/>
            </p:nvSpPr>
            <p:spPr bwMode="auto">
              <a:xfrm>
                <a:off x="2352" y="1699"/>
                <a:ext cx="96" cy="96"/>
              </a:xfrm>
              <a:prstGeom prst="ellipse">
                <a:avLst/>
              </a:prstGeom>
              <a:noFill/>
              <a:ln w="38100">
                <a:solidFill>
                  <a:schemeClr val="tx1"/>
                </a:solidFill>
                <a:round/>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157753" name="Line 139"/>
            <p:cNvSpPr>
              <a:spLocks noChangeShapeType="1"/>
            </p:cNvSpPr>
            <p:nvPr/>
          </p:nvSpPr>
          <p:spPr bwMode="auto">
            <a:xfrm flipH="1">
              <a:off x="2952" y="2080"/>
              <a:ext cx="28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57754" name="Line 140"/>
            <p:cNvSpPr>
              <a:spLocks noChangeShapeType="1"/>
            </p:cNvSpPr>
            <p:nvPr/>
          </p:nvSpPr>
          <p:spPr bwMode="auto">
            <a:xfrm>
              <a:off x="2960" y="1032"/>
              <a:ext cx="0" cy="10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nvGrpSpPr>
            <p:cNvPr id="157755" name="Group 141"/>
            <p:cNvGrpSpPr>
              <a:grpSpLocks/>
            </p:cNvGrpSpPr>
            <p:nvPr/>
          </p:nvGrpSpPr>
          <p:grpSpPr bwMode="auto">
            <a:xfrm>
              <a:off x="2920" y="989"/>
              <a:ext cx="72" cy="73"/>
              <a:chOff x="4984" y="1165"/>
              <a:chExt cx="72" cy="73"/>
            </a:xfrm>
          </p:grpSpPr>
          <p:sp>
            <p:nvSpPr>
              <p:cNvPr id="157756" name="Oval 142"/>
              <p:cNvSpPr>
                <a:spLocks noChangeArrowheads="1"/>
              </p:cNvSpPr>
              <p:nvPr/>
            </p:nvSpPr>
            <p:spPr bwMode="auto">
              <a:xfrm>
                <a:off x="4993" y="1174"/>
                <a:ext cx="57" cy="5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57757" name="Freeform 143"/>
              <p:cNvSpPr>
                <a:spLocks/>
              </p:cNvSpPr>
              <p:nvPr/>
            </p:nvSpPr>
            <p:spPr bwMode="auto">
              <a:xfrm>
                <a:off x="4984" y="1165"/>
                <a:ext cx="72" cy="73"/>
              </a:xfrm>
              <a:custGeom>
                <a:avLst/>
                <a:gdLst>
                  <a:gd name="T0" fmla="*/ 2 w 72"/>
                  <a:gd name="T1" fmla="*/ 49 h 73"/>
                  <a:gd name="T2" fmla="*/ 3 w 72"/>
                  <a:gd name="T3" fmla="*/ 54 h 73"/>
                  <a:gd name="T4" fmla="*/ 9 w 72"/>
                  <a:gd name="T5" fmla="*/ 59 h 73"/>
                  <a:gd name="T6" fmla="*/ 20 w 72"/>
                  <a:gd name="T7" fmla="*/ 70 h 73"/>
                  <a:gd name="T8" fmla="*/ 24 w 72"/>
                  <a:gd name="T9" fmla="*/ 73 h 73"/>
                  <a:gd name="T10" fmla="*/ 45 w 72"/>
                  <a:gd name="T11" fmla="*/ 65 h 73"/>
                  <a:gd name="T12" fmla="*/ 48 w 72"/>
                  <a:gd name="T13" fmla="*/ 71 h 73"/>
                  <a:gd name="T14" fmla="*/ 52 w 72"/>
                  <a:gd name="T15" fmla="*/ 70 h 73"/>
                  <a:gd name="T16" fmla="*/ 61 w 72"/>
                  <a:gd name="T17" fmla="*/ 61 h 73"/>
                  <a:gd name="T18" fmla="*/ 64 w 72"/>
                  <a:gd name="T19" fmla="*/ 58 h 73"/>
                  <a:gd name="T20" fmla="*/ 67 w 72"/>
                  <a:gd name="T21" fmla="*/ 55 h 73"/>
                  <a:gd name="T22" fmla="*/ 67 w 72"/>
                  <a:gd name="T23" fmla="*/ 55 h 73"/>
                  <a:gd name="T24" fmla="*/ 69 w 72"/>
                  <a:gd name="T25" fmla="*/ 43 h 73"/>
                  <a:gd name="T26" fmla="*/ 72 w 72"/>
                  <a:gd name="T27" fmla="*/ 33 h 73"/>
                  <a:gd name="T28" fmla="*/ 67 w 72"/>
                  <a:gd name="T29" fmla="*/ 18 h 73"/>
                  <a:gd name="T30" fmla="*/ 67 w 72"/>
                  <a:gd name="T31" fmla="*/ 18 h 73"/>
                  <a:gd name="T32" fmla="*/ 64 w 72"/>
                  <a:gd name="T33" fmla="*/ 15 h 73"/>
                  <a:gd name="T34" fmla="*/ 61 w 72"/>
                  <a:gd name="T35" fmla="*/ 12 h 73"/>
                  <a:gd name="T36" fmla="*/ 52 w 72"/>
                  <a:gd name="T37" fmla="*/ 3 h 73"/>
                  <a:gd name="T38" fmla="*/ 48 w 72"/>
                  <a:gd name="T39" fmla="*/ 2 h 73"/>
                  <a:gd name="T40" fmla="*/ 23 w 72"/>
                  <a:gd name="T41" fmla="*/ 2 h 73"/>
                  <a:gd name="T42" fmla="*/ 18 w 72"/>
                  <a:gd name="T43" fmla="*/ 3 h 73"/>
                  <a:gd name="T44" fmla="*/ 8 w 72"/>
                  <a:gd name="T45" fmla="*/ 13 h 73"/>
                  <a:gd name="T46" fmla="*/ 6 w 72"/>
                  <a:gd name="T47" fmla="*/ 18 h 73"/>
                  <a:gd name="T48" fmla="*/ 0 w 72"/>
                  <a:gd name="T49" fmla="*/ 25 h 73"/>
                  <a:gd name="T50" fmla="*/ 18 w 72"/>
                  <a:gd name="T51" fmla="*/ 31 h 73"/>
                  <a:gd name="T52" fmla="*/ 18 w 72"/>
                  <a:gd name="T53" fmla="*/ 30 h 73"/>
                  <a:gd name="T54" fmla="*/ 20 w 72"/>
                  <a:gd name="T55" fmla="*/ 25 h 73"/>
                  <a:gd name="T56" fmla="*/ 25 w 72"/>
                  <a:gd name="T57" fmla="*/ 21 h 73"/>
                  <a:gd name="T58" fmla="*/ 30 w 72"/>
                  <a:gd name="T59" fmla="*/ 18 h 73"/>
                  <a:gd name="T60" fmla="*/ 42 w 72"/>
                  <a:gd name="T61" fmla="*/ 19 h 73"/>
                  <a:gd name="T62" fmla="*/ 46 w 72"/>
                  <a:gd name="T63" fmla="*/ 21 h 73"/>
                  <a:gd name="T64" fmla="*/ 43 w 72"/>
                  <a:gd name="T65" fmla="*/ 18 h 73"/>
                  <a:gd name="T66" fmla="*/ 46 w 72"/>
                  <a:gd name="T67" fmla="*/ 21 h 73"/>
                  <a:gd name="T68" fmla="*/ 49 w 72"/>
                  <a:gd name="T69" fmla="*/ 24 h 73"/>
                  <a:gd name="T70" fmla="*/ 55 w 72"/>
                  <a:gd name="T71" fmla="*/ 30 h 73"/>
                  <a:gd name="T72" fmla="*/ 54 w 72"/>
                  <a:gd name="T73" fmla="*/ 39 h 73"/>
                  <a:gd name="T74" fmla="*/ 57 w 72"/>
                  <a:gd name="T75" fmla="*/ 31 h 73"/>
                  <a:gd name="T76" fmla="*/ 55 w 72"/>
                  <a:gd name="T77" fmla="*/ 43 h 73"/>
                  <a:gd name="T78" fmla="*/ 49 w 72"/>
                  <a:gd name="T79" fmla="*/ 49 h 73"/>
                  <a:gd name="T80" fmla="*/ 46 w 72"/>
                  <a:gd name="T81" fmla="*/ 52 h 73"/>
                  <a:gd name="T82" fmla="*/ 43 w 72"/>
                  <a:gd name="T83" fmla="*/ 55 h 73"/>
                  <a:gd name="T84" fmla="*/ 46 w 72"/>
                  <a:gd name="T85" fmla="*/ 52 h 73"/>
                  <a:gd name="T86" fmla="*/ 42 w 72"/>
                  <a:gd name="T87" fmla="*/ 54 h 73"/>
                  <a:gd name="T88" fmla="*/ 27 w 72"/>
                  <a:gd name="T89" fmla="*/ 65 h 73"/>
                  <a:gd name="T90" fmla="*/ 30 w 72"/>
                  <a:gd name="T91" fmla="*/ 55 h 73"/>
                  <a:gd name="T92" fmla="*/ 25 w 72"/>
                  <a:gd name="T93" fmla="*/ 52 h 73"/>
                  <a:gd name="T94" fmla="*/ 20 w 72"/>
                  <a:gd name="T95" fmla="*/ 48 h 73"/>
                  <a:gd name="T96" fmla="*/ 18 w 72"/>
                  <a:gd name="T97" fmla="*/ 43 h 73"/>
                  <a:gd name="T98" fmla="*/ 18 w 72"/>
                  <a:gd name="T99" fmla="*/ 42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2" h="73">
                    <a:moveTo>
                      <a:pt x="0" y="37"/>
                    </a:moveTo>
                    <a:lnTo>
                      <a:pt x="0" y="48"/>
                    </a:lnTo>
                    <a:lnTo>
                      <a:pt x="2" y="49"/>
                    </a:lnTo>
                    <a:lnTo>
                      <a:pt x="5" y="55"/>
                    </a:lnTo>
                    <a:lnTo>
                      <a:pt x="6" y="55"/>
                    </a:lnTo>
                    <a:lnTo>
                      <a:pt x="3" y="54"/>
                    </a:lnTo>
                    <a:lnTo>
                      <a:pt x="5" y="55"/>
                    </a:lnTo>
                    <a:lnTo>
                      <a:pt x="8" y="59"/>
                    </a:lnTo>
                    <a:lnTo>
                      <a:pt x="9" y="59"/>
                    </a:lnTo>
                    <a:lnTo>
                      <a:pt x="6" y="58"/>
                    </a:lnTo>
                    <a:lnTo>
                      <a:pt x="18" y="70"/>
                    </a:lnTo>
                    <a:lnTo>
                      <a:pt x="20" y="70"/>
                    </a:lnTo>
                    <a:lnTo>
                      <a:pt x="21" y="71"/>
                    </a:lnTo>
                    <a:lnTo>
                      <a:pt x="23" y="71"/>
                    </a:lnTo>
                    <a:lnTo>
                      <a:pt x="24" y="73"/>
                    </a:lnTo>
                    <a:lnTo>
                      <a:pt x="31" y="73"/>
                    </a:lnTo>
                    <a:lnTo>
                      <a:pt x="30" y="71"/>
                    </a:lnTo>
                    <a:lnTo>
                      <a:pt x="45" y="65"/>
                    </a:lnTo>
                    <a:lnTo>
                      <a:pt x="42" y="70"/>
                    </a:lnTo>
                    <a:lnTo>
                      <a:pt x="46" y="73"/>
                    </a:lnTo>
                    <a:lnTo>
                      <a:pt x="48" y="71"/>
                    </a:lnTo>
                    <a:lnTo>
                      <a:pt x="54" y="68"/>
                    </a:lnTo>
                    <a:lnTo>
                      <a:pt x="54" y="67"/>
                    </a:lnTo>
                    <a:lnTo>
                      <a:pt x="52" y="70"/>
                    </a:lnTo>
                    <a:lnTo>
                      <a:pt x="54" y="68"/>
                    </a:lnTo>
                    <a:lnTo>
                      <a:pt x="58" y="65"/>
                    </a:lnTo>
                    <a:lnTo>
                      <a:pt x="61" y="61"/>
                    </a:lnTo>
                    <a:lnTo>
                      <a:pt x="57" y="65"/>
                    </a:lnTo>
                    <a:lnTo>
                      <a:pt x="61" y="62"/>
                    </a:lnTo>
                    <a:lnTo>
                      <a:pt x="64" y="58"/>
                    </a:lnTo>
                    <a:lnTo>
                      <a:pt x="60" y="62"/>
                    </a:lnTo>
                    <a:lnTo>
                      <a:pt x="64" y="59"/>
                    </a:lnTo>
                    <a:lnTo>
                      <a:pt x="67" y="55"/>
                    </a:lnTo>
                    <a:lnTo>
                      <a:pt x="69" y="54"/>
                    </a:lnTo>
                    <a:lnTo>
                      <a:pt x="66" y="55"/>
                    </a:lnTo>
                    <a:lnTo>
                      <a:pt x="67" y="55"/>
                    </a:lnTo>
                    <a:lnTo>
                      <a:pt x="70" y="49"/>
                    </a:lnTo>
                    <a:lnTo>
                      <a:pt x="72" y="48"/>
                    </a:lnTo>
                    <a:lnTo>
                      <a:pt x="69" y="43"/>
                    </a:lnTo>
                    <a:lnTo>
                      <a:pt x="64" y="46"/>
                    </a:lnTo>
                    <a:lnTo>
                      <a:pt x="70" y="31"/>
                    </a:lnTo>
                    <a:lnTo>
                      <a:pt x="72" y="33"/>
                    </a:lnTo>
                    <a:lnTo>
                      <a:pt x="72" y="25"/>
                    </a:lnTo>
                    <a:lnTo>
                      <a:pt x="70" y="24"/>
                    </a:lnTo>
                    <a:lnTo>
                      <a:pt x="67" y="18"/>
                    </a:lnTo>
                    <a:lnTo>
                      <a:pt x="66" y="18"/>
                    </a:lnTo>
                    <a:lnTo>
                      <a:pt x="69" y="19"/>
                    </a:lnTo>
                    <a:lnTo>
                      <a:pt x="67" y="18"/>
                    </a:lnTo>
                    <a:lnTo>
                      <a:pt x="64" y="13"/>
                    </a:lnTo>
                    <a:lnTo>
                      <a:pt x="60" y="10"/>
                    </a:lnTo>
                    <a:lnTo>
                      <a:pt x="64" y="15"/>
                    </a:lnTo>
                    <a:lnTo>
                      <a:pt x="61" y="10"/>
                    </a:lnTo>
                    <a:lnTo>
                      <a:pt x="57" y="7"/>
                    </a:lnTo>
                    <a:lnTo>
                      <a:pt x="61" y="12"/>
                    </a:lnTo>
                    <a:lnTo>
                      <a:pt x="58" y="7"/>
                    </a:lnTo>
                    <a:lnTo>
                      <a:pt x="54" y="4"/>
                    </a:lnTo>
                    <a:lnTo>
                      <a:pt x="52" y="3"/>
                    </a:lnTo>
                    <a:lnTo>
                      <a:pt x="54" y="6"/>
                    </a:lnTo>
                    <a:lnTo>
                      <a:pt x="54" y="4"/>
                    </a:lnTo>
                    <a:lnTo>
                      <a:pt x="48" y="2"/>
                    </a:lnTo>
                    <a:lnTo>
                      <a:pt x="46" y="0"/>
                    </a:lnTo>
                    <a:lnTo>
                      <a:pt x="24" y="0"/>
                    </a:lnTo>
                    <a:lnTo>
                      <a:pt x="23" y="2"/>
                    </a:lnTo>
                    <a:lnTo>
                      <a:pt x="21" y="2"/>
                    </a:lnTo>
                    <a:lnTo>
                      <a:pt x="20" y="3"/>
                    </a:lnTo>
                    <a:lnTo>
                      <a:pt x="18" y="3"/>
                    </a:lnTo>
                    <a:lnTo>
                      <a:pt x="6" y="15"/>
                    </a:lnTo>
                    <a:lnTo>
                      <a:pt x="9" y="13"/>
                    </a:lnTo>
                    <a:lnTo>
                      <a:pt x="8" y="13"/>
                    </a:lnTo>
                    <a:lnTo>
                      <a:pt x="5" y="18"/>
                    </a:lnTo>
                    <a:lnTo>
                      <a:pt x="3" y="19"/>
                    </a:lnTo>
                    <a:lnTo>
                      <a:pt x="6" y="18"/>
                    </a:lnTo>
                    <a:lnTo>
                      <a:pt x="5" y="18"/>
                    </a:lnTo>
                    <a:lnTo>
                      <a:pt x="2" y="24"/>
                    </a:lnTo>
                    <a:lnTo>
                      <a:pt x="0" y="25"/>
                    </a:lnTo>
                    <a:lnTo>
                      <a:pt x="0" y="37"/>
                    </a:lnTo>
                    <a:lnTo>
                      <a:pt x="18" y="37"/>
                    </a:lnTo>
                    <a:lnTo>
                      <a:pt x="18" y="31"/>
                    </a:lnTo>
                    <a:lnTo>
                      <a:pt x="20" y="30"/>
                    </a:lnTo>
                    <a:lnTo>
                      <a:pt x="17" y="30"/>
                    </a:lnTo>
                    <a:lnTo>
                      <a:pt x="18" y="30"/>
                    </a:lnTo>
                    <a:lnTo>
                      <a:pt x="21" y="25"/>
                    </a:lnTo>
                    <a:lnTo>
                      <a:pt x="23" y="24"/>
                    </a:lnTo>
                    <a:lnTo>
                      <a:pt x="20" y="25"/>
                    </a:lnTo>
                    <a:lnTo>
                      <a:pt x="21" y="25"/>
                    </a:lnTo>
                    <a:lnTo>
                      <a:pt x="24" y="21"/>
                    </a:lnTo>
                    <a:lnTo>
                      <a:pt x="25" y="21"/>
                    </a:lnTo>
                    <a:lnTo>
                      <a:pt x="27" y="19"/>
                    </a:lnTo>
                    <a:lnTo>
                      <a:pt x="28" y="19"/>
                    </a:lnTo>
                    <a:lnTo>
                      <a:pt x="30" y="18"/>
                    </a:lnTo>
                    <a:lnTo>
                      <a:pt x="36" y="18"/>
                    </a:lnTo>
                    <a:lnTo>
                      <a:pt x="40" y="18"/>
                    </a:lnTo>
                    <a:lnTo>
                      <a:pt x="42" y="19"/>
                    </a:lnTo>
                    <a:lnTo>
                      <a:pt x="42" y="16"/>
                    </a:lnTo>
                    <a:lnTo>
                      <a:pt x="42" y="18"/>
                    </a:lnTo>
                    <a:lnTo>
                      <a:pt x="46" y="21"/>
                    </a:lnTo>
                    <a:lnTo>
                      <a:pt x="48" y="22"/>
                    </a:lnTo>
                    <a:lnTo>
                      <a:pt x="46" y="19"/>
                    </a:lnTo>
                    <a:lnTo>
                      <a:pt x="43" y="18"/>
                    </a:lnTo>
                    <a:lnTo>
                      <a:pt x="51" y="25"/>
                    </a:lnTo>
                    <a:lnTo>
                      <a:pt x="49" y="22"/>
                    </a:lnTo>
                    <a:lnTo>
                      <a:pt x="46" y="21"/>
                    </a:lnTo>
                    <a:lnTo>
                      <a:pt x="54" y="28"/>
                    </a:lnTo>
                    <a:lnTo>
                      <a:pt x="52" y="25"/>
                    </a:lnTo>
                    <a:lnTo>
                      <a:pt x="49" y="24"/>
                    </a:lnTo>
                    <a:lnTo>
                      <a:pt x="51" y="25"/>
                    </a:lnTo>
                    <a:lnTo>
                      <a:pt x="54" y="30"/>
                    </a:lnTo>
                    <a:lnTo>
                      <a:pt x="55" y="30"/>
                    </a:lnTo>
                    <a:lnTo>
                      <a:pt x="52" y="30"/>
                    </a:lnTo>
                    <a:lnTo>
                      <a:pt x="54" y="31"/>
                    </a:lnTo>
                    <a:lnTo>
                      <a:pt x="54" y="39"/>
                    </a:lnTo>
                    <a:lnTo>
                      <a:pt x="58" y="43"/>
                    </a:lnTo>
                    <a:lnTo>
                      <a:pt x="64" y="28"/>
                    </a:lnTo>
                    <a:lnTo>
                      <a:pt x="57" y="31"/>
                    </a:lnTo>
                    <a:lnTo>
                      <a:pt x="54" y="42"/>
                    </a:lnTo>
                    <a:lnTo>
                      <a:pt x="52" y="43"/>
                    </a:lnTo>
                    <a:lnTo>
                      <a:pt x="55" y="43"/>
                    </a:lnTo>
                    <a:lnTo>
                      <a:pt x="54" y="43"/>
                    </a:lnTo>
                    <a:lnTo>
                      <a:pt x="51" y="48"/>
                    </a:lnTo>
                    <a:lnTo>
                      <a:pt x="49" y="49"/>
                    </a:lnTo>
                    <a:lnTo>
                      <a:pt x="52" y="48"/>
                    </a:lnTo>
                    <a:lnTo>
                      <a:pt x="54" y="45"/>
                    </a:lnTo>
                    <a:lnTo>
                      <a:pt x="46" y="52"/>
                    </a:lnTo>
                    <a:lnTo>
                      <a:pt x="49" y="51"/>
                    </a:lnTo>
                    <a:lnTo>
                      <a:pt x="51" y="48"/>
                    </a:lnTo>
                    <a:lnTo>
                      <a:pt x="43" y="55"/>
                    </a:lnTo>
                    <a:lnTo>
                      <a:pt x="46" y="54"/>
                    </a:lnTo>
                    <a:lnTo>
                      <a:pt x="48" y="51"/>
                    </a:lnTo>
                    <a:lnTo>
                      <a:pt x="46" y="52"/>
                    </a:lnTo>
                    <a:lnTo>
                      <a:pt x="42" y="55"/>
                    </a:lnTo>
                    <a:lnTo>
                      <a:pt x="42" y="56"/>
                    </a:lnTo>
                    <a:lnTo>
                      <a:pt x="42" y="54"/>
                    </a:lnTo>
                    <a:lnTo>
                      <a:pt x="40" y="55"/>
                    </a:lnTo>
                    <a:lnTo>
                      <a:pt x="30" y="58"/>
                    </a:lnTo>
                    <a:lnTo>
                      <a:pt x="27" y="65"/>
                    </a:lnTo>
                    <a:lnTo>
                      <a:pt x="42" y="59"/>
                    </a:lnTo>
                    <a:lnTo>
                      <a:pt x="37" y="55"/>
                    </a:lnTo>
                    <a:lnTo>
                      <a:pt x="30" y="55"/>
                    </a:lnTo>
                    <a:lnTo>
                      <a:pt x="28" y="54"/>
                    </a:lnTo>
                    <a:lnTo>
                      <a:pt x="27" y="54"/>
                    </a:lnTo>
                    <a:lnTo>
                      <a:pt x="25" y="52"/>
                    </a:lnTo>
                    <a:lnTo>
                      <a:pt x="24" y="52"/>
                    </a:lnTo>
                    <a:lnTo>
                      <a:pt x="21" y="48"/>
                    </a:lnTo>
                    <a:lnTo>
                      <a:pt x="20" y="48"/>
                    </a:lnTo>
                    <a:lnTo>
                      <a:pt x="23" y="49"/>
                    </a:lnTo>
                    <a:lnTo>
                      <a:pt x="21" y="48"/>
                    </a:lnTo>
                    <a:lnTo>
                      <a:pt x="18" y="43"/>
                    </a:lnTo>
                    <a:lnTo>
                      <a:pt x="17" y="43"/>
                    </a:lnTo>
                    <a:lnTo>
                      <a:pt x="20" y="43"/>
                    </a:lnTo>
                    <a:lnTo>
                      <a:pt x="18" y="42"/>
                    </a:lnTo>
                    <a:lnTo>
                      <a:pt x="18" y="37"/>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123">
                                            <p:txEl>
                                              <p:pRg st="0" end="0"/>
                                            </p:txEl>
                                          </p:spTgt>
                                        </p:tgtEl>
                                        <p:attrNameLst>
                                          <p:attrName>style.visibility</p:attrName>
                                        </p:attrNameLst>
                                      </p:cBhvr>
                                      <p:to>
                                        <p:strVal val="visible"/>
                                      </p:to>
                                    </p:set>
                                    <p:animEffect transition="in" filter="dissolve">
                                      <p:cBhvr>
                                        <p:cTn id="7" dur="500"/>
                                        <p:tgtEl>
                                          <p:spTgt spid="51712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17204"/>
                                        </p:tgtEl>
                                        <p:attrNameLst>
                                          <p:attrName>style.visibility</p:attrName>
                                        </p:attrNameLst>
                                      </p:cBhvr>
                                      <p:to>
                                        <p:strVal val="visible"/>
                                      </p:to>
                                    </p:set>
                                    <p:animEffect transition="in" filter="dissolve">
                                      <p:cBhvr>
                                        <p:cTn id="12" dur="500"/>
                                        <p:tgtEl>
                                          <p:spTgt spid="5172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17124"/>
                                        </p:tgtEl>
                                        <p:attrNameLst>
                                          <p:attrName>style.visibility</p:attrName>
                                        </p:attrNameLst>
                                      </p:cBhvr>
                                      <p:to>
                                        <p:strVal val="visible"/>
                                      </p:to>
                                    </p:set>
                                    <p:animEffect transition="in" filter="dissolve">
                                      <p:cBhvr>
                                        <p:cTn id="17" dur="500"/>
                                        <p:tgtEl>
                                          <p:spTgt spid="51712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7123">
                                            <p:txEl>
                                              <p:pRg st="1" end="1"/>
                                            </p:txEl>
                                          </p:spTgt>
                                        </p:tgtEl>
                                        <p:attrNameLst>
                                          <p:attrName>style.visibility</p:attrName>
                                        </p:attrNameLst>
                                      </p:cBhvr>
                                      <p:to>
                                        <p:strVal val="visible"/>
                                      </p:to>
                                    </p:set>
                                    <p:animEffect transition="in" filter="dissolve">
                                      <p:cBhvr>
                                        <p:cTn id="22" dur="500"/>
                                        <p:tgtEl>
                                          <p:spTgt spid="517123">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17192"/>
                                        </p:tgtEl>
                                        <p:attrNameLst>
                                          <p:attrName>style.visibility</p:attrName>
                                        </p:attrNameLst>
                                      </p:cBhvr>
                                      <p:to>
                                        <p:strVal val="visible"/>
                                      </p:to>
                                    </p:set>
                                    <p:animEffect transition="in" filter="dissolve">
                                      <p:cBhvr>
                                        <p:cTn id="27" dur="500"/>
                                        <p:tgtEl>
                                          <p:spTgt spid="51719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17193"/>
                                        </p:tgtEl>
                                        <p:attrNameLst>
                                          <p:attrName>style.visibility</p:attrName>
                                        </p:attrNameLst>
                                      </p:cBhvr>
                                      <p:to>
                                        <p:strVal val="visible"/>
                                      </p:to>
                                    </p:set>
                                    <p:animEffect transition="in" filter="dissolve">
                                      <p:cBhvr>
                                        <p:cTn id="32" dur="500"/>
                                        <p:tgtEl>
                                          <p:spTgt spid="517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123"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26E9C52-A0C9-4CF2-9C67-DF854EC495EB}" type="slidenum">
              <a:rPr kumimoji="0" lang="en-US" altLang="tr-TR" sz="1200" smtClean="0"/>
              <a:pPr>
                <a:spcBef>
                  <a:spcPct val="50000"/>
                </a:spcBef>
                <a:buFontTx/>
                <a:buNone/>
              </a:pPr>
              <a:t>126</a:t>
            </a:fld>
            <a:endParaRPr kumimoji="0" lang="en-US" altLang="tr-TR" sz="1200" smtClean="0"/>
          </a:p>
        </p:txBody>
      </p:sp>
      <p:sp>
        <p:nvSpPr>
          <p:cNvPr id="159747" name="Rectangle 2"/>
          <p:cNvSpPr>
            <a:spLocks noGrp="1" noChangeArrowheads="1"/>
          </p:cNvSpPr>
          <p:nvPr>
            <p:ph type="title"/>
          </p:nvPr>
        </p:nvSpPr>
        <p:spPr/>
        <p:txBody>
          <a:bodyPr/>
          <a:lstStyle/>
          <a:p>
            <a:r>
              <a:rPr lang="en-US" altLang="tr-TR" smtClean="0"/>
              <a:t>Register</a:t>
            </a:r>
          </a:p>
        </p:txBody>
      </p:sp>
      <p:sp>
        <p:nvSpPr>
          <p:cNvPr id="391171" name="Rectangle 3"/>
          <p:cNvSpPr>
            <a:spLocks noGrp="1" noChangeArrowheads="1"/>
          </p:cNvSpPr>
          <p:nvPr>
            <p:ph type="body" idx="1"/>
          </p:nvPr>
        </p:nvSpPr>
        <p:spPr>
          <a:xfrm>
            <a:off x="190500" y="1041400"/>
            <a:ext cx="8610600" cy="5105400"/>
          </a:xfrm>
        </p:spPr>
        <p:txBody>
          <a:bodyPr/>
          <a:lstStyle/>
          <a:p>
            <a:pPr marL="0" indent="0"/>
            <a:r>
              <a:rPr lang="en-US" altLang="tr-TR" smtClean="0"/>
              <a:t>A register stores a multi-bit value.</a:t>
            </a:r>
          </a:p>
          <a:p>
            <a:pPr marL="576263" lvl="1" indent="-234950"/>
            <a:r>
              <a:rPr lang="en-US" altLang="tr-TR" sz="2000" smtClean="0"/>
              <a:t>We use a collection of D-latches, all controlled by a common WE.</a:t>
            </a:r>
          </a:p>
          <a:p>
            <a:pPr marL="576263" lvl="1" indent="-234950"/>
            <a:r>
              <a:rPr lang="en-US" altLang="tr-TR" sz="2000" smtClean="0"/>
              <a:t>When WE=1, n-bit value D is written to register</a:t>
            </a:r>
            <a:r>
              <a:rPr lang="en-US" altLang="tr-TR" smtClean="0"/>
              <a:t>.</a:t>
            </a:r>
          </a:p>
        </p:txBody>
      </p:sp>
      <p:pic>
        <p:nvPicPr>
          <p:cNvPr id="159749" name="Picture 4" descr="ch03-regist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800" y="2743200"/>
            <a:ext cx="807085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91171">
                                            <p:txEl>
                                              <p:pRg st="0" end="0"/>
                                            </p:txEl>
                                          </p:spTgt>
                                        </p:tgtEl>
                                        <p:attrNameLst>
                                          <p:attrName>style.visibility</p:attrName>
                                        </p:attrNameLst>
                                      </p:cBhvr>
                                      <p:to>
                                        <p:strVal val="visible"/>
                                      </p:to>
                                    </p:set>
                                    <p:animEffect transition="in" filter="checkerboard(across)">
                                      <p:cBhvr>
                                        <p:cTn id="7" dur="500"/>
                                        <p:tgtEl>
                                          <p:spTgt spid="391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91171">
                                            <p:txEl>
                                              <p:pRg st="1" end="1"/>
                                            </p:txEl>
                                          </p:spTgt>
                                        </p:tgtEl>
                                        <p:attrNameLst>
                                          <p:attrName>style.visibility</p:attrName>
                                        </p:attrNameLst>
                                      </p:cBhvr>
                                      <p:to>
                                        <p:strVal val="visible"/>
                                      </p:to>
                                    </p:set>
                                    <p:animEffect transition="in" filter="checkerboard(across)">
                                      <p:cBhvr>
                                        <p:cTn id="12" dur="500"/>
                                        <p:tgtEl>
                                          <p:spTgt spid="391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91171">
                                            <p:txEl>
                                              <p:pRg st="2" end="2"/>
                                            </p:txEl>
                                          </p:spTgt>
                                        </p:tgtEl>
                                        <p:attrNameLst>
                                          <p:attrName>style.visibility</p:attrName>
                                        </p:attrNameLst>
                                      </p:cBhvr>
                                      <p:to>
                                        <p:strVal val="visible"/>
                                      </p:to>
                                    </p:set>
                                    <p:animEffect transition="in" filter="checkerboard(across)">
                                      <p:cBhvr>
                                        <p:cTn id="17" dur="500"/>
                                        <p:tgtEl>
                                          <p:spTgt spid="391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171" grpId="0" build="p"/>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B5E8E77-8310-4E17-B9CC-4AAD06225D5B}" type="slidenum">
              <a:rPr kumimoji="0" lang="en-US" altLang="tr-TR" sz="1200" smtClean="0"/>
              <a:pPr>
                <a:spcBef>
                  <a:spcPct val="50000"/>
                </a:spcBef>
                <a:buFontTx/>
                <a:buNone/>
              </a:pPr>
              <a:t>127</a:t>
            </a:fld>
            <a:endParaRPr kumimoji="0" lang="en-US" altLang="tr-TR" sz="1200" smtClean="0"/>
          </a:p>
        </p:txBody>
      </p:sp>
      <p:sp>
        <p:nvSpPr>
          <p:cNvPr id="160771" name="Rectangle 2"/>
          <p:cNvSpPr>
            <a:spLocks noGrp="1" noChangeArrowheads="1"/>
          </p:cNvSpPr>
          <p:nvPr>
            <p:ph type="title"/>
          </p:nvPr>
        </p:nvSpPr>
        <p:spPr/>
        <p:txBody>
          <a:bodyPr/>
          <a:lstStyle/>
          <a:p>
            <a:r>
              <a:rPr lang="en-US" altLang="tr-TR" smtClean="0"/>
              <a:t>Representing Multi-bit Values</a:t>
            </a:r>
          </a:p>
        </p:txBody>
      </p:sp>
      <p:sp>
        <p:nvSpPr>
          <p:cNvPr id="392195" name="Rectangle 3"/>
          <p:cNvSpPr>
            <a:spLocks noGrp="1" noChangeArrowheads="1"/>
          </p:cNvSpPr>
          <p:nvPr>
            <p:ph type="body" idx="1"/>
          </p:nvPr>
        </p:nvSpPr>
        <p:spPr>
          <a:xfrm>
            <a:off x="228600" y="1143000"/>
            <a:ext cx="8686800" cy="5105400"/>
          </a:xfrm>
        </p:spPr>
        <p:txBody>
          <a:bodyPr/>
          <a:lstStyle/>
          <a:p>
            <a:pPr marL="0" indent="0"/>
            <a:r>
              <a:rPr lang="en-US" altLang="tr-TR" smtClean="0"/>
              <a:t>Number bits from right (0) to left (n-1)</a:t>
            </a:r>
          </a:p>
          <a:p>
            <a:pPr marL="576263" lvl="1" indent="-234950"/>
            <a:r>
              <a:rPr lang="en-US" altLang="tr-TR" sz="2400" smtClean="0"/>
              <a:t>just a convention -- could be left to right, but must be </a:t>
            </a:r>
            <a:r>
              <a:rPr lang="en-US" altLang="tr-TR" sz="2400" i="1" u="sng" smtClean="0"/>
              <a:t>consistent</a:t>
            </a:r>
          </a:p>
          <a:p>
            <a:pPr marL="0" indent="0"/>
            <a:r>
              <a:rPr lang="en-US" altLang="tr-TR" smtClean="0"/>
              <a:t>Use brackets to denote range:</a:t>
            </a:r>
            <a:br>
              <a:rPr lang="en-US" altLang="tr-TR" smtClean="0"/>
            </a:br>
            <a:r>
              <a:rPr lang="en-US" altLang="tr-TR" b="1" smtClean="0"/>
              <a:t>D[l:r]</a:t>
            </a:r>
            <a:r>
              <a:rPr lang="en-US" altLang="tr-TR" smtClean="0"/>
              <a:t> denotes bit </a:t>
            </a:r>
            <a:r>
              <a:rPr lang="en-US" altLang="tr-TR" b="1" smtClean="0"/>
              <a:t>l</a:t>
            </a:r>
            <a:r>
              <a:rPr lang="en-US" altLang="tr-TR" smtClean="0"/>
              <a:t> to bit </a:t>
            </a:r>
            <a:r>
              <a:rPr lang="en-US" altLang="tr-TR" b="1" smtClean="0"/>
              <a:t>r</a:t>
            </a:r>
            <a:r>
              <a:rPr lang="en-US" altLang="tr-TR" smtClean="0"/>
              <a:t>, from </a:t>
            </a:r>
            <a:r>
              <a:rPr lang="en-US" altLang="tr-TR" i="1" smtClean="0"/>
              <a:t>left</a:t>
            </a:r>
            <a:r>
              <a:rPr lang="en-US" altLang="tr-TR" smtClean="0"/>
              <a:t> to </a:t>
            </a:r>
            <a:r>
              <a:rPr lang="en-US" altLang="tr-TR" i="1" smtClean="0"/>
              <a:t>right</a:t>
            </a:r>
          </a:p>
          <a:p>
            <a:pPr marL="0" indent="0"/>
            <a:endParaRPr lang="en-US" altLang="tr-TR" i="1" smtClean="0"/>
          </a:p>
          <a:p>
            <a:pPr marL="0" indent="0"/>
            <a:endParaRPr lang="en-US" altLang="tr-TR" i="1" smtClean="0"/>
          </a:p>
          <a:p>
            <a:pPr marL="0" indent="0"/>
            <a:endParaRPr lang="en-US" altLang="tr-TR" i="1" smtClean="0"/>
          </a:p>
          <a:p>
            <a:pPr marL="0" indent="0"/>
            <a:r>
              <a:rPr lang="en-US" altLang="tr-TR" smtClean="0"/>
              <a:t>May also see A</a:t>
            </a:r>
            <a:r>
              <a:rPr lang="en-US" altLang="tr-TR" b="1" smtClean="0"/>
              <a:t>&lt;14:9&gt;</a:t>
            </a:r>
            <a:r>
              <a:rPr lang="en-US" altLang="tr-TR" smtClean="0"/>
              <a:t>, </a:t>
            </a:r>
            <a:br>
              <a:rPr lang="en-US" altLang="tr-TR" smtClean="0"/>
            </a:br>
            <a:r>
              <a:rPr lang="en-US" altLang="tr-TR" smtClean="0"/>
              <a:t>especially in hardware block diagrams.</a:t>
            </a:r>
          </a:p>
        </p:txBody>
      </p:sp>
      <p:grpSp>
        <p:nvGrpSpPr>
          <p:cNvPr id="392205" name="Group 13"/>
          <p:cNvGrpSpPr>
            <a:grpSpLocks/>
          </p:cNvGrpSpPr>
          <p:nvPr/>
        </p:nvGrpSpPr>
        <p:grpSpPr bwMode="auto">
          <a:xfrm>
            <a:off x="1131888" y="3136900"/>
            <a:ext cx="6884987" cy="1873250"/>
            <a:chOff x="713" y="1976"/>
            <a:chExt cx="4337" cy="1180"/>
          </a:xfrm>
        </p:grpSpPr>
        <p:sp>
          <p:nvSpPr>
            <p:cNvPr id="160774" name="Text Box 4"/>
            <p:cNvSpPr txBox="1">
              <a:spLocks noChangeArrowheads="1"/>
            </p:cNvSpPr>
            <p:nvPr/>
          </p:nvSpPr>
          <p:spPr bwMode="auto">
            <a:xfrm>
              <a:off x="1337" y="2120"/>
              <a:ext cx="30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solidFill>
                    <a:schemeClr val="accent2"/>
                  </a:solidFill>
                  <a:latin typeface="Franklin Gothic Book" panose="020B0503020102020204" pitchFamily="34" charset="0"/>
                </a:rPr>
                <a:t>A =</a:t>
              </a:r>
              <a:r>
                <a:rPr kumimoji="0" lang="en-US" altLang="tr-TR" b="1">
                  <a:solidFill>
                    <a:schemeClr val="accent2"/>
                  </a:solidFill>
                  <a:latin typeface="CourierPS" pitchFamily="49" charset="0"/>
                </a:rPr>
                <a:t> 0101001101010101</a:t>
              </a:r>
            </a:p>
          </p:txBody>
        </p:sp>
        <p:sp>
          <p:nvSpPr>
            <p:cNvPr id="160775" name="Line 5"/>
            <p:cNvSpPr>
              <a:spLocks noChangeShapeType="1"/>
            </p:cNvSpPr>
            <p:nvPr/>
          </p:nvSpPr>
          <p:spPr bwMode="auto">
            <a:xfrm>
              <a:off x="3984" y="2408"/>
              <a:ext cx="384" cy="0"/>
            </a:xfrm>
            <a:prstGeom prst="line">
              <a:avLst/>
            </a:prstGeom>
            <a:noFill/>
            <a:ln w="952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0776" name="Text Box 6"/>
            <p:cNvSpPr txBox="1">
              <a:spLocks noChangeArrowheads="1"/>
            </p:cNvSpPr>
            <p:nvPr/>
          </p:nvSpPr>
          <p:spPr bwMode="auto">
            <a:xfrm>
              <a:off x="3641" y="2799"/>
              <a:ext cx="1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solidFill>
                    <a:schemeClr val="accent2"/>
                  </a:solidFill>
                  <a:latin typeface="Franklin Gothic Book" panose="020B0503020102020204" pitchFamily="34" charset="0"/>
                </a:rPr>
                <a:t>A[2:0] =</a:t>
              </a:r>
              <a:r>
                <a:rPr kumimoji="0" lang="en-US" altLang="tr-TR" sz="2800" b="1">
                  <a:solidFill>
                    <a:schemeClr val="accent2"/>
                  </a:solidFill>
                  <a:latin typeface="CourierPS" pitchFamily="49" charset="0"/>
                </a:rPr>
                <a:t> 101</a:t>
              </a:r>
            </a:p>
          </p:txBody>
        </p:sp>
        <p:sp>
          <p:nvSpPr>
            <p:cNvPr id="160777" name="Text Box 7"/>
            <p:cNvSpPr txBox="1">
              <a:spLocks noChangeArrowheads="1"/>
            </p:cNvSpPr>
            <p:nvPr/>
          </p:nvSpPr>
          <p:spPr bwMode="auto">
            <a:xfrm>
              <a:off x="713" y="2829"/>
              <a:ext cx="194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solidFill>
                    <a:schemeClr val="accent2"/>
                  </a:solidFill>
                  <a:latin typeface="Franklin Gothic Book" panose="020B0503020102020204" pitchFamily="34" charset="0"/>
                </a:rPr>
                <a:t>A[14:9] =</a:t>
              </a:r>
              <a:r>
                <a:rPr kumimoji="0" lang="en-US" altLang="tr-TR" sz="2800" b="1">
                  <a:solidFill>
                    <a:schemeClr val="accent2"/>
                  </a:solidFill>
                  <a:latin typeface="CourierPS" pitchFamily="49" charset="0"/>
                </a:rPr>
                <a:t> 101001</a:t>
              </a:r>
            </a:p>
          </p:txBody>
        </p:sp>
        <p:sp>
          <p:nvSpPr>
            <p:cNvPr id="160778" name="Line 8"/>
            <p:cNvSpPr>
              <a:spLocks noChangeShapeType="1"/>
            </p:cNvSpPr>
            <p:nvPr/>
          </p:nvSpPr>
          <p:spPr bwMode="auto">
            <a:xfrm>
              <a:off x="2160" y="2408"/>
              <a:ext cx="816" cy="0"/>
            </a:xfrm>
            <a:prstGeom prst="line">
              <a:avLst/>
            </a:prstGeom>
            <a:noFill/>
            <a:ln w="952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0779" name="Line 9"/>
            <p:cNvSpPr>
              <a:spLocks noChangeShapeType="1"/>
            </p:cNvSpPr>
            <p:nvPr/>
          </p:nvSpPr>
          <p:spPr bwMode="auto">
            <a:xfrm>
              <a:off x="4073" y="2511"/>
              <a:ext cx="0" cy="288"/>
            </a:xfrm>
            <a:prstGeom prst="line">
              <a:avLst/>
            </a:prstGeom>
            <a:noFill/>
            <a:ln w="28575">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0780" name="Line 10"/>
            <p:cNvSpPr>
              <a:spLocks noChangeShapeType="1"/>
            </p:cNvSpPr>
            <p:nvPr/>
          </p:nvSpPr>
          <p:spPr bwMode="auto">
            <a:xfrm flipH="1">
              <a:off x="1721" y="2463"/>
              <a:ext cx="720" cy="384"/>
            </a:xfrm>
            <a:prstGeom prst="line">
              <a:avLst/>
            </a:prstGeom>
            <a:noFill/>
            <a:ln w="28575">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0781" name="Text Box 11"/>
            <p:cNvSpPr txBox="1">
              <a:spLocks noChangeArrowheads="1"/>
            </p:cNvSpPr>
            <p:nvPr/>
          </p:nvSpPr>
          <p:spPr bwMode="auto">
            <a:xfrm>
              <a:off x="4224" y="1976"/>
              <a:ext cx="19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a:solidFill>
                    <a:schemeClr val="accent2"/>
                  </a:solidFill>
                  <a:latin typeface="Franklin Gothic Book" panose="020B0503020102020204" pitchFamily="34" charset="0"/>
                </a:rPr>
                <a:t>0</a:t>
              </a:r>
            </a:p>
          </p:txBody>
        </p:sp>
        <p:sp>
          <p:nvSpPr>
            <p:cNvPr id="160782" name="Text Box 12"/>
            <p:cNvSpPr txBox="1">
              <a:spLocks noChangeArrowheads="1"/>
            </p:cNvSpPr>
            <p:nvPr/>
          </p:nvSpPr>
          <p:spPr bwMode="auto">
            <a:xfrm>
              <a:off x="1828" y="1983"/>
              <a:ext cx="2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a:solidFill>
                    <a:schemeClr val="accent2"/>
                  </a:solidFill>
                  <a:latin typeface="Franklin Gothic Book" panose="020B0503020102020204" pitchFamily="34" charset="0"/>
                </a:rPr>
                <a:t>15</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92195">
                                            <p:txEl>
                                              <p:pRg st="0" end="0"/>
                                            </p:txEl>
                                          </p:spTgt>
                                        </p:tgtEl>
                                        <p:attrNameLst>
                                          <p:attrName>style.visibility</p:attrName>
                                        </p:attrNameLst>
                                      </p:cBhvr>
                                      <p:to>
                                        <p:strVal val="visible"/>
                                      </p:to>
                                    </p:set>
                                    <p:animEffect transition="in" filter="checkerboard(across)">
                                      <p:cBhvr>
                                        <p:cTn id="7" dur="500"/>
                                        <p:tgtEl>
                                          <p:spTgt spid="39219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92195">
                                            <p:txEl>
                                              <p:pRg st="1" end="1"/>
                                            </p:txEl>
                                          </p:spTgt>
                                        </p:tgtEl>
                                        <p:attrNameLst>
                                          <p:attrName>style.visibility</p:attrName>
                                        </p:attrNameLst>
                                      </p:cBhvr>
                                      <p:to>
                                        <p:strVal val="visible"/>
                                      </p:to>
                                    </p:set>
                                    <p:animEffect transition="in" filter="checkerboard(across)">
                                      <p:cBhvr>
                                        <p:cTn id="12" dur="500"/>
                                        <p:tgtEl>
                                          <p:spTgt spid="39219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92195">
                                            <p:txEl>
                                              <p:pRg st="2" end="2"/>
                                            </p:txEl>
                                          </p:spTgt>
                                        </p:tgtEl>
                                        <p:attrNameLst>
                                          <p:attrName>style.visibility</p:attrName>
                                        </p:attrNameLst>
                                      </p:cBhvr>
                                      <p:to>
                                        <p:strVal val="visible"/>
                                      </p:to>
                                    </p:set>
                                    <p:animEffect transition="in" filter="checkerboard(across)">
                                      <p:cBhvr>
                                        <p:cTn id="17" dur="500"/>
                                        <p:tgtEl>
                                          <p:spTgt spid="39219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392205"/>
                                        </p:tgtEl>
                                        <p:attrNameLst>
                                          <p:attrName>style.visibility</p:attrName>
                                        </p:attrNameLst>
                                      </p:cBhvr>
                                      <p:to>
                                        <p:strVal val="visible"/>
                                      </p:to>
                                    </p:set>
                                    <p:animEffect transition="in" filter="dissolve">
                                      <p:cBhvr>
                                        <p:cTn id="22" dur="500"/>
                                        <p:tgtEl>
                                          <p:spTgt spid="39220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392195">
                                            <p:txEl>
                                              <p:pRg st="6" end="6"/>
                                            </p:txEl>
                                          </p:spTgt>
                                        </p:tgtEl>
                                        <p:attrNameLst>
                                          <p:attrName>style.visibility</p:attrName>
                                        </p:attrNameLst>
                                      </p:cBhvr>
                                      <p:to>
                                        <p:strVal val="visible"/>
                                      </p:to>
                                    </p:set>
                                    <p:animEffect transition="in" filter="checkerboard(across)">
                                      <p:cBhvr>
                                        <p:cTn id="27" dur="500"/>
                                        <p:tgtEl>
                                          <p:spTgt spid="392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2195"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8B6D92B8-7D14-488C-BC87-7E5AB7B4FB23}" type="slidenum">
              <a:rPr kumimoji="0" lang="en-US" altLang="tr-TR" sz="1200" smtClean="0"/>
              <a:pPr>
                <a:spcBef>
                  <a:spcPct val="50000"/>
                </a:spcBef>
                <a:buFontTx/>
                <a:buNone/>
              </a:pPr>
              <a:t>128</a:t>
            </a:fld>
            <a:endParaRPr kumimoji="0" lang="en-US" altLang="tr-TR" sz="1200" smtClean="0"/>
          </a:p>
        </p:txBody>
      </p:sp>
      <p:sp>
        <p:nvSpPr>
          <p:cNvPr id="161795" name="Rectangle 2"/>
          <p:cNvSpPr>
            <a:spLocks noGrp="1" noChangeArrowheads="1"/>
          </p:cNvSpPr>
          <p:nvPr>
            <p:ph type="title"/>
          </p:nvPr>
        </p:nvSpPr>
        <p:spPr/>
        <p:txBody>
          <a:bodyPr/>
          <a:lstStyle/>
          <a:p>
            <a:r>
              <a:rPr lang="en-US" altLang="tr-TR" smtClean="0"/>
              <a:t>Memory</a:t>
            </a:r>
          </a:p>
        </p:txBody>
      </p:sp>
      <p:sp>
        <p:nvSpPr>
          <p:cNvPr id="393219" name="Rectangle 3"/>
          <p:cNvSpPr>
            <a:spLocks noGrp="1" noChangeArrowheads="1"/>
          </p:cNvSpPr>
          <p:nvPr>
            <p:ph type="body" idx="1"/>
          </p:nvPr>
        </p:nvSpPr>
        <p:spPr/>
        <p:txBody>
          <a:bodyPr/>
          <a:lstStyle/>
          <a:p>
            <a:pPr marL="0" indent="0"/>
            <a:r>
              <a:rPr lang="en-US" altLang="tr-TR" smtClean="0"/>
              <a:t>Now that we know how to store bits,</a:t>
            </a:r>
            <a:br>
              <a:rPr lang="en-US" altLang="tr-TR" smtClean="0"/>
            </a:br>
            <a:r>
              <a:rPr lang="en-US" altLang="tr-TR" smtClean="0"/>
              <a:t>we can build a memory – a logical </a:t>
            </a:r>
            <a:r>
              <a:rPr lang="en-US" altLang="tr-TR" i="1" smtClean="0"/>
              <a:t>k × m</a:t>
            </a:r>
            <a:r>
              <a:rPr lang="en-US" altLang="tr-TR" smtClean="0"/>
              <a:t> array of </a:t>
            </a:r>
            <a:br>
              <a:rPr lang="en-US" altLang="tr-TR" smtClean="0"/>
            </a:br>
            <a:r>
              <a:rPr lang="en-US" altLang="tr-TR" smtClean="0"/>
              <a:t>stored bits.</a:t>
            </a:r>
          </a:p>
        </p:txBody>
      </p:sp>
      <p:grpSp>
        <p:nvGrpSpPr>
          <p:cNvPr id="393220" name="Group 4"/>
          <p:cNvGrpSpPr>
            <a:grpSpLocks/>
          </p:cNvGrpSpPr>
          <p:nvPr/>
        </p:nvGrpSpPr>
        <p:grpSpPr bwMode="auto">
          <a:xfrm>
            <a:off x="5638800" y="2362200"/>
            <a:ext cx="1828800" cy="2743200"/>
            <a:chOff x="3552" y="1488"/>
            <a:chExt cx="1152" cy="1728"/>
          </a:xfrm>
        </p:grpSpPr>
        <p:sp>
          <p:nvSpPr>
            <p:cNvPr id="161806" name="Rectangle 5"/>
            <p:cNvSpPr>
              <a:spLocks noChangeArrowheads="1"/>
            </p:cNvSpPr>
            <p:nvPr/>
          </p:nvSpPr>
          <p:spPr bwMode="auto">
            <a:xfrm>
              <a:off x="3552" y="1488"/>
              <a:ext cx="1152" cy="1728"/>
            </a:xfrm>
            <a:prstGeom prst="rect">
              <a:avLst/>
            </a:prstGeom>
            <a:noFill/>
            <a:ln w="28575">
              <a:solidFill>
                <a:srgbClr val="CE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61807" name="Line 6"/>
            <p:cNvSpPr>
              <a:spLocks noChangeShapeType="1"/>
            </p:cNvSpPr>
            <p:nvPr/>
          </p:nvSpPr>
          <p:spPr bwMode="auto">
            <a:xfrm>
              <a:off x="3552" y="1632"/>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08" name="Line 7"/>
            <p:cNvSpPr>
              <a:spLocks noChangeShapeType="1"/>
            </p:cNvSpPr>
            <p:nvPr/>
          </p:nvSpPr>
          <p:spPr bwMode="auto">
            <a:xfrm>
              <a:off x="3552" y="1776"/>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09" name="Line 8"/>
            <p:cNvSpPr>
              <a:spLocks noChangeShapeType="1"/>
            </p:cNvSpPr>
            <p:nvPr/>
          </p:nvSpPr>
          <p:spPr bwMode="auto">
            <a:xfrm>
              <a:off x="3552" y="1920"/>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10" name="Line 9"/>
            <p:cNvSpPr>
              <a:spLocks noChangeShapeType="1"/>
            </p:cNvSpPr>
            <p:nvPr/>
          </p:nvSpPr>
          <p:spPr bwMode="auto">
            <a:xfrm>
              <a:off x="3552" y="2064"/>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11" name="Line 10"/>
            <p:cNvSpPr>
              <a:spLocks noChangeShapeType="1"/>
            </p:cNvSpPr>
            <p:nvPr/>
          </p:nvSpPr>
          <p:spPr bwMode="auto">
            <a:xfrm>
              <a:off x="3552" y="2208"/>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12" name="Line 11"/>
            <p:cNvSpPr>
              <a:spLocks noChangeShapeType="1"/>
            </p:cNvSpPr>
            <p:nvPr/>
          </p:nvSpPr>
          <p:spPr bwMode="auto">
            <a:xfrm>
              <a:off x="3552" y="2352"/>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13" name="Line 12"/>
            <p:cNvSpPr>
              <a:spLocks noChangeShapeType="1"/>
            </p:cNvSpPr>
            <p:nvPr/>
          </p:nvSpPr>
          <p:spPr bwMode="auto">
            <a:xfrm>
              <a:off x="3552" y="2496"/>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14" name="Line 13"/>
            <p:cNvSpPr>
              <a:spLocks noChangeShapeType="1"/>
            </p:cNvSpPr>
            <p:nvPr/>
          </p:nvSpPr>
          <p:spPr bwMode="auto">
            <a:xfrm>
              <a:off x="3552" y="2784"/>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15" name="Line 14"/>
            <p:cNvSpPr>
              <a:spLocks noChangeShapeType="1"/>
            </p:cNvSpPr>
            <p:nvPr/>
          </p:nvSpPr>
          <p:spPr bwMode="auto">
            <a:xfrm>
              <a:off x="3552" y="2928"/>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16" name="Line 15"/>
            <p:cNvSpPr>
              <a:spLocks noChangeShapeType="1"/>
            </p:cNvSpPr>
            <p:nvPr/>
          </p:nvSpPr>
          <p:spPr bwMode="auto">
            <a:xfrm>
              <a:off x="3552" y="3072"/>
              <a:ext cx="1152" cy="0"/>
            </a:xfrm>
            <a:prstGeom prst="line">
              <a:avLst/>
            </a:prstGeom>
            <a:noFill/>
            <a:ln w="28575">
              <a:solidFill>
                <a:srgbClr val="CE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1817" name="Text Box 16"/>
            <p:cNvSpPr txBox="1">
              <a:spLocks noChangeArrowheads="1"/>
            </p:cNvSpPr>
            <p:nvPr/>
          </p:nvSpPr>
          <p:spPr bwMode="auto">
            <a:xfrm>
              <a:off x="4032" y="2496"/>
              <a:ext cx="212"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CE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nSpc>
                  <a:spcPct val="50000"/>
                </a:lnSpc>
                <a:spcBef>
                  <a:spcPct val="0"/>
                </a:spcBef>
                <a:buFontTx/>
                <a:buNone/>
              </a:pPr>
              <a:r>
                <a:rPr kumimoji="0" lang="en-US" altLang="tr-TR" sz="1800" b="1">
                  <a:solidFill>
                    <a:srgbClr val="CE0000"/>
                  </a:solidFill>
                  <a:latin typeface="Franklin Gothic Book" panose="020B0503020102020204" pitchFamily="34" charset="0"/>
                </a:rPr>
                <a:t>•</a:t>
              </a:r>
            </a:p>
            <a:p>
              <a:pPr>
                <a:lnSpc>
                  <a:spcPct val="50000"/>
                </a:lnSpc>
                <a:spcBef>
                  <a:spcPct val="0"/>
                </a:spcBef>
                <a:buFontTx/>
                <a:buNone/>
              </a:pPr>
              <a:r>
                <a:rPr kumimoji="0" lang="en-US" altLang="tr-TR" sz="1800" b="1">
                  <a:solidFill>
                    <a:srgbClr val="CE0000"/>
                  </a:solidFill>
                  <a:latin typeface="Franklin Gothic Book" panose="020B0503020102020204" pitchFamily="34" charset="0"/>
                </a:rPr>
                <a:t>•</a:t>
              </a:r>
            </a:p>
            <a:p>
              <a:pPr>
                <a:lnSpc>
                  <a:spcPct val="50000"/>
                </a:lnSpc>
                <a:spcBef>
                  <a:spcPct val="0"/>
                </a:spcBef>
                <a:buFontTx/>
                <a:buNone/>
              </a:pPr>
              <a:r>
                <a:rPr kumimoji="0" lang="en-US" altLang="tr-TR" sz="1800" b="1">
                  <a:solidFill>
                    <a:srgbClr val="CE0000"/>
                  </a:solidFill>
                  <a:latin typeface="Franklin Gothic Book" panose="020B0503020102020204" pitchFamily="34" charset="0"/>
                </a:rPr>
                <a:t>•</a:t>
              </a:r>
            </a:p>
          </p:txBody>
        </p:sp>
      </p:grpSp>
      <p:grpSp>
        <p:nvGrpSpPr>
          <p:cNvPr id="393239" name="Group 23"/>
          <p:cNvGrpSpPr>
            <a:grpSpLocks/>
          </p:cNvGrpSpPr>
          <p:nvPr/>
        </p:nvGrpSpPr>
        <p:grpSpPr bwMode="auto">
          <a:xfrm>
            <a:off x="3775075" y="2362200"/>
            <a:ext cx="1711325" cy="2743200"/>
            <a:chOff x="2378" y="1488"/>
            <a:chExt cx="1078" cy="1728"/>
          </a:xfrm>
        </p:grpSpPr>
        <p:sp>
          <p:nvSpPr>
            <p:cNvPr id="161804" name="AutoShape 17"/>
            <p:cNvSpPr>
              <a:spLocks/>
            </p:cNvSpPr>
            <p:nvPr/>
          </p:nvSpPr>
          <p:spPr bwMode="auto">
            <a:xfrm>
              <a:off x="3216" y="1488"/>
              <a:ext cx="240" cy="1728"/>
            </a:xfrm>
            <a:prstGeom prst="leftBrace">
              <a:avLst>
                <a:gd name="adj1" fmla="val 60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61805" name="Text Box 19"/>
            <p:cNvSpPr txBox="1">
              <a:spLocks noChangeArrowheads="1"/>
            </p:cNvSpPr>
            <p:nvPr/>
          </p:nvSpPr>
          <p:spPr bwMode="auto">
            <a:xfrm>
              <a:off x="2378" y="2208"/>
              <a:ext cx="748"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r">
                <a:spcBef>
                  <a:spcPct val="0"/>
                </a:spcBef>
                <a:buFontTx/>
                <a:buNone/>
              </a:pPr>
              <a:r>
                <a:rPr kumimoji="0" lang="en-US" altLang="tr-TR" sz="2000" i="1">
                  <a:latin typeface="Arial" panose="020B0604020202020204" pitchFamily="34" charset="0"/>
                </a:rPr>
                <a:t>k</a:t>
              </a:r>
              <a:r>
                <a:rPr kumimoji="0" lang="en-US" altLang="tr-TR" sz="2000">
                  <a:latin typeface="Arial" panose="020B0604020202020204" pitchFamily="34" charset="0"/>
                </a:rPr>
                <a:t> = 2</a:t>
              </a:r>
              <a:r>
                <a:rPr kumimoji="0" lang="en-US" altLang="tr-TR" sz="2000" i="1" baseline="30000">
                  <a:latin typeface="Arial" panose="020B0604020202020204" pitchFamily="34" charset="0"/>
                </a:rPr>
                <a:t>n</a:t>
              </a:r>
            </a:p>
            <a:p>
              <a:pPr algn="r">
                <a:spcBef>
                  <a:spcPct val="0"/>
                </a:spcBef>
                <a:buFontTx/>
                <a:buNone/>
              </a:pPr>
              <a:r>
                <a:rPr kumimoji="0" lang="en-US" altLang="tr-TR" sz="2000">
                  <a:latin typeface="Arial" panose="020B0604020202020204" pitchFamily="34" charset="0"/>
                </a:rPr>
                <a:t>locations</a:t>
              </a:r>
            </a:p>
          </p:txBody>
        </p:sp>
      </p:grpSp>
      <p:grpSp>
        <p:nvGrpSpPr>
          <p:cNvPr id="393240" name="Group 24"/>
          <p:cNvGrpSpPr>
            <a:grpSpLocks/>
          </p:cNvGrpSpPr>
          <p:nvPr/>
        </p:nvGrpSpPr>
        <p:grpSpPr bwMode="auto">
          <a:xfrm>
            <a:off x="5638800" y="5257800"/>
            <a:ext cx="1828800" cy="777875"/>
            <a:chOff x="3552" y="3312"/>
            <a:chExt cx="1152" cy="490"/>
          </a:xfrm>
        </p:grpSpPr>
        <p:sp>
          <p:nvSpPr>
            <p:cNvPr id="161802" name="AutoShape 18"/>
            <p:cNvSpPr>
              <a:spLocks/>
            </p:cNvSpPr>
            <p:nvPr/>
          </p:nvSpPr>
          <p:spPr bwMode="auto">
            <a:xfrm rot="5400000">
              <a:off x="4032" y="2832"/>
              <a:ext cx="192" cy="1152"/>
            </a:xfrm>
            <a:prstGeom prst="rightBrace">
              <a:avLst>
                <a:gd name="adj1" fmla="val 50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61803" name="Text Box 20"/>
            <p:cNvSpPr txBox="1">
              <a:spLocks noChangeArrowheads="1"/>
            </p:cNvSpPr>
            <p:nvPr/>
          </p:nvSpPr>
          <p:spPr bwMode="auto">
            <a:xfrm>
              <a:off x="3835" y="3552"/>
              <a:ext cx="54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i="1">
                  <a:latin typeface="Arial" panose="020B0604020202020204" pitchFamily="34" charset="0"/>
                </a:rPr>
                <a:t>m</a:t>
              </a:r>
              <a:r>
                <a:rPr kumimoji="0" lang="en-US" altLang="tr-TR" sz="2000">
                  <a:latin typeface="Arial" panose="020B0604020202020204" pitchFamily="34" charset="0"/>
                </a:rPr>
                <a:t> bits</a:t>
              </a:r>
            </a:p>
          </p:txBody>
        </p:sp>
      </p:grpSp>
      <p:sp>
        <p:nvSpPr>
          <p:cNvPr id="393237" name="Text Box 21"/>
          <p:cNvSpPr txBox="1">
            <a:spLocks noChangeArrowheads="1"/>
          </p:cNvSpPr>
          <p:nvPr/>
        </p:nvSpPr>
        <p:spPr bwMode="auto">
          <a:xfrm>
            <a:off x="685800" y="3276600"/>
            <a:ext cx="2846388"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chemeClr val="accent2"/>
                </a:solidFill>
                <a:latin typeface="Arial" panose="020B0604020202020204" pitchFamily="34" charset="0"/>
              </a:rPr>
              <a:t>Address Space:</a:t>
            </a:r>
          </a:p>
          <a:p>
            <a:pPr>
              <a:spcBef>
                <a:spcPct val="0"/>
              </a:spcBef>
              <a:buFontTx/>
              <a:buNone/>
            </a:pPr>
            <a:r>
              <a:rPr kumimoji="0" lang="en-US" altLang="tr-TR" sz="2400">
                <a:solidFill>
                  <a:schemeClr val="accent2"/>
                </a:solidFill>
                <a:latin typeface="Arial" panose="020B0604020202020204" pitchFamily="34" charset="0"/>
              </a:rPr>
              <a:t>number of locations</a:t>
            </a:r>
            <a:br>
              <a:rPr kumimoji="0" lang="en-US" altLang="tr-TR" sz="2400">
                <a:solidFill>
                  <a:schemeClr val="accent2"/>
                </a:solidFill>
                <a:latin typeface="Arial" panose="020B0604020202020204" pitchFamily="34" charset="0"/>
              </a:rPr>
            </a:br>
            <a:r>
              <a:rPr kumimoji="0" lang="en-US" altLang="tr-TR" sz="1800">
                <a:solidFill>
                  <a:schemeClr val="accent2"/>
                </a:solidFill>
                <a:latin typeface="Arial" panose="020B0604020202020204" pitchFamily="34" charset="0"/>
              </a:rPr>
              <a:t>(usually a power of 2)</a:t>
            </a:r>
          </a:p>
        </p:txBody>
      </p:sp>
      <p:sp>
        <p:nvSpPr>
          <p:cNvPr id="393238" name="Text Box 22"/>
          <p:cNvSpPr txBox="1">
            <a:spLocks noChangeArrowheads="1"/>
          </p:cNvSpPr>
          <p:nvPr/>
        </p:nvSpPr>
        <p:spPr bwMode="auto">
          <a:xfrm>
            <a:off x="2133600" y="5105400"/>
            <a:ext cx="3778250"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chemeClr val="accent2"/>
                </a:solidFill>
                <a:latin typeface="Arial" panose="020B0604020202020204" pitchFamily="34" charset="0"/>
              </a:rPr>
              <a:t>Addressability:</a:t>
            </a:r>
          </a:p>
          <a:p>
            <a:pPr>
              <a:spcBef>
                <a:spcPct val="0"/>
              </a:spcBef>
              <a:buFontTx/>
              <a:buNone/>
            </a:pPr>
            <a:r>
              <a:rPr kumimoji="0" lang="en-US" altLang="tr-TR" sz="2400">
                <a:solidFill>
                  <a:schemeClr val="accent2"/>
                </a:solidFill>
                <a:latin typeface="Arial" panose="020B0604020202020204" pitchFamily="34" charset="0"/>
              </a:rPr>
              <a:t>number of bits per location</a:t>
            </a:r>
            <a:br>
              <a:rPr kumimoji="0" lang="en-US" altLang="tr-TR" sz="2400">
                <a:solidFill>
                  <a:schemeClr val="accent2"/>
                </a:solidFill>
                <a:latin typeface="Arial" panose="020B0604020202020204" pitchFamily="34" charset="0"/>
              </a:rPr>
            </a:br>
            <a:r>
              <a:rPr kumimoji="0" lang="en-US" altLang="tr-TR" sz="1800">
                <a:solidFill>
                  <a:schemeClr val="accent2"/>
                </a:solidFill>
                <a:latin typeface="Arial" panose="020B0604020202020204" pitchFamily="34" charset="0"/>
              </a:rPr>
              <a:t>(e.g., byte-addressable)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93219">
                                            <p:txEl>
                                              <p:pRg st="0" end="0"/>
                                            </p:txEl>
                                          </p:spTgt>
                                        </p:tgtEl>
                                        <p:attrNameLst>
                                          <p:attrName>style.visibility</p:attrName>
                                        </p:attrNameLst>
                                      </p:cBhvr>
                                      <p:to>
                                        <p:strVal val="visible"/>
                                      </p:to>
                                    </p:set>
                                    <p:animEffect transition="in" filter="checkerboard(across)">
                                      <p:cBhvr>
                                        <p:cTn id="7" dur="500"/>
                                        <p:tgtEl>
                                          <p:spTgt spid="39321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393220"/>
                                        </p:tgtEl>
                                        <p:attrNameLst>
                                          <p:attrName>style.visibility</p:attrName>
                                        </p:attrNameLst>
                                      </p:cBhvr>
                                      <p:to>
                                        <p:strVal val="visible"/>
                                      </p:to>
                                    </p:set>
                                    <p:animEffect transition="in" filter="diamond(in)">
                                      <p:cBhvr>
                                        <p:cTn id="12" dur="2000"/>
                                        <p:tgtEl>
                                          <p:spTgt spid="3932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0" presetClass="entr" presetSubtype="0" fill="hold" nodeType="clickEffect">
                                  <p:stCondLst>
                                    <p:cond delay="0"/>
                                  </p:stCondLst>
                                  <p:childTnLst>
                                    <p:set>
                                      <p:cBhvr>
                                        <p:cTn id="16" dur="1" fill="hold">
                                          <p:stCondLst>
                                            <p:cond delay="0"/>
                                          </p:stCondLst>
                                        </p:cTn>
                                        <p:tgtEl>
                                          <p:spTgt spid="393239"/>
                                        </p:tgtEl>
                                        <p:attrNameLst>
                                          <p:attrName>style.visibility</p:attrName>
                                        </p:attrNameLst>
                                      </p:cBhvr>
                                      <p:to>
                                        <p:strVal val="visible"/>
                                      </p:to>
                                    </p:set>
                                    <p:animEffect transition="in" filter="wedge">
                                      <p:cBhvr>
                                        <p:cTn id="17" dur="2000"/>
                                        <p:tgtEl>
                                          <p:spTgt spid="39323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93237"/>
                                        </p:tgtEl>
                                        <p:attrNameLst>
                                          <p:attrName>style.visibility</p:attrName>
                                        </p:attrNameLst>
                                      </p:cBhvr>
                                      <p:to>
                                        <p:strVal val="visible"/>
                                      </p:to>
                                    </p:set>
                                    <p:animEffect transition="in" filter="dissolve">
                                      <p:cBhvr>
                                        <p:cTn id="22" dur="500"/>
                                        <p:tgtEl>
                                          <p:spTgt spid="39323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0" presetClass="entr" presetSubtype="0" fill="hold" nodeType="clickEffect">
                                  <p:stCondLst>
                                    <p:cond delay="0"/>
                                  </p:stCondLst>
                                  <p:childTnLst>
                                    <p:set>
                                      <p:cBhvr>
                                        <p:cTn id="26" dur="1" fill="hold">
                                          <p:stCondLst>
                                            <p:cond delay="0"/>
                                          </p:stCondLst>
                                        </p:cTn>
                                        <p:tgtEl>
                                          <p:spTgt spid="393240"/>
                                        </p:tgtEl>
                                        <p:attrNameLst>
                                          <p:attrName>style.visibility</p:attrName>
                                        </p:attrNameLst>
                                      </p:cBhvr>
                                      <p:to>
                                        <p:strVal val="visible"/>
                                      </p:to>
                                    </p:set>
                                    <p:animEffect transition="in" filter="wedge">
                                      <p:cBhvr>
                                        <p:cTn id="27" dur="2000"/>
                                        <p:tgtEl>
                                          <p:spTgt spid="39324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393238"/>
                                        </p:tgtEl>
                                        <p:attrNameLst>
                                          <p:attrName>style.visibility</p:attrName>
                                        </p:attrNameLst>
                                      </p:cBhvr>
                                      <p:to>
                                        <p:strVal val="visible"/>
                                      </p:to>
                                    </p:set>
                                    <p:animEffect transition="in" filter="dissolve">
                                      <p:cBhvr>
                                        <p:cTn id="32" dur="500"/>
                                        <p:tgtEl>
                                          <p:spTgt spid="393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219" grpId="0" build="p"/>
      <p:bldP spid="393237" grpId="0"/>
      <p:bldP spid="393238"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Slide Number Placeholder 2"/>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D1BF3C9-CB00-411E-A6FC-E3BD683C10DF}" type="slidenum">
              <a:rPr kumimoji="0" lang="en-US" altLang="tr-TR" sz="1200" smtClean="0"/>
              <a:pPr>
                <a:spcBef>
                  <a:spcPct val="50000"/>
                </a:spcBef>
                <a:buFontTx/>
                <a:buNone/>
              </a:pPr>
              <a:t>129</a:t>
            </a:fld>
            <a:endParaRPr kumimoji="0" lang="en-US" altLang="tr-TR" sz="1200" smtClean="0"/>
          </a:p>
        </p:txBody>
      </p:sp>
      <p:pic>
        <p:nvPicPr>
          <p:cNvPr id="162819" name="Picture 2" descr="ch03-memor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2600" y="1092200"/>
            <a:ext cx="5594350" cy="518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Rectangle 3"/>
          <p:cNvSpPr>
            <a:spLocks noGrp="1" noChangeArrowheads="1"/>
          </p:cNvSpPr>
          <p:nvPr>
            <p:ph type="title"/>
          </p:nvPr>
        </p:nvSpPr>
        <p:spPr/>
        <p:txBody>
          <a:bodyPr/>
          <a:lstStyle/>
          <a:p>
            <a:r>
              <a:rPr lang="en-US" altLang="tr-TR" smtClean="0"/>
              <a:t>2</a:t>
            </a:r>
            <a:r>
              <a:rPr lang="en-US" altLang="tr-TR" baseline="30000" smtClean="0"/>
              <a:t>2</a:t>
            </a:r>
            <a:r>
              <a:rPr lang="en-US" altLang="tr-TR" smtClean="0"/>
              <a:t> x 3 Memory</a:t>
            </a:r>
          </a:p>
        </p:txBody>
      </p:sp>
      <p:sp>
        <p:nvSpPr>
          <p:cNvPr id="162821" name="Rectangle 4"/>
          <p:cNvSpPr>
            <a:spLocks noChangeArrowheads="1"/>
          </p:cNvSpPr>
          <p:nvPr/>
        </p:nvSpPr>
        <p:spPr bwMode="auto">
          <a:xfrm>
            <a:off x="1938338" y="1397000"/>
            <a:ext cx="476250" cy="3886200"/>
          </a:xfrm>
          <a:prstGeom prst="rect">
            <a:avLst/>
          </a:prstGeom>
          <a:noFill/>
          <a:ln w="9525">
            <a:solidFill>
              <a:srgbClr val="CE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62822" name="Text Box 5"/>
          <p:cNvSpPr txBox="1">
            <a:spLocks noChangeArrowheads="1"/>
          </p:cNvSpPr>
          <p:nvPr/>
        </p:nvSpPr>
        <p:spPr bwMode="auto">
          <a:xfrm>
            <a:off x="1247775" y="5511800"/>
            <a:ext cx="981075" cy="650875"/>
          </a:xfrm>
          <a:prstGeom prst="rect">
            <a:avLst/>
          </a:prstGeom>
          <a:noFill/>
          <a:ln w="9525">
            <a:solidFill>
              <a:srgbClr val="CE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CE0000"/>
                </a:solidFill>
                <a:latin typeface="Franklin Gothic Book" panose="020B0503020102020204" pitchFamily="34" charset="0"/>
              </a:rPr>
              <a:t>address</a:t>
            </a:r>
          </a:p>
          <a:p>
            <a:pPr>
              <a:spcBef>
                <a:spcPct val="0"/>
              </a:spcBef>
              <a:buFontTx/>
              <a:buNone/>
            </a:pPr>
            <a:r>
              <a:rPr kumimoji="0" lang="en-US" altLang="tr-TR" sz="1800" b="1">
                <a:solidFill>
                  <a:srgbClr val="CE0000"/>
                </a:solidFill>
                <a:latin typeface="Franklin Gothic Book" panose="020B0503020102020204" pitchFamily="34" charset="0"/>
              </a:rPr>
              <a:t>decoder</a:t>
            </a:r>
          </a:p>
        </p:txBody>
      </p:sp>
      <p:sp>
        <p:nvSpPr>
          <p:cNvPr id="162823" name="Line 6"/>
          <p:cNvSpPr>
            <a:spLocks noChangeShapeType="1"/>
          </p:cNvSpPr>
          <p:nvPr/>
        </p:nvSpPr>
        <p:spPr bwMode="auto">
          <a:xfrm flipV="1">
            <a:off x="1785938" y="5283200"/>
            <a:ext cx="152400" cy="304800"/>
          </a:xfrm>
          <a:prstGeom prst="line">
            <a:avLst/>
          </a:prstGeom>
          <a:noFill/>
          <a:ln w="9525">
            <a:solidFill>
              <a:srgbClr val="CE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2824" name="Text Box 7"/>
          <p:cNvSpPr txBox="1">
            <a:spLocks noChangeArrowheads="1"/>
          </p:cNvSpPr>
          <p:nvPr/>
        </p:nvSpPr>
        <p:spPr bwMode="auto">
          <a:xfrm>
            <a:off x="2847975" y="863600"/>
            <a:ext cx="1295400" cy="376238"/>
          </a:xfrm>
          <a:prstGeom prst="rect">
            <a:avLst/>
          </a:prstGeom>
          <a:noFill/>
          <a:ln w="9525">
            <a:solidFill>
              <a:srgbClr val="CE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CE0000"/>
                </a:solidFill>
                <a:latin typeface="Franklin Gothic Book" panose="020B0503020102020204" pitchFamily="34" charset="0"/>
              </a:rPr>
              <a:t>word select</a:t>
            </a:r>
          </a:p>
        </p:txBody>
      </p:sp>
      <p:sp>
        <p:nvSpPr>
          <p:cNvPr id="162825" name="Line 8"/>
          <p:cNvSpPr>
            <a:spLocks noChangeShapeType="1"/>
          </p:cNvSpPr>
          <p:nvPr/>
        </p:nvSpPr>
        <p:spPr bwMode="auto">
          <a:xfrm flipH="1">
            <a:off x="4675188" y="1168400"/>
            <a:ext cx="252412" cy="557213"/>
          </a:xfrm>
          <a:prstGeom prst="line">
            <a:avLst/>
          </a:prstGeom>
          <a:noFill/>
          <a:ln w="9525">
            <a:solidFill>
              <a:srgbClr val="CE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2826" name="Text Box 9"/>
          <p:cNvSpPr txBox="1">
            <a:spLocks noChangeArrowheads="1"/>
          </p:cNvSpPr>
          <p:nvPr/>
        </p:nvSpPr>
        <p:spPr bwMode="auto">
          <a:xfrm>
            <a:off x="4503738" y="787400"/>
            <a:ext cx="1035050" cy="376238"/>
          </a:xfrm>
          <a:prstGeom prst="rect">
            <a:avLst/>
          </a:prstGeom>
          <a:noFill/>
          <a:ln w="9525">
            <a:solidFill>
              <a:srgbClr val="CE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CE0000"/>
                </a:solidFill>
                <a:latin typeface="Franklin Gothic Book" panose="020B0503020102020204" pitchFamily="34" charset="0"/>
              </a:rPr>
              <a:t>word WE</a:t>
            </a:r>
          </a:p>
        </p:txBody>
      </p:sp>
      <p:sp>
        <p:nvSpPr>
          <p:cNvPr id="162827" name="Line 10"/>
          <p:cNvSpPr>
            <a:spLocks noChangeShapeType="1"/>
          </p:cNvSpPr>
          <p:nvPr/>
        </p:nvSpPr>
        <p:spPr bwMode="auto">
          <a:xfrm flipH="1">
            <a:off x="3111500" y="1168400"/>
            <a:ext cx="198438" cy="407988"/>
          </a:xfrm>
          <a:prstGeom prst="line">
            <a:avLst/>
          </a:prstGeom>
          <a:noFill/>
          <a:ln w="9525">
            <a:solidFill>
              <a:srgbClr val="CE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2828" name="Text Box 11"/>
          <p:cNvSpPr txBox="1">
            <a:spLocks noChangeArrowheads="1"/>
          </p:cNvSpPr>
          <p:nvPr/>
        </p:nvSpPr>
        <p:spPr bwMode="auto">
          <a:xfrm>
            <a:off x="485775" y="1016000"/>
            <a:ext cx="969963" cy="376238"/>
          </a:xfrm>
          <a:prstGeom prst="rect">
            <a:avLst/>
          </a:prstGeom>
          <a:noFill/>
          <a:ln w="9525">
            <a:solidFill>
              <a:srgbClr val="CE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CE0000"/>
                </a:solidFill>
                <a:latin typeface="Franklin Gothic Book" panose="020B0503020102020204" pitchFamily="34" charset="0"/>
              </a:rPr>
              <a:t>address</a:t>
            </a:r>
          </a:p>
        </p:txBody>
      </p:sp>
      <p:sp>
        <p:nvSpPr>
          <p:cNvPr id="162829" name="Text Box 12"/>
          <p:cNvSpPr txBox="1">
            <a:spLocks noChangeArrowheads="1"/>
          </p:cNvSpPr>
          <p:nvPr/>
        </p:nvSpPr>
        <p:spPr bwMode="auto">
          <a:xfrm>
            <a:off x="409575" y="1625600"/>
            <a:ext cx="850900" cy="650875"/>
          </a:xfrm>
          <a:prstGeom prst="rect">
            <a:avLst/>
          </a:prstGeom>
          <a:noFill/>
          <a:ln w="9525">
            <a:solidFill>
              <a:srgbClr val="CE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CE0000"/>
                </a:solidFill>
                <a:latin typeface="Franklin Gothic Book" panose="020B0503020102020204" pitchFamily="34" charset="0"/>
              </a:rPr>
              <a:t>write</a:t>
            </a:r>
          </a:p>
          <a:p>
            <a:pPr>
              <a:spcBef>
                <a:spcPct val="0"/>
              </a:spcBef>
              <a:buFontTx/>
              <a:buNone/>
            </a:pPr>
            <a:r>
              <a:rPr kumimoji="0" lang="en-US" altLang="tr-TR" sz="1800" b="1">
                <a:solidFill>
                  <a:srgbClr val="CE0000"/>
                </a:solidFill>
                <a:latin typeface="Franklin Gothic Book" panose="020B0503020102020204" pitchFamily="34" charset="0"/>
              </a:rPr>
              <a:t>enable</a:t>
            </a:r>
          </a:p>
        </p:txBody>
      </p:sp>
      <p:sp>
        <p:nvSpPr>
          <p:cNvPr id="162830" name="Text Box 13"/>
          <p:cNvSpPr txBox="1">
            <a:spLocks noChangeArrowheads="1"/>
          </p:cNvSpPr>
          <p:nvPr/>
        </p:nvSpPr>
        <p:spPr bwMode="auto">
          <a:xfrm>
            <a:off x="6586538" y="901700"/>
            <a:ext cx="1084262" cy="650875"/>
          </a:xfrm>
          <a:prstGeom prst="rect">
            <a:avLst/>
          </a:prstGeom>
          <a:noFill/>
          <a:ln w="9525">
            <a:solidFill>
              <a:srgbClr val="CE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CE0000"/>
                </a:solidFill>
                <a:latin typeface="Franklin Gothic Book" panose="020B0503020102020204" pitchFamily="34" charset="0"/>
              </a:rPr>
              <a:t>input bits</a:t>
            </a:r>
          </a:p>
        </p:txBody>
      </p:sp>
      <p:sp>
        <p:nvSpPr>
          <p:cNvPr id="162831" name="Text Box 14"/>
          <p:cNvSpPr txBox="1">
            <a:spLocks noChangeArrowheads="1"/>
          </p:cNvSpPr>
          <p:nvPr/>
        </p:nvSpPr>
        <p:spPr bwMode="auto">
          <a:xfrm>
            <a:off x="2390775" y="6045200"/>
            <a:ext cx="1230313" cy="376238"/>
          </a:xfrm>
          <a:prstGeom prst="rect">
            <a:avLst/>
          </a:prstGeom>
          <a:noFill/>
          <a:ln w="9525">
            <a:solidFill>
              <a:srgbClr val="CE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a:solidFill>
                  <a:srgbClr val="CE0000"/>
                </a:solidFill>
                <a:latin typeface="Franklin Gothic Book" panose="020B0503020102020204" pitchFamily="34" charset="0"/>
              </a:rPr>
              <a:t>output bits</a:t>
            </a:r>
          </a:p>
        </p:txBody>
      </p:sp>
      <p:sp>
        <p:nvSpPr>
          <p:cNvPr id="162832" name="Line 15"/>
          <p:cNvSpPr>
            <a:spLocks noChangeShapeType="1"/>
          </p:cNvSpPr>
          <p:nvPr/>
        </p:nvSpPr>
        <p:spPr bwMode="auto">
          <a:xfrm>
            <a:off x="1481138" y="1168400"/>
            <a:ext cx="381000" cy="0"/>
          </a:xfrm>
          <a:prstGeom prst="line">
            <a:avLst/>
          </a:prstGeom>
          <a:noFill/>
          <a:ln w="9525">
            <a:solidFill>
              <a:srgbClr val="CE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2833" name="Line 16"/>
          <p:cNvSpPr>
            <a:spLocks noChangeShapeType="1"/>
          </p:cNvSpPr>
          <p:nvPr/>
        </p:nvSpPr>
        <p:spPr bwMode="auto">
          <a:xfrm flipV="1">
            <a:off x="1176338" y="1524000"/>
            <a:ext cx="584200" cy="406400"/>
          </a:xfrm>
          <a:prstGeom prst="line">
            <a:avLst/>
          </a:prstGeom>
          <a:noFill/>
          <a:ln w="9525">
            <a:solidFill>
              <a:srgbClr val="CE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2834" name="Line 17"/>
          <p:cNvSpPr>
            <a:spLocks noChangeShapeType="1"/>
          </p:cNvSpPr>
          <p:nvPr/>
        </p:nvSpPr>
        <p:spPr bwMode="auto">
          <a:xfrm flipH="1">
            <a:off x="6053138" y="1168400"/>
            <a:ext cx="533400" cy="0"/>
          </a:xfrm>
          <a:prstGeom prst="line">
            <a:avLst/>
          </a:prstGeom>
          <a:noFill/>
          <a:ln w="9525">
            <a:solidFill>
              <a:srgbClr val="CE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2835" name="Line 18"/>
          <p:cNvSpPr>
            <a:spLocks noChangeShapeType="1"/>
          </p:cNvSpPr>
          <p:nvPr/>
        </p:nvSpPr>
        <p:spPr bwMode="auto">
          <a:xfrm flipV="1">
            <a:off x="3614738" y="6197600"/>
            <a:ext cx="457200" cy="0"/>
          </a:xfrm>
          <a:prstGeom prst="line">
            <a:avLst/>
          </a:prstGeom>
          <a:noFill/>
          <a:ln w="9525">
            <a:solidFill>
              <a:srgbClr val="CE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p:txBody>
          <a:bodyPr/>
          <a:lstStyle/>
          <a:p>
            <a:r>
              <a:rPr lang="tr-TR" altLang="tr-TR" smtClean="0"/>
              <a:t>Converting information to knowledge</a:t>
            </a:r>
            <a:endParaRPr lang="tr-TR" altLang="tr-TR" b="0" smtClean="0"/>
          </a:p>
        </p:txBody>
      </p:sp>
      <p:sp>
        <p:nvSpPr>
          <p:cNvPr id="3" name="Content Placeholder 2"/>
          <p:cNvSpPr>
            <a:spLocks noGrp="1"/>
          </p:cNvSpPr>
          <p:nvPr>
            <p:ph idx="1"/>
          </p:nvPr>
        </p:nvSpPr>
        <p:spPr/>
        <p:txBody>
          <a:bodyPr/>
          <a:lstStyle/>
          <a:p>
            <a:r>
              <a:rPr lang="en-US" altLang="tr-TR" smtClean="0"/>
              <a:t>think of knowledge as being of two types:</a:t>
            </a:r>
          </a:p>
          <a:p>
            <a:pPr lvl="1"/>
            <a:r>
              <a:rPr lang="en-US" altLang="tr-TR" smtClean="0"/>
              <a:t>Formal, explicit or generally available knowledge. </a:t>
            </a:r>
            <a:endParaRPr lang="tr-TR" altLang="tr-TR" smtClean="0"/>
          </a:p>
          <a:p>
            <a:pPr lvl="2"/>
            <a:r>
              <a:rPr lang="en-US" altLang="tr-TR" smtClean="0"/>
              <a:t>This is knowledge that has been captured and used to develop policies and operating procedures for example.</a:t>
            </a:r>
          </a:p>
          <a:p>
            <a:pPr lvl="1"/>
            <a:r>
              <a:rPr lang="en-US" altLang="tr-TR" smtClean="0"/>
              <a:t>Instinctive, subconscious, tacit or hidden knowledge. </a:t>
            </a:r>
            <a:endParaRPr lang="tr-TR" altLang="tr-TR" smtClean="0"/>
          </a:p>
          <a:p>
            <a:pPr lvl="2"/>
            <a:r>
              <a:rPr lang="en-US" altLang="tr-TR" smtClean="0"/>
              <a:t>Within the organisation there are certain people who hold specific knowledge or have the 'know how'  </a:t>
            </a:r>
            <a:endParaRPr lang="tr-TR" altLang="tr-TR" smtClean="0"/>
          </a:p>
          <a:p>
            <a:pPr lvl="3"/>
            <a:r>
              <a:rPr lang="tr-TR" altLang="tr-TR" smtClean="0"/>
              <a:t>{</a:t>
            </a:r>
            <a:r>
              <a:rPr lang="en-US" altLang="tr-TR" smtClean="0"/>
              <a:t>"I did something very similar to that last year and this happened….."</a:t>
            </a:r>
            <a:r>
              <a:rPr lang="tr-TR" altLang="tr-TR" smtClean="0"/>
              <a:t>}</a:t>
            </a:r>
            <a:endParaRPr lang="en-US" altLang="tr-TR" smtClean="0"/>
          </a:p>
        </p:txBody>
      </p:sp>
      <p:sp>
        <p:nvSpPr>
          <p:cNvPr id="1843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7BE4D80-7D61-4754-857D-7A0FDBC6E8AE}" type="slidenum">
              <a:rPr kumimoji="0" lang="en-US" altLang="tr-TR" sz="1200" smtClean="0"/>
              <a:pPr>
                <a:spcBef>
                  <a:spcPct val="50000"/>
                </a:spcBef>
                <a:buFontTx/>
                <a:buNone/>
              </a:pPr>
              <a:t>13</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07C3FB3-A6F9-45DC-8BFC-FBF5515C702A}" type="slidenum">
              <a:rPr kumimoji="0" lang="en-US" altLang="tr-TR" sz="1200" smtClean="0"/>
              <a:pPr>
                <a:spcBef>
                  <a:spcPct val="50000"/>
                </a:spcBef>
                <a:buFontTx/>
                <a:buNone/>
              </a:pPr>
              <a:t>130</a:t>
            </a:fld>
            <a:endParaRPr kumimoji="0" lang="en-US" altLang="tr-TR" sz="1200" smtClean="0"/>
          </a:p>
        </p:txBody>
      </p:sp>
      <p:sp>
        <p:nvSpPr>
          <p:cNvPr id="164867" name="Rectangle 2"/>
          <p:cNvSpPr>
            <a:spLocks noGrp="1" noChangeArrowheads="1"/>
          </p:cNvSpPr>
          <p:nvPr>
            <p:ph type="title"/>
          </p:nvPr>
        </p:nvSpPr>
        <p:spPr/>
        <p:txBody>
          <a:bodyPr/>
          <a:lstStyle/>
          <a:p>
            <a:r>
              <a:rPr lang="en-US" altLang="tr-TR" smtClean="0"/>
              <a:t>More Memory Details</a:t>
            </a:r>
          </a:p>
        </p:txBody>
      </p:sp>
      <p:sp>
        <p:nvSpPr>
          <p:cNvPr id="396291" name="Rectangle 3"/>
          <p:cNvSpPr>
            <a:spLocks noGrp="1" noChangeArrowheads="1"/>
          </p:cNvSpPr>
          <p:nvPr>
            <p:ph type="body" idx="1"/>
          </p:nvPr>
        </p:nvSpPr>
        <p:spPr>
          <a:xfrm>
            <a:off x="228600" y="977900"/>
            <a:ext cx="8763000" cy="5346700"/>
          </a:xfrm>
        </p:spPr>
        <p:txBody>
          <a:bodyPr/>
          <a:lstStyle/>
          <a:p>
            <a:pPr marL="0" indent="0"/>
            <a:r>
              <a:rPr lang="en-US" altLang="tr-TR" sz="2400" smtClean="0"/>
              <a:t>This is a not the way actual memory is implemented.</a:t>
            </a:r>
          </a:p>
          <a:p>
            <a:pPr marL="576263" lvl="1" indent="-234950"/>
            <a:r>
              <a:rPr lang="en-US" altLang="tr-TR" sz="2000" smtClean="0"/>
              <a:t>fewer transistors, much more dense, </a:t>
            </a:r>
            <a:br>
              <a:rPr lang="en-US" altLang="tr-TR" sz="2000" smtClean="0"/>
            </a:br>
            <a:r>
              <a:rPr lang="en-US" altLang="tr-TR" sz="2000" smtClean="0"/>
              <a:t>relies on electrical properties</a:t>
            </a:r>
          </a:p>
          <a:p>
            <a:pPr marL="0" indent="0"/>
            <a:r>
              <a:rPr lang="en-US" altLang="tr-TR" sz="2400" smtClean="0"/>
              <a:t>But the logical structure is very similar.</a:t>
            </a:r>
          </a:p>
          <a:p>
            <a:pPr marL="576263" lvl="1" indent="-234950"/>
            <a:r>
              <a:rPr lang="en-US" altLang="tr-TR" sz="2000" smtClean="0"/>
              <a:t>address decoder</a:t>
            </a:r>
          </a:p>
          <a:p>
            <a:pPr marL="576263" lvl="1" indent="-234950"/>
            <a:r>
              <a:rPr lang="en-US" altLang="tr-TR" sz="2000" smtClean="0"/>
              <a:t>word select line</a:t>
            </a:r>
          </a:p>
          <a:p>
            <a:pPr marL="576263" lvl="1" indent="-234950"/>
            <a:r>
              <a:rPr lang="en-US" altLang="tr-TR" sz="2000" smtClean="0"/>
              <a:t>word write enable</a:t>
            </a:r>
          </a:p>
          <a:p>
            <a:pPr marL="0" indent="0"/>
            <a:r>
              <a:rPr lang="en-US" altLang="tr-TR" sz="2400" smtClean="0"/>
              <a:t>Two basic kinds  of </a:t>
            </a:r>
            <a:r>
              <a:rPr lang="en-US" altLang="tr-TR" sz="2400" smtClean="0">
                <a:solidFill>
                  <a:srgbClr val="CE0000"/>
                </a:solidFill>
              </a:rPr>
              <a:t>RAM</a:t>
            </a:r>
            <a:r>
              <a:rPr lang="en-US" altLang="tr-TR" sz="2400" smtClean="0"/>
              <a:t> (Random Access Memory)</a:t>
            </a:r>
          </a:p>
          <a:p>
            <a:pPr marL="0" indent="0"/>
            <a:r>
              <a:rPr lang="en-US" altLang="tr-TR" sz="2400" smtClean="0">
                <a:solidFill>
                  <a:srgbClr val="CE0000"/>
                </a:solidFill>
              </a:rPr>
              <a:t>Static RAM</a:t>
            </a:r>
            <a:r>
              <a:rPr lang="en-US" altLang="tr-TR" sz="2400" smtClean="0"/>
              <a:t> (SRAM)</a:t>
            </a:r>
          </a:p>
          <a:p>
            <a:pPr marL="576263" lvl="1" indent="-234950"/>
            <a:r>
              <a:rPr lang="en-US" altLang="tr-TR" sz="2000" smtClean="0"/>
              <a:t>fast, maintains data as long as power applied</a:t>
            </a:r>
          </a:p>
          <a:p>
            <a:pPr marL="0" indent="0"/>
            <a:r>
              <a:rPr lang="en-US" altLang="tr-TR" sz="2400" smtClean="0">
                <a:solidFill>
                  <a:srgbClr val="CE0000"/>
                </a:solidFill>
              </a:rPr>
              <a:t>Dynamic RAM</a:t>
            </a:r>
            <a:r>
              <a:rPr lang="en-US" altLang="tr-TR" sz="2400" smtClean="0"/>
              <a:t> (DRAM)</a:t>
            </a:r>
          </a:p>
          <a:p>
            <a:pPr marL="576263" lvl="1" indent="-234950"/>
            <a:r>
              <a:rPr lang="en-US" altLang="tr-TR" sz="2000" smtClean="0"/>
              <a:t>slower but denser, bit storage decays – must be periodically refreshed</a:t>
            </a:r>
          </a:p>
        </p:txBody>
      </p:sp>
      <p:sp>
        <p:nvSpPr>
          <p:cNvPr id="396292" name="Text Box 4"/>
          <p:cNvSpPr txBox="1">
            <a:spLocks noChangeArrowheads="1"/>
          </p:cNvSpPr>
          <p:nvPr/>
        </p:nvSpPr>
        <p:spPr bwMode="auto">
          <a:xfrm>
            <a:off x="393700" y="5918200"/>
            <a:ext cx="5438775" cy="3762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i="1">
                <a:latin typeface="Arial" panose="020B0604020202020204" pitchFamily="34" charset="0"/>
              </a:rPr>
              <a:t>Also, non-volatile memories: ROM, PROM, flash,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96291">
                                            <p:txEl>
                                              <p:pRg st="0" end="0"/>
                                            </p:txEl>
                                          </p:spTgt>
                                        </p:tgtEl>
                                        <p:attrNameLst>
                                          <p:attrName>style.visibility</p:attrName>
                                        </p:attrNameLst>
                                      </p:cBhvr>
                                      <p:to>
                                        <p:strVal val="visible"/>
                                      </p:to>
                                    </p:set>
                                    <p:animEffect transition="in" filter="diamond(in)">
                                      <p:cBhvr>
                                        <p:cTn id="7" dur="2000"/>
                                        <p:tgtEl>
                                          <p:spTgt spid="396291">
                                            <p:txEl>
                                              <p:pRg st="0" end="0"/>
                                            </p:txEl>
                                          </p:spTgt>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396291">
                                            <p:txEl>
                                              <p:pRg st="1" end="1"/>
                                            </p:txEl>
                                          </p:spTgt>
                                        </p:tgtEl>
                                        <p:attrNameLst>
                                          <p:attrName>style.visibility</p:attrName>
                                        </p:attrNameLst>
                                      </p:cBhvr>
                                      <p:to>
                                        <p:strVal val="visible"/>
                                      </p:to>
                                    </p:set>
                                    <p:animEffect transition="in" filter="diamond(in)">
                                      <p:cBhvr>
                                        <p:cTn id="10" dur="2000"/>
                                        <p:tgtEl>
                                          <p:spTgt spid="396291">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8" presetClass="entr" presetSubtype="16" fill="hold" grpId="0" nodeType="clickEffect">
                                  <p:stCondLst>
                                    <p:cond delay="0"/>
                                  </p:stCondLst>
                                  <p:childTnLst>
                                    <p:set>
                                      <p:cBhvr>
                                        <p:cTn id="14" dur="1" fill="hold">
                                          <p:stCondLst>
                                            <p:cond delay="0"/>
                                          </p:stCondLst>
                                        </p:cTn>
                                        <p:tgtEl>
                                          <p:spTgt spid="396291">
                                            <p:txEl>
                                              <p:pRg st="2" end="2"/>
                                            </p:txEl>
                                          </p:spTgt>
                                        </p:tgtEl>
                                        <p:attrNameLst>
                                          <p:attrName>style.visibility</p:attrName>
                                        </p:attrNameLst>
                                      </p:cBhvr>
                                      <p:to>
                                        <p:strVal val="visible"/>
                                      </p:to>
                                    </p:set>
                                    <p:animEffect transition="in" filter="diamond(in)">
                                      <p:cBhvr>
                                        <p:cTn id="15" dur="2000"/>
                                        <p:tgtEl>
                                          <p:spTgt spid="396291">
                                            <p:txEl>
                                              <p:pRg st="2" end="2"/>
                                            </p:txEl>
                                          </p:spTgt>
                                        </p:tgtEl>
                                      </p:cBhvr>
                                    </p:animEffect>
                                  </p:childTnLst>
                                </p:cTn>
                              </p:par>
                              <p:par>
                                <p:cTn id="16" presetID="8" presetClass="entr" presetSubtype="16" fill="hold" grpId="0" nodeType="withEffect">
                                  <p:stCondLst>
                                    <p:cond delay="0"/>
                                  </p:stCondLst>
                                  <p:childTnLst>
                                    <p:set>
                                      <p:cBhvr>
                                        <p:cTn id="17" dur="1" fill="hold">
                                          <p:stCondLst>
                                            <p:cond delay="0"/>
                                          </p:stCondLst>
                                        </p:cTn>
                                        <p:tgtEl>
                                          <p:spTgt spid="396291">
                                            <p:txEl>
                                              <p:pRg st="3" end="3"/>
                                            </p:txEl>
                                          </p:spTgt>
                                        </p:tgtEl>
                                        <p:attrNameLst>
                                          <p:attrName>style.visibility</p:attrName>
                                        </p:attrNameLst>
                                      </p:cBhvr>
                                      <p:to>
                                        <p:strVal val="visible"/>
                                      </p:to>
                                    </p:set>
                                    <p:animEffect transition="in" filter="diamond(in)">
                                      <p:cBhvr>
                                        <p:cTn id="18" dur="2000"/>
                                        <p:tgtEl>
                                          <p:spTgt spid="396291">
                                            <p:txEl>
                                              <p:pRg st="3" end="3"/>
                                            </p:txEl>
                                          </p:spTgt>
                                        </p:tgtEl>
                                      </p:cBhvr>
                                    </p:animEffect>
                                  </p:childTnLst>
                                </p:cTn>
                              </p:par>
                              <p:par>
                                <p:cTn id="19" presetID="8" presetClass="entr" presetSubtype="16" fill="hold" grpId="0" nodeType="withEffect">
                                  <p:stCondLst>
                                    <p:cond delay="0"/>
                                  </p:stCondLst>
                                  <p:childTnLst>
                                    <p:set>
                                      <p:cBhvr>
                                        <p:cTn id="20" dur="1" fill="hold">
                                          <p:stCondLst>
                                            <p:cond delay="0"/>
                                          </p:stCondLst>
                                        </p:cTn>
                                        <p:tgtEl>
                                          <p:spTgt spid="396291">
                                            <p:txEl>
                                              <p:pRg st="4" end="4"/>
                                            </p:txEl>
                                          </p:spTgt>
                                        </p:tgtEl>
                                        <p:attrNameLst>
                                          <p:attrName>style.visibility</p:attrName>
                                        </p:attrNameLst>
                                      </p:cBhvr>
                                      <p:to>
                                        <p:strVal val="visible"/>
                                      </p:to>
                                    </p:set>
                                    <p:animEffect transition="in" filter="diamond(in)">
                                      <p:cBhvr>
                                        <p:cTn id="21" dur="2000"/>
                                        <p:tgtEl>
                                          <p:spTgt spid="396291">
                                            <p:txEl>
                                              <p:pRg st="4" end="4"/>
                                            </p:txEl>
                                          </p:spTgt>
                                        </p:tgtEl>
                                      </p:cBhvr>
                                    </p:animEffect>
                                  </p:childTnLst>
                                </p:cTn>
                              </p:par>
                              <p:par>
                                <p:cTn id="22" presetID="8" presetClass="entr" presetSubtype="16" fill="hold" grpId="0" nodeType="withEffect">
                                  <p:stCondLst>
                                    <p:cond delay="0"/>
                                  </p:stCondLst>
                                  <p:childTnLst>
                                    <p:set>
                                      <p:cBhvr>
                                        <p:cTn id="23" dur="1" fill="hold">
                                          <p:stCondLst>
                                            <p:cond delay="0"/>
                                          </p:stCondLst>
                                        </p:cTn>
                                        <p:tgtEl>
                                          <p:spTgt spid="396291">
                                            <p:txEl>
                                              <p:pRg st="5" end="5"/>
                                            </p:txEl>
                                          </p:spTgt>
                                        </p:tgtEl>
                                        <p:attrNameLst>
                                          <p:attrName>style.visibility</p:attrName>
                                        </p:attrNameLst>
                                      </p:cBhvr>
                                      <p:to>
                                        <p:strVal val="visible"/>
                                      </p:to>
                                    </p:set>
                                    <p:animEffect transition="in" filter="diamond(in)">
                                      <p:cBhvr>
                                        <p:cTn id="24" dur="2000"/>
                                        <p:tgtEl>
                                          <p:spTgt spid="396291">
                                            <p:txEl>
                                              <p:pRg st="5" end="5"/>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8" presetClass="entr" presetSubtype="16" fill="hold" grpId="0" nodeType="clickEffect">
                                  <p:stCondLst>
                                    <p:cond delay="0"/>
                                  </p:stCondLst>
                                  <p:childTnLst>
                                    <p:set>
                                      <p:cBhvr>
                                        <p:cTn id="28" dur="1" fill="hold">
                                          <p:stCondLst>
                                            <p:cond delay="0"/>
                                          </p:stCondLst>
                                        </p:cTn>
                                        <p:tgtEl>
                                          <p:spTgt spid="396291">
                                            <p:txEl>
                                              <p:pRg st="6" end="6"/>
                                            </p:txEl>
                                          </p:spTgt>
                                        </p:tgtEl>
                                        <p:attrNameLst>
                                          <p:attrName>style.visibility</p:attrName>
                                        </p:attrNameLst>
                                      </p:cBhvr>
                                      <p:to>
                                        <p:strVal val="visible"/>
                                      </p:to>
                                    </p:set>
                                    <p:animEffect transition="in" filter="diamond(in)">
                                      <p:cBhvr>
                                        <p:cTn id="29" dur="2000"/>
                                        <p:tgtEl>
                                          <p:spTgt spid="396291">
                                            <p:txEl>
                                              <p:pRg st="6" end="6"/>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8" presetClass="entr" presetSubtype="16" fill="hold" grpId="0" nodeType="clickEffect">
                                  <p:stCondLst>
                                    <p:cond delay="0"/>
                                  </p:stCondLst>
                                  <p:childTnLst>
                                    <p:set>
                                      <p:cBhvr>
                                        <p:cTn id="33" dur="1" fill="hold">
                                          <p:stCondLst>
                                            <p:cond delay="0"/>
                                          </p:stCondLst>
                                        </p:cTn>
                                        <p:tgtEl>
                                          <p:spTgt spid="396291">
                                            <p:txEl>
                                              <p:pRg st="7" end="7"/>
                                            </p:txEl>
                                          </p:spTgt>
                                        </p:tgtEl>
                                        <p:attrNameLst>
                                          <p:attrName>style.visibility</p:attrName>
                                        </p:attrNameLst>
                                      </p:cBhvr>
                                      <p:to>
                                        <p:strVal val="visible"/>
                                      </p:to>
                                    </p:set>
                                    <p:animEffect transition="in" filter="diamond(in)">
                                      <p:cBhvr>
                                        <p:cTn id="34" dur="2000"/>
                                        <p:tgtEl>
                                          <p:spTgt spid="396291">
                                            <p:txEl>
                                              <p:pRg st="7" end="7"/>
                                            </p:txEl>
                                          </p:spTgt>
                                        </p:tgtEl>
                                      </p:cBhvr>
                                    </p:animEffect>
                                  </p:childTnLst>
                                </p:cTn>
                              </p:par>
                              <p:par>
                                <p:cTn id="35" presetID="8" presetClass="entr" presetSubtype="16" fill="hold" grpId="0" nodeType="withEffect">
                                  <p:stCondLst>
                                    <p:cond delay="0"/>
                                  </p:stCondLst>
                                  <p:childTnLst>
                                    <p:set>
                                      <p:cBhvr>
                                        <p:cTn id="36" dur="1" fill="hold">
                                          <p:stCondLst>
                                            <p:cond delay="0"/>
                                          </p:stCondLst>
                                        </p:cTn>
                                        <p:tgtEl>
                                          <p:spTgt spid="396291">
                                            <p:txEl>
                                              <p:pRg st="8" end="8"/>
                                            </p:txEl>
                                          </p:spTgt>
                                        </p:tgtEl>
                                        <p:attrNameLst>
                                          <p:attrName>style.visibility</p:attrName>
                                        </p:attrNameLst>
                                      </p:cBhvr>
                                      <p:to>
                                        <p:strVal val="visible"/>
                                      </p:to>
                                    </p:set>
                                    <p:animEffect transition="in" filter="diamond(in)">
                                      <p:cBhvr>
                                        <p:cTn id="37" dur="2000"/>
                                        <p:tgtEl>
                                          <p:spTgt spid="396291">
                                            <p:txEl>
                                              <p:pRg st="8" end="8"/>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96291">
                                            <p:txEl>
                                              <p:pRg st="9" end="9"/>
                                            </p:txEl>
                                          </p:spTgt>
                                        </p:tgtEl>
                                        <p:attrNameLst>
                                          <p:attrName>style.visibility</p:attrName>
                                        </p:attrNameLst>
                                      </p:cBhvr>
                                      <p:to>
                                        <p:strVal val="visible"/>
                                      </p:to>
                                    </p:set>
                                    <p:animEffect transition="in" filter="diamond(in)">
                                      <p:cBhvr>
                                        <p:cTn id="42" dur="2000"/>
                                        <p:tgtEl>
                                          <p:spTgt spid="396291">
                                            <p:txEl>
                                              <p:pRg st="9" end="9"/>
                                            </p:txEl>
                                          </p:spTgt>
                                        </p:tgtEl>
                                      </p:cBhvr>
                                    </p:animEffect>
                                  </p:childTnLst>
                                </p:cTn>
                              </p:par>
                              <p:par>
                                <p:cTn id="43" presetID="8" presetClass="entr" presetSubtype="16" fill="hold" grpId="0" nodeType="withEffect">
                                  <p:stCondLst>
                                    <p:cond delay="0"/>
                                  </p:stCondLst>
                                  <p:childTnLst>
                                    <p:set>
                                      <p:cBhvr>
                                        <p:cTn id="44" dur="1" fill="hold">
                                          <p:stCondLst>
                                            <p:cond delay="0"/>
                                          </p:stCondLst>
                                        </p:cTn>
                                        <p:tgtEl>
                                          <p:spTgt spid="396291">
                                            <p:txEl>
                                              <p:pRg st="10" end="10"/>
                                            </p:txEl>
                                          </p:spTgt>
                                        </p:tgtEl>
                                        <p:attrNameLst>
                                          <p:attrName>style.visibility</p:attrName>
                                        </p:attrNameLst>
                                      </p:cBhvr>
                                      <p:to>
                                        <p:strVal val="visible"/>
                                      </p:to>
                                    </p:set>
                                    <p:animEffect transition="in" filter="diamond(in)">
                                      <p:cBhvr>
                                        <p:cTn id="45" dur="2000"/>
                                        <p:tgtEl>
                                          <p:spTgt spid="396291">
                                            <p:txEl>
                                              <p:pRg st="10" end="10"/>
                                            </p:txEl>
                                          </p:spTgt>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grpId="0" nodeType="clickEffect">
                                  <p:stCondLst>
                                    <p:cond delay="0"/>
                                  </p:stCondLst>
                                  <p:childTnLst>
                                    <p:set>
                                      <p:cBhvr>
                                        <p:cTn id="49" dur="1" fill="hold">
                                          <p:stCondLst>
                                            <p:cond delay="0"/>
                                          </p:stCondLst>
                                        </p:cTn>
                                        <p:tgtEl>
                                          <p:spTgt spid="396292"/>
                                        </p:tgtEl>
                                        <p:attrNameLst>
                                          <p:attrName>style.visibility</p:attrName>
                                        </p:attrNameLst>
                                      </p:cBhvr>
                                      <p:to>
                                        <p:strVal val="visible"/>
                                      </p:to>
                                    </p:set>
                                    <p:animEffect transition="in" filter="dissolve">
                                      <p:cBhvr>
                                        <p:cTn id="50" dur="500"/>
                                        <p:tgtEl>
                                          <p:spTgt spid="396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291" grpId="0" build="p"/>
      <p:bldP spid="396292"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CDC67D5-053F-493A-8D5C-B67B50397AE7}" type="slidenum">
              <a:rPr kumimoji="0" lang="en-US" altLang="tr-TR" sz="1200" smtClean="0"/>
              <a:pPr>
                <a:spcBef>
                  <a:spcPct val="50000"/>
                </a:spcBef>
                <a:buFontTx/>
                <a:buNone/>
              </a:pPr>
              <a:t>131</a:t>
            </a:fld>
            <a:endParaRPr kumimoji="0" lang="en-US" altLang="tr-TR" sz="1200" smtClean="0"/>
          </a:p>
        </p:txBody>
      </p:sp>
      <p:sp>
        <p:nvSpPr>
          <p:cNvPr id="165891" name="Rectangle 2"/>
          <p:cNvSpPr>
            <a:spLocks noGrp="1" noChangeArrowheads="1"/>
          </p:cNvSpPr>
          <p:nvPr>
            <p:ph type="title"/>
          </p:nvPr>
        </p:nvSpPr>
        <p:spPr/>
        <p:txBody>
          <a:bodyPr/>
          <a:lstStyle/>
          <a:p>
            <a:r>
              <a:rPr lang="en-US" altLang="tr-TR" smtClean="0"/>
              <a:t>State Machine</a:t>
            </a:r>
          </a:p>
        </p:txBody>
      </p:sp>
      <p:sp>
        <p:nvSpPr>
          <p:cNvPr id="397315" name="Rectangle 3"/>
          <p:cNvSpPr>
            <a:spLocks noGrp="1" noChangeArrowheads="1"/>
          </p:cNvSpPr>
          <p:nvPr>
            <p:ph type="body" idx="1"/>
          </p:nvPr>
        </p:nvSpPr>
        <p:spPr>
          <a:xfrm>
            <a:off x="382588" y="973138"/>
            <a:ext cx="8280400" cy="4978400"/>
          </a:xfrm>
        </p:spPr>
        <p:txBody>
          <a:bodyPr/>
          <a:lstStyle/>
          <a:p>
            <a:pPr marL="0" indent="0"/>
            <a:r>
              <a:rPr lang="en-US" altLang="tr-TR" smtClean="0"/>
              <a:t>Another type of sequential circuit</a:t>
            </a:r>
          </a:p>
          <a:p>
            <a:pPr marL="576263" lvl="1" indent="-234950"/>
            <a:r>
              <a:rPr lang="en-US" altLang="tr-TR" smtClean="0"/>
              <a:t>Combines combinational logic with storage</a:t>
            </a:r>
          </a:p>
          <a:p>
            <a:pPr marL="576263" lvl="1" indent="-234950"/>
            <a:r>
              <a:rPr lang="en-US" altLang="tr-TR" smtClean="0"/>
              <a:t>“Remembers” state, and changes output (and state) </a:t>
            </a:r>
            <a:br>
              <a:rPr lang="en-US" altLang="tr-TR" smtClean="0"/>
            </a:br>
            <a:r>
              <a:rPr lang="en-US" altLang="tr-TR" smtClean="0"/>
              <a:t>based on </a:t>
            </a:r>
            <a:r>
              <a:rPr lang="en-US" altLang="tr-TR" smtClean="0">
                <a:solidFill>
                  <a:srgbClr val="009900"/>
                </a:solidFill>
              </a:rPr>
              <a:t>inputs</a:t>
            </a:r>
            <a:r>
              <a:rPr lang="en-US" altLang="tr-TR" smtClean="0"/>
              <a:t> and </a:t>
            </a:r>
            <a:r>
              <a:rPr lang="en-US" altLang="tr-TR" smtClean="0">
                <a:solidFill>
                  <a:srgbClr val="009900"/>
                </a:solidFill>
              </a:rPr>
              <a:t>current state</a:t>
            </a:r>
          </a:p>
          <a:p>
            <a:pPr marL="0" indent="0"/>
            <a:endParaRPr lang="en-US" altLang="tr-TR" smtClean="0"/>
          </a:p>
        </p:txBody>
      </p:sp>
      <p:grpSp>
        <p:nvGrpSpPr>
          <p:cNvPr id="397326" name="Group 14"/>
          <p:cNvGrpSpPr>
            <a:grpSpLocks/>
          </p:cNvGrpSpPr>
          <p:nvPr/>
        </p:nvGrpSpPr>
        <p:grpSpPr bwMode="auto">
          <a:xfrm>
            <a:off x="658813" y="3114675"/>
            <a:ext cx="6970712" cy="2828925"/>
            <a:chOff x="415" y="1962"/>
            <a:chExt cx="4391" cy="1782"/>
          </a:xfrm>
        </p:grpSpPr>
        <p:sp>
          <p:nvSpPr>
            <p:cNvPr id="165894" name="Rectangle 4"/>
            <p:cNvSpPr>
              <a:spLocks noChangeArrowheads="1"/>
            </p:cNvSpPr>
            <p:nvPr/>
          </p:nvSpPr>
          <p:spPr bwMode="auto">
            <a:xfrm>
              <a:off x="1572" y="1967"/>
              <a:ext cx="1917" cy="1777"/>
            </a:xfrm>
            <a:prstGeom prst="rect">
              <a:avLst/>
            </a:prstGeom>
            <a:solidFill>
              <a:schemeClr val="bg1"/>
            </a:solidFill>
            <a:ln w="28575">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65895" name="Text Box 5"/>
            <p:cNvSpPr txBox="1">
              <a:spLocks noChangeArrowheads="1"/>
            </p:cNvSpPr>
            <p:nvPr/>
          </p:nvSpPr>
          <p:spPr bwMode="auto">
            <a:xfrm>
              <a:off x="1961" y="1962"/>
              <a:ext cx="113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i="1">
                  <a:latin typeface="Arial" panose="020B0604020202020204" pitchFamily="34" charset="0"/>
                </a:rPr>
                <a:t>State Machine</a:t>
              </a:r>
            </a:p>
          </p:txBody>
        </p:sp>
        <p:sp>
          <p:nvSpPr>
            <p:cNvPr id="165896" name="Rectangle 6"/>
            <p:cNvSpPr>
              <a:spLocks noChangeArrowheads="1"/>
            </p:cNvSpPr>
            <p:nvPr/>
          </p:nvSpPr>
          <p:spPr bwMode="auto">
            <a:xfrm>
              <a:off x="1999" y="2403"/>
              <a:ext cx="1062" cy="493"/>
            </a:xfrm>
            <a:prstGeom prst="rect">
              <a:avLst/>
            </a:prstGeom>
            <a:solidFill>
              <a:srgbClr val="FFCC99"/>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Arial" panose="020B0604020202020204" pitchFamily="34" charset="0"/>
                </a:rPr>
                <a:t>Combinational</a:t>
              </a:r>
            </a:p>
            <a:p>
              <a:pPr>
                <a:spcBef>
                  <a:spcPct val="0"/>
                </a:spcBef>
                <a:buFontTx/>
                <a:buNone/>
              </a:pPr>
              <a:r>
                <a:rPr kumimoji="0" lang="en-US" altLang="tr-TR" sz="1800">
                  <a:latin typeface="Arial" panose="020B0604020202020204" pitchFamily="34" charset="0"/>
                </a:rPr>
                <a:t>Logic Circuit</a:t>
              </a:r>
            </a:p>
          </p:txBody>
        </p:sp>
        <p:sp>
          <p:nvSpPr>
            <p:cNvPr id="165897" name="Rectangle 7"/>
            <p:cNvSpPr>
              <a:spLocks noChangeArrowheads="1"/>
            </p:cNvSpPr>
            <p:nvPr/>
          </p:nvSpPr>
          <p:spPr bwMode="auto">
            <a:xfrm>
              <a:off x="1999" y="3075"/>
              <a:ext cx="1062" cy="493"/>
            </a:xfrm>
            <a:prstGeom prst="rect">
              <a:avLst/>
            </a:prstGeom>
            <a:solidFill>
              <a:srgbClr val="CC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Arial" panose="020B0604020202020204" pitchFamily="34" charset="0"/>
                </a:rPr>
                <a:t>Storage</a:t>
              </a:r>
            </a:p>
            <a:p>
              <a:pPr>
                <a:spcBef>
                  <a:spcPct val="0"/>
                </a:spcBef>
                <a:buFontTx/>
                <a:buNone/>
              </a:pPr>
              <a:r>
                <a:rPr kumimoji="0" lang="en-US" altLang="tr-TR" sz="1800">
                  <a:latin typeface="Arial" panose="020B0604020202020204" pitchFamily="34" charset="0"/>
                </a:rPr>
                <a:t>Elements</a:t>
              </a:r>
            </a:p>
          </p:txBody>
        </p:sp>
        <p:sp>
          <p:nvSpPr>
            <p:cNvPr id="165898" name="Text Box 8"/>
            <p:cNvSpPr txBox="1">
              <a:spLocks noChangeArrowheads="1"/>
            </p:cNvSpPr>
            <p:nvPr/>
          </p:nvSpPr>
          <p:spPr bwMode="auto">
            <a:xfrm>
              <a:off x="415" y="2361"/>
              <a:ext cx="6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Inputs</a:t>
              </a:r>
            </a:p>
          </p:txBody>
        </p:sp>
        <p:sp>
          <p:nvSpPr>
            <p:cNvPr id="165899" name="Text Box 9"/>
            <p:cNvSpPr txBox="1">
              <a:spLocks noChangeArrowheads="1"/>
            </p:cNvSpPr>
            <p:nvPr/>
          </p:nvSpPr>
          <p:spPr bwMode="auto">
            <a:xfrm>
              <a:off x="4018" y="2361"/>
              <a:ext cx="7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Outputs</a:t>
              </a:r>
            </a:p>
          </p:txBody>
        </p:sp>
        <p:sp>
          <p:nvSpPr>
            <p:cNvPr id="165900" name="Line 10"/>
            <p:cNvSpPr>
              <a:spLocks noChangeShapeType="1"/>
            </p:cNvSpPr>
            <p:nvPr/>
          </p:nvSpPr>
          <p:spPr bwMode="auto">
            <a:xfrm>
              <a:off x="1102" y="2505"/>
              <a:ext cx="90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5901" name="Line 11"/>
            <p:cNvSpPr>
              <a:spLocks noChangeShapeType="1"/>
            </p:cNvSpPr>
            <p:nvPr/>
          </p:nvSpPr>
          <p:spPr bwMode="auto">
            <a:xfrm>
              <a:off x="3066" y="2505"/>
              <a:ext cx="90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cxnSp>
          <p:nvCxnSpPr>
            <p:cNvPr id="165902" name="AutoShape 12"/>
            <p:cNvCxnSpPr>
              <a:cxnSpLocks noChangeShapeType="1"/>
              <a:stCxn id="165896" idx="3"/>
              <a:endCxn id="165897" idx="3"/>
            </p:cNvCxnSpPr>
            <p:nvPr/>
          </p:nvCxnSpPr>
          <p:spPr bwMode="auto">
            <a:xfrm>
              <a:off x="3067" y="2650"/>
              <a:ext cx="1" cy="672"/>
            </a:xfrm>
            <a:prstGeom prst="bentConnector3">
              <a:avLst>
                <a:gd name="adj1" fmla="val 15400000"/>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5903" name="AutoShape 13"/>
            <p:cNvCxnSpPr>
              <a:cxnSpLocks noChangeShapeType="1"/>
              <a:stCxn id="165897" idx="1"/>
              <a:endCxn id="165896" idx="1"/>
            </p:cNvCxnSpPr>
            <p:nvPr/>
          </p:nvCxnSpPr>
          <p:spPr bwMode="auto">
            <a:xfrm rot="10800000" flipH="1">
              <a:off x="1993" y="2650"/>
              <a:ext cx="1" cy="672"/>
            </a:xfrm>
            <a:prstGeom prst="bentConnector3">
              <a:avLst>
                <a:gd name="adj1" fmla="val -17100005"/>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97315">
                                            <p:txEl>
                                              <p:pRg st="0" end="0"/>
                                            </p:txEl>
                                          </p:spTgt>
                                        </p:tgtEl>
                                        <p:attrNameLst>
                                          <p:attrName>style.visibility</p:attrName>
                                        </p:attrNameLst>
                                      </p:cBhvr>
                                      <p:to>
                                        <p:strVal val="visible"/>
                                      </p:to>
                                    </p:set>
                                    <p:animEffect transition="in" filter="dissolve">
                                      <p:cBhvr>
                                        <p:cTn id="7" dur="500"/>
                                        <p:tgtEl>
                                          <p:spTgt spid="39731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97315">
                                            <p:txEl>
                                              <p:pRg st="1" end="1"/>
                                            </p:txEl>
                                          </p:spTgt>
                                        </p:tgtEl>
                                        <p:attrNameLst>
                                          <p:attrName>style.visibility</p:attrName>
                                        </p:attrNameLst>
                                      </p:cBhvr>
                                      <p:to>
                                        <p:strVal val="visible"/>
                                      </p:to>
                                    </p:set>
                                    <p:animEffect transition="in" filter="dissolve">
                                      <p:cBhvr>
                                        <p:cTn id="12" dur="500"/>
                                        <p:tgtEl>
                                          <p:spTgt spid="39731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97315">
                                            <p:txEl>
                                              <p:pRg st="2" end="2"/>
                                            </p:txEl>
                                          </p:spTgt>
                                        </p:tgtEl>
                                        <p:attrNameLst>
                                          <p:attrName>style.visibility</p:attrName>
                                        </p:attrNameLst>
                                      </p:cBhvr>
                                      <p:to>
                                        <p:strVal val="visible"/>
                                      </p:to>
                                    </p:set>
                                    <p:animEffect transition="in" filter="dissolve">
                                      <p:cBhvr>
                                        <p:cTn id="17" dur="500"/>
                                        <p:tgtEl>
                                          <p:spTgt spid="39731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nodeType="clickEffect">
                                  <p:stCondLst>
                                    <p:cond delay="0"/>
                                  </p:stCondLst>
                                  <p:childTnLst>
                                    <p:set>
                                      <p:cBhvr>
                                        <p:cTn id="21" dur="1" fill="hold">
                                          <p:stCondLst>
                                            <p:cond delay="0"/>
                                          </p:stCondLst>
                                        </p:cTn>
                                        <p:tgtEl>
                                          <p:spTgt spid="397326"/>
                                        </p:tgtEl>
                                        <p:attrNameLst>
                                          <p:attrName>style.visibility</p:attrName>
                                        </p:attrNameLst>
                                      </p:cBhvr>
                                      <p:to>
                                        <p:strVal val="visible"/>
                                      </p:to>
                                    </p:set>
                                    <p:animEffect transition="in" filter="diamond(in)">
                                      <p:cBhvr>
                                        <p:cTn id="22" dur="2000"/>
                                        <p:tgtEl>
                                          <p:spTgt spid="397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7315"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27B07FD-EE99-482B-BEFA-2C4B6D01608E}" type="slidenum">
              <a:rPr kumimoji="0" lang="en-US" altLang="tr-TR" sz="1200" smtClean="0"/>
              <a:pPr>
                <a:spcBef>
                  <a:spcPct val="50000"/>
                </a:spcBef>
                <a:buFontTx/>
                <a:buNone/>
              </a:pPr>
              <a:t>132</a:t>
            </a:fld>
            <a:endParaRPr kumimoji="0" lang="en-US" altLang="tr-TR" sz="1200" smtClean="0"/>
          </a:p>
        </p:txBody>
      </p:sp>
      <p:sp>
        <p:nvSpPr>
          <p:cNvPr id="166915" name="Rectangle 2"/>
          <p:cNvSpPr>
            <a:spLocks noGrp="1" noChangeArrowheads="1"/>
          </p:cNvSpPr>
          <p:nvPr>
            <p:ph type="title"/>
          </p:nvPr>
        </p:nvSpPr>
        <p:spPr/>
        <p:txBody>
          <a:bodyPr/>
          <a:lstStyle/>
          <a:p>
            <a:r>
              <a:rPr lang="en-US" altLang="tr-TR" smtClean="0"/>
              <a:t>Combinational vs. Sequential</a:t>
            </a:r>
          </a:p>
        </p:txBody>
      </p:sp>
      <p:sp>
        <p:nvSpPr>
          <p:cNvPr id="166916" name="Rectangle 3"/>
          <p:cNvSpPr>
            <a:spLocks noGrp="1" noChangeArrowheads="1"/>
          </p:cNvSpPr>
          <p:nvPr>
            <p:ph type="body" idx="1"/>
          </p:nvPr>
        </p:nvSpPr>
        <p:spPr/>
        <p:txBody>
          <a:bodyPr/>
          <a:lstStyle/>
          <a:p>
            <a:pPr marL="0" indent="0"/>
            <a:r>
              <a:rPr lang="en-US" altLang="tr-TR" smtClean="0"/>
              <a:t>Two types of “combination” locks</a:t>
            </a:r>
          </a:p>
        </p:txBody>
      </p:sp>
      <p:grpSp>
        <p:nvGrpSpPr>
          <p:cNvPr id="166917" name="Group 4"/>
          <p:cNvGrpSpPr>
            <a:grpSpLocks/>
          </p:cNvGrpSpPr>
          <p:nvPr/>
        </p:nvGrpSpPr>
        <p:grpSpPr bwMode="auto">
          <a:xfrm>
            <a:off x="1400175" y="2598738"/>
            <a:ext cx="2181225" cy="936625"/>
            <a:chOff x="386" y="1349"/>
            <a:chExt cx="1374" cy="590"/>
          </a:xfrm>
        </p:grpSpPr>
        <p:sp>
          <p:nvSpPr>
            <p:cNvPr id="166932" name="AutoShape 5"/>
            <p:cNvSpPr>
              <a:spLocks noChangeArrowheads="1"/>
            </p:cNvSpPr>
            <p:nvPr/>
          </p:nvSpPr>
          <p:spPr bwMode="auto">
            <a:xfrm>
              <a:off x="386" y="1349"/>
              <a:ext cx="1374" cy="387"/>
            </a:xfrm>
            <a:prstGeom prst="roundRect">
              <a:avLst>
                <a:gd name="adj" fmla="val 35389"/>
              </a:avLst>
            </a:prstGeom>
            <a:noFill/>
            <a:ln w="76200">
              <a:solidFill>
                <a:schemeClr val="bg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66933" name="Rectangle 6"/>
            <p:cNvSpPr>
              <a:spLocks noChangeArrowheads="1"/>
            </p:cNvSpPr>
            <p:nvPr/>
          </p:nvSpPr>
          <p:spPr bwMode="auto">
            <a:xfrm>
              <a:off x="551" y="1503"/>
              <a:ext cx="264" cy="4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4</a:t>
              </a:r>
            </a:p>
          </p:txBody>
        </p:sp>
        <p:sp>
          <p:nvSpPr>
            <p:cNvPr id="166934" name="Rectangle 7"/>
            <p:cNvSpPr>
              <a:spLocks noChangeArrowheads="1"/>
            </p:cNvSpPr>
            <p:nvPr/>
          </p:nvSpPr>
          <p:spPr bwMode="auto">
            <a:xfrm>
              <a:off x="812" y="1503"/>
              <a:ext cx="264" cy="4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1</a:t>
              </a:r>
            </a:p>
          </p:txBody>
        </p:sp>
        <p:sp>
          <p:nvSpPr>
            <p:cNvPr id="166935" name="Rectangle 8"/>
            <p:cNvSpPr>
              <a:spLocks noChangeArrowheads="1"/>
            </p:cNvSpPr>
            <p:nvPr/>
          </p:nvSpPr>
          <p:spPr bwMode="auto">
            <a:xfrm>
              <a:off x="1081" y="1503"/>
              <a:ext cx="264" cy="4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8</a:t>
              </a:r>
            </a:p>
          </p:txBody>
        </p:sp>
        <p:sp>
          <p:nvSpPr>
            <p:cNvPr id="166936" name="Rectangle 9"/>
            <p:cNvSpPr>
              <a:spLocks noChangeArrowheads="1"/>
            </p:cNvSpPr>
            <p:nvPr/>
          </p:nvSpPr>
          <p:spPr bwMode="auto">
            <a:xfrm>
              <a:off x="1342" y="1503"/>
              <a:ext cx="264" cy="4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4</a:t>
              </a:r>
            </a:p>
          </p:txBody>
        </p:sp>
      </p:grpSp>
      <p:grpSp>
        <p:nvGrpSpPr>
          <p:cNvPr id="166918" name="Group 10"/>
          <p:cNvGrpSpPr>
            <a:grpSpLocks/>
          </p:cNvGrpSpPr>
          <p:nvPr/>
        </p:nvGrpSpPr>
        <p:grpSpPr bwMode="auto">
          <a:xfrm>
            <a:off x="6134100" y="1817688"/>
            <a:ext cx="1136650" cy="1838325"/>
            <a:chOff x="3390" y="1078"/>
            <a:chExt cx="716" cy="1158"/>
          </a:xfrm>
        </p:grpSpPr>
        <p:sp>
          <p:nvSpPr>
            <p:cNvPr id="166921" name="AutoShape 11"/>
            <p:cNvSpPr>
              <a:spLocks noChangeArrowheads="1"/>
            </p:cNvSpPr>
            <p:nvPr/>
          </p:nvSpPr>
          <p:spPr bwMode="auto">
            <a:xfrm>
              <a:off x="3547" y="1078"/>
              <a:ext cx="403" cy="708"/>
            </a:xfrm>
            <a:prstGeom prst="roundRect">
              <a:avLst>
                <a:gd name="adj" fmla="val 50000"/>
              </a:avLst>
            </a:prstGeom>
            <a:solidFill>
              <a:schemeClr val="bg1"/>
            </a:solidFill>
            <a:ln w="762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166922" name="Group 12"/>
            <p:cNvGrpSpPr>
              <a:grpSpLocks/>
            </p:cNvGrpSpPr>
            <p:nvPr/>
          </p:nvGrpSpPr>
          <p:grpSpPr bwMode="auto">
            <a:xfrm>
              <a:off x="3390" y="1514"/>
              <a:ext cx="716" cy="716"/>
              <a:chOff x="3390" y="1514"/>
              <a:chExt cx="716" cy="716"/>
            </a:xfrm>
          </p:grpSpPr>
          <p:sp>
            <p:nvSpPr>
              <p:cNvPr id="166930" name="Oval 13"/>
              <p:cNvSpPr>
                <a:spLocks noChangeArrowheads="1"/>
              </p:cNvSpPr>
              <p:nvPr/>
            </p:nvSpPr>
            <p:spPr bwMode="auto">
              <a:xfrm>
                <a:off x="3390" y="1514"/>
                <a:ext cx="716" cy="71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66931" name="Oval 14"/>
              <p:cNvSpPr>
                <a:spLocks noChangeArrowheads="1"/>
              </p:cNvSpPr>
              <p:nvPr/>
            </p:nvSpPr>
            <p:spPr bwMode="auto">
              <a:xfrm>
                <a:off x="3612" y="1736"/>
                <a:ext cx="272" cy="272"/>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166923" name="Text Box 15"/>
            <p:cNvSpPr txBox="1">
              <a:spLocks noChangeArrowheads="1"/>
            </p:cNvSpPr>
            <p:nvPr/>
          </p:nvSpPr>
          <p:spPr bwMode="auto">
            <a:xfrm>
              <a:off x="3619" y="1534"/>
              <a:ext cx="25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a:latin typeface="Arial" panose="020B0604020202020204" pitchFamily="34" charset="0"/>
                </a:rPr>
                <a:t>30</a:t>
              </a:r>
            </a:p>
          </p:txBody>
        </p:sp>
        <p:sp>
          <p:nvSpPr>
            <p:cNvPr id="166924" name="Text Box 16"/>
            <p:cNvSpPr txBox="1">
              <a:spLocks noChangeArrowheads="1"/>
            </p:cNvSpPr>
            <p:nvPr/>
          </p:nvSpPr>
          <p:spPr bwMode="auto">
            <a:xfrm>
              <a:off x="3619" y="2024"/>
              <a:ext cx="25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a:latin typeface="Arial" panose="020B0604020202020204" pitchFamily="34" charset="0"/>
                </a:rPr>
                <a:t>15</a:t>
              </a:r>
            </a:p>
          </p:txBody>
        </p:sp>
        <p:sp>
          <p:nvSpPr>
            <p:cNvPr id="166925" name="Text Box 17"/>
            <p:cNvSpPr txBox="1">
              <a:spLocks noChangeArrowheads="1"/>
            </p:cNvSpPr>
            <p:nvPr/>
          </p:nvSpPr>
          <p:spPr bwMode="auto">
            <a:xfrm>
              <a:off x="3884" y="1656"/>
              <a:ext cx="18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a:latin typeface="Arial" panose="020B0604020202020204" pitchFamily="34" charset="0"/>
                </a:rPr>
                <a:t>5</a:t>
              </a:r>
            </a:p>
          </p:txBody>
        </p:sp>
        <p:sp>
          <p:nvSpPr>
            <p:cNvPr id="166926" name="Text Box 18"/>
            <p:cNvSpPr txBox="1">
              <a:spLocks noChangeArrowheads="1"/>
            </p:cNvSpPr>
            <p:nvPr/>
          </p:nvSpPr>
          <p:spPr bwMode="auto">
            <a:xfrm>
              <a:off x="3830" y="1891"/>
              <a:ext cx="25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a:latin typeface="Arial" panose="020B0604020202020204" pitchFamily="34" charset="0"/>
                </a:rPr>
                <a:t>10</a:t>
              </a:r>
            </a:p>
          </p:txBody>
        </p:sp>
        <p:sp>
          <p:nvSpPr>
            <p:cNvPr id="166927" name="Text Box 19"/>
            <p:cNvSpPr txBox="1">
              <a:spLocks noChangeArrowheads="1"/>
            </p:cNvSpPr>
            <p:nvPr/>
          </p:nvSpPr>
          <p:spPr bwMode="auto">
            <a:xfrm>
              <a:off x="3399" y="1891"/>
              <a:ext cx="25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a:latin typeface="Arial" panose="020B0604020202020204" pitchFamily="34" charset="0"/>
                </a:rPr>
                <a:t>20</a:t>
              </a:r>
            </a:p>
          </p:txBody>
        </p:sp>
        <p:sp>
          <p:nvSpPr>
            <p:cNvPr id="166928" name="Text Box 20"/>
            <p:cNvSpPr txBox="1">
              <a:spLocks noChangeArrowheads="1"/>
            </p:cNvSpPr>
            <p:nvPr/>
          </p:nvSpPr>
          <p:spPr bwMode="auto">
            <a:xfrm>
              <a:off x="3396" y="1656"/>
              <a:ext cx="25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a:latin typeface="Arial" panose="020B0604020202020204" pitchFamily="34" charset="0"/>
                </a:rPr>
                <a:t>25</a:t>
              </a:r>
            </a:p>
          </p:txBody>
        </p:sp>
        <p:sp>
          <p:nvSpPr>
            <p:cNvPr id="166929" name="Line 21"/>
            <p:cNvSpPr>
              <a:spLocks noChangeShapeType="1"/>
            </p:cNvSpPr>
            <p:nvPr/>
          </p:nvSpPr>
          <p:spPr bwMode="auto">
            <a:xfrm flipV="1">
              <a:off x="3662" y="1794"/>
              <a:ext cx="173" cy="17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166919" name="Text Box 22"/>
          <p:cNvSpPr txBox="1">
            <a:spLocks noChangeArrowheads="1"/>
          </p:cNvSpPr>
          <p:nvPr/>
        </p:nvSpPr>
        <p:spPr bwMode="auto">
          <a:xfrm>
            <a:off x="547688" y="3925888"/>
            <a:ext cx="3887787" cy="1562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CE0000"/>
                </a:solidFill>
                <a:latin typeface="Arial" panose="020B0604020202020204" pitchFamily="34" charset="0"/>
              </a:rPr>
              <a:t>Combinational</a:t>
            </a:r>
          </a:p>
          <a:p>
            <a:pPr>
              <a:spcBef>
                <a:spcPct val="0"/>
              </a:spcBef>
              <a:buFontTx/>
              <a:buNone/>
            </a:pPr>
            <a:r>
              <a:rPr kumimoji="0" lang="en-US" altLang="tr-TR" sz="2400">
                <a:latin typeface="Arial" panose="020B0604020202020204" pitchFamily="34" charset="0"/>
              </a:rPr>
              <a:t>Success depends only on</a:t>
            </a:r>
            <a:br>
              <a:rPr kumimoji="0" lang="en-US" altLang="tr-TR" sz="2400">
                <a:latin typeface="Arial" panose="020B0604020202020204" pitchFamily="34" charset="0"/>
              </a:rPr>
            </a:br>
            <a:r>
              <a:rPr kumimoji="0" lang="en-US" altLang="tr-TR" sz="2400">
                <a:latin typeface="Arial" panose="020B0604020202020204" pitchFamily="34" charset="0"/>
              </a:rPr>
              <a:t>the </a:t>
            </a:r>
            <a:r>
              <a:rPr kumimoji="0" lang="en-US" altLang="tr-TR" sz="2400">
                <a:solidFill>
                  <a:srgbClr val="009900"/>
                </a:solidFill>
                <a:latin typeface="Arial" panose="020B0604020202020204" pitchFamily="34" charset="0"/>
              </a:rPr>
              <a:t>values</a:t>
            </a:r>
            <a:r>
              <a:rPr kumimoji="0" lang="en-US" altLang="tr-TR" sz="2400">
                <a:latin typeface="Arial" panose="020B0604020202020204" pitchFamily="34" charset="0"/>
              </a:rPr>
              <a:t>, not the order in </a:t>
            </a:r>
            <a:br>
              <a:rPr kumimoji="0" lang="en-US" altLang="tr-TR" sz="2400">
                <a:latin typeface="Arial" panose="020B0604020202020204" pitchFamily="34" charset="0"/>
              </a:rPr>
            </a:br>
            <a:r>
              <a:rPr kumimoji="0" lang="en-US" altLang="tr-TR" sz="2400">
                <a:latin typeface="Arial" panose="020B0604020202020204" pitchFamily="34" charset="0"/>
              </a:rPr>
              <a:t>which they are set.</a:t>
            </a:r>
          </a:p>
        </p:txBody>
      </p:sp>
      <p:sp>
        <p:nvSpPr>
          <p:cNvPr id="166920" name="Text Box 23"/>
          <p:cNvSpPr txBox="1">
            <a:spLocks noChangeArrowheads="1"/>
          </p:cNvSpPr>
          <p:nvPr/>
        </p:nvSpPr>
        <p:spPr bwMode="auto">
          <a:xfrm>
            <a:off x="5037138" y="3925888"/>
            <a:ext cx="3330575" cy="1562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CE0000"/>
                </a:solidFill>
                <a:latin typeface="Arial" panose="020B0604020202020204" pitchFamily="34" charset="0"/>
              </a:rPr>
              <a:t>Sequential</a:t>
            </a:r>
          </a:p>
          <a:p>
            <a:pPr>
              <a:spcBef>
                <a:spcPct val="0"/>
              </a:spcBef>
              <a:buFontTx/>
              <a:buNone/>
            </a:pPr>
            <a:r>
              <a:rPr kumimoji="0" lang="en-US" altLang="tr-TR" sz="2400">
                <a:latin typeface="Arial" panose="020B0604020202020204" pitchFamily="34" charset="0"/>
              </a:rPr>
              <a:t>Success depends on</a:t>
            </a:r>
            <a:br>
              <a:rPr kumimoji="0" lang="en-US" altLang="tr-TR" sz="2400">
                <a:latin typeface="Arial" panose="020B0604020202020204" pitchFamily="34" charset="0"/>
              </a:rPr>
            </a:br>
            <a:r>
              <a:rPr kumimoji="0" lang="en-US" altLang="tr-TR" sz="2400">
                <a:latin typeface="Arial" panose="020B0604020202020204" pitchFamily="34" charset="0"/>
              </a:rPr>
              <a:t>the </a:t>
            </a:r>
            <a:r>
              <a:rPr kumimoji="0" lang="en-US" altLang="tr-TR" sz="2400">
                <a:solidFill>
                  <a:srgbClr val="009900"/>
                </a:solidFill>
                <a:latin typeface="Arial" panose="020B0604020202020204" pitchFamily="34" charset="0"/>
              </a:rPr>
              <a:t>sequence</a:t>
            </a:r>
            <a:r>
              <a:rPr kumimoji="0" lang="en-US" altLang="tr-TR" sz="2400">
                <a:latin typeface="Arial" panose="020B0604020202020204" pitchFamily="34" charset="0"/>
              </a:rPr>
              <a:t> of values</a:t>
            </a:r>
          </a:p>
          <a:p>
            <a:pPr>
              <a:spcBef>
                <a:spcPct val="0"/>
              </a:spcBef>
              <a:buFontTx/>
              <a:buNone/>
            </a:pPr>
            <a:r>
              <a:rPr kumimoji="0" lang="en-US" altLang="tr-TR" sz="2400">
                <a:latin typeface="Arial" panose="020B0604020202020204" pitchFamily="34" charset="0"/>
              </a:rPr>
              <a:t>(e.g, R-13, L-22, R-3).</a:t>
            </a:r>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B08DF6B-759A-4C15-907E-96A74651CFB9}" type="slidenum">
              <a:rPr kumimoji="0" lang="en-US" altLang="tr-TR" sz="1200" smtClean="0"/>
              <a:pPr>
                <a:spcBef>
                  <a:spcPct val="50000"/>
                </a:spcBef>
                <a:buFontTx/>
                <a:buNone/>
              </a:pPr>
              <a:t>133</a:t>
            </a:fld>
            <a:endParaRPr kumimoji="0" lang="en-US" altLang="tr-TR" sz="1200" smtClean="0"/>
          </a:p>
        </p:txBody>
      </p:sp>
      <p:sp>
        <p:nvSpPr>
          <p:cNvPr id="167939" name="Rectangle 2"/>
          <p:cNvSpPr>
            <a:spLocks noGrp="1" noChangeArrowheads="1"/>
          </p:cNvSpPr>
          <p:nvPr>
            <p:ph type="title"/>
          </p:nvPr>
        </p:nvSpPr>
        <p:spPr/>
        <p:txBody>
          <a:bodyPr/>
          <a:lstStyle/>
          <a:p>
            <a:r>
              <a:rPr lang="en-US" altLang="tr-TR" smtClean="0"/>
              <a:t>The Clock</a:t>
            </a:r>
          </a:p>
        </p:txBody>
      </p:sp>
      <p:sp>
        <p:nvSpPr>
          <p:cNvPr id="562179" name="Rectangle 3"/>
          <p:cNvSpPr>
            <a:spLocks noGrp="1" noChangeArrowheads="1"/>
          </p:cNvSpPr>
          <p:nvPr>
            <p:ph type="body" idx="1"/>
          </p:nvPr>
        </p:nvSpPr>
        <p:spPr/>
        <p:txBody>
          <a:bodyPr/>
          <a:lstStyle/>
          <a:p>
            <a:pPr marL="0" indent="0"/>
            <a:r>
              <a:rPr lang="en-US" altLang="tr-TR" sz="2400" smtClean="0"/>
              <a:t>Frequently, a </a:t>
            </a:r>
            <a:r>
              <a:rPr lang="en-US" altLang="tr-TR" sz="2400" smtClean="0">
                <a:solidFill>
                  <a:srgbClr val="CE0000"/>
                </a:solidFill>
              </a:rPr>
              <a:t>clock circuit</a:t>
            </a:r>
            <a:r>
              <a:rPr lang="en-US" altLang="tr-TR" sz="2400" smtClean="0"/>
              <a:t> triggers transition from</a:t>
            </a:r>
            <a:br>
              <a:rPr lang="en-US" altLang="tr-TR" sz="2400" smtClean="0"/>
            </a:br>
            <a:r>
              <a:rPr lang="en-US" altLang="tr-TR" sz="2400" smtClean="0"/>
              <a:t>one state to the next.</a:t>
            </a:r>
          </a:p>
          <a:p>
            <a:pPr marL="0" indent="0"/>
            <a:endParaRPr lang="en-US" altLang="tr-TR" sz="2400" smtClean="0"/>
          </a:p>
          <a:p>
            <a:pPr marL="0" indent="0"/>
            <a:endParaRPr lang="en-US" altLang="tr-TR" sz="2400" smtClean="0"/>
          </a:p>
          <a:p>
            <a:pPr marL="0" indent="0"/>
            <a:endParaRPr lang="en-US" altLang="tr-TR" sz="2400" smtClean="0"/>
          </a:p>
          <a:p>
            <a:pPr marL="0" indent="0"/>
            <a:endParaRPr lang="en-US" altLang="tr-TR" sz="2400" smtClean="0"/>
          </a:p>
          <a:p>
            <a:pPr marL="0" indent="0"/>
            <a:endParaRPr lang="en-US" altLang="tr-TR" sz="2400" smtClean="0"/>
          </a:p>
          <a:p>
            <a:pPr marL="0" indent="0"/>
            <a:r>
              <a:rPr lang="en-US" altLang="tr-TR" sz="2400" smtClean="0"/>
              <a:t>At the beginning of each clock cycle,</a:t>
            </a:r>
            <a:br>
              <a:rPr lang="en-US" altLang="tr-TR" sz="2400" smtClean="0"/>
            </a:br>
            <a:r>
              <a:rPr lang="en-US" altLang="tr-TR" sz="2400" smtClean="0"/>
              <a:t>state machine makes a transition,</a:t>
            </a:r>
            <a:br>
              <a:rPr lang="en-US" altLang="tr-TR" sz="2400" smtClean="0"/>
            </a:br>
            <a:r>
              <a:rPr lang="en-US" altLang="tr-TR" sz="2400" smtClean="0"/>
              <a:t>based on the current state and the external inputs.</a:t>
            </a:r>
          </a:p>
        </p:txBody>
      </p:sp>
      <p:grpSp>
        <p:nvGrpSpPr>
          <p:cNvPr id="562180" name="Group 4"/>
          <p:cNvGrpSpPr>
            <a:grpSpLocks/>
          </p:cNvGrpSpPr>
          <p:nvPr/>
        </p:nvGrpSpPr>
        <p:grpSpPr bwMode="auto">
          <a:xfrm>
            <a:off x="647700" y="2327275"/>
            <a:ext cx="7164388" cy="1495425"/>
            <a:chOff x="384" y="1418"/>
            <a:chExt cx="4513" cy="942"/>
          </a:xfrm>
        </p:grpSpPr>
        <p:sp>
          <p:nvSpPr>
            <p:cNvPr id="167942" name="Line 5"/>
            <p:cNvSpPr>
              <a:spLocks noChangeShapeType="1"/>
            </p:cNvSpPr>
            <p:nvPr/>
          </p:nvSpPr>
          <p:spPr bwMode="auto">
            <a:xfrm>
              <a:off x="864" y="1822"/>
              <a:ext cx="28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43" name="Line 6"/>
            <p:cNvSpPr>
              <a:spLocks noChangeShapeType="1"/>
            </p:cNvSpPr>
            <p:nvPr/>
          </p:nvSpPr>
          <p:spPr bwMode="auto">
            <a:xfrm>
              <a:off x="1584" y="1822"/>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44" name="Line 7"/>
            <p:cNvSpPr>
              <a:spLocks noChangeShapeType="1"/>
            </p:cNvSpPr>
            <p:nvPr/>
          </p:nvSpPr>
          <p:spPr bwMode="auto">
            <a:xfrm>
              <a:off x="2448" y="1822"/>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45" name="Line 8"/>
            <p:cNvSpPr>
              <a:spLocks noChangeShapeType="1"/>
            </p:cNvSpPr>
            <p:nvPr/>
          </p:nvSpPr>
          <p:spPr bwMode="auto">
            <a:xfrm>
              <a:off x="3312" y="1822"/>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46" name="Line 9"/>
            <p:cNvSpPr>
              <a:spLocks noChangeShapeType="1"/>
            </p:cNvSpPr>
            <p:nvPr/>
          </p:nvSpPr>
          <p:spPr bwMode="auto">
            <a:xfrm>
              <a:off x="4176" y="1822"/>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47" name="Line 10"/>
            <p:cNvSpPr>
              <a:spLocks noChangeShapeType="1"/>
            </p:cNvSpPr>
            <p:nvPr/>
          </p:nvSpPr>
          <p:spPr bwMode="auto">
            <a:xfrm>
              <a:off x="1152" y="1534"/>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48" name="Line 11"/>
            <p:cNvSpPr>
              <a:spLocks noChangeShapeType="1"/>
            </p:cNvSpPr>
            <p:nvPr/>
          </p:nvSpPr>
          <p:spPr bwMode="auto">
            <a:xfrm>
              <a:off x="2016" y="1534"/>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49" name="Line 12"/>
            <p:cNvSpPr>
              <a:spLocks noChangeShapeType="1"/>
            </p:cNvSpPr>
            <p:nvPr/>
          </p:nvSpPr>
          <p:spPr bwMode="auto">
            <a:xfrm>
              <a:off x="2880" y="1534"/>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0" name="Line 13"/>
            <p:cNvSpPr>
              <a:spLocks noChangeShapeType="1"/>
            </p:cNvSpPr>
            <p:nvPr/>
          </p:nvSpPr>
          <p:spPr bwMode="auto">
            <a:xfrm>
              <a:off x="3744" y="1534"/>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1" name="Line 14"/>
            <p:cNvSpPr>
              <a:spLocks noChangeShapeType="1"/>
            </p:cNvSpPr>
            <p:nvPr/>
          </p:nvSpPr>
          <p:spPr bwMode="auto">
            <a:xfrm>
              <a:off x="4608" y="1534"/>
              <a:ext cx="2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2" name="Line 15"/>
            <p:cNvSpPr>
              <a:spLocks noChangeShapeType="1"/>
            </p:cNvSpPr>
            <p:nvPr/>
          </p:nvSpPr>
          <p:spPr bwMode="auto">
            <a:xfrm>
              <a:off x="1152" y="153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3" name="Line 16"/>
            <p:cNvSpPr>
              <a:spLocks noChangeShapeType="1"/>
            </p:cNvSpPr>
            <p:nvPr/>
          </p:nvSpPr>
          <p:spPr bwMode="auto">
            <a:xfrm>
              <a:off x="1584" y="153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4" name="Line 17"/>
            <p:cNvSpPr>
              <a:spLocks noChangeShapeType="1"/>
            </p:cNvSpPr>
            <p:nvPr/>
          </p:nvSpPr>
          <p:spPr bwMode="auto">
            <a:xfrm>
              <a:off x="2016" y="153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5" name="Line 18"/>
            <p:cNvSpPr>
              <a:spLocks noChangeShapeType="1"/>
            </p:cNvSpPr>
            <p:nvPr/>
          </p:nvSpPr>
          <p:spPr bwMode="auto">
            <a:xfrm>
              <a:off x="2448" y="153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6" name="Line 19"/>
            <p:cNvSpPr>
              <a:spLocks noChangeShapeType="1"/>
            </p:cNvSpPr>
            <p:nvPr/>
          </p:nvSpPr>
          <p:spPr bwMode="auto">
            <a:xfrm>
              <a:off x="2880" y="153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7" name="Line 20"/>
            <p:cNvSpPr>
              <a:spLocks noChangeShapeType="1"/>
            </p:cNvSpPr>
            <p:nvPr/>
          </p:nvSpPr>
          <p:spPr bwMode="auto">
            <a:xfrm>
              <a:off x="3312" y="153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8" name="Line 21"/>
            <p:cNvSpPr>
              <a:spLocks noChangeShapeType="1"/>
            </p:cNvSpPr>
            <p:nvPr/>
          </p:nvSpPr>
          <p:spPr bwMode="auto">
            <a:xfrm>
              <a:off x="3744" y="153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59" name="Line 22"/>
            <p:cNvSpPr>
              <a:spLocks noChangeShapeType="1"/>
            </p:cNvSpPr>
            <p:nvPr/>
          </p:nvSpPr>
          <p:spPr bwMode="auto">
            <a:xfrm>
              <a:off x="4176" y="153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60" name="Line 23"/>
            <p:cNvSpPr>
              <a:spLocks noChangeShapeType="1"/>
            </p:cNvSpPr>
            <p:nvPr/>
          </p:nvSpPr>
          <p:spPr bwMode="auto">
            <a:xfrm>
              <a:off x="4608" y="153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61" name="Text Box 24"/>
            <p:cNvSpPr txBox="1">
              <a:spLocks noChangeArrowheads="1"/>
            </p:cNvSpPr>
            <p:nvPr/>
          </p:nvSpPr>
          <p:spPr bwMode="auto">
            <a:xfrm>
              <a:off x="384" y="1418"/>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Franklin Gothic Book" panose="020B0503020102020204" pitchFamily="34" charset="0"/>
                </a:rPr>
                <a:t>“1”</a:t>
              </a:r>
            </a:p>
          </p:txBody>
        </p:sp>
        <p:sp>
          <p:nvSpPr>
            <p:cNvPr id="167962" name="Text Box 25"/>
            <p:cNvSpPr txBox="1">
              <a:spLocks noChangeArrowheads="1"/>
            </p:cNvSpPr>
            <p:nvPr/>
          </p:nvSpPr>
          <p:spPr bwMode="auto">
            <a:xfrm>
              <a:off x="384" y="1678"/>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Franklin Gothic Book" panose="020B0503020102020204" pitchFamily="34" charset="0"/>
                </a:rPr>
                <a:t>“0”</a:t>
              </a:r>
            </a:p>
          </p:txBody>
        </p:sp>
        <p:sp>
          <p:nvSpPr>
            <p:cNvPr id="167963" name="Text Box 26"/>
            <p:cNvSpPr txBox="1">
              <a:spLocks noChangeArrowheads="1"/>
            </p:cNvSpPr>
            <p:nvPr/>
          </p:nvSpPr>
          <p:spPr bwMode="auto">
            <a:xfrm>
              <a:off x="4367" y="1918"/>
              <a:ext cx="53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i="1">
                  <a:latin typeface="Franklin Gothic Book" panose="020B0503020102020204" pitchFamily="34" charset="0"/>
                </a:rPr>
                <a:t>time</a:t>
              </a:r>
              <a:r>
                <a:rPr kumimoji="0" lang="en-US" altLang="tr-TR" sz="1800" i="1">
                  <a:latin typeface="Franklin Gothic Book" panose="020B0503020102020204" pitchFamily="34" charset="0"/>
                  <a:sym typeface="Symbol" panose="05050102010706020507" pitchFamily="18" charset="2"/>
                </a:rPr>
                <a:t></a:t>
              </a:r>
              <a:endParaRPr kumimoji="0" lang="en-US" altLang="tr-TR" sz="1800" i="1">
                <a:latin typeface="Franklin Gothic Book" panose="020B0503020102020204" pitchFamily="34" charset="0"/>
              </a:endParaRPr>
            </a:p>
          </p:txBody>
        </p:sp>
        <p:sp>
          <p:nvSpPr>
            <p:cNvPr id="167964" name="Line 27"/>
            <p:cNvSpPr>
              <a:spLocks noChangeShapeType="1"/>
            </p:cNvSpPr>
            <p:nvPr/>
          </p:nvSpPr>
          <p:spPr bwMode="auto">
            <a:xfrm>
              <a:off x="2880" y="184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65" name="Line 28"/>
            <p:cNvSpPr>
              <a:spLocks noChangeShapeType="1"/>
            </p:cNvSpPr>
            <p:nvPr/>
          </p:nvSpPr>
          <p:spPr bwMode="auto">
            <a:xfrm>
              <a:off x="2016" y="1918"/>
              <a:ext cx="864" cy="0"/>
            </a:xfrm>
            <a:prstGeom prst="line">
              <a:avLst/>
            </a:prstGeom>
            <a:noFill/>
            <a:ln w="38100">
              <a:solidFill>
                <a:schemeClr val="accent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66" name="Line 29"/>
            <p:cNvSpPr>
              <a:spLocks noChangeShapeType="1"/>
            </p:cNvSpPr>
            <p:nvPr/>
          </p:nvSpPr>
          <p:spPr bwMode="auto">
            <a:xfrm>
              <a:off x="2016" y="1846"/>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7967" name="Text Box 30"/>
            <p:cNvSpPr txBox="1">
              <a:spLocks noChangeArrowheads="1"/>
            </p:cNvSpPr>
            <p:nvPr/>
          </p:nvSpPr>
          <p:spPr bwMode="auto">
            <a:xfrm>
              <a:off x="2212" y="1918"/>
              <a:ext cx="470"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solidFill>
                    <a:schemeClr val="accent2"/>
                  </a:solidFill>
                  <a:latin typeface="Franklin Gothic Book" panose="020B0503020102020204" pitchFamily="34" charset="0"/>
                </a:rPr>
                <a:t>One</a:t>
              </a:r>
            </a:p>
            <a:p>
              <a:pPr>
                <a:spcBef>
                  <a:spcPct val="0"/>
                </a:spcBef>
                <a:buFontTx/>
                <a:buNone/>
              </a:pPr>
              <a:r>
                <a:rPr kumimoji="0" lang="en-US" altLang="tr-TR" sz="2000">
                  <a:solidFill>
                    <a:schemeClr val="accent2"/>
                  </a:solidFill>
                  <a:latin typeface="Franklin Gothic Book" panose="020B0503020102020204" pitchFamily="34" charset="0"/>
                </a:rPr>
                <a:t>Cycle</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62179">
                                            <p:txEl>
                                              <p:pRg st="0" end="0"/>
                                            </p:txEl>
                                          </p:spTgt>
                                        </p:tgtEl>
                                        <p:attrNameLst>
                                          <p:attrName>style.visibility</p:attrName>
                                        </p:attrNameLst>
                                      </p:cBhvr>
                                      <p:to>
                                        <p:strVal val="visible"/>
                                      </p:to>
                                    </p:set>
                                    <p:animEffect transition="in" filter="checkerboard(across)">
                                      <p:cBhvr>
                                        <p:cTn id="7" dur="500"/>
                                        <p:tgtEl>
                                          <p:spTgt spid="5621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62180"/>
                                        </p:tgtEl>
                                        <p:attrNameLst>
                                          <p:attrName>style.visibility</p:attrName>
                                        </p:attrNameLst>
                                      </p:cBhvr>
                                      <p:to>
                                        <p:strVal val="visible"/>
                                      </p:to>
                                    </p:set>
                                    <p:animEffect transition="in" filter="dissolve">
                                      <p:cBhvr>
                                        <p:cTn id="12" dur="500"/>
                                        <p:tgtEl>
                                          <p:spTgt spid="56218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62179">
                                            <p:txEl>
                                              <p:pRg st="6" end="6"/>
                                            </p:txEl>
                                          </p:spTgt>
                                        </p:tgtEl>
                                        <p:attrNameLst>
                                          <p:attrName>style.visibility</p:attrName>
                                        </p:attrNameLst>
                                      </p:cBhvr>
                                      <p:to>
                                        <p:strVal val="visible"/>
                                      </p:to>
                                    </p:set>
                                    <p:animEffect transition="in" filter="checkerboard(across)">
                                      <p:cBhvr>
                                        <p:cTn id="17" dur="500"/>
                                        <p:tgtEl>
                                          <p:spTgt spid="56217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179"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5869AE2-DE4D-41D8-BB94-2AD267A93FF1}" type="slidenum">
              <a:rPr kumimoji="0" lang="en-US" altLang="tr-TR" sz="1200" smtClean="0"/>
              <a:pPr>
                <a:spcBef>
                  <a:spcPct val="50000"/>
                </a:spcBef>
                <a:buFontTx/>
                <a:buNone/>
              </a:pPr>
              <a:t>134</a:t>
            </a:fld>
            <a:endParaRPr kumimoji="0" lang="en-US" altLang="tr-TR" sz="1200" smtClean="0"/>
          </a:p>
        </p:txBody>
      </p:sp>
      <p:sp>
        <p:nvSpPr>
          <p:cNvPr id="168963" name="Rectangle 2"/>
          <p:cNvSpPr>
            <a:spLocks noGrp="1" noChangeArrowheads="1"/>
          </p:cNvSpPr>
          <p:nvPr>
            <p:ph type="title"/>
          </p:nvPr>
        </p:nvSpPr>
        <p:spPr/>
        <p:txBody>
          <a:bodyPr/>
          <a:lstStyle/>
          <a:p>
            <a:r>
              <a:rPr lang="en-US" altLang="tr-TR" sz="3600" smtClean="0"/>
              <a:t>Implementing a Finite State Machine</a:t>
            </a:r>
          </a:p>
        </p:txBody>
      </p:sp>
      <p:sp>
        <p:nvSpPr>
          <p:cNvPr id="563203" name="Rectangle 3"/>
          <p:cNvSpPr>
            <a:spLocks noGrp="1" noChangeArrowheads="1"/>
          </p:cNvSpPr>
          <p:nvPr>
            <p:ph type="body" idx="1"/>
          </p:nvPr>
        </p:nvSpPr>
        <p:spPr>
          <a:xfrm>
            <a:off x="446088" y="947738"/>
            <a:ext cx="8280400" cy="4978400"/>
          </a:xfrm>
        </p:spPr>
        <p:txBody>
          <a:bodyPr/>
          <a:lstStyle/>
          <a:p>
            <a:pPr marL="0" indent="0"/>
            <a:r>
              <a:rPr lang="en-US" altLang="tr-TR" smtClean="0">
                <a:solidFill>
                  <a:srgbClr val="CE0000"/>
                </a:solidFill>
              </a:rPr>
              <a:t>Combinational logic</a:t>
            </a:r>
          </a:p>
          <a:p>
            <a:pPr marL="576263" lvl="1" indent="-234950"/>
            <a:r>
              <a:rPr lang="en-US" altLang="tr-TR" smtClean="0"/>
              <a:t>Determine outputs and next state.</a:t>
            </a:r>
          </a:p>
          <a:p>
            <a:pPr marL="0" indent="0"/>
            <a:r>
              <a:rPr lang="en-US" altLang="tr-TR" smtClean="0">
                <a:solidFill>
                  <a:srgbClr val="CE0000"/>
                </a:solidFill>
              </a:rPr>
              <a:t>Storage elements</a:t>
            </a:r>
          </a:p>
          <a:p>
            <a:pPr marL="576263" lvl="1" indent="-234950"/>
            <a:r>
              <a:rPr lang="en-US" altLang="tr-TR" smtClean="0"/>
              <a:t>Maintain state representation.</a:t>
            </a:r>
          </a:p>
        </p:txBody>
      </p:sp>
      <p:grpSp>
        <p:nvGrpSpPr>
          <p:cNvPr id="563204" name="Group 4"/>
          <p:cNvGrpSpPr>
            <a:grpSpLocks/>
          </p:cNvGrpSpPr>
          <p:nvPr/>
        </p:nvGrpSpPr>
        <p:grpSpPr bwMode="auto">
          <a:xfrm>
            <a:off x="1214438" y="3343275"/>
            <a:ext cx="6970712" cy="2828925"/>
            <a:chOff x="765" y="1962"/>
            <a:chExt cx="4391" cy="1782"/>
          </a:xfrm>
        </p:grpSpPr>
        <p:sp>
          <p:nvSpPr>
            <p:cNvPr id="168966" name="Rectangle 5"/>
            <p:cNvSpPr>
              <a:spLocks noChangeArrowheads="1"/>
            </p:cNvSpPr>
            <p:nvPr/>
          </p:nvSpPr>
          <p:spPr bwMode="auto">
            <a:xfrm>
              <a:off x="1922" y="1967"/>
              <a:ext cx="1917" cy="1777"/>
            </a:xfrm>
            <a:prstGeom prst="rect">
              <a:avLst/>
            </a:prstGeom>
            <a:solidFill>
              <a:schemeClr val="bg1"/>
            </a:solidFill>
            <a:ln w="28575">
              <a:solidFill>
                <a:schemeClr val="tx1"/>
              </a:solidFill>
              <a:miter lim="800000"/>
              <a:headEnd/>
              <a:tailEnd/>
            </a:ln>
            <a:effectLst>
              <a:outerShdw dist="107763" dir="2700000" algn="ctr" rotWithShape="0">
                <a:schemeClr val="bg2"/>
              </a:outerShdw>
            </a:effec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68967" name="Text Box 6"/>
            <p:cNvSpPr txBox="1">
              <a:spLocks noChangeArrowheads="1"/>
            </p:cNvSpPr>
            <p:nvPr/>
          </p:nvSpPr>
          <p:spPr bwMode="auto">
            <a:xfrm>
              <a:off x="2311" y="1962"/>
              <a:ext cx="113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i="1">
                  <a:latin typeface="Arial" panose="020B0604020202020204" pitchFamily="34" charset="0"/>
                </a:rPr>
                <a:t>State Machine</a:t>
              </a:r>
            </a:p>
          </p:txBody>
        </p:sp>
        <p:sp>
          <p:nvSpPr>
            <p:cNvPr id="168968" name="Rectangle 7"/>
            <p:cNvSpPr>
              <a:spLocks noChangeArrowheads="1"/>
            </p:cNvSpPr>
            <p:nvPr/>
          </p:nvSpPr>
          <p:spPr bwMode="auto">
            <a:xfrm>
              <a:off x="2349" y="2403"/>
              <a:ext cx="1062" cy="493"/>
            </a:xfrm>
            <a:prstGeom prst="rect">
              <a:avLst/>
            </a:prstGeom>
            <a:solidFill>
              <a:srgbClr val="FFCC99"/>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Arial" panose="020B0604020202020204" pitchFamily="34" charset="0"/>
                </a:rPr>
                <a:t>Combinational</a:t>
              </a:r>
            </a:p>
            <a:p>
              <a:pPr>
                <a:spcBef>
                  <a:spcPct val="0"/>
                </a:spcBef>
                <a:buFontTx/>
                <a:buNone/>
              </a:pPr>
              <a:r>
                <a:rPr kumimoji="0" lang="en-US" altLang="tr-TR" sz="1800">
                  <a:latin typeface="Arial" panose="020B0604020202020204" pitchFamily="34" charset="0"/>
                </a:rPr>
                <a:t>Logic Circuit</a:t>
              </a:r>
            </a:p>
          </p:txBody>
        </p:sp>
        <p:sp>
          <p:nvSpPr>
            <p:cNvPr id="168969" name="Rectangle 8"/>
            <p:cNvSpPr>
              <a:spLocks noChangeArrowheads="1"/>
            </p:cNvSpPr>
            <p:nvPr/>
          </p:nvSpPr>
          <p:spPr bwMode="auto">
            <a:xfrm>
              <a:off x="2349" y="3075"/>
              <a:ext cx="1062" cy="493"/>
            </a:xfrm>
            <a:prstGeom prst="rect">
              <a:avLst/>
            </a:prstGeom>
            <a:solidFill>
              <a:srgbClr val="CCFFFF"/>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Arial" panose="020B0604020202020204" pitchFamily="34" charset="0"/>
                </a:rPr>
                <a:t>Storage</a:t>
              </a:r>
            </a:p>
            <a:p>
              <a:pPr>
                <a:spcBef>
                  <a:spcPct val="0"/>
                </a:spcBef>
                <a:buFontTx/>
                <a:buNone/>
              </a:pPr>
              <a:r>
                <a:rPr kumimoji="0" lang="en-US" altLang="tr-TR" sz="1800">
                  <a:latin typeface="Arial" panose="020B0604020202020204" pitchFamily="34" charset="0"/>
                </a:rPr>
                <a:t>Elements</a:t>
              </a:r>
            </a:p>
          </p:txBody>
        </p:sp>
        <p:sp>
          <p:nvSpPr>
            <p:cNvPr id="168970" name="Text Box 9"/>
            <p:cNvSpPr txBox="1">
              <a:spLocks noChangeArrowheads="1"/>
            </p:cNvSpPr>
            <p:nvPr/>
          </p:nvSpPr>
          <p:spPr bwMode="auto">
            <a:xfrm>
              <a:off x="765" y="2361"/>
              <a:ext cx="6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Inputs</a:t>
              </a:r>
            </a:p>
          </p:txBody>
        </p:sp>
        <p:sp>
          <p:nvSpPr>
            <p:cNvPr id="168971" name="Text Box 10"/>
            <p:cNvSpPr txBox="1">
              <a:spLocks noChangeArrowheads="1"/>
            </p:cNvSpPr>
            <p:nvPr/>
          </p:nvSpPr>
          <p:spPr bwMode="auto">
            <a:xfrm>
              <a:off x="4368" y="2361"/>
              <a:ext cx="7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Outputs</a:t>
              </a:r>
            </a:p>
          </p:txBody>
        </p:sp>
        <p:sp>
          <p:nvSpPr>
            <p:cNvPr id="168972" name="Line 11"/>
            <p:cNvSpPr>
              <a:spLocks noChangeShapeType="1"/>
            </p:cNvSpPr>
            <p:nvPr/>
          </p:nvSpPr>
          <p:spPr bwMode="auto">
            <a:xfrm>
              <a:off x="1452" y="2505"/>
              <a:ext cx="90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68973" name="Line 12"/>
            <p:cNvSpPr>
              <a:spLocks noChangeShapeType="1"/>
            </p:cNvSpPr>
            <p:nvPr/>
          </p:nvSpPr>
          <p:spPr bwMode="auto">
            <a:xfrm>
              <a:off x="3416" y="2505"/>
              <a:ext cx="90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cxnSp>
          <p:nvCxnSpPr>
            <p:cNvPr id="168974" name="AutoShape 13"/>
            <p:cNvCxnSpPr>
              <a:cxnSpLocks noChangeShapeType="1"/>
              <a:stCxn id="168968" idx="3"/>
              <a:endCxn id="168969" idx="3"/>
            </p:cNvCxnSpPr>
            <p:nvPr/>
          </p:nvCxnSpPr>
          <p:spPr bwMode="auto">
            <a:xfrm>
              <a:off x="3417" y="2650"/>
              <a:ext cx="1" cy="672"/>
            </a:xfrm>
            <a:prstGeom prst="bentConnector3">
              <a:avLst>
                <a:gd name="adj1" fmla="val 15400000"/>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975" name="AutoShape 14"/>
            <p:cNvCxnSpPr>
              <a:cxnSpLocks noChangeShapeType="1"/>
              <a:stCxn id="168969" idx="1"/>
              <a:endCxn id="168968" idx="1"/>
            </p:cNvCxnSpPr>
            <p:nvPr/>
          </p:nvCxnSpPr>
          <p:spPr bwMode="auto">
            <a:xfrm rot="10800000" flipH="1">
              <a:off x="2343" y="2650"/>
              <a:ext cx="1" cy="672"/>
            </a:xfrm>
            <a:prstGeom prst="bentConnector3">
              <a:avLst>
                <a:gd name="adj1" fmla="val -17100005"/>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8976" name="Text Box 15"/>
            <p:cNvSpPr txBox="1">
              <a:spLocks noChangeArrowheads="1"/>
            </p:cNvSpPr>
            <p:nvPr/>
          </p:nvSpPr>
          <p:spPr bwMode="auto">
            <a:xfrm>
              <a:off x="775" y="3309"/>
              <a:ext cx="5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latin typeface="Arial" panose="020B0604020202020204" pitchFamily="34" charset="0"/>
                </a:rPr>
                <a:t>Clock</a:t>
              </a:r>
            </a:p>
          </p:txBody>
        </p:sp>
        <p:sp>
          <p:nvSpPr>
            <p:cNvPr id="168977" name="Line 16"/>
            <p:cNvSpPr>
              <a:spLocks noChangeShapeType="1"/>
            </p:cNvSpPr>
            <p:nvPr/>
          </p:nvSpPr>
          <p:spPr bwMode="auto">
            <a:xfrm>
              <a:off x="1293" y="3449"/>
              <a:ext cx="609"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63204"/>
                                        </p:tgtEl>
                                        <p:attrNameLst>
                                          <p:attrName>style.visibility</p:attrName>
                                        </p:attrNameLst>
                                      </p:cBhvr>
                                      <p:to>
                                        <p:strVal val="visible"/>
                                      </p:to>
                                    </p:set>
                                    <p:animEffect transition="in" filter="dissolve">
                                      <p:cBhvr>
                                        <p:cTn id="7" dur="500"/>
                                        <p:tgtEl>
                                          <p:spTgt spid="5632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63203">
                                            <p:txEl>
                                              <p:pRg st="0" end="0"/>
                                            </p:txEl>
                                          </p:spTgt>
                                        </p:tgtEl>
                                        <p:attrNameLst>
                                          <p:attrName>style.visibility</p:attrName>
                                        </p:attrNameLst>
                                      </p:cBhvr>
                                      <p:to>
                                        <p:strVal val="visible"/>
                                      </p:to>
                                    </p:set>
                                    <p:animEffect transition="in" filter="dissolve">
                                      <p:cBhvr>
                                        <p:cTn id="12" dur="500"/>
                                        <p:tgtEl>
                                          <p:spTgt spid="563203">
                                            <p:txEl>
                                              <p:pRg st="0" end="0"/>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63203">
                                            <p:txEl>
                                              <p:pRg st="1" end="1"/>
                                            </p:txEl>
                                          </p:spTgt>
                                        </p:tgtEl>
                                        <p:attrNameLst>
                                          <p:attrName>style.visibility</p:attrName>
                                        </p:attrNameLst>
                                      </p:cBhvr>
                                      <p:to>
                                        <p:strVal val="visible"/>
                                      </p:to>
                                    </p:set>
                                    <p:animEffect transition="in" filter="dissolve">
                                      <p:cBhvr>
                                        <p:cTn id="15" dur="500"/>
                                        <p:tgtEl>
                                          <p:spTgt spid="563203">
                                            <p:txEl>
                                              <p:pRg st="1" end="1"/>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63203">
                                            <p:txEl>
                                              <p:pRg st="2" end="2"/>
                                            </p:txEl>
                                          </p:spTgt>
                                        </p:tgtEl>
                                        <p:attrNameLst>
                                          <p:attrName>style.visibility</p:attrName>
                                        </p:attrNameLst>
                                      </p:cBhvr>
                                      <p:to>
                                        <p:strVal val="visible"/>
                                      </p:to>
                                    </p:set>
                                    <p:animEffect transition="in" filter="dissolve">
                                      <p:cBhvr>
                                        <p:cTn id="20" dur="500"/>
                                        <p:tgtEl>
                                          <p:spTgt spid="563203">
                                            <p:txEl>
                                              <p:pRg st="2" end="2"/>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63203">
                                            <p:txEl>
                                              <p:pRg st="3" end="3"/>
                                            </p:txEl>
                                          </p:spTgt>
                                        </p:tgtEl>
                                        <p:attrNameLst>
                                          <p:attrName>style.visibility</p:attrName>
                                        </p:attrNameLst>
                                      </p:cBhvr>
                                      <p:to>
                                        <p:strVal val="visible"/>
                                      </p:to>
                                    </p:set>
                                    <p:animEffect transition="in" filter="dissolve">
                                      <p:cBhvr>
                                        <p:cTn id="23" dur="500"/>
                                        <p:tgtEl>
                                          <p:spTgt spid="56320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3"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A878A97-3062-43D0-A0CB-36DC8131DA2E}" type="slidenum">
              <a:rPr kumimoji="0" lang="en-US" altLang="tr-TR" sz="1200" smtClean="0"/>
              <a:pPr>
                <a:spcBef>
                  <a:spcPct val="50000"/>
                </a:spcBef>
                <a:buFontTx/>
                <a:buNone/>
              </a:pPr>
              <a:t>135</a:t>
            </a:fld>
            <a:endParaRPr kumimoji="0" lang="en-US" altLang="tr-TR" sz="1200" smtClean="0"/>
          </a:p>
        </p:txBody>
      </p:sp>
      <p:sp>
        <p:nvSpPr>
          <p:cNvPr id="169987" name="Rectangle 2"/>
          <p:cNvSpPr>
            <a:spLocks noGrp="1" noChangeArrowheads="1"/>
          </p:cNvSpPr>
          <p:nvPr>
            <p:ph type="title"/>
          </p:nvPr>
        </p:nvSpPr>
        <p:spPr/>
        <p:txBody>
          <a:bodyPr/>
          <a:lstStyle/>
          <a:p>
            <a:r>
              <a:rPr lang="en-US" altLang="tr-TR" smtClean="0"/>
              <a:t>Storage: Master-Slave Flipflop</a:t>
            </a:r>
          </a:p>
        </p:txBody>
      </p:sp>
      <p:sp>
        <p:nvSpPr>
          <p:cNvPr id="564227" name="Rectangle 3"/>
          <p:cNvSpPr>
            <a:spLocks noGrp="1" noChangeArrowheads="1"/>
          </p:cNvSpPr>
          <p:nvPr>
            <p:ph type="body" idx="1"/>
          </p:nvPr>
        </p:nvSpPr>
        <p:spPr>
          <a:xfrm>
            <a:off x="395288" y="1125538"/>
            <a:ext cx="8280400" cy="1184275"/>
          </a:xfrm>
        </p:spPr>
        <p:txBody>
          <a:bodyPr/>
          <a:lstStyle/>
          <a:p>
            <a:pPr marL="0" indent="0"/>
            <a:r>
              <a:rPr lang="en-US" altLang="tr-TR" smtClean="0"/>
              <a:t>A pair of gated D-latches, </a:t>
            </a:r>
            <a:br>
              <a:rPr lang="en-US" altLang="tr-TR" smtClean="0"/>
            </a:br>
            <a:r>
              <a:rPr lang="en-US" altLang="tr-TR" smtClean="0"/>
              <a:t>to isolate </a:t>
            </a:r>
            <a:r>
              <a:rPr lang="en-US" altLang="tr-TR" i="1" smtClean="0"/>
              <a:t>next</a:t>
            </a:r>
            <a:r>
              <a:rPr lang="en-US" altLang="tr-TR" smtClean="0"/>
              <a:t> state from </a:t>
            </a:r>
            <a:r>
              <a:rPr lang="en-US" altLang="tr-TR" i="1" smtClean="0"/>
              <a:t>current</a:t>
            </a:r>
            <a:r>
              <a:rPr lang="en-US" altLang="tr-TR" smtClean="0"/>
              <a:t> state.</a:t>
            </a:r>
          </a:p>
        </p:txBody>
      </p:sp>
      <p:pic>
        <p:nvPicPr>
          <p:cNvPr id="564228" name="Picture 4" descr="ch03-msflipflo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213" y="2171700"/>
            <a:ext cx="8693150" cy="231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4229" name="Text Box 5"/>
          <p:cNvSpPr txBox="1">
            <a:spLocks noChangeArrowheads="1"/>
          </p:cNvSpPr>
          <p:nvPr/>
        </p:nvSpPr>
        <p:spPr bwMode="auto">
          <a:xfrm>
            <a:off x="381000" y="4765675"/>
            <a:ext cx="4108450" cy="1562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During 1</a:t>
            </a:r>
            <a:r>
              <a:rPr kumimoji="0" lang="en-US" altLang="tr-TR" sz="2400" baseline="30000">
                <a:latin typeface="Arial" panose="020B0604020202020204" pitchFamily="34" charset="0"/>
              </a:rPr>
              <a:t>st</a:t>
            </a:r>
            <a:r>
              <a:rPr kumimoji="0" lang="en-US" altLang="tr-TR" sz="2400">
                <a:latin typeface="Arial" panose="020B0604020202020204" pitchFamily="34" charset="0"/>
              </a:rPr>
              <a:t> phase (clock=1),</a:t>
            </a:r>
            <a:br>
              <a:rPr kumimoji="0" lang="en-US" altLang="tr-TR" sz="2400">
                <a:latin typeface="Arial" panose="020B0604020202020204" pitchFamily="34" charset="0"/>
              </a:rPr>
            </a:br>
            <a:r>
              <a:rPr kumimoji="0" lang="en-US" altLang="tr-TR" sz="2400">
                <a:latin typeface="Arial" panose="020B0604020202020204" pitchFamily="34" charset="0"/>
              </a:rPr>
              <a:t>previously-computed state</a:t>
            </a:r>
            <a:br>
              <a:rPr kumimoji="0" lang="en-US" altLang="tr-TR" sz="2400">
                <a:latin typeface="Arial" panose="020B0604020202020204" pitchFamily="34" charset="0"/>
              </a:rPr>
            </a:br>
            <a:r>
              <a:rPr kumimoji="0" lang="en-US" altLang="tr-TR" sz="2400">
                <a:latin typeface="Arial" panose="020B0604020202020204" pitchFamily="34" charset="0"/>
              </a:rPr>
              <a:t>becomes </a:t>
            </a:r>
            <a:r>
              <a:rPr kumimoji="0" lang="en-US" altLang="tr-TR" sz="2400" i="1">
                <a:latin typeface="Arial" panose="020B0604020202020204" pitchFamily="34" charset="0"/>
              </a:rPr>
              <a:t>current</a:t>
            </a:r>
            <a:r>
              <a:rPr kumimoji="0" lang="en-US" altLang="tr-TR" sz="2400">
                <a:latin typeface="Arial" panose="020B0604020202020204" pitchFamily="34" charset="0"/>
              </a:rPr>
              <a:t> state and is</a:t>
            </a:r>
            <a:br>
              <a:rPr kumimoji="0" lang="en-US" altLang="tr-TR" sz="2400">
                <a:latin typeface="Arial" panose="020B0604020202020204" pitchFamily="34" charset="0"/>
              </a:rPr>
            </a:br>
            <a:r>
              <a:rPr kumimoji="0" lang="en-US" altLang="tr-TR" sz="2400">
                <a:latin typeface="Arial" panose="020B0604020202020204" pitchFamily="34" charset="0"/>
              </a:rPr>
              <a:t>sent to the logic circuit.</a:t>
            </a:r>
          </a:p>
        </p:txBody>
      </p:sp>
      <p:sp>
        <p:nvSpPr>
          <p:cNvPr id="564230" name="Text Box 6"/>
          <p:cNvSpPr txBox="1">
            <a:spLocks noChangeArrowheads="1"/>
          </p:cNvSpPr>
          <p:nvPr/>
        </p:nvSpPr>
        <p:spPr bwMode="auto">
          <a:xfrm>
            <a:off x="4660900" y="4765675"/>
            <a:ext cx="3903663" cy="1562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a:latin typeface="Arial" panose="020B0604020202020204" pitchFamily="34" charset="0"/>
              </a:rPr>
              <a:t>During 2</a:t>
            </a:r>
            <a:r>
              <a:rPr kumimoji="0" lang="en-US" altLang="tr-TR" sz="2400" baseline="30000">
                <a:latin typeface="Arial" panose="020B0604020202020204" pitchFamily="34" charset="0"/>
              </a:rPr>
              <a:t>nd</a:t>
            </a:r>
            <a:r>
              <a:rPr kumimoji="0" lang="en-US" altLang="tr-TR" sz="2400">
                <a:latin typeface="Arial" panose="020B0604020202020204" pitchFamily="34" charset="0"/>
              </a:rPr>
              <a:t> phase (clock=0),</a:t>
            </a:r>
            <a:br>
              <a:rPr kumimoji="0" lang="en-US" altLang="tr-TR" sz="2400">
                <a:latin typeface="Arial" panose="020B0604020202020204" pitchFamily="34" charset="0"/>
              </a:rPr>
            </a:br>
            <a:r>
              <a:rPr kumimoji="0" lang="en-US" altLang="tr-TR" sz="2400" i="1">
                <a:latin typeface="Arial" panose="020B0604020202020204" pitchFamily="34" charset="0"/>
              </a:rPr>
              <a:t>next</a:t>
            </a:r>
            <a:r>
              <a:rPr kumimoji="0" lang="en-US" altLang="tr-TR" sz="2400">
                <a:latin typeface="Arial" panose="020B0604020202020204" pitchFamily="34" charset="0"/>
              </a:rPr>
              <a:t> state, computed by</a:t>
            </a:r>
            <a:br>
              <a:rPr kumimoji="0" lang="en-US" altLang="tr-TR" sz="2400">
                <a:latin typeface="Arial" panose="020B0604020202020204" pitchFamily="34" charset="0"/>
              </a:rPr>
            </a:br>
            <a:r>
              <a:rPr kumimoji="0" lang="en-US" altLang="tr-TR" sz="2400">
                <a:latin typeface="Arial" panose="020B0604020202020204" pitchFamily="34" charset="0"/>
              </a:rPr>
              <a:t>logic circuit, is stored in</a:t>
            </a:r>
            <a:br>
              <a:rPr kumimoji="0" lang="en-US" altLang="tr-TR" sz="2400">
                <a:latin typeface="Arial" panose="020B0604020202020204" pitchFamily="34" charset="0"/>
              </a:rPr>
            </a:br>
            <a:r>
              <a:rPr kumimoji="0" lang="en-US" altLang="tr-TR" sz="2400">
                <a:latin typeface="Arial" panose="020B0604020202020204" pitchFamily="34" charset="0"/>
              </a:rPr>
              <a:t>Latch 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64227">
                                            <p:txEl>
                                              <p:pRg st="0" end="0"/>
                                            </p:txEl>
                                          </p:spTgt>
                                        </p:tgtEl>
                                        <p:attrNameLst>
                                          <p:attrName>style.visibility</p:attrName>
                                        </p:attrNameLst>
                                      </p:cBhvr>
                                      <p:to>
                                        <p:strVal val="visible"/>
                                      </p:to>
                                    </p:set>
                                    <p:animEffect transition="in" filter="diamond(in)">
                                      <p:cBhvr>
                                        <p:cTn id="7" dur="2000"/>
                                        <p:tgtEl>
                                          <p:spTgt spid="56422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64228"/>
                                        </p:tgtEl>
                                        <p:attrNameLst>
                                          <p:attrName>style.visibility</p:attrName>
                                        </p:attrNameLst>
                                      </p:cBhvr>
                                      <p:to>
                                        <p:strVal val="visible"/>
                                      </p:to>
                                    </p:set>
                                    <p:animEffect transition="in" filter="dissolve">
                                      <p:cBhvr>
                                        <p:cTn id="12" dur="500"/>
                                        <p:tgtEl>
                                          <p:spTgt spid="56422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64229"/>
                                        </p:tgtEl>
                                        <p:attrNameLst>
                                          <p:attrName>style.visibility</p:attrName>
                                        </p:attrNameLst>
                                      </p:cBhvr>
                                      <p:to>
                                        <p:strVal val="visible"/>
                                      </p:to>
                                    </p:set>
                                    <p:animEffect transition="in" filter="dissolve">
                                      <p:cBhvr>
                                        <p:cTn id="17" dur="500"/>
                                        <p:tgtEl>
                                          <p:spTgt spid="56422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4230"/>
                                        </p:tgtEl>
                                        <p:attrNameLst>
                                          <p:attrName>style.visibility</p:attrName>
                                        </p:attrNameLst>
                                      </p:cBhvr>
                                      <p:to>
                                        <p:strVal val="visible"/>
                                      </p:to>
                                    </p:set>
                                    <p:animEffect transition="in" filter="dissolve">
                                      <p:cBhvr>
                                        <p:cTn id="22" dur="500"/>
                                        <p:tgtEl>
                                          <p:spTgt spid="564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227" grpId="0" build="p"/>
      <p:bldP spid="564229" grpId="0" animBg="1"/>
      <p:bldP spid="564230"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B9CFF77-0DCB-422C-B7D8-1BB4512ED1DF}" type="slidenum">
              <a:rPr kumimoji="0" lang="en-US" altLang="tr-TR" sz="1200" smtClean="0"/>
              <a:pPr>
                <a:spcBef>
                  <a:spcPct val="50000"/>
                </a:spcBef>
                <a:buFontTx/>
                <a:buNone/>
              </a:pPr>
              <a:t>136</a:t>
            </a:fld>
            <a:endParaRPr kumimoji="0" lang="en-US" altLang="tr-TR" sz="1200" smtClean="0"/>
          </a:p>
        </p:txBody>
      </p:sp>
      <p:sp>
        <p:nvSpPr>
          <p:cNvPr id="171011" name="Rectangle 2"/>
          <p:cNvSpPr>
            <a:spLocks noGrp="1" noChangeArrowheads="1"/>
          </p:cNvSpPr>
          <p:nvPr>
            <p:ph type="title"/>
          </p:nvPr>
        </p:nvSpPr>
        <p:spPr/>
        <p:txBody>
          <a:bodyPr/>
          <a:lstStyle/>
          <a:p>
            <a:r>
              <a:rPr lang="en-US" altLang="tr-TR" smtClean="0"/>
              <a:t>Storage</a:t>
            </a:r>
          </a:p>
        </p:txBody>
      </p:sp>
      <p:sp>
        <p:nvSpPr>
          <p:cNvPr id="565251" name="Rectangle 3"/>
          <p:cNvSpPr>
            <a:spLocks noGrp="1" noChangeArrowheads="1"/>
          </p:cNvSpPr>
          <p:nvPr>
            <p:ph type="body" idx="1"/>
          </p:nvPr>
        </p:nvSpPr>
        <p:spPr>
          <a:xfrm>
            <a:off x="420688" y="896938"/>
            <a:ext cx="8280400" cy="4978400"/>
          </a:xfrm>
        </p:spPr>
        <p:txBody>
          <a:bodyPr/>
          <a:lstStyle/>
          <a:p>
            <a:pPr marL="0" indent="0"/>
            <a:r>
              <a:rPr lang="en-US" altLang="tr-TR" sz="2400" smtClean="0"/>
              <a:t>Each master-slave flipflop stores one state bit.</a:t>
            </a:r>
          </a:p>
          <a:p>
            <a:pPr marL="0" indent="0"/>
            <a:endParaRPr lang="en-US" altLang="tr-TR" sz="2400" smtClean="0"/>
          </a:p>
          <a:p>
            <a:pPr marL="0" indent="0"/>
            <a:r>
              <a:rPr lang="en-US" altLang="tr-TR" sz="2400" smtClean="0"/>
              <a:t>The number of storage elements (flipflops) needed</a:t>
            </a:r>
            <a:br>
              <a:rPr lang="en-US" altLang="tr-TR" sz="2400" smtClean="0"/>
            </a:br>
            <a:r>
              <a:rPr lang="en-US" altLang="tr-TR" sz="2400" smtClean="0"/>
              <a:t>is determined by the number of states</a:t>
            </a:r>
            <a:br>
              <a:rPr lang="en-US" altLang="tr-TR" sz="2400" smtClean="0"/>
            </a:br>
            <a:r>
              <a:rPr lang="en-US" altLang="tr-TR" sz="2400" smtClean="0"/>
              <a:t>(and the representation of each state).</a:t>
            </a:r>
          </a:p>
          <a:p>
            <a:pPr marL="0" indent="0"/>
            <a:endParaRPr lang="en-US" altLang="tr-TR" sz="2400" smtClean="0"/>
          </a:p>
          <a:p>
            <a:pPr marL="0" indent="0"/>
            <a:r>
              <a:rPr lang="en-US" altLang="tr-TR" sz="2400" smtClean="0"/>
              <a:t>Examples:</a:t>
            </a:r>
          </a:p>
          <a:p>
            <a:pPr marL="576263" lvl="1" indent="-234950"/>
            <a:r>
              <a:rPr lang="en-US" altLang="tr-TR" sz="2400" smtClean="0"/>
              <a:t>Sequential lock</a:t>
            </a:r>
          </a:p>
          <a:p>
            <a:pPr marL="1022350" lvl="2" indent="-222250"/>
            <a:r>
              <a:rPr lang="en-US" altLang="tr-TR" smtClean="0"/>
              <a:t>Four states – two bits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5251">
                                            <p:txEl>
                                              <p:pRg st="0" end="0"/>
                                            </p:txEl>
                                          </p:spTgt>
                                        </p:tgtEl>
                                        <p:attrNameLst>
                                          <p:attrName>style.visibility</p:attrName>
                                        </p:attrNameLst>
                                      </p:cBhvr>
                                      <p:to>
                                        <p:strVal val="visible"/>
                                      </p:to>
                                    </p:set>
                                    <p:animEffect transition="in" filter="dissolve">
                                      <p:cBhvr>
                                        <p:cTn id="7" dur="500"/>
                                        <p:tgtEl>
                                          <p:spTgt spid="5652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65251">
                                            <p:txEl>
                                              <p:pRg st="2" end="2"/>
                                            </p:txEl>
                                          </p:spTgt>
                                        </p:tgtEl>
                                        <p:attrNameLst>
                                          <p:attrName>style.visibility</p:attrName>
                                        </p:attrNameLst>
                                      </p:cBhvr>
                                      <p:to>
                                        <p:strVal val="visible"/>
                                      </p:to>
                                    </p:set>
                                    <p:animEffect transition="in" filter="dissolve">
                                      <p:cBhvr>
                                        <p:cTn id="12" dur="500"/>
                                        <p:tgtEl>
                                          <p:spTgt spid="565251">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65251">
                                            <p:txEl>
                                              <p:pRg st="4" end="4"/>
                                            </p:txEl>
                                          </p:spTgt>
                                        </p:tgtEl>
                                        <p:attrNameLst>
                                          <p:attrName>style.visibility</p:attrName>
                                        </p:attrNameLst>
                                      </p:cBhvr>
                                      <p:to>
                                        <p:strVal val="visible"/>
                                      </p:to>
                                    </p:set>
                                    <p:animEffect transition="in" filter="dissolve">
                                      <p:cBhvr>
                                        <p:cTn id="17" dur="500"/>
                                        <p:tgtEl>
                                          <p:spTgt spid="565251">
                                            <p:txEl>
                                              <p:pRg st="4" end="4"/>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565251">
                                            <p:txEl>
                                              <p:pRg st="5" end="5"/>
                                            </p:txEl>
                                          </p:spTgt>
                                        </p:tgtEl>
                                        <p:attrNameLst>
                                          <p:attrName>style.visibility</p:attrName>
                                        </p:attrNameLst>
                                      </p:cBhvr>
                                      <p:to>
                                        <p:strVal val="visible"/>
                                      </p:to>
                                    </p:set>
                                    <p:animEffect transition="in" filter="dissolve">
                                      <p:cBhvr>
                                        <p:cTn id="20" dur="500"/>
                                        <p:tgtEl>
                                          <p:spTgt spid="565251">
                                            <p:txEl>
                                              <p:pRg st="5" end="5"/>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65251">
                                            <p:txEl>
                                              <p:pRg st="6" end="6"/>
                                            </p:txEl>
                                          </p:spTgt>
                                        </p:tgtEl>
                                        <p:attrNameLst>
                                          <p:attrName>style.visibility</p:attrName>
                                        </p:attrNameLst>
                                      </p:cBhvr>
                                      <p:to>
                                        <p:strVal val="visible"/>
                                      </p:to>
                                    </p:set>
                                    <p:animEffect transition="in" filter="dissolve">
                                      <p:cBhvr>
                                        <p:cTn id="23" dur="500"/>
                                        <p:tgtEl>
                                          <p:spTgt spid="56525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5251"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FCB48CCE-1A81-4F0A-BAB4-06513ED436B0}" type="slidenum">
              <a:rPr kumimoji="0" lang="en-US" altLang="tr-TR" sz="1200" smtClean="0"/>
              <a:pPr>
                <a:spcBef>
                  <a:spcPct val="50000"/>
                </a:spcBef>
                <a:buFontTx/>
                <a:buNone/>
              </a:pPr>
              <a:t>137</a:t>
            </a:fld>
            <a:endParaRPr kumimoji="0" lang="en-US" altLang="tr-TR" sz="1200" smtClean="0"/>
          </a:p>
        </p:txBody>
      </p:sp>
      <p:sp>
        <p:nvSpPr>
          <p:cNvPr id="172035" name="Rectangle 2"/>
          <p:cNvSpPr>
            <a:spLocks noGrp="1" noChangeArrowheads="1"/>
          </p:cNvSpPr>
          <p:nvPr>
            <p:ph type="title"/>
          </p:nvPr>
        </p:nvSpPr>
        <p:spPr/>
        <p:txBody>
          <a:bodyPr/>
          <a:lstStyle/>
          <a:p>
            <a:r>
              <a:rPr lang="en-US" altLang="tr-TR" smtClean="0"/>
              <a:t>Finite State Machine</a:t>
            </a:r>
          </a:p>
        </p:txBody>
      </p:sp>
      <p:sp>
        <p:nvSpPr>
          <p:cNvPr id="561155" name="Rectangle 3"/>
          <p:cNvSpPr>
            <a:spLocks noGrp="1" noChangeArrowheads="1"/>
          </p:cNvSpPr>
          <p:nvPr>
            <p:ph type="body" idx="1"/>
          </p:nvPr>
        </p:nvSpPr>
        <p:spPr>
          <a:xfrm>
            <a:off x="228600" y="1143000"/>
            <a:ext cx="8686800" cy="5280025"/>
          </a:xfrm>
        </p:spPr>
        <p:txBody>
          <a:bodyPr/>
          <a:lstStyle/>
          <a:p>
            <a:pPr marL="457200" indent="-457200"/>
            <a:r>
              <a:rPr lang="en-US" altLang="tr-TR" sz="2400" smtClean="0"/>
              <a:t>A description of a system with the following components:</a:t>
            </a:r>
            <a:br>
              <a:rPr lang="en-US" altLang="tr-TR" sz="2400" smtClean="0"/>
            </a:br>
            <a:endParaRPr lang="en-US" altLang="tr-TR" sz="2400" smtClean="0"/>
          </a:p>
          <a:p>
            <a:pPr marL="457200" indent="-457200">
              <a:buFontTx/>
              <a:buAutoNum type="arabicPeriod"/>
            </a:pPr>
            <a:r>
              <a:rPr lang="en-US" altLang="tr-TR" sz="2400" smtClean="0"/>
              <a:t>A finite number of </a:t>
            </a:r>
            <a:r>
              <a:rPr lang="en-US" altLang="tr-TR" sz="2400" smtClean="0">
                <a:solidFill>
                  <a:srgbClr val="CE0000"/>
                </a:solidFill>
              </a:rPr>
              <a:t>states</a:t>
            </a:r>
          </a:p>
          <a:p>
            <a:pPr marL="457200" indent="-457200">
              <a:buFontTx/>
              <a:buAutoNum type="arabicPeriod"/>
            </a:pPr>
            <a:r>
              <a:rPr lang="en-US" altLang="tr-TR" sz="2400" smtClean="0"/>
              <a:t>A finite number of external </a:t>
            </a:r>
            <a:r>
              <a:rPr lang="en-US" altLang="tr-TR" sz="2400" smtClean="0">
                <a:solidFill>
                  <a:srgbClr val="CE0000"/>
                </a:solidFill>
              </a:rPr>
              <a:t>inputs</a:t>
            </a:r>
          </a:p>
          <a:p>
            <a:pPr marL="457200" indent="-457200">
              <a:buFontTx/>
              <a:buAutoNum type="arabicPeriod"/>
            </a:pPr>
            <a:r>
              <a:rPr lang="en-US" altLang="tr-TR" sz="2400" smtClean="0"/>
              <a:t>A finite number of external </a:t>
            </a:r>
            <a:r>
              <a:rPr lang="en-US" altLang="tr-TR" sz="2400" smtClean="0">
                <a:solidFill>
                  <a:srgbClr val="CE0000"/>
                </a:solidFill>
              </a:rPr>
              <a:t>outputs</a:t>
            </a:r>
          </a:p>
          <a:p>
            <a:pPr marL="457200" indent="-457200">
              <a:buFontTx/>
              <a:buAutoNum type="arabicPeriod"/>
            </a:pPr>
            <a:r>
              <a:rPr lang="en-US" altLang="tr-TR" sz="2400" smtClean="0"/>
              <a:t>An explicit specification of all </a:t>
            </a:r>
            <a:r>
              <a:rPr lang="en-US" altLang="tr-TR" sz="2400" smtClean="0">
                <a:solidFill>
                  <a:srgbClr val="CE0000"/>
                </a:solidFill>
              </a:rPr>
              <a:t>state transitions</a:t>
            </a:r>
          </a:p>
          <a:p>
            <a:pPr marL="457200" indent="-457200">
              <a:buFontTx/>
              <a:buAutoNum type="arabicPeriod"/>
            </a:pPr>
            <a:r>
              <a:rPr lang="en-US" altLang="tr-TR" sz="2400" smtClean="0"/>
              <a:t>An explicit specification of what determines each</a:t>
            </a:r>
            <a:br>
              <a:rPr lang="en-US" altLang="tr-TR" sz="2400" smtClean="0"/>
            </a:br>
            <a:r>
              <a:rPr lang="en-US" altLang="tr-TR" sz="2400" smtClean="0"/>
              <a:t>external </a:t>
            </a:r>
            <a:r>
              <a:rPr lang="en-US" altLang="tr-TR" sz="2400" smtClean="0">
                <a:solidFill>
                  <a:srgbClr val="CE0000"/>
                </a:solidFill>
              </a:rPr>
              <a:t>output value</a:t>
            </a:r>
            <a:endParaRPr lang="en-US" altLang="tr-TR" sz="2400" smtClean="0"/>
          </a:p>
          <a:p>
            <a:pPr marL="457200" indent="-457200"/>
            <a:endParaRPr lang="en-US" altLang="tr-TR" sz="2400" smtClean="0"/>
          </a:p>
          <a:p>
            <a:pPr marL="457200" indent="-457200"/>
            <a:r>
              <a:rPr lang="en-US" altLang="tr-TR" sz="2400" smtClean="0"/>
              <a:t>Often described by a state diagram.</a:t>
            </a:r>
          </a:p>
          <a:p>
            <a:pPr marL="722313" lvl="1" indent="-381000"/>
            <a:r>
              <a:rPr lang="en-US" altLang="tr-TR" sz="2400" smtClean="0"/>
              <a:t>Inputs trigger state transitions.</a:t>
            </a:r>
          </a:p>
          <a:p>
            <a:pPr marL="722313" lvl="1" indent="-381000"/>
            <a:r>
              <a:rPr lang="en-US" altLang="tr-TR" sz="2400" smtClean="0"/>
              <a:t>Outputs are associated with each state (or with each transition).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1155">
                                            <p:txEl>
                                              <p:pRg st="0" end="0"/>
                                            </p:txEl>
                                          </p:spTgt>
                                        </p:tgtEl>
                                        <p:attrNameLst>
                                          <p:attrName>style.visibility</p:attrName>
                                        </p:attrNameLst>
                                      </p:cBhvr>
                                      <p:to>
                                        <p:strVal val="visible"/>
                                      </p:to>
                                    </p:set>
                                    <p:animEffect transition="in" filter="dissolve">
                                      <p:cBhvr>
                                        <p:cTn id="7" dur="500"/>
                                        <p:tgtEl>
                                          <p:spTgt spid="5611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61155">
                                            <p:txEl>
                                              <p:pRg st="1" end="1"/>
                                            </p:txEl>
                                          </p:spTgt>
                                        </p:tgtEl>
                                        <p:attrNameLst>
                                          <p:attrName>style.visibility</p:attrName>
                                        </p:attrNameLst>
                                      </p:cBhvr>
                                      <p:to>
                                        <p:strVal val="visible"/>
                                      </p:to>
                                    </p:set>
                                    <p:animEffect transition="in" filter="dissolve">
                                      <p:cBhvr>
                                        <p:cTn id="12" dur="500"/>
                                        <p:tgtEl>
                                          <p:spTgt spid="5611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61155">
                                            <p:txEl>
                                              <p:pRg st="2" end="2"/>
                                            </p:txEl>
                                          </p:spTgt>
                                        </p:tgtEl>
                                        <p:attrNameLst>
                                          <p:attrName>style.visibility</p:attrName>
                                        </p:attrNameLst>
                                      </p:cBhvr>
                                      <p:to>
                                        <p:strVal val="visible"/>
                                      </p:to>
                                    </p:set>
                                    <p:animEffect transition="in" filter="dissolve">
                                      <p:cBhvr>
                                        <p:cTn id="17" dur="500"/>
                                        <p:tgtEl>
                                          <p:spTgt spid="5611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1155">
                                            <p:txEl>
                                              <p:pRg st="3" end="3"/>
                                            </p:txEl>
                                          </p:spTgt>
                                        </p:tgtEl>
                                        <p:attrNameLst>
                                          <p:attrName>style.visibility</p:attrName>
                                        </p:attrNameLst>
                                      </p:cBhvr>
                                      <p:to>
                                        <p:strVal val="visible"/>
                                      </p:to>
                                    </p:set>
                                    <p:animEffect transition="in" filter="dissolve">
                                      <p:cBhvr>
                                        <p:cTn id="22" dur="500"/>
                                        <p:tgtEl>
                                          <p:spTgt spid="5611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61155">
                                            <p:txEl>
                                              <p:pRg st="4" end="4"/>
                                            </p:txEl>
                                          </p:spTgt>
                                        </p:tgtEl>
                                        <p:attrNameLst>
                                          <p:attrName>style.visibility</p:attrName>
                                        </p:attrNameLst>
                                      </p:cBhvr>
                                      <p:to>
                                        <p:strVal val="visible"/>
                                      </p:to>
                                    </p:set>
                                    <p:animEffect transition="in" filter="dissolve">
                                      <p:cBhvr>
                                        <p:cTn id="27" dur="500"/>
                                        <p:tgtEl>
                                          <p:spTgt spid="5611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61155">
                                            <p:txEl>
                                              <p:pRg st="5" end="5"/>
                                            </p:txEl>
                                          </p:spTgt>
                                        </p:tgtEl>
                                        <p:attrNameLst>
                                          <p:attrName>style.visibility</p:attrName>
                                        </p:attrNameLst>
                                      </p:cBhvr>
                                      <p:to>
                                        <p:strVal val="visible"/>
                                      </p:to>
                                    </p:set>
                                    <p:animEffect transition="in" filter="dissolve">
                                      <p:cBhvr>
                                        <p:cTn id="32" dur="500"/>
                                        <p:tgtEl>
                                          <p:spTgt spid="5611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61155">
                                            <p:txEl>
                                              <p:pRg st="7" end="7"/>
                                            </p:txEl>
                                          </p:spTgt>
                                        </p:tgtEl>
                                        <p:attrNameLst>
                                          <p:attrName>style.visibility</p:attrName>
                                        </p:attrNameLst>
                                      </p:cBhvr>
                                      <p:to>
                                        <p:strVal val="visible"/>
                                      </p:to>
                                    </p:set>
                                    <p:animEffect transition="in" filter="dissolve">
                                      <p:cBhvr>
                                        <p:cTn id="37" dur="500"/>
                                        <p:tgtEl>
                                          <p:spTgt spid="561155">
                                            <p:txEl>
                                              <p:pRg st="7" end="7"/>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561155">
                                            <p:txEl>
                                              <p:pRg st="8" end="8"/>
                                            </p:txEl>
                                          </p:spTgt>
                                        </p:tgtEl>
                                        <p:attrNameLst>
                                          <p:attrName>style.visibility</p:attrName>
                                        </p:attrNameLst>
                                      </p:cBhvr>
                                      <p:to>
                                        <p:strVal val="visible"/>
                                      </p:to>
                                    </p:set>
                                    <p:animEffect transition="in" filter="dissolve">
                                      <p:cBhvr>
                                        <p:cTn id="40" dur="500"/>
                                        <p:tgtEl>
                                          <p:spTgt spid="561155">
                                            <p:txEl>
                                              <p:pRg st="8" end="8"/>
                                            </p:txEl>
                                          </p:spTgt>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561155">
                                            <p:txEl>
                                              <p:pRg st="9" end="9"/>
                                            </p:txEl>
                                          </p:spTgt>
                                        </p:tgtEl>
                                        <p:attrNameLst>
                                          <p:attrName>style.visibility</p:attrName>
                                        </p:attrNameLst>
                                      </p:cBhvr>
                                      <p:to>
                                        <p:strVal val="visible"/>
                                      </p:to>
                                    </p:set>
                                    <p:animEffect transition="in" filter="dissolve">
                                      <p:cBhvr>
                                        <p:cTn id="43" dur="500"/>
                                        <p:tgtEl>
                                          <p:spTgt spid="56115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155" grpId="0" build="p"/>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E8CB5F4-9F4B-447C-950D-22A8C4A38114}" type="slidenum">
              <a:rPr kumimoji="0" lang="en-US" altLang="tr-TR" sz="1200" smtClean="0"/>
              <a:pPr>
                <a:spcBef>
                  <a:spcPct val="50000"/>
                </a:spcBef>
                <a:buFontTx/>
                <a:buNone/>
              </a:pPr>
              <a:t>138</a:t>
            </a:fld>
            <a:endParaRPr kumimoji="0" lang="en-US" altLang="tr-TR" sz="1200" smtClean="0"/>
          </a:p>
        </p:txBody>
      </p:sp>
      <p:sp>
        <p:nvSpPr>
          <p:cNvPr id="173059" name="Rectangle 2"/>
          <p:cNvSpPr>
            <a:spLocks noGrp="1" noChangeArrowheads="1"/>
          </p:cNvSpPr>
          <p:nvPr>
            <p:ph type="title"/>
          </p:nvPr>
        </p:nvSpPr>
        <p:spPr/>
        <p:txBody>
          <a:bodyPr/>
          <a:lstStyle/>
          <a:p>
            <a:r>
              <a:rPr lang="en-US" altLang="tr-TR" smtClean="0"/>
              <a:t>State of Sequential Lock</a:t>
            </a:r>
          </a:p>
        </p:txBody>
      </p:sp>
      <p:sp>
        <p:nvSpPr>
          <p:cNvPr id="400387" name="Rectangle 3"/>
          <p:cNvSpPr>
            <a:spLocks noGrp="1" noChangeArrowheads="1"/>
          </p:cNvSpPr>
          <p:nvPr>
            <p:ph type="body" idx="1"/>
          </p:nvPr>
        </p:nvSpPr>
        <p:spPr/>
        <p:txBody>
          <a:bodyPr/>
          <a:lstStyle/>
          <a:p>
            <a:pPr marL="0" indent="0">
              <a:buFontTx/>
              <a:buNone/>
              <a:tabLst>
                <a:tab pos="457200" algn="l"/>
              </a:tabLst>
            </a:pPr>
            <a:r>
              <a:rPr lang="en-US" altLang="tr-TR" sz="2400" smtClean="0"/>
              <a:t>Our lock example has four different states,</a:t>
            </a:r>
            <a:br>
              <a:rPr lang="en-US" altLang="tr-TR" sz="2400" smtClean="0"/>
            </a:br>
            <a:r>
              <a:rPr lang="en-US" altLang="tr-TR" sz="2400" smtClean="0"/>
              <a:t>labelled A-D:</a:t>
            </a:r>
            <a:endParaRPr lang="tr-TR" altLang="tr-TR" sz="2400" smtClean="0"/>
          </a:p>
          <a:p>
            <a:pPr marL="0" indent="0">
              <a:tabLst>
                <a:tab pos="457200" algn="l"/>
              </a:tabLst>
            </a:pPr>
            <a:endParaRPr lang="tr-TR" altLang="tr-TR" sz="2400" smtClean="0"/>
          </a:p>
          <a:p>
            <a:pPr marL="0" indent="0">
              <a:buFontTx/>
              <a:buNone/>
              <a:tabLst>
                <a:tab pos="457200" algn="l"/>
              </a:tabLst>
            </a:pPr>
            <a:r>
              <a:rPr lang="en-US" altLang="tr-TR" sz="2400" smtClean="0">
                <a:solidFill>
                  <a:schemeClr val="accent2"/>
                </a:solidFill>
              </a:rPr>
              <a:t>A:</a:t>
            </a:r>
            <a:r>
              <a:rPr lang="en-US" altLang="tr-TR" sz="2400" smtClean="0"/>
              <a:t> 	The lock is </a:t>
            </a:r>
            <a:r>
              <a:rPr lang="en-US" altLang="tr-TR" sz="2400" smtClean="0">
                <a:solidFill>
                  <a:srgbClr val="009900"/>
                </a:solidFill>
              </a:rPr>
              <a:t>not open</a:t>
            </a:r>
            <a:r>
              <a:rPr lang="en-US" altLang="tr-TR" sz="2400" smtClean="0"/>
              <a:t>,</a:t>
            </a:r>
            <a:br>
              <a:rPr lang="en-US" altLang="tr-TR" sz="2400" smtClean="0"/>
            </a:br>
            <a:r>
              <a:rPr lang="en-US" altLang="tr-TR" sz="2400" smtClean="0"/>
              <a:t>	and no relevant operations have been performed.</a:t>
            </a:r>
          </a:p>
          <a:p>
            <a:pPr marL="0" indent="0">
              <a:buFontTx/>
              <a:buNone/>
              <a:tabLst>
                <a:tab pos="457200" algn="l"/>
              </a:tabLst>
            </a:pPr>
            <a:r>
              <a:rPr lang="en-US" altLang="tr-TR" sz="2400" smtClean="0">
                <a:solidFill>
                  <a:schemeClr val="accent2"/>
                </a:solidFill>
              </a:rPr>
              <a:t>B:</a:t>
            </a:r>
            <a:r>
              <a:rPr lang="en-US" altLang="tr-TR" sz="2400" smtClean="0"/>
              <a:t>	The lock is </a:t>
            </a:r>
            <a:r>
              <a:rPr lang="en-US" altLang="tr-TR" sz="2400" smtClean="0">
                <a:solidFill>
                  <a:srgbClr val="009900"/>
                </a:solidFill>
              </a:rPr>
              <a:t>not open</a:t>
            </a:r>
            <a:r>
              <a:rPr lang="en-US" altLang="tr-TR" sz="2400" smtClean="0"/>
              <a:t>,</a:t>
            </a:r>
            <a:br>
              <a:rPr lang="en-US" altLang="tr-TR" sz="2400" smtClean="0"/>
            </a:br>
            <a:r>
              <a:rPr lang="en-US" altLang="tr-TR" sz="2400" smtClean="0"/>
              <a:t>	and the user has completed the </a:t>
            </a:r>
            <a:r>
              <a:rPr lang="en-US" altLang="tr-TR" sz="2400" smtClean="0">
                <a:solidFill>
                  <a:srgbClr val="CE0000"/>
                </a:solidFill>
              </a:rPr>
              <a:t>R-13</a:t>
            </a:r>
            <a:r>
              <a:rPr lang="en-US" altLang="tr-TR" sz="2400" smtClean="0"/>
              <a:t> operation.</a:t>
            </a:r>
          </a:p>
          <a:p>
            <a:pPr marL="0" indent="0">
              <a:buFontTx/>
              <a:buNone/>
              <a:tabLst>
                <a:tab pos="457200" algn="l"/>
              </a:tabLst>
            </a:pPr>
            <a:r>
              <a:rPr lang="en-US" altLang="tr-TR" sz="2400" smtClean="0">
                <a:solidFill>
                  <a:schemeClr val="accent2"/>
                </a:solidFill>
              </a:rPr>
              <a:t>C:</a:t>
            </a:r>
            <a:r>
              <a:rPr lang="en-US" altLang="tr-TR" sz="2400" smtClean="0"/>
              <a:t>	The lock is </a:t>
            </a:r>
            <a:r>
              <a:rPr lang="en-US" altLang="tr-TR" sz="2400" smtClean="0">
                <a:solidFill>
                  <a:srgbClr val="009900"/>
                </a:solidFill>
              </a:rPr>
              <a:t>not open</a:t>
            </a:r>
            <a:r>
              <a:rPr lang="en-US" altLang="tr-TR" sz="2400" smtClean="0"/>
              <a:t>,</a:t>
            </a:r>
            <a:br>
              <a:rPr lang="en-US" altLang="tr-TR" sz="2400" smtClean="0"/>
            </a:br>
            <a:r>
              <a:rPr lang="en-US" altLang="tr-TR" sz="2400" smtClean="0"/>
              <a:t>	and the user has completed </a:t>
            </a:r>
            <a:r>
              <a:rPr lang="en-US" altLang="tr-TR" sz="2400" smtClean="0">
                <a:solidFill>
                  <a:srgbClr val="CE0000"/>
                </a:solidFill>
              </a:rPr>
              <a:t>R-13</a:t>
            </a:r>
            <a:r>
              <a:rPr lang="en-US" altLang="tr-TR" sz="2400" smtClean="0"/>
              <a:t>, followed by </a:t>
            </a:r>
            <a:r>
              <a:rPr lang="en-US" altLang="tr-TR" sz="2400" smtClean="0">
                <a:solidFill>
                  <a:srgbClr val="CE0000"/>
                </a:solidFill>
              </a:rPr>
              <a:t>L-22</a:t>
            </a:r>
            <a:r>
              <a:rPr lang="en-US" altLang="tr-TR" sz="2400" smtClean="0"/>
              <a:t>.</a:t>
            </a:r>
          </a:p>
          <a:p>
            <a:pPr marL="0" indent="0">
              <a:buFontTx/>
              <a:buNone/>
              <a:tabLst>
                <a:tab pos="457200" algn="l"/>
              </a:tabLst>
            </a:pPr>
            <a:r>
              <a:rPr lang="en-US" altLang="tr-TR" sz="2400" smtClean="0">
                <a:solidFill>
                  <a:schemeClr val="accent2"/>
                </a:solidFill>
              </a:rPr>
              <a:t>D:</a:t>
            </a:r>
            <a:r>
              <a:rPr lang="en-US" altLang="tr-TR" sz="2400" smtClean="0"/>
              <a:t>	The lock is </a:t>
            </a:r>
            <a:r>
              <a:rPr lang="en-US" altLang="tr-TR" sz="2400" smtClean="0">
                <a:solidFill>
                  <a:srgbClr val="009900"/>
                </a:solidFill>
              </a:rPr>
              <a:t>open</a:t>
            </a:r>
            <a:r>
              <a:rPr lang="en-US" altLang="tr-TR" sz="2400" smtClean="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00387">
                                            <p:txEl>
                                              <p:pRg st="0" end="0"/>
                                            </p:txEl>
                                          </p:spTgt>
                                        </p:tgtEl>
                                        <p:attrNameLst>
                                          <p:attrName>style.visibility</p:attrName>
                                        </p:attrNameLst>
                                      </p:cBhvr>
                                      <p:to>
                                        <p:strVal val="visible"/>
                                      </p:to>
                                    </p:set>
                                    <p:animEffect transition="in" filter="diamond(in)">
                                      <p:cBhvr>
                                        <p:cTn id="7" dur="2000"/>
                                        <p:tgtEl>
                                          <p:spTgt spid="40038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00387">
                                            <p:txEl>
                                              <p:pRg st="2" end="2"/>
                                            </p:txEl>
                                          </p:spTgt>
                                        </p:tgtEl>
                                        <p:attrNameLst>
                                          <p:attrName>style.visibility</p:attrName>
                                        </p:attrNameLst>
                                      </p:cBhvr>
                                      <p:to>
                                        <p:strVal val="visible"/>
                                      </p:to>
                                    </p:set>
                                    <p:animEffect transition="in" filter="diamond(in)">
                                      <p:cBhvr>
                                        <p:cTn id="12" dur="2000"/>
                                        <p:tgtEl>
                                          <p:spTgt spid="400387">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400387">
                                            <p:txEl>
                                              <p:pRg st="3" end="3"/>
                                            </p:txEl>
                                          </p:spTgt>
                                        </p:tgtEl>
                                        <p:attrNameLst>
                                          <p:attrName>style.visibility</p:attrName>
                                        </p:attrNameLst>
                                      </p:cBhvr>
                                      <p:to>
                                        <p:strVal val="visible"/>
                                      </p:to>
                                    </p:set>
                                    <p:animEffect transition="in" filter="diamond(in)">
                                      <p:cBhvr>
                                        <p:cTn id="17" dur="2000"/>
                                        <p:tgtEl>
                                          <p:spTgt spid="400387">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00387">
                                            <p:txEl>
                                              <p:pRg st="4" end="4"/>
                                            </p:txEl>
                                          </p:spTgt>
                                        </p:tgtEl>
                                        <p:attrNameLst>
                                          <p:attrName>style.visibility</p:attrName>
                                        </p:attrNameLst>
                                      </p:cBhvr>
                                      <p:to>
                                        <p:strVal val="visible"/>
                                      </p:to>
                                    </p:set>
                                    <p:animEffect transition="in" filter="diamond(in)">
                                      <p:cBhvr>
                                        <p:cTn id="22" dur="2000"/>
                                        <p:tgtEl>
                                          <p:spTgt spid="400387">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400387">
                                            <p:txEl>
                                              <p:pRg st="5" end="5"/>
                                            </p:txEl>
                                          </p:spTgt>
                                        </p:tgtEl>
                                        <p:attrNameLst>
                                          <p:attrName>style.visibility</p:attrName>
                                        </p:attrNameLst>
                                      </p:cBhvr>
                                      <p:to>
                                        <p:strVal val="visible"/>
                                      </p:to>
                                    </p:set>
                                    <p:animEffect transition="in" filter="diamond(in)">
                                      <p:cBhvr>
                                        <p:cTn id="27" dur="2000"/>
                                        <p:tgtEl>
                                          <p:spTgt spid="40038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0387"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02D7C319-8B1F-45EF-87F2-994D0A2A4D07}" type="slidenum">
              <a:rPr kumimoji="0" lang="en-US" altLang="tr-TR" sz="1200" smtClean="0"/>
              <a:pPr>
                <a:spcBef>
                  <a:spcPct val="50000"/>
                </a:spcBef>
                <a:buFontTx/>
                <a:buNone/>
              </a:pPr>
              <a:t>139</a:t>
            </a:fld>
            <a:endParaRPr kumimoji="0" lang="en-US" altLang="tr-TR" sz="1200" smtClean="0"/>
          </a:p>
        </p:txBody>
      </p:sp>
      <p:sp>
        <p:nvSpPr>
          <p:cNvPr id="174083" name="Rectangle 2"/>
          <p:cNvSpPr>
            <a:spLocks noGrp="1" noChangeArrowheads="1"/>
          </p:cNvSpPr>
          <p:nvPr>
            <p:ph type="title"/>
          </p:nvPr>
        </p:nvSpPr>
        <p:spPr/>
        <p:txBody>
          <a:bodyPr/>
          <a:lstStyle/>
          <a:p>
            <a:r>
              <a:rPr lang="en-US" altLang="tr-TR" smtClean="0"/>
              <a:t>State Diagram</a:t>
            </a:r>
          </a:p>
        </p:txBody>
      </p:sp>
      <p:sp>
        <p:nvSpPr>
          <p:cNvPr id="174084" name="Rectangle 3"/>
          <p:cNvSpPr>
            <a:spLocks noGrp="1" noChangeArrowheads="1"/>
          </p:cNvSpPr>
          <p:nvPr>
            <p:ph type="body" idx="1"/>
          </p:nvPr>
        </p:nvSpPr>
        <p:spPr/>
        <p:txBody>
          <a:bodyPr/>
          <a:lstStyle/>
          <a:p>
            <a:pPr marL="0" indent="0"/>
            <a:r>
              <a:rPr lang="en-US" altLang="tr-TR" smtClean="0"/>
              <a:t>Shows </a:t>
            </a:r>
            <a:r>
              <a:rPr lang="en-US" altLang="tr-TR" smtClean="0">
                <a:solidFill>
                  <a:srgbClr val="CE0000"/>
                </a:solidFill>
              </a:rPr>
              <a:t>states</a:t>
            </a:r>
            <a:r>
              <a:rPr lang="en-US" altLang="tr-TR" smtClean="0"/>
              <a:t> and </a:t>
            </a:r>
            <a:br>
              <a:rPr lang="en-US" altLang="tr-TR" smtClean="0"/>
            </a:br>
            <a:r>
              <a:rPr lang="en-US" altLang="tr-TR" smtClean="0">
                <a:solidFill>
                  <a:srgbClr val="CE0000"/>
                </a:solidFill>
              </a:rPr>
              <a:t>actions</a:t>
            </a:r>
            <a:r>
              <a:rPr lang="en-US" altLang="tr-TR" smtClean="0"/>
              <a:t> that cause a </a:t>
            </a:r>
            <a:r>
              <a:rPr lang="en-US" altLang="tr-TR" smtClean="0">
                <a:solidFill>
                  <a:srgbClr val="009900"/>
                </a:solidFill>
              </a:rPr>
              <a:t>transition</a:t>
            </a:r>
            <a:r>
              <a:rPr lang="en-US" altLang="tr-TR" smtClean="0"/>
              <a:t> between states.</a:t>
            </a:r>
          </a:p>
        </p:txBody>
      </p:sp>
      <p:pic>
        <p:nvPicPr>
          <p:cNvPr id="174085" name="Picture 4" descr="ch03-lockstat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0738" y="2328863"/>
            <a:ext cx="4224337" cy="373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tr-TR" altLang="tr-TR" smtClean="0"/>
              <a:t>Converting information to knowledge</a:t>
            </a:r>
            <a:endParaRPr lang="tr-TR" altLang="tr-TR" b="0" smtClean="0"/>
          </a:p>
        </p:txBody>
      </p:sp>
      <p:sp>
        <p:nvSpPr>
          <p:cNvPr id="3" name="Content Placeholder 2"/>
          <p:cNvSpPr>
            <a:spLocks noGrp="1"/>
          </p:cNvSpPr>
          <p:nvPr>
            <p:ph idx="1"/>
          </p:nvPr>
        </p:nvSpPr>
        <p:spPr/>
        <p:txBody>
          <a:bodyPr/>
          <a:lstStyle/>
          <a:p>
            <a:r>
              <a:rPr lang="en-US" altLang="tr-TR" smtClean="0"/>
              <a:t>Clearly, both types of knowledge are essential for the organisation.</a:t>
            </a:r>
          </a:p>
          <a:p>
            <a:r>
              <a:rPr lang="en-US" altLang="tr-TR" smtClean="0"/>
              <a:t>Information on its own will not create a knowledge-based organisation </a:t>
            </a:r>
            <a:endParaRPr lang="tr-TR" altLang="tr-TR" smtClean="0"/>
          </a:p>
          <a:p>
            <a:pPr lvl="1"/>
            <a:r>
              <a:rPr lang="en-US" altLang="tr-TR" smtClean="0"/>
              <a:t>but it is a key building block. </a:t>
            </a:r>
            <a:endParaRPr lang="tr-TR" altLang="tr-TR" smtClean="0"/>
          </a:p>
          <a:p>
            <a:r>
              <a:rPr lang="en-US" altLang="tr-TR" smtClean="0"/>
              <a:t>The right information fuels the development of intellectual capital </a:t>
            </a:r>
            <a:endParaRPr lang="tr-TR" altLang="tr-TR" smtClean="0"/>
          </a:p>
          <a:p>
            <a:pPr lvl="1"/>
            <a:r>
              <a:rPr lang="en-US" altLang="tr-TR" smtClean="0"/>
              <a:t>which in turns drives innovation and performance improvement.</a:t>
            </a:r>
            <a:endParaRPr lang="tr-TR" altLang="tr-TR" smtClean="0"/>
          </a:p>
        </p:txBody>
      </p:sp>
      <p:sp>
        <p:nvSpPr>
          <p:cNvPr id="1946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0D0092D-4CA7-4A0D-AA5F-DB520D89188F}" type="slidenum">
              <a:rPr kumimoji="0" lang="en-US" altLang="tr-TR" sz="1200" smtClean="0"/>
              <a:pPr>
                <a:spcBef>
                  <a:spcPct val="50000"/>
                </a:spcBef>
                <a:buFontTx/>
                <a:buNone/>
              </a:pPr>
              <a:t>14</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510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201D68E-4833-4B9C-9AD8-0F0BD0D32D99}" type="slidenum">
              <a:rPr kumimoji="0" lang="en-US" altLang="tr-TR" sz="1200" smtClean="0"/>
              <a:pPr>
                <a:spcBef>
                  <a:spcPct val="50000"/>
                </a:spcBef>
                <a:buFontTx/>
                <a:buNone/>
              </a:pPr>
              <a:t>140</a:t>
            </a:fld>
            <a:endParaRPr kumimoji="0" lang="en-US" altLang="tr-TR" sz="1200" smtClean="0"/>
          </a:p>
        </p:txBody>
      </p:sp>
      <p:sp>
        <p:nvSpPr>
          <p:cNvPr id="175107" name="Rectangle 2"/>
          <p:cNvSpPr>
            <a:spLocks noGrp="1" noChangeArrowheads="1"/>
          </p:cNvSpPr>
          <p:nvPr>
            <p:ph type="title"/>
          </p:nvPr>
        </p:nvSpPr>
        <p:spPr>
          <a:xfrm>
            <a:off x="715963" y="0"/>
            <a:ext cx="7772400" cy="750888"/>
          </a:xfrm>
        </p:spPr>
        <p:txBody>
          <a:bodyPr/>
          <a:lstStyle/>
          <a:p>
            <a:r>
              <a:rPr lang="en-US" altLang="tr-TR" sz="3600" smtClean="0"/>
              <a:t>Sequential Circuit Design</a:t>
            </a:r>
            <a:r>
              <a:rPr lang="tr-TR" altLang="tr-TR" sz="3600" smtClean="0"/>
              <a:t> Procedure</a:t>
            </a:r>
            <a:endParaRPr lang="en-US" altLang="tr-TR" sz="3600" smtClean="0"/>
          </a:p>
        </p:txBody>
      </p:sp>
      <p:sp>
        <p:nvSpPr>
          <p:cNvPr id="521219" name="Rectangle 3"/>
          <p:cNvSpPr>
            <a:spLocks noGrp="1" noChangeArrowheads="1"/>
          </p:cNvSpPr>
          <p:nvPr>
            <p:ph type="body" idx="1"/>
          </p:nvPr>
        </p:nvSpPr>
        <p:spPr>
          <a:xfrm>
            <a:off x="509588" y="1020763"/>
            <a:ext cx="8128000" cy="5273675"/>
          </a:xfrm>
        </p:spPr>
        <p:txBody>
          <a:bodyPr/>
          <a:lstStyle/>
          <a:p>
            <a:pPr marL="288925" indent="-288925">
              <a:lnSpc>
                <a:spcPct val="80000"/>
              </a:lnSpc>
            </a:pPr>
            <a:r>
              <a:rPr lang="en-US" altLang="tr-TR" sz="2400" smtClean="0"/>
              <a:t>Specification</a:t>
            </a:r>
          </a:p>
          <a:p>
            <a:pPr marL="288925" indent="-288925">
              <a:lnSpc>
                <a:spcPct val="80000"/>
              </a:lnSpc>
            </a:pPr>
            <a:r>
              <a:rPr lang="en-US" altLang="tr-TR" sz="2400" smtClean="0"/>
              <a:t>Formulation </a:t>
            </a:r>
            <a:endParaRPr lang="tr-TR" altLang="tr-TR" sz="2400" smtClean="0"/>
          </a:p>
          <a:p>
            <a:pPr marL="692150" lvl="1" indent="-234950">
              <a:lnSpc>
                <a:spcPct val="80000"/>
              </a:lnSpc>
            </a:pPr>
            <a:r>
              <a:rPr lang="en-US" altLang="tr-TR" sz="1800" smtClean="0"/>
              <a:t>Obtain a state diagram or state table</a:t>
            </a:r>
          </a:p>
          <a:p>
            <a:pPr marL="288925" indent="-288925">
              <a:lnSpc>
                <a:spcPct val="80000"/>
              </a:lnSpc>
            </a:pPr>
            <a:r>
              <a:rPr lang="en-US" altLang="tr-TR" sz="2400" smtClean="0"/>
              <a:t>State Assignment </a:t>
            </a:r>
            <a:endParaRPr lang="tr-TR" altLang="tr-TR" sz="2400" smtClean="0"/>
          </a:p>
          <a:p>
            <a:pPr marL="692150" lvl="1" indent="-234950">
              <a:lnSpc>
                <a:spcPct val="80000"/>
              </a:lnSpc>
            </a:pPr>
            <a:r>
              <a:rPr lang="en-US" altLang="tr-TR" sz="1800" smtClean="0"/>
              <a:t>Assign binary codes to the states</a:t>
            </a:r>
          </a:p>
          <a:p>
            <a:pPr marL="288925" indent="-288925">
              <a:lnSpc>
                <a:spcPct val="80000"/>
              </a:lnSpc>
            </a:pPr>
            <a:r>
              <a:rPr lang="en-US" altLang="tr-TR" sz="2400" smtClean="0"/>
              <a:t>Flip-Flop Input Equation Determination </a:t>
            </a:r>
            <a:endParaRPr lang="tr-TR" altLang="tr-TR" sz="2400" smtClean="0"/>
          </a:p>
          <a:p>
            <a:pPr marL="692150" lvl="1" indent="-234950">
              <a:lnSpc>
                <a:spcPct val="80000"/>
              </a:lnSpc>
            </a:pPr>
            <a:r>
              <a:rPr lang="en-US" altLang="tr-TR" sz="1800" smtClean="0"/>
              <a:t>Select flip-flop types and derive flip-flop equations from next state entries in the table</a:t>
            </a:r>
          </a:p>
          <a:p>
            <a:pPr marL="288925" indent="-288925">
              <a:lnSpc>
                <a:spcPct val="80000"/>
              </a:lnSpc>
            </a:pPr>
            <a:r>
              <a:rPr lang="en-US" altLang="tr-TR" sz="2400" smtClean="0"/>
              <a:t>Output Equation Determination </a:t>
            </a:r>
            <a:endParaRPr lang="tr-TR" altLang="tr-TR" sz="2400" smtClean="0"/>
          </a:p>
          <a:p>
            <a:pPr marL="692150" lvl="1" indent="-234950">
              <a:lnSpc>
                <a:spcPct val="80000"/>
              </a:lnSpc>
            </a:pPr>
            <a:r>
              <a:rPr lang="en-US" altLang="tr-TR" sz="1800" smtClean="0"/>
              <a:t>Derive output equations from output entries in the table</a:t>
            </a:r>
          </a:p>
          <a:p>
            <a:pPr marL="288925" indent="-288925">
              <a:lnSpc>
                <a:spcPct val="80000"/>
              </a:lnSpc>
            </a:pPr>
            <a:r>
              <a:rPr lang="en-US" altLang="tr-TR" sz="2400" smtClean="0"/>
              <a:t>Optimization </a:t>
            </a:r>
            <a:endParaRPr lang="tr-TR" altLang="tr-TR" sz="2400" smtClean="0"/>
          </a:p>
          <a:p>
            <a:pPr marL="692150" lvl="1" indent="-234950">
              <a:lnSpc>
                <a:spcPct val="80000"/>
              </a:lnSpc>
            </a:pPr>
            <a:r>
              <a:rPr lang="en-US" altLang="tr-TR" sz="1800" smtClean="0"/>
              <a:t>Optimize the equations</a:t>
            </a:r>
          </a:p>
          <a:p>
            <a:pPr marL="288925" indent="-288925">
              <a:lnSpc>
                <a:spcPct val="80000"/>
              </a:lnSpc>
            </a:pPr>
            <a:r>
              <a:rPr lang="en-US" altLang="tr-TR" sz="2400" smtClean="0"/>
              <a:t>Technology Mapping </a:t>
            </a:r>
            <a:endParaRPr lang="tr-TR" altLang="tr-TR" sz="2400" smtClean="0"/>
          </a:p>
          <a:p>
            <a:pPr marL="692150" lvl="1" indent="-234950">
              <a:lnSpc>
                <a:spcPct val="80000"/>
              </a:lnSpc>
            </a:pPr>
            <a:r>
              <a:rPr lang="en-US" altLang="tr-TR" sz="1800" smtClean="0"/>
              <a:t>Find circuit from equations and map to flip-flops and gate technology</a:t>
            </a:r>
          </a:p>
          <a:p>
            <a:pPr marL="288925" indent="-288925">
              <a:lnSpc>
                <a:spcPct val="80000"/>
              </a:lnSpc>
            </a:pPr>
            <a:r>
              <a:rPr lang="en-US" altLang="tr-TR" sz="2400" smtClean="0"/>
              <a:t>Verification </a:t>
            </a:r>
            <a:endParaRPr lang="tr-TR" altLang="tr-TR" sz="2400" smtClean="0"/>
          </a:p>
          <a:p>
            <a:pPr marL="692150" lvl="1" indent="-234950">
              <a:lnSpc>
                <a:spcPct val="80000"/>
              </a:lnSpc>
            </a:pPr>
            <a:r>
              <a:rPr lang="en-US" altLang="tr-TR" sz="1800" smtClean="0"/>
              <a:t>Verify correctness of final design</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212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212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2121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21219">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21219">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521219">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521219">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521219">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521219">
                                            <p:txEl>
                                              <p:pRg st="8" end="8"/>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521219">
                                            <p:txEl>
                                              <p:pRg st="9" end="9"/>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521219">
                                            <p:txEl>
                                              <p:pRg st="10" end="10"/>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521219">
                                            <p:txEl>
                                              <p:pRg st="11" end="11"/>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521219">
                                            <p:txEl>
                                              <p:pRg st="12" end="12"/>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521219">
                                            <p:txEl>
                                              <p:pRg st="13" end="13"/>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52121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19" grpId="0" build="p"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6259263-24BF-48C9-ACF2-61E908F50B14}" type="slidenum">
              <a:rPr kumimoji="0" lang="en-US" altLang="tr-TR" sz="1200" smtClean="0"/>
              <a:pPr>
                <a:spcBef>
                  <a:spcPct val="50000"/>
                </a:spcBef>
                <a:buFontTx/>
                <a:buNone/>
              </a:pPr>
              <a:t>141</a:t>
            </a:fld>
            <a:endParaRPr kumimoji="0" lang="en-US" altLang="tr-TR" sz="1200" smtClean="0"/>
          </a:p>
        </p:txBody>
      </p:sp>
      <p:sp>
        <p:nvSpPr>
          <p:cNvPr id="176131" name="Rectangle 2"/>
          <p:cNvSpPr>
            <a:spLocks noGrp="1" noChangeArrowheads="1"/>
          </p:cNvSpPr>
          <p:nvPr>
            <p:ph type="title"/>
          </p:nvPr>
        </p:nvSpPr>
        <p:spPr>
          <a:xfrm>
            <a:off x="0" y="0"/>
            <a:ext cx="9144000" cy="771525"/>
          </a:xfrm>
        </p:spPr>
        <p:txBody>
          <a:bodyPr/>
          <a:lstStyle/>
          <a:p>
            <a:r>
              <a:rPr lang="tr-TR" altLang="tr-TR" sz="2800" smtClean="0">
                <a:solidFill>
                  <a:schemeClr val="tx1"/>
                </a:solidFill>
              </a:rPr>
              <a:t>Example: </a:t>
            </a:r>
            <a:r>
              <a:rPr lang="en-US" altLang="tr-TR" sz="2800" smtClean="0">
                <a:solidFill>
                  <a:schemeClr val="tx1"/>
                </a:solidFill>
              </a:rPr>
              <a:t>Sequence Recognizer Procedure</a:t>
            </a:r>
          </a:p>
        </p:txBody>
      </p:sp>
      <p:sp>
        <p:nvSpPr>
          <p:cNvPr id="525315" name="Rectangle 3"/>
          <p:cNvSpPr>
            <a:spLocks noGrp="1" noChangeArrowheads="1"/>
          </p:cNvSpPr>
          <p:nvPr>
            <p:ph type="body" idx="1"/>
          </p:nvPr>
        </p:nvSpPr>
        <p:spPr>
          <a:xfrm>
            <a:off x="611188" y="1465263"/>
            <a:ext cx="7785100" cy="4638675"/>
          </a:xfrm>
        </p:spPr>
        <p:txBody>
          <a:bodyPr/>
          <a:lstStyle/>
          <a:p>
            <a:pPr>
              <a:lnSpc>
                <a:spcPct val="90000"/>
              </a:lnSpc>
              <a:spcAft>
                <a:spcPts val="600"/>
              </a:spcAft>
            </a:pPr>
            <a:r>
              <a:rPr lang="en-US" altLang="tr-TR" sz="2000" smtClean="0"/>
              <a:t>To develop a sequence recognizer state diagram:</a:t>
            </a:r>
          </a:p>
          <a:p>
            <a:pPr lvl="1">
              <a:lnSpc>
                <a:spcPct val="90000"/>
              </a:lnSpc>
            </a:pPr>
            <a:r>
              <a:rPr lang="en-US" altLang="tr-TR" sz="2000" smtClean="0"/>
              <a:t>Begin in an initial state in which NONE of the initial portion of the sequence has occurred (typically “reset” state).</a:t>
            </a:r>
          </a:p>
          <a:p>
            <a:pPr lvl="1">
              <a:lnSpc>
                <a:spcPct val="90000"/>
              </a:lnSpc>
            </a:pPr>
            <a:r>
              <a:rPr lang="en-US" altLang="tr-TR" sz="2000" smtClean="0"/>
              <a:t>Add a state that recognizes that the first symbol has occurred.</a:t>
            </a:r>
          </a:p>
          <a:p>
            <a:pPr lvl="1">
              <a:lnSpc>
                <a:spcPct val="90000"/>
              </a:lnSpc>
            </a:pPr>
            <a:r>
              <a:rPr lang="en-US" altLang="tr-TR" sz="2000" smtClean="0"/>
              <a:t>Add states that recognize each successive symbol occurring.</a:t>
            </a:r>
          </a:p>
          <a:p>
            <a:pPr lvl="1">
              <a:lnSpc>
                <a:spcPct val="90000"/>
              </a:lnSpc>
            </a:pPr>
            <a:r>
              <a:rPr lang="en-US" altLang="tr-TR" sz="2000" smtClean="0"/>
              <a:t>The final state represents the input sequence (possibly  less the final input value) occurence.</a:t>
            </a:r>
          </a:p>
          <a:p>
            <a:pPr lvl="1">
              <a:lnSpc>
                <a:spcPct val="90000"/>
              </a:lnSpc>
            </a:pPr>
            <a:r>
              <a:rPr lang="en-US" altLang="tr-TR" sz="2000" smtClean="0"/>
              <a:t>Add state transition arcs which specify what happens when a symbol </a:t>
            </a:r>
            <a:r>
              <a:rPr lang="en-US" altLang="tr-TR" sz="2000" i="1" smtClean="0"/>
              <a:t>not</a:t>
            </a:r>
            <a:r>
              <a:rPr lang="en-US" altLang="tr-TR" sz="2000" smtClean="0"/>
              <a:t> in the proper sequence has occurred.</a:t>
            </a:r>
          </a:p>
          <a:p>
            <a:pPr lvl="1">
              <a:lnSpc>
                <a:spcPct val="90000"/>
              </a:lnSpc>
            </a:pPr>
            <a:r>
              <a:rPr lang="en-US" altLang="tr-TR" sz="2000" smtClean="0"/>
              <a:t>Add other arcs on non-sequence inputs which transition to states that represent the input subsequence that has occurred.</a:t>
            </a:r>
          </a:p>
          <a:p>
            <a:pPr>
              <a:lnSpc>
                <a:spcPct val="90000"/>
              </a:lnSpc>
            </a:pPr>
            <a:r>
              <a:rPr lang="en-US" altLang="tr-TR" sz="2000" smtClean="0"/>
              <a:t>The last step is required because the circuit must recognize the input sequence </a:t>
            </a:r>
            <a:r>
              <a:rPr lang="en-US" altLang="tr-TR" sz="2000" i="1" smtClean="0"/>
              <a:t>regardless of where it occurs</a:t>
            </a:r>
            <a:r>
              <a:rPr lang="en-US" altLang="tr-TR" sz="2000" smtClean="0"/>
              <a:t> </a:t>
            </a:r>
            <a:r>
              <a:rPr lang="en-US" altLang="tr-TR" sz="2000" i="1" smtClean="0"/>
              <a:t>within the overall sequence applied since “reset.”</a:t>
            </a:r>
            <a:r>
              <a:rPr lang="en-US" altLang="tr-TR" sz="2000" smtClean="0"/>
              <a:t>.</a:t>
            </a:r>
            <a:endParaRPr lang="en-US" altLang="tr-TR"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5315">
                                            <p:txEl>
                                              <p:pRg st="0" end="0"/>
                                            </p:txEl>
                                          </p:spTgt>
                                        </p:tgtEl>
                                        <p:attrNameLst>
                                          <p:attrName>style.visibility</p:attrName>
                                        </p:attrNameLst>
                                      </p:cBhvr>
                                      <p:to>
                                        <p:strVal val="visible"/>
                                      </p:to>
                                    </p:set>
                                    <p:animEffect transition="in" filter="dissolve">
                                      <p:cBhvr>
                                        <p:cTn id="7" dur="500"/>
                                        <p:tgtEl>
                                          <p:spTgt spid="52531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5315">
                                            <p:txEl>
                                              <p:pRg st="1" end="1"/>
                                            </p:txEl>
                                          </p:spTgt>
                                        </p:tgtEl>
                                        <p:attrNameLst>
                                          <p:attrName>style.visibility</p:attrName>
                                        </p:attrNameLst>
                                      </p:cBhvr>
                                      <p:to>
                                        <p:strVal val="visible"/>
                                      </p:to>
                                    </p:set>
                                    <p:animEffect transition="in" filter="dissolve">
                                      <p:cBhvr>
                                        <p:cTn id="12" dur="500"/>
                                        <p:tgtEl>
                                          <p:spTgt spid="52531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25315">
                                            <p:txEl>
                                              <p:pRg st="2" end="2"/>
                                            </p:txEl>
                                          </p:spTgt>
                                        </p:tgtEl>
                                        <p:attrNameLst>
                                          <p:attrName>style.visibility</p:attrName>
                                        </p:attrNameLst>
                                      </p:cBhvr>
                                      <p:to>
                                        <p:strVal val="visible"/>
                                      </p:to>
                                    </p:set>
                                    <p:animEffect transition="in" filter="dissolve">
                                      <p:cBhvr>
                                        <p:cTn id="17" dur="500"/>
                                        <p:tgtEl>
                                          <p:spTgt spid="52531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5315">
                                            <p:txEl>
                                              <p:pRg st="3" end="3"/>
                                            </p:txEl>
                                          </p:spTgt>
                                        </p:tgtEl>
                                        <p:attrNameLst>
                                          <p:attrName>style.visibility</p:attrName>
                                        </p:attrNameLst>
                                      </p:cBhvr>
                                      <p:to>
                                        <p:strVal val="visible"/>
                                      </p:to>
                                    </p:set>
                                    <p:animEffect transition="in" filter="dissolve">
                                      <p:cBhvr>
                                        <p:cTn id="22" dur="500"/>
                                        <p:tgtEl>
                                          <p:spTgt spid="52531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25315">
                                            <p:txEl>
                                              <p:pRg st="4" end="4"/>
                                            </p:txEl>
                                          </p:spTgt>
                                        </p:tgtEl>
                                        <p:attrNameLst>
                                          <p:attrName>style.visibility</p:attrName>
                                        </p:attrNameLst>
                                      </p:cBhvr>
                                      <p:to>
                                        <p:strVal val="visible"/>
                                      </p:to>
                                    </p:set>
                                    <p:animEffect transition="in" filter="dissolve">
                                      <p:cBhvr>
                                        <p:cTn id="27" dur="500"/>
                                        <p:tgtEl>
                                          <p:spTgt spid="52531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25315">
                                            <p:txEl>
                                              <p:pRg st="5" end="5"/>
                                            </p:txEl>
                                          </p:spTgt>
                                        </p:tgtEl>
                                        <p:attrNameLst>
                                          <p:attrName>style.visibility</p:attrName>
                                        </p:attrNameLst>
                                      </p:cBhvr>
                                      <p:to>
                                        <p:strVal val="visible"/>
                                      </p:to>
                                    </p:set>
                                    <p:animEffect transition="in" filter="dissolve">
                                      <p:cBhvr>
                                        <p:cTn id="32" dur="500"/>
                                        <p:tgtEl>
                                          <p:spTgt spid="52531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5315">
                                            <p:txEl>
                                              <p:pRg st="6" end="6"/>
                                            </p:txEl>
                                          </p:spTgt>
                                        </p:tgtEl>
                                        <p:attrNameLst>
                                          <p:attrName>style.visibility</p:attrName>
                                        </p:attrNameLst>
                                      </p:cBhvr>
                                      <p:to>
                                        <p:strVal val="visible"/>
                                      </p:to>
                                    </p:set>
                                    <p:animEffect transition="in" filter="dissolve">
                                      <p:cBhvr>
                                        <p:cTn id="37" dur="500"/>
                                        <p:tgtEl>
                                          <p:spTgt spid="525315">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25315">
                                            <p:txEl>
                                              <p:pRg st="7" end="7"/>
                                            </p:txEl>
                                          </p:spTgt>
                                        </p:tgtEl>
                                        <p:attrNameLst>
                                          <p:attrName>style.visibility</p:attrName>
                                        </p:attrNameLst>
                                      </p:cBhvr>
                                      <p:to>
                                        <p:strVal val="visible"/>
                                      </p:to>
                                    </p:set>
                                    <p:animEffect transition="in" filter="dissolve">
                                      <p:cBhvr>
                                        <p:cTn id="42" dur="500"/>
                                        <p:tgtEl>
                                          <p:spTgt spid="52531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5315"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A576F875-3AD6-40DF-AEF4-54B6FF919B02}" type="slidenum">
              <a:rPr kumimoji="0" lang="en-US" altLang="tr-TR" sz="1200" smtClean="0"/>
              <a:pPr>
                <a:spcBef>
                  <a:spcPct val="50000"/>
                </a:spcBef>
                <a:buFontTx/>
                <a:buNone/>
              </a:pPr>
              <a:t>142</a:t>
            </a:fld>
            <a:endParaRPr kumimoji="0" lang="en-US" altLang="tr-TR" sz="1200" smtClean="0"/>
          </a:p>
        </p:txBody>
      </p:sp>
      <p:sp>
        <p:nvSpPr>
          <p:cNvPr id="177155" name="Rectangle 2"/>
          <p:cNvSpPr>
            <a:spLocks noGrp="1" noChangeArrowheads="1"/>
          </p:cNvSpPr>
          <p:nvPr>
            <p:ph type="title"/>
          </p:nvPr>
        </p:nvSpPr>
        <p:spPr>
          <a:xfrm>
            <a:off x="0" y="0"/>
            <a:ext cx="9144000" cy="741363"/>
          </a:xfrm>
        </p:spPr>
        <p:txBody>
          <a:bodyPr/>
          <a:lstStyle/>
          <a:p>
            <a:r>
              <a:rPr lang="en-US" altLang="tr-TR" smtClean="0"/>
              <a:t>State Assignment</a:t>
            </a:r>
          </a:p>
        </p:txBody>
      </p:sp>
      <p:sp>
        <p:nvSpPr>
          <p:cNvPr id="526339" name="Rectangle 3"/>
          <p:cNvSpPr>
            <a:spLocks noGrp="1" noChangeArrowheads="1"/>
          </p:cNvSpPr>
          <p:nvPr>
            <p:ph type="body" idx="1"/>
          </p:nvPr>
        </p:nvSpPr>
        <p:spPr>
          <a:xfrm>
            <a:off x="598488" y="1255713"/>
            <a:ext cx="7785100" cy="4638675"/>
          </a:xfrm>
        </p:spPr>
        <p:txBody>
          <a:bodyPr/>
          <a:lstStyle/>
          <a:p>
            <a:pPr marL="288925" indent="-288925"/>
            <a:r>
              <a:rPr lang="en-US" altLang="tr-TR" smtClean="0"/>
              <a:t>Each of the </a:t>
            </a:r>
            <a:r>
              <a:rPr lang="en-US" altLang="tr-TR" i="1" smtClean="0"/>
              <a:t>m</a:t>
            </a:r>
            <a:r>
              <a:rPr lang="en-US" altLang="tr-TR" smtClean="0"/>
              <a:t> states must be assigned a unique code</a:t>
            </a:r>
          </a:p>
          <a:p>
            <a:pPr marL="288925" indent="-288925"/>
            <a:r>
              <a:rPr lang="en-US" altLang="tr-TR" smtClean="0"/>
              <a:t>Minimum number of bits required is </a:t>
            </a:r>
            <a:r>
              <a:rPr lang="en-US" altLang="tr-TR" i="1" smtClean="0"/>
              <a:t>n </a:t>
            </a:r>
            <a:r>
              <a:rPr lang="en-US" altLang="tr-TR" smtClean="0"/>
              <a:t>such that</a:t>
            </a:r>
            <a:br>
              <a:rPr lang="en-US" altLang="tr-TR" smtClean="0"/>
            </a:br>
            <a:r>
              <a:rPr lang="en-US" altLang="tr-TR" smtClean="0"/>
              <a:t>	</a:t>
            </a:r>
            <a:r>
              <a:rPr lang="en-US" altLang="tr-TR" i="1" smtClean="0"/>
              <a:t>n</a:t>
            </a:r>
            <a:r>
              <a:rPr lang="en-US" altLang="tr-TR" smtClean="0"/>
              <a:t> ≥   log</a:t>
            </a:r>
            <a:r>
              <a:rPr lang="en-US" altLang="tr-TR" baseline="-25000" smtClean="0"/>
              <a:t>2</a:t>
            </a:r>
            <a:r>
              <a:rPr lang="en-US" altLang="tr-TR" smtClean="0"/>
              <a:t> </a:t>
            </a:r>
            <a:r>
              <a:rPr lang="en-US" altLang="tr-TR" i="1" smtClean="0"/>
              <a:t>m</a:t>
            </a:r>
            <a:r>
              <a:rPr lang="en-US" altLang="tr-TR" smtClean="0"/>
              <a:t/>
            </a:r>
            <a:br>
              <a:rPr lang="en-US" altLang="tr-TR" smtClean="0"/>
            </a:br>
            <a:r>
              <a:rPr lang="en-US" altLang="tr-TR" smtClean="0"/>
              <a:t>where   </a:t>
            </a:r>
            <a:r>
              <a:rPr lang="en-US" altLang="tr-TR" i="1" smtClean="0"/>
              <a:t>x</a:t>
            </a:r>
            <a:r>
              <a:rPr lang="en-US" altLang="tr-TR" smtClean="0"/>
              <a:t>  is the smallest integer ≥ </a:t>
            </a:r>
            <a:r>
              <a:rPr lang="en-US" altLang="tr-TR" i="1" smtClean="0"/>
              <a:t>x</a:t>
            </a:r>
          </a:p>
          <a:p>
            <a:pPr marL="288925" indent="-288925"/>
            <a:r>
              <a:rPr lang="en-US" altLang="tr-TR" smtClean="0"/>
              <a:t>There are useful state assignments that use more than the minimum number of bits</a:t>
            </a:r>
          </a:p>
          <a:p>
            <a:pPr marL="288925" indent="-288925"/>
            <a:r>
              <a:rPr lang="en-US" altLang="tr-TR" smtClean="0"/>
              <a:t>There are 2</a:t>
            </a:r>
            <a:r>
              <a:rPr lang="en-US" altLang="tr-TR" i="1" baseline="30000" smtClean="0"/>
              <a:t>n</a:t>
            </a:r>
            <a:r>
              <a:rPr lang="en-US" altLang="tr-TR" smtClean="0"/>
              <a:t> - </a:t>
            </a:r>
            <a:r>
              <a:rPr lang="en-US" altLang="tr-TR" i="1" smtClean="0"/>
              <a:t>m</a:t>
            </a:r>
            <a:r>
              <a:rPr lang="en-US" altLang="tr-TR" smtClean="0"/>
              <a:t> unused states</a:t>
            </a:r>
          </a:p>
        </p:txBody>
      </p:sp>
      <p:grpSp>
        <p:nvGrpSpPr>
          <p:cNvPr id="526340" name="Group 4"/>
          <p:cNvGrpSpPr>
            <a:grpSpLocks/>
          </p:cNvGrpSpPr>
          <p:nvPr/>
        </p:nvGrpSpPr>
        <p:grpSpPr bwMode="auto">
          <a:xfrm>
            <a:off x="2273300" y="3416300"/>
            <a:ext cx="1397000" cy="304800"/>
            <a:chOff x="1520" y="2008"/>
            <a:chExt cx="880" cy="192"/>
          </a:xfrm>
        </p:grpSpPr>
        <p:grpSp>
          <p:nvGrpSpPr>
            <p:cNvPr id="177165" name="Group 5"/>
            <p:cNvGrpSpPr>
              <a:grpSpLocks/>
            </p:cNvGrpSpPr>
            <p:nvPr/>
          </p:nvGrpSpPr>
          <p:grpSpPr bwMode="auto">
            <a:xfrm flipH="1">
              <a:off x="2288" y="2008"/>
              <a:ext cx="112" cy="192"/>
              <a:chOff x="2624" y="2232"/>
              <a:chExt cx="112" cy="192"/>
            </a:xfrm>
          </p:grpSpPr>
          <p:sp>
            <p:nvSpPr>
              <p:cNvPr id="177169" name="Line 6"/>
              <p:cNvSpPr>
                <a:spLocks noChangeShapeType="1"/>
              </p:cNvSpPr>
              <p:nvPr/>
            </p:nvSpPr>
            <p:spPr bwMode="auto">
              <a:xfrm flipV="1">
                <a:off x="2632" y="2240"/>
                <a:ext cx="0" cy="1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77170" name="Line 7"/>
              <p:cNvSpPr>
                <a:spLocks noChangeShapeType="1"/>
              </p:cNvSpPr>
              <p:nvPr/>
            </p:nvSpPr>
            <p:spPr bwMode="auto">
              <a:xfrm>
                <a:off x="2624" y="2232"/>
                <a:ext cx="11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nvGrpSpPr>
            <p:cNvPr id="177166" name="Group 8"/>
            <p:cNvGrpSpPr>
              <a:grpSpLocks/>
            </p:cNvGrpSpPr>
            <p:nvPr/>
          </p:nvGrpSpPr>
          <p:grpSpPr bwMode="auto">
            <a:xfrm>
              <a:off x="1520" y="2008"/>
              <a:ext cx="112" cy="192"/>
              <a:chOff x="2624" y="2232"/>
              <a:chExt cx="112" cy="192"/>
            </a:xfrm>
          </p:grpSpPr>
          <p:sp>
            <p:nvSpPr>
              <p:cNvPr id="177167" name="Line 9"/>
              <p:cNvSpPr>
                <a:spLocks noChangeShapeType="1"/>
              </p:cNvSpPr>
              <p:nvPr/>
            </p:nvSpPr>
            <p:spPr bwMode="auto">
              <a:xfrm flipV="1">
                <a:off x="2632" y="2240"/>
                <a:ext cx="0" cy="1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77168" name="Line 10"/>
              <p:cNvSpPr>
                <a:spLocks noChangeShapeType="1"/>
              </p:cNvSpPr>
              <p:nvPr/>
            </p:nvSpPr>
            <p:spPr bwMode="auto">
              <a:xfrm>
                <a:off x="2624" y="2232"/>
                <a:ext cx="11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grpSp>
        <p:nvGrpSpPr>
          <p:cNvPr id="526347" name="Group 11"/>
          <p:cNvGrpSpPr>
            <a:grpSpLocks/>
          </p:cNvGrpSpPr>
          <p:nvPr/>
        </p:nvGrpSpPr>
        <p:grpSpPr bwMode="auto">
          <a:xfrm>
            <a:off x="2133600" y="3937000"/>
            <a:ext cx="457200" cy="304800"/>
            <a:chOff x="1464" y="2328"/>
            <a:chExt cx="288" cy="192"/>
          </a:xfrm>
        </p:grpSpPr>
        <p:grpSp>
          <p:nvGrpSpPr>
            <p:cNvPr id="177159" name="Group 12"/>
            <p:cNvGrpSpPr>
              <a:grpSpLocks/>
            </p:cNvGrpSpPr>
            <p:nvPr/>
          </p:nvGrpSpPr>
          <p:grpSpPr bwMode="auto">
            <a:xfrm flipH="1">
              <a:off x="1640" y="2328"/>
              <a:ext cx="112" cy="192"/>
              <a:chOff x="2624" y="2232"/>
              <a:chExt cx="112" cy="192"/>
            </a:xfrm>
          </p:grpSpPr>
          <p:sp>
            <p:nvSpPr>
              <p:cNvPr id="177163" name="Line 13"/>
              <p:cNvSpPr>
                <a:spLocks noChangeShapeType="1"/>
              </p:cNvSpPr>
              <p:nvPr/>
            </p:nvSpPr>
            <p:spPr bwMode="auto">
              <a:xfrm flipV="1">
                <a:off x="2632" y="2240"/>
                <a:ext cx="0" cy="1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77164" name="Line 14"/>
              <p:cNvSpPr>
                <a:spLocks noChangeShapeType="1"/>
              </p:cNvSpPr>
              <p:nvPr/>
            </p:nvSpPr>
            <p:spPr bwMode="auto">
              <a:xfrm>
                <a:off x="2624" y="2232"/>
                <a:ext cx="11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nvGrpSpPr>
            <p:cNvPr id="177160" name="Group 15"/>
            <p:cNvGrpSpPr>
              <a:grpSpLocks/>
            </p:cNvGrpSpPr>
            <p:nvPr/>
          </p:nvGrpSpPr>
          <p:grpSpPr bwMode="auto">
            <a:xfrm>
              <a:off x="1464" y="2328"/>
              <a:ext cx="112" cy="192"/>
              <a:chOff x="2624" y="2232"/>
              <a:chExt cx="112" cy="192"/>
            </a:xfrm>
          </p:grpSpPr>
          <p:sp>
            <p:nvSpPr>
              <p:cNvPr id="177161" name="Line 16"/>
              <p:cNvSpPr>
                <a:spLocks noChangeShapeType="1"/>
              </p:cNvSpPr>
              <p:nvPr/>
            </p:nvSpPr>
            <p:spPr bwMode="auto">
              <a:xfrm flipV="1">
                <a:off x="2632" y="2240"/>
                <a:ext cx="0" cy="1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77162" name="Line 17"/>
              <p:cNvSpPr>
                <a:spLocks noChangeShapeType="1"/>
              </p:cNvSpPr>
              <p:nvPr/>
            </p:nvSpPr>
            <p:spPr bwMode="auto">
              <a:xfrm>
                <a:off x="2624" y="2232"/>
                <a:ext cx="11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6339">
                                            <p:txEl>
                                              <p:pRg st="0" end="0"/>
                                            </p:txEl>
                                          </p:spTgt>
                                        </p:tgtEl>
                                        <p:attrNameLst>
                                          <p:attrName>style.visibility</p:attrName>
                                        </p:attrNameLst>
                                      </p:cBhvr>
                                      <p:to>
                                        <p:strVal val="visible"/>
                                      </p:to>
                                    </p:set>
                                    <p:animEffect transition="in" filter="dissolve">
                                      <p:cBhvr>
                                        <p:cTn id="7" dur="500"/>
                                        <p:tgtEl>
                                          <p:spTgt spid="52633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6339">
                                            <p:txEl>
                                              <p:pRg st="1" end="1"/>
                                            </p:txEl>
                                          </p:spTgt>
                                        </p:tgtEl>
                                        <p:attrNameLst>
                                          <p:attrName>style.visibility</p:attrName>
                                        </p:attrNameLst>
                                      </p:cBhvr>
                                      <p:to>
                                        <p:strVal val="visible"/>
                                      </p:to>
                                    </p:set>
                                    <p:animEffect transition="in" filter="dissolve">
                                      <p:cBhvr>
                                        <p:cTn id="12" dur="500"/>
                                        <p:tgtEl>
                                          <p:spTgt spid="526339">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526340"/>
                                        </p:tgtEl>
                                        <p:attrNameLst>
                                          <p:attrName>style.visibility</p:attrName>
                                        </p:attrNameLst>
                                      </p:cBhvr>
                                      <p:to>
                                        <p:strVal val="visible"/>
                                      </p:to>
                                    </p:set>
                                    <p:animEffect transition="in" filter="dissolve">
                                      <p:cBhvr>
                                        <p:cTn id="15" dur="500"/>
                                        <p:tgtEl>
                                          <p:spTgt spid="526340"/>
                                        </p:tgtEl>
                                      </p:cBhvr>
                                    </p:animEffect>
                                  </p:childTnLst>
                                </p:cTn>
                              </p:par>
                              <p:par>
                                <p:cTn id="16" presetID="9" presetClass="entr" presetSubtype="0" fill="hold" nodeType="withEffect">
                                  <p:stCondLst>
                                    <p:cond delay="0"/>
                                  </p:stCondLst>
                                  <p:childTnLst>
                                    <p:set>
                                      <p:cBhvr>
                                        <p:cTn id="17" dur="1" fill="hold">
                                          <p:stCondLst>
                                            <p:cond delay="0"/>
                                          </p:stCondLst>
                                        </p:cTn>
                                        <p:tgtEl>
                                          <p:spTgt spid="526347"/>
                                        </p:tgtEl>
                                        <p:attrNameLst>
                                          <p:attrName>style.visibility</p:attrName>
                                        </p:attrNameLst>
                                      </p:cBhvr>
                                      <p:to>
                                        <p:strVal val="visible"/>
                                      </p:to>
                                    </p:set>
                                    <p:animEffect transition="in" filter="dissolve">
                                      <p:cBhvr>
                                        <p:cTn id="18" dur="500"/>
                                        <p:tgtEl>
                                          <p:spTgt spid="52634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26339">
                                            <p:txEl>
                                              <p:pRg st="2" end="2"/>
                                            </p:txEl>
                                          </p:spTgt>
                                        </p:tgtEl>
                                        <p:attrNameLst>
                                          <p:attrName>style.visibility</p:attrName>
                                        </p:attrNameLst>
                                      </p:cBhvr>
                                      <p:to>
                                        <p:strVal val="visible"/>
                                      </p:to>
                                    </p:set>
                                    <p:animEffect transition="in" filter="dissolve">
                                      <p:cBhvr>
                                        <p:cTn id="23" dur="500"/>
                                        <p:tgtEl>
                                          <p:spTgt spid="526339">
                                            <p:txEl>
                                              <p:pRg st="2" end="2"/>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526339">
                                            <p:txEl>
                                              <p:pRg st="3" end="3"/>
                                            </p:txEl>
                                          </p:spTgt>
                                        </p:tgtEl>
                                        <p:attrNameLst>
                                          <p:attrName>style.visibility</p:attrName>
                                        </p:attrNameLst>
                                      </p:cBhvr>
                                      <p:to>
                                        <p:strVal val="visible"/>
                                      </p:to>
                                    </p:set>
                                    <p:animEffect transition="in" filter="dissolve">
                                      <p:cBhvr>
                                        <p:cTn id="28" dur="500"/>
                                        <p:tgtEl>
                                          <p:spTgt spid="52633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6339" grpId="0"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F2726711-410D-4ABA-B95C-02EB6079C282}" type="slidenum">
              <a:rPr kumimoji="0" lang="en-US" altLang="tr-TR" sz="1200" smtClean="0"/>
              <a:pPr>
                <a:spcBef>
                  <a:spcPct val="50000"/>
                </a:spcBef>
                <a:buFontTx/>
                <a:buNone/>
              </a:pPr>
              <a:t>143</a:t>
            </a:fld>
            <a:endParaRPr kumimoji="0" lang="en-US" altLang="tr-TR" sz="1200" smtClean="0"/>
          </a:p>
        </p:txBody>
      </p:sp>
      <p:sp>
        <p:nvSpPr>
          <p:cNvPr id="178179" name="Rectangle 2"/>
          <p:cNvSpPr>
            <a:spLocks noGrp="1" noChangeArrowheads="1"/>
          </p:cNvSpPr>
          <p:nvPr>
            <p:ph type="title"/>
          </p:nvPr>
        </p:nvSpPr>
        <p:spPr>
          <a:xfrm>
            <a:off x="715963" y="0"/>
            <a:ext cx="7772400" cy="741363"/>
          </a:xfrm>
        </p:spPr>
        <p:txBody>
          <a:bodyPr/>
          <a:lstStyle/>
          <a:p>
            <a:r>
              <a:rPr lang="en-US" altLang="tr-TR" smtClean="0">
                <a:solidFill>
                  <a:schemeClr val="tx1"/>
                </a:solidFill>
              </a:rPr>
              <a:t>Sequence Recognizer Example</a:t>
            </a:r>
          </a:p>
        </p:txBody>
      </p:sp>
      <p:sp>
        <p:nvSpPr>
          <p:cNvPr id="527363" name="Rectangle 3"/>
          <p:cNvSpPr>
            <a:spLocks noGrp="1" noChangeArrowheads="1"/>
          </p:cNvSpPr>
          <p:nvPr>
            <p:ph type="body" idx="1"/>
          </p:nvPr>
        </p:nvSpPr>
        <p:spPr>
          <a:xfrm>
            <a:off x="577850" y="1501775"/>
            <a:ext cx="7785100" cy="4357688"/>
          </a:xfrm>
        </p:spPr>
        <p:txBody>
          <a:bodyPr/>
          <a:lstStyle/>
          <a:p>
            <a:pPr>
              <a:lnSpc>
                <a:spcPct val="90000"/>
              </a:lnSpc>
              <a:spcAft>
                <a:spcPts val="1200"/>
              </a:spcAft>
            </a:pPr>
            <a:r>
              <a:rPr lang="en-US" altLang="tr-TR" sz="2400" smtClean="0"/>
              <a:t>Example:  Recognize the sequence 1101</a:t>
            </a:r>
          </a:p>
          <a:p>
            <a:pPr lvl="1">
              <a:lnSpc>
                <a:spcPct val="90000"/>
              </a:lnSpc>
              <a:spcAft>
                <a:spcPts val="600"/>
              </a:spcAft>
            </a:pPr>
            <a:r>
              <a:rPr lang="en-US" altLang="tr-TR" sz="2000" smtClean="0"/>
              <a:t>Note that the sequence 1111101 contains 1101 and "11" is a proper sub-sequence of the sequence.   </a:t>
            </a:r>
          </a:p>
          <a:p>
            <a:pPr>
              <a:lnSpc>
                <a:spcPct val="90000"/>
              </a:lnSpc>
              <a:spcAft>
                <a:spcPts val="600"/>
              </a:spcAft>
            </a:pPr>
            <a:r>
              <a:rPr lang="en-US" altLang="tr-TR" sz="2400" smtClean="0"/>
              <a:t>Thus, the sequential machine must remember that the first two one's have occurred as it receives another symbol. </a:t>
            </a:r>
          </a:p>
          <a:p>
            <a:pPr>
              <a:lnSpc>
                <a:spcPct val="90000"/>
              </a:lnSpc>
              <a:spcAft>
                <a:spcPts val="600"/>
              </a:spcAft>
            </a:pPr>
            <a:r>
              <a:rPr lang="en-US" altLang="tr-TR" sz="2400" smtClean="0"/>
              <a:t>Also, the sequence 1101101 contains 1101 as both an initial subsequence and a final subsequence with some overlap, i. e., </a:t>
            </a:r>
            <a:r>
              <a:rPr lang="en-US" altLang="tr-TR" sz="2400" u="sng" smtClean="0">
                <a:solidFill>
                  <a:srgbClr val="FF0000"/>
                </a:solidFill>
              </a:rPr>
              <a:t>1101</a:t>
            </a:r>
            <a:r>
              <a:rPr lang="en-US" altLang="tr-TR" sz="2400" smtClean="0"/>
              <a:t>101 or 110</a:t>
            </a:r>
            <a:r>
              <a:rPr lang="en-US" altLang="tr-TR" sz="2400" u="sng" smtClean="0">
                <a:solidFill>
                  <a:srgbClr val="0000FF"/>
                </a:solidFill>
              </a:rPr>
              <a:t>1101</a:t>
            </a:r>
            <a:r>
              <a:rPr lang="en-US" altLang="tr-TR" sz="2400" smtClean="0"/>
              <a:t>. </a:t>
            </a:r>
          </a:p>
          <a:p>
            <a:pPr>
              <a:lnSpc>
                <a:spcPct val="90000"/>
              </a:lnSpc>
              <a:spcAft>
                <a:spcPts val="600"/>
              </a:spcAft>
            </a:pPr>
            <a:r>
              <a:rPr lang="en-US" altLang="tr-TR" sz="2400" smtClean="0"/>
              <a:t>And, the 1 in the middle, 110</a:t>
            </a:r>
            <a:r>
              <a:rPr lang="en-US" altLang="tr-TR" sz="2400" u="sng" smtClean="0"/>
              <a:t>1</a:t>
            </a:r>
            <a:r>
              <a:rPr lang="en-US" altLang="tr-TR" sz="2400" smtClean="0"/>
              <a:t>101, is in both subsequences.</a:t>
            </a:r>
          </a:p>
          <a:p>
            <a:pPr>
              <a:lnSpc>
                <a:spcPct val="90000"/>
              </a:lnSpc>
              <a:spcAft>
                <a:spcPts val="600"/>
              </a:spcAft>
            </a:pPr>
            <a:r>
              <a:rPr lang="en-US" altLang="tr-TR" sz="2400" smtClean="0"/>
              <a:t>The sequence 1101 must be recognized each time it occurs in the input sequence.</a:t>
            </a:r>
            <a:endParaRPr lang="en-US" altLang="tr-TR"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3">
                                            <p:txEl>
                                              <p:pRg st="0" end="0"/>
                                            </p:txEl>
                                          </p:spTgt>
                                        </p:tgtEl>
                                        <p:attrNameLst>
                                          <p:attrName>style.visibility</p:attrName>
                                        </p:attrNameLst>
                                      </p:cBhvr>
                                      <p:to>
                                        <p:strVal val="visible"/>
                                      </p:to>
                                    </p:set>
                                    <p:animEffect transition="in" filter="dissolve">
                                      <p:cBhvr>
                                        <p:cTn id="7" dur="500"/>
                                        <p:tgtEl>
                                          <p:spTgt spid="52736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3">
                                            <p:txEl>
                                              <p:pRg st="1" end="1"/>
                                            </p:txEl>
                                          </p:spTgt>
                                        </p:tgtEl>
                                        <p:attrNameLst>
                                          <p:attrName>style.visibility</p:attrName>
                                        </p:attrNameLst>
                                      </p:cBhvr>
                                      <p:to>
                                        <p:strVal val="visible"/>
                                      </p:to>
                                    </p:set>
                                    <p:animEffect transition="in" filter="dissolve">
                                      <p:cBhvr>
                                        <p:cTn id="12" dur="500"/>
                                        <p:tgtEl>
                                          <p:spTgt spid="52736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27363">
                                            <p:txEl>
                                              <p:pRg st="2" end="2"/>
                                            </p:txEl>
                                          </p:spTgt>
                                        </p:tgtEl>
                                        <p:attrNameLst>
                                          <p:attrName>style.visibility</p:attrName>
                                        </p:attrNameLst>
                                      </p:cBhvr>
                                      <p:to>
                                        <p:strVal val="visible"/>
                                      </p:to>
                                    </p:set>
                                    <p:animEffect transition="in" filter="dissolve">
                                      <p:cBhvr>
                                        <p:cTn id="17" dur="500"/>
                                        <p:tgtEl>
                                          <p:spTgt spid="52736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7363">
                                            <p:txEl>
                                              <p:pRg st="3" end="3"/>
                                            </p:txEl>
                                          </p:spTgt>
                                        </p:tgtEl>
                                        <p:attrNameLst>
                                          <p:attrName>style.visibility</p:attrName>
                                        </p:attrNameLst>
                                      </p:cBhvr>
                                      <p:to>
                                        <p:strVal val="visible"/>
                                      </p:to>
                                    </p:set>
                                    <p:animEffect transition="in" filter="dissolve">
                                      <p:cBhvr>
                                        <p:cTn id="22" dur="500"/>
                                        <p:tgtEl>
                                          <p:spTgt spid="52736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27363">
                                            <p:txEl>
                                              <p:pRg st="4" end="4"/>
                                            </p:txEl>
                                          </p:spTgt>
                                        </p:tgtEl>
                                        <p:attrNameLst>
                                          <p:attrName>style.visibility</p:attrName>
                                        </p:attrNameLst>
                                      </p:cBhvr>
                                      <p:to>
                                        <p:strVal val="visible"/>
                                      </p:to>
                                    </p:set>
                                    <p:animEffect transition="in" filter="dissolve">
                                      <p:cBhvr>
                                        <p:cTn id="27" dur="500"/>
                                        <p:tgtEl>
                                          <p:spTgt spid="52736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27363">
                                            <p:txEl>
                                              <p:pRg st="5" end="5"/>
                                            </p:txEl>
                                          </p:spTgt>
                                        </p:tgtEl>
                                        <p:attrNameLst>
                                          <p:attrName>style.visibility</p:attrName>
                                        </p:attrNameLst>
                                      </p:cBhvr>
                                      <p:to>
                                        <p:strVal val="visible"/>
                                      </p:to>
                                    </p:set>
                                    <p:animEffect transition="in" filter="dissolve">
                                      <p:cBhvr>
                                        <p:cTn id="32" dur="500"/>
                                        <p:tgtEl>
                                          <p:spTgt spid="52736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3"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AD29763-9238-4948-BBFD-9CBB440DA0B1}" type="slidenum">
              <a:rPr kumimoji="0" lang="en-US" altLang="tr-TR" sz="1200" smtClean="0"/>
              <a:pPr>
                <a:spcBef>
                  <a:spcPct val="50000"/>
                </a:spcBef>
                <a:buFontTx/>
                <a:buNone/>
              </a:pPr>
              <a:t>144</a:t>
            </a:fld>
            <a:endParaRPr kumimoji="0" lang="en-US" altLang="tr-TR" sz="1200" smtClean="0"/>
          </a:p>
        </p:txBody>
      </p:sp>
      <p:sp>
        <p:nvSpPr>
          <p:cNvPr id="179203" name="Rectangle 2"/>
          <p:cNvSpPr>
            <a:spLocks noGrp="1" noChangeArrowheads="1"/>
          </p:cNvSpPr>
          <p:nvPr>
            <p:ph type="title"/>
          </p:nvPr>
        </p:nvSpPr>
        <p:spPr>
          <a:xfrm>
            <a:off x="715963" y="0"/>
            <a:ext cx="7772400" cy="741363"/>
          </a:xfrm>
        </p:spPr>
        <p:txBody>
          <a:bodyPr/>
          <a:lstStyle/>
          <a:p>
            <a:r>
              <a:rPr lang="en-US" altLang="tr-TR" smtClean="0"/>
              <a:t>Example: Recognize 1101</a:t>
            </a:r>
          </a:p>
        </p:txBody>
      </p:sp>
      <p:sp>
        <p:nvSpPr>
          <p:cNvPr id="528387" name="Rectangle 3"/>
          <p:cNvSpPr>
            <a:spLocks noGrp="1" noChangeArrowheads="1"/>
          </p:cNvSpPr>
          <p:nvPr>
            <p:ph type="body" idx="1"/>
          </p:nvPr>
        </p:nvSpPr>
        <p:spPr>
          <a:xfrm>
            <a:off x="541338" y="1019175"/>
            <a:ext cx="8135937" cy="4359275"/>
          </a:xfrm>
        </p:spPr>
        <p:txBody>
          <a:bodyPr/>
          <a:lstStyle/>
          <a:p>
            <a:pPr>
              <a:lnSpc>
                <a:spcPct val="90000"/>
              </a:lnSpc>
              <a:spcAft>
                <a:spcPts val="600"/>
              </a:spcAft>
            </a:pPr>
            <a:r>
              <a:rPr lang="en-US" altLang="tr-TR" sz="2600" smtClean="0"/>
              <a:t>Define states for the sequence to be recognized:</a:t>
            </a:r>
          </a:p>
          <a:p>
            <a:pPr lvl="1">
              <a:lnSpc>
                <a:spcPct val="90000"/>
              </a:lnSpc>
              <a:spcAft>
                <a:spcPts val="600"/>
              </a:spcAft>
            </a:pPr>
            <a:r>
              <a:rPr lang="en-US" altLang="tr-TR" sz="2000" smtClean="0"/>
              <a:t>assuming it starts with first symbol, </a:t>
            </a:r>
          </a:p>
          <a:p>
            <a:pPr lvl="1">
              <a:lnSpc>
                <a:spcPct val="90000"/>
              </a:lnSpc>
              <a:spcAft>
                <a:spcPts val="600"/>
              </a:spcAft>
            </a:pPr>
            <a:r>
              <a:rPr lang="en-US" altLang="tr-TR" sz="2000" smtClean="0"/>
              <a:t>continues through each symbol in the sequence to be recognized, and </a:t>
            </a:r>
          </a:p>
          <a:p>
            <a:pPr lvl="1">
              <a:lnSpc>
                <a:spcPct val="90000"/>
              </a:lnSpc>
              <a:spcAft>
                <a:spcPts val="600"/>
              </a:spcAft>
            </a:pPr>
            <a:r>
              <a:rPr lang="en-US" altLang="tr-TR" sz="2000" smtClean="0"/>
              <a:t>uses output 1 to mean the full sequence has occurred,</a:t>
            </a:r>
          </a:p>
          <a:p>
            <a:pPr lvl="1">
              <a:lnSpc>
                <a:spcPct val="90000"/>
              </a:lnSpc>
              <a:spcAft>
                <a:spcPts val="600"/>
              </a:spcAft>
            </a:pPr>
            <a:r>
              <a:rPr lang="en-US" altLang="tr-TR" sz="2000" smtClean="0"/>
              <a:t>with output 0 otherwise.</a:t>
            </a:r>
          </a:p>
          <a:p>
            <a:pPr>
              <a:lnSpc>
                <a:spcPct val="90000"/>
              </a:lnSpc>
              <a:spcAft>
                <a:spcPts val="600"/>
              </a:spcAft>
            </a:pPr>
            <a:r>
              <a:rPr lang="en-US" altLang="tr-TR" sz="2600" smtClean="0"/>
              <a:t>Starting in the initial state (Arbitrarily named "A"):</a:t>
            </a:r>
          </a:p>
          <a:p>
            <a:pPr lvl="1">
              <a:lnSpc>
                <a:spcPct val="90000"/>
              </a:lnSpc>
            </a:pPr>
            <a:endParaRPr lang="tr-TR" altLang="tr-TR" sz="2000" smtClean="0"/>
          </a:p>
          <a:p>
            <a:pPr lvl="1">
              <a:lnSpc>
                <a:spcPct val="90000"/>
              </a:lnSpc>
            </a:pPr>
            <a:r>
              <a:rPr lang="en-US" altLang="tr-TR" sz="2000" smtClean="0"/>
              <a:t>Add a state that                                     </a:t>
            </a:r>
            <a:r>
              <a:rPr lang="tr-TR" altLang="tr-TR" sz="2000" smtClean="0"/>
              <a:t>	</a:t>
            </a:r>
            <a:r>
              <a:rPr lang="en-US" altLang="tr-TR" sz="2000" smtClean="0"/>
              <a:t>                          recognizes the first "</a:t>
            </a:r>
            <a:r>
              <a:rPr lang="en-US" altLang="tr-TR" sz="2000" smtClean="0">
                <a:solidFill>
                  <a:schemeClr val="accent2"/>
                </a:solidFill>
              </a:rPr>
              <a:t>1</a:t>
            </a:r>
            <a:r>
              <a:rPr lang="en-US" altLang="tr-TR" sz="2000" smtClean="0"/>
              <a:t>."</a:t>
            </a:r>
          </a:p>
          <a:p>
            <a:pPr lvl="1">
              <a:lnSpc>
                <a:spcPct val="90000"/>
              </a:lnSpc>
              <a:spcAft>
                <a:spcPts val="600"/>
              </a:spcAft>
            </a:pPr>
            <a:r>
              <a:rPr lang="en-US" altLang="tr-TR" sz="2000" smtClean="0"/>
              <a:t>State "A" is the initial state, and state "B" is the state which represents the fact that the "first" one in the input subsequence has occurred.   </a:t>
            </a:r>
            <a:endParaRPr lang="tr-TR" altLang="tr-TR" sz="2000" smtClean="0"/>
          </a:p>
          <a:p>
            <a:pPr lvl="1">
              <a:lnSpc>
                <a:spcPct val="90000"/>
              </a:lnSpc>
              <a:spcAft>
                <a:spcPts val="600"/>
              </a:spcAft>
            </a:pPr>
            <a:r>
              <a:rPr lang="en-US" altLang="tr-TR" sz="2000" smtClean="0"/>
              <a:t>The output symbol "</a:t>
            </a:r>
            <a:r>
              <a:rPr lang="en-US" altLang="tr-TR" sz="2000" smtClean="0">
                <a:solidFill>
                  <a:srgbClr val="00CCFF"/>
                </a:solidFill>
              </a:rPr>
              <a:t>0</a:t>
            </a:r>
            <a:r>
              <a:rPr lang="en-US" altLang="tr-TR" sz="2000" smtClean="0"/>
              <a:t>" means that the full recognized sequence has not yet occurred.</a:t>
            </a:r>
          </a:p>
          <a:p>
            <a:pPr>
              <a:lnSpc>
                <a:spcPct val="90000"/>
              </a:lnSpc>
            </a:pPr>
            <a:endParaRPr lang="en-US" altLang="tr-TR" sz="2400" smtClean="0"/>
          </a:p>
        </p:txBody>
      </p:sp>
      <p:grpSp>
        <p:nvGrpSpPr>
          <p:cNvPr id="528388" name="Group 4"/>
          <p:cNvGrpSpPr>
            <a:grpSpLocks/>
          </p:cNvGrpSpPr>
          <p:nvPr/>
        </p:nvGrpSpPr>
        <p:grpSpPr bwMode="auto">
          <a:xfrm>
            <a:off x="5457825" y="3800475"/>
            <a:ext cx="722313" cy="722313"/>
            <a:chOff x="3516" y="2798"/>
            <a:chExt cx="455" cy="455"/>
          </a:xfrm>
        </p:grpSpPr>
        <p:sp>
          <p:nvSpPr>
            <p:cNvPr id="179211" name="Freeform 5"/>
            <p:cNvSpPr>
              <a:spLocks/>
            </p:cNvSpPr>
            <p:nvPr/>
          </p:nvSpPr>
          <p:spPr bwMode="auto">
            <a:xfrm>
              <a:off x="3516" y="2798"/>
              <a:ext cx="455" cy="455"/>
            </a:xfrm>
            <a:custGeom>
              <a:avLst/>
              <a:gdLst>
                <a:gd name="T0" fmla="*/ 4 w 455"/>
                <a:gd name="T1" fmla="*/ 271 h 455"/>
                <a:gd name="T2" fmla="*/ 17 w 455"/>
                <a:gd name="T3" fmla="*/ 315 h 455"/>
                <a:gd name="T4" fmla="*/ 50 w 455"/>
                <a:gd name="T5" fmla="*/ 370 h 455"/>
                <a:gd name="T6" fmla="*/ 100 w 455"/>
                <a:gd name="T7" fmla="*/ 414 h 455"/>
                <a:gd name="T8" fmla="*/ 136 w 455"/>
                <a:gd name="T9" fmla="*/ 436 h 455"/>
                <a:gd name="T10" fmla="*/ 181 w 455"/>
                <a:gd name="T11" fmla="*/ 449 h 455"/>
                <a:gd name="T12" fmla="*/ 225 w 455"/>
                <a:gd name="T13" fmla="*/ 455 h 455"/>
                <a:gd name="T14" fmla="*/ 261 w 455"/>
                <a:gd name="T15" fmla="*/ 451 h 455"/>
                <a:gd name="T16" fmla="*/ 303 w 455"/>
                <a:gd name="T17" fmla="*/ 441 h 455"/>
                <a:gd name="T18" fmla="*/ 353 w 455"/>
                <a:gd name="T19" fmla="*/ 414 h 455"/>
                <a:gd name="T20" fmla="*/ 426 w 455"/>
                <a:gd name="T21" fmla="*/ 334 h 455"/>
                <a:gd name="T22" fmla="*/ 444 w 455"/>
                <a:gd name="T23" fmla="*/ 294 h 455"/>
                <a:gd name="T24" fmla="*/ 453 w 455"/>
                <a:gd name="T25" fmla="*/ 249 h 455"/>
                <a:gd name="T26" fmla="*/ 453 w 455"/>
                <a:gd name="T27" fmla="*/ 215 h 455"/>
                <a:gd name="T28" fmla="*/ 448 w 455"/>
                <a:gd name="T29" fmla="*/ 167 h 455"/>
                <a:gd name="T30" fmla="*/ 430 w 455"/>
                <a:gd name="T31" fmla="*/ 127 h 455"/>
                <a:gd name="T32" fmla="*/ 403 w 455"/>
                <a:gd name="T33" fmla="*/ 81 h 455"/>
                <a:gd name="T34" fmla="*/ 353 w 455"/>
                <a:gd name="T35" fmla="*/ 38 h 455"/>
                <a:gd name="T36" fmla="*/ 303 w 455"/>
                <a:gd name="T37" fmla="*/ 12 h 455"/>
                <a:gd name="T38" fmla="*/ 261 w 455"/>
                <a:gd name="T39" fmla="*/ 2 h 455"/>
                <a:gd name="T40" fmla="*/ 181 w 455"/>
                <a:gd name="T41" fmla="*/ 4 h 455"/>
                <a:gd name="T42" fmla="*/ 136 w 455"/>
                <a:gd name="T43" fmla="*/ 17 h 455"/>
                <a:gd name="T44" fmla="*/ 100 w 455"/>
                <a:gd name="T45" fmla="*/ 38 h 455"/>
                <a:gd name="T46" fmla="*/ 38 w 455"/>
                <a:gd name="T47" fmla="*/ 100 h 455"/>
                <a:gd name="T48" fmla="*/ 17 w 455"/>
                <a:gd name="T49" fmla="*/ 136 h 455"/>
                <a:gd name="T50" fmla="*/ 4 w 455"/>
                <a:gd name="T51" fmla="*/ 180 h 455"/>
                <a:gd name="T52" fmla="*/ 23 w 455"/>
                <a:gd name="T53" fmla="*/ 226 h 455"/>
                <a:gd name="T54" fmla="*/ 29 w 455"/>
                <a:gd name="T55" fmla="*/ 175 h 455"/>
                <a:gd name="T56" fmla="*/ 42 w 455"/>
                <a:gd name="T57" fmla="*/ 138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3 h 455"/>
                <a:gd name="T82" fmla="*/ 430 w 455"/>
                <a:gd name="T83" fmla="*/ 234 h 455"/>
                <a:gd name="T84" fmla="*/ 425 w 455"/>
                <a:gd name="T85" fmla="*/ 276 h 455"/>
                <a:gd name="T86" fmla="*/ 411 w 455"/>
                <a:gd name="T87" fmla="*/ 313 h 455"/>
                <a:gd name="T88" fmla="*/ 355 w 455"/>
                <a:gd name="T89" fmla="*/ 384 h 455"/>
                <a:gd name="T90" fmla="*/ 303 w 455"/>
                <a:gd name="T91" fmla="*/ 416 h 455"/>
                <a:gd name="T92" fmla="*/ 267 w 455"/>
                <a:gd name="T93" fmla="*/ 426 h 455"/>
                <a:gd name="T94" fmla="*/ 225 w 455"/>
                <a:gd name="T95" fmla="*/ 432 h 455"/>
                <a:gd name="T96" fmla="*/ 194 w 455"/>
                <a:gd name="T97" fmla="*/ 428 h 455"/>
                <a:gd name="T98" fmla="*/ 156 w 455"/>
                <a:gd name="T99" fmla="*/ 418 h 455"/>
                <a:gd name="T100" fmla="*/ 119 w 455"/>
                <a:gd name="T101" fmla="*/ 401 h 455"/>
                <a:gd name="T102" fmla="*/ 83 w 455"/>
                <a:gd name="T103" fmla="*/ 370 h 455"/>
                <a:gd name="T104" fmla="*/ 46 w 455"/>
                <a:gd name="T105" fmla="*/ 322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6"/>
                  </a:moveTo>
                  <a:lnTo>
                    <a:pt x="0" y="248"/>
                  </a:lnTo>
                  <a:lnTo>
                    <a:pt x="2" y="261"/>
                  </a:lnTo>
                  <a:lnTo>
                    <a:pt x="4" y="271"/>
                  </a:lnTo>
                  <a:lnTo>
                    <a:pt x="6" y="284"/>
                  </a:lnTo>
                  <a:lnTo>
                    <a:pt x="10" y="294"/>
                  </a:lnTo>
                  <a:lnTo>
                    <a:pt x="12" y="303"/>
                  </a:lnTo>
                  <a:lnTo>
                    <a:pt x="17" y="315"/>
                  </a:lnTo>
                  <a:lnTo>
                    <a:pt x="23" y="324"/>
                  </a:lnTo>
                  <a:lnTo>
                    <a:pt x="27" y="334"/>
                  </a:lnTo>
                  <a:lnTo>
                    <a:pt x="38" y="353"/>
                  </a:lnTo>
                  <a:lnTo>
                    <a:pt x="50" y="370"/>
                  </a:lnTo>
                  <a:lnTo>
                    <a:pt x="58" y="378"/>
                  </a:lnTo>
                  <a:lnTo>
                    <a:pt x="63" y="386"/>
                  </a:lnTo>
                  <a:lnTo>
                    <a:pt x="81" y="403"/>
                  </a:lnTo>
                  <a:lnTo>
                    <a:pt x="100" y="414"/>
                  </a:lnTo>
                  <a:lnTo>
                    <a:pt x="108" y="420"/>
                  </a:lnTo>
                  <a:lnTo>
                    <a:pt x="117" y="426"/>
                  </a:lnTo>
                  <a:lnTo>
                    <a:pt x="127" y="430"/>
                  </a:lnTo>
                  <a:lnTo>
                    <a:pt x="136" y="436"/>
                  </a:lnTo>
                  <a:lnTo>
                    <a:pt x="148" y="441"/>
                  </a:lnTo>
                  <a:lnTo>
                    <a:pt x="158" y="443"/>
                  </a:lnTo>
                  <a:lnTo>
                    <a:pt x="167" y="447"/>
                  </a:lnTo>
                  <a:lnTo>
                    <a:pt x="181" y="449"/>
                  </a:lnTo>
                  <a:lnTo>
                    <a:pt x="190" y="451"/>
                  </a:lnTo>
                  <a:lnTo>
                    <a:pt x="202" y="453"/>
                  </a:lnTo>
                  <a:lnTo>
                    <a:pt x="213" y="453"/>
                  </a:lnTo>
                  <a:lnTo>
                    <a:pt x="225" y="455"/>
                  </a:lnTo>
                  <a:lnTo>
                    <a:pt x="229" y="455"/>
                  </a:lnTo>
                  <a:lnTo>
                    <a:pt x="238" y="453"/>
                  </a:lnTo>
                  <a:lnTo>
                    <a:pt x="248" y="453"/>
                  </a:lnTo>
                  <a:lnTo>
                    <a:pt x="261" y="451"/>
                  </a:lnTo>
                  <a:lnTo>
                    <a:pt x="271" y="449"/>
                  </a:lnTo>
                  <a:lnTo>
                    <a:pt x="284" y="447"/>
                  </a:lnTo>
                  <a:lnTo>
                    <a:pt x="294" y="443"/>
                  </a:lnTo>
                  <a:lnTo>
                    <a:pt x="303" y="441"/>
                  </a:lnTo>
                  <a:lnTo>
                    <a:pt x="315" y="436"/>
                  </a:lnTo>
                  <a:lnTo>
                    <a:pt x="325" y="430"/>
                  </a:lnTo>
                  <a:lnTo>
                    <a:pt x="334" y="426"/>
                  </a:lnTo>
                  <a:lnTo>
                    <a:pt x="353" y="414"/>
                  </a:lnTo>
                  <a:lnTo>
                    <a:pt x="371" y="403"/>
                  </a:lnTo>
                  <a:lnTo>
                    <a:pt x="403" y="370"/>
                  </a:lnTo>
                  <a:lnTo>
                    <a:pt x="415" y="353"/>
                  </a:lnTo>
                  <a:lnTo>
                    <a:pt x="426" y="334"/>
                  </a:lnTo>
                  <a:lnTo>
                    <a:pt x="430" y="324"/>
                  </a:lnTo>
                  <a:lnTo>
                    <a:pt x="436" y="315"/>
                  </a:lnTo>
                  <a:lnTo>
                    <a:pt x="442" y="303"/>
                  </a:lnTo>
                  <a:lnTo>
                    <a:pt x="444" y="294"/>
                  </a:lnTo>
                  <a:lnTo>
                    <a:pt x="448" y="284"/>
                  </a:lnTo>
                  <a:lnTo>
                    <a:pt x="449" y="271"/>
                  </a:lnTo>
                  <a:lnTo>
                    <a:pt x="451" y="261"/>
                  </a:lnTo>
                  <a:lnTo>
                    <a:pt x="453" y="249"/>
                  </a:lnTo>
                  <a:lnTo>
                    <a:pt x="453" y="238"/>
                  </a:lnTo>
                  <a:lnTo>
                    <a:pt x="455" y="228"/>
                  </a:lnTo>
                  <a:lnTo>
                    <a:pt x="455" y="224"/>
                  </a:lnTo>
                  <a:lnTo>
                    <a:pt x="453" y="215"/>
                  </a:lnTo>
                  <a:lnTo>
                    <a:pt x="453" y="203"/>
                  </a:lnTo>
                  <a:lnTo>
                    <a:pt x="451" y="190"/>
                  </a:lnTo>
                  <a:lnTo>
                    <a:pt x="449" y="180"/>
                  </a:lnTo>
                  <a:lnTo>
                    <a:pt x="448" y="167"/>
                  </a:lnTo>
                  <a:lnTo>
                    <a:pt x="444" y="157"/>
                  </a:lnTo>
                  <a:lnTo>
                    <a:pt x="442" y="148"/>
                  </a:lnTo>
                  <a:lnTo>
                    <a:pt x="436" y="136"/>
                  </a:lnTo>
                  <a:lnTo>
                    <a:pt x="430" y="127"/>
                  </a:lnTo>
                  <a:lnTo>
                    <a:pt x="426" y="117"/>
                  </a:lnTo>
                  <a:lnTo>
                    <a:pt x="421" y="107"/>
                  </a:lnTo>
                  <a:lnTo>
                    <a:pt x="415" y="100"/>
                  </a:lnTo>
                  <a:lnTo>
                    <a:pt x="403" y="81"/>
                  </a:lnTo>
                  <a:lnTo>
                    <a:pt x="386" y="63"/>
                  </a:lnTo>
                  <a:lnTo>
                    <a:pt x="378" y="58"/>
                  </a:lnTo>
                  <a:lnTo>
                    <a:pt x="371" y="50"/>
                  </a:lnTo>
                  <a:lnTo>
                    <a:pt x="353" y="38"/>
                  </a:lnTo>
                  <a:lnTo>
                    <a:pt x="334" y="27"/>
                  </a:lnTo>
                  <a:lnTo>
                    <a:pt x="325" y="23"/>
                  </a:lnTo>
                  <a:lnTo>
                    <a:pt x="315" y="17"/>
                  </a:lnTo>
                  <a:lnTo>
                    <a:pt x="303" y="12"/>
                  </a:lnTo>
                  <a:lnTo>
                    <a:pt x="294" y="10"/>
                  </a:lnTo>
                  <a:lnTo>
                    <a:pt x="284" y="6"/>
                  </a:lnTo>
                  <a:lnTo>
                    <a:pt x="271" y="4"/>
                  </a:lnTo>
                  <a:lnTo>
                    <a:pt x="261" y="2"/>
                  </a:lnTo>
                  <a:lnTo>
                    <a:pt x="250" y="0"/>
                  </a:lnTo>
                  <a:lnTo>
                    <a:pt x="204" y="0"/>
                  </a:lnTo>
                  <a:lnTo>
                    <a:pt x="190" y="2"/>
                  </a:lnTo>
                  <a:lnTo>
                    <a:pt x="181" y="4"/>
                  </a:lnTo>
                  <a:lnTo>
                    <a:pt x="167" y="6"/>
                  </a:lnTo>
                  <a:lnTo>
                    <a:pt x="158" y="10"/>
                  </a:lnTo>
                  <a:lnTo>
                    <a:pt x="148" y="12"/>
                  </a:lnTo>
                  <a:lnTo>
                    <a:pt x="136" y="17"/>
                  </a:lnTo>
                  <a:lnTo>
                    <a:pt x="127" y="23"/>
                  </a:lnTo>
                  <a:lnTo>
                    <a:pt x="117" y="27"/>
                  </a:lnTo>
                  <a:lnTo>
                    <a:pt x="108" y="33"/>
                  </a:lnTo>
                  <a:lnTo>
                    <a:pt x="100" y="38"/>
                  </a:lnTo>
                  <a:lnTo>
                    <a:pt x="81" y="50"/>
                  </a:lnTo>
                  <a:lnTo>
                    <a:pt x="65" y="65"/>
                  </a:lnTo>
                  <a:lnTo>
                    <a:pt x="50" y="81"/>
                  </a:lnTo>
                  <a:lnTo>
                    <a:pt x="38" y="100"/>
                  </a:lnTo>
                  <a:lnTo>
                    <a:pt x="33" y="107"/>
                  </a:lnTo>
                  <a:lnTo>
                    <a:pt x="27" y="117"/>
                  </a:lnTo>
                  <a:lnTo>
                    <a:pt x="23" y="127"/>
                  </a:lnTo>
                  <a:lnTo>
                    <a:pt x="17" y="136"/>
                  </a:lnTo>
                  <a:lnTo>
                    <a:pt x="12" y="148"/>
                  </a:lnTo>
                  <a:lnTo>
                    <a:pt x="10" y="157"/>
                  </a:lnTo>
                  <a:lnTo>
                    <a:pt x="6" y="167"/>
                  </a:lnTo>
                  <a:lnTo>
                    <a:pt x="4" y="180"/>
                  </a:lnTo>
                  <a:lnTo>
                    <a:pt x="2" y="190"/>
                  </a:lnTo>
                  <a:lnTo>
                    <a:pt x="0" y="201"/>
                  </a:lnTo>
                  <a:lnTo>
                    <a:pt x="0" y="226"/>
                  </a:lnTo>
                  <a:lnTo>
                    <a:pt x="23" y="226"/>
                  </a:lnTo>
                  <a:lnTo>
                    <a:pt x="23" y="205"/>
                  </a:lnTo>
                  <a:lnTo>
                    <a:pt x="25" y="194"/>
                  </a:lnTo>
                  <a:lnTo>
                    <a:pt x="27" y="184"/>
                  </a:lnTo>
                  <a:lnTo>
                    <a:pt x="29" y="175"/>
                  </a:lnTo>
                  <a:lnTo>
                    <a:pt x="33" y="165"/>
                  </a:lnTo>
                  <a:lnTo>
                    <a:pt x="35" y="155"/>
                  </a:lnTo>
                  <a:lnTo>
                    <a:pt x="36" y="148"/>
                  </a:lnTo>
                  <a:lnTo>
                    <a:pt x="42" y="138"/>
                  </a:lnTo>
                  <a:lnTo>
                    <a:pt x="46" y="129"/>
                  </a:lnTo>
                  <a:lnTo>
                    <a:pt x="52" y="119"/>
                  </a:lnTo>
                  <a:lnTo>
                    <a:pt x="58" y="111"/>
                  </a:lnTo>
                  <a:lnTo>
                    <a:pt x="63" y="102"/>
                  </a:lnTo>
                  <a:lnTo>
                    <a:pt x="69" y="96"/>
                  </a:lnTo>
                  <a:lnTo>
                    <a:pt x="77" y="88"/>
                  </a:lnTo>
                  <a:lnTo>
                    <a:pt x="81" y="81"/>
                  </a:lnTo>
                  <a:lnTo>
                    <a:pt x="88" y="77"/>
                  </a:lnTo>
                  <a:lnTo>
                    <a:pt x="96" y="69"/>
                  </a:lnTo>
                  <a:lnTo>
                    <a:pt x="102" y="63"/>
                  </a:lnTo>
                  <a:lnTo>
                    <a:pt x="111" y="58"/>
                  </a:lnTo>
                  <a:lnTo>
                    <a:pt x="119" y="52"/>
                  </a:lnTo>
                  <a:lnTo>
                    <a:pt x="129" y="46"/>
                  </a:lnTo>
                  <a:lnTo>
                    <a:pt x="138" y="42"/>
                  </a:lnTo>
                  <a:lnTo>
                    <a:pt x="148" y="36"/>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3" y="36"/>
                  </a:lnTo>
                  <a:lnTo>
                    <a:pt x="313" y="42"/>
                  </a:lnTo>
                  <a:lnTo>
                    <a:pt x="323" y="46"/>
                  </a:lnTo>
                  <a:lnTo>
                    <a:pt x="342" y="58"/>
                  </a:lnTo>
                  <a:lnTo>
                    <a:pt x="355" y="69"/>
                  </a:lnTo>
                  <a:lnTo>
                    <a:pt x="363" y="77"/>
                  </a:lnTo>
                  <a:lnTo>
                    <a:pt x="371" y="83"/>
                  </a:lnTo>
                  <a:lnTo>
                    <a:pt x="384" y="96"/>
                  </a:lnTo>
                  <a:lnTo>
                    <a:pt x="390" y="102"/>
                  </a:lnTo>
                  <a:lnTo>
                    <a:pt x="396" y="111"/>
                  </a:lnTo>
                  <a:lnTo>
                    <a:pt x="401" y="119"/>
                  </a:lnTo>
                  <a:lnTo>
                    <a:pt x="407" y="129"/>
                  </a:lnTo>
                  <a:lnTo>
                    <a:pt x="411" y="138"/>
                  </a:lnTo>
                  <a:lnTo>
                    <a:pt x="417" y="148"/>
                  </a:lnTo>
                  <a:lnTo>
                    <a:pt x="419" y="155"/>
                  </a:lnTo>
                  <a:lnTo>
                    <a:pt x="421" y="165"/>
                  </a:lnTo>
                  <a:lnTo>
                    <a:pt x="425" y="175"/>
                  </a:lnTo>
                  <a:lnTo>
                    <a:pt x="426" y="184"/>
                  </a:lnTo>
                  <a:lnTo>
                    <a:pt x="428" y="194"/>
                  </a:lnTo>
                  <a:lnTo>
                    <a:pt x="430" y="203"/>
                  </a:lnTo>
                  <a:lnTo>
                    <a:pt x="430" y="215"/>
                  </a:lnTo>
                  <a:lnTo>
                    <a:pt x="432" y="228"/>
                  </a:lnTo>
                  <a:lnTo>
                    <a:pt x="432" y="224"/>
                  </a:lnTo>
                  <a:lnTo>
                    <a:pt x="430" y="234"/>
                  </a:lnTo>
                  <a:lnTo>
                    <a:pt x="430" y="246"/>
                  </a:lnTo>
                  <a:lnTo>
                    <a:pt x="428" y="257"/>
                  </a:lnTo>
                  <a:lnTo>
                    <a:pt x="426" y="267"/>
                  </a:lnTo>
                  <a:lnTo>
                    <a:pt x="425" y="276"/>
                  </a:lnTo>
                  <a:lnTo>
                    <a:pt x="421" y="286"/>
                  </a:lnTo>
                  <a:lnTo>
                    <a:pt x="419" y="295"/>
                  </a:lnTo>
                  <a:lnTo>
                    <a:pt x="417" y="303"/>
                  </a:lnTo>
                  <a:lnTo>
                    <a:pt x="411" y="313"/>
                  </a:lnTo>
                  <a:lnTo>
                    <a:pt x="407" y="322"/>
                  </a:lnTo>
                  <a:lnTo>
                    <a:pt x="396" y="342"/>
                  </a:lnTo>
                  <a:lnTo>
                    <a:pt x="384" y="355"/>
                  </a:lnTo>
                  <a:lnTo>
                    <a:pt x="355" y="384"/>
                  </a:lnTo>
                  <a:lnTo>
                    <a:pt x="342" y="395"/>
                  </a:lnTo>
                  <a:lnTo>
                    <a:pt x="323" y="407"/>
                  </a:lnTo>
                  <a:lnTo>
                    <a:pt x="313" y="411"/>
                  </a:lnTo>
                  <a:lnTo>
                    <a:pt x="303" y="416"/>
                  </a:lnTo>
                  <a:lnTo>
                    <a:pt x="296" y="418"/>
                  </a:lnTo>
                  <a:lnTo>
                    <a:pt x="286" y="420"/>
                  </a:lnTo>
                  <a:lnTo>
                    <a:pt x="277" y="424"/>
                  </a:lnTo>
                  <a:lnTo>
                    <a:pt x="267" y="426"/>
                  </a:lnTo>
                  <a:lnTo>
                    <a:pt x="257" y="428"/>
                  </a:lnTo>
                  <a:lnTo>
                    <a:pt x="248" y="430"/>
                  </a:lnTo>
                  <a:lnTo>
                    <a:pt x="234" y="430"/>
                  </a:lnTo>
                  <a:lnTo>
                    <a:pt x="225" y="432"/>
                  </a:lnTo>
                  <a:lnTo>
                    <a:pt x="229" y="432"/>
                  </a:lnTo>
                  <a:lnTo>
                    <a:pt x="217" y="430"/>
                  </a:lnTo>
                  <a:lnTo>
                    <a:pt x="206" y="430"/>
                  </a:lnTo>
                  <a:lnTo>
                    <a:pt x="194" y="428"/>
                  </a:lnTo>
                  <a:lnTo>
                    <a:pt x="184" y="426"/>
                  </a:lnTo>
                  <a:lnTo>
                    <a:pt x="175" y="424"/>
                  </a:lnTo>
                  <a:lnTo>
                    <a:pt x="165" y="420"/>
                  </a:lnTo>
                  <a:lnTo>
                    <a:pt x="156" y="418"/>
                  </a:lnTo>
                  <a:lnTo>
                    <a:pt x="148" y="416"/>
                  </a:lnTo>
                  <a:lnTo>
                    <a:pt x="138" y="411"/>
                  </a:lnTo>
                  <a:lnTo>
                    <a:pt x="129" y="407"/>
                  </a:lnTo>
                  <a:lnTo>
                    <a:pt x="119" y="401"/>
                  </a:lnTo>
                  <a:lnTo>
                    <a:pt x="111" y="395"/>
                  </a:lnTo>
                  <a:lnTo>
                    <a:pt x="102" y="389"/>
                  </a:lnTo>
                  <a:lnTo>
                    <a:pt x="96" y="384"/>
                  </a:lnTo>
                  <a:lnTo>
                    <a:pt x="83" y="370"/>
                  </a:lnTo>
                  <a:lnTo>
                    <a:pt x="77" y="363"/>
                  </a:lnTo>
                  <a:lnTo>
                    <a:pt x="69" y="355"/>
                  </a:lnTo>
                  <a:lnTo>
                    <a:pt x="58" y="342"/>
                  </a:lnTo>
                  <a:lnTo>
                    <a:pt x="46" y="322"/>
                  </a:lnTo>
                  <a:lnTo>
                    <a:pt x="42" y="313"/>
                  </a:lnTo>
                  <a:lnTo>
                    <a:pt x="36" y="303"/>
                  </a:lnTo>
                  <a:lnTo>
                    <a:pt x="35" y="295"/>
                  </a:lnTo>
                  <a:lnTo>
                    <a:pt x="33" y="286"/>
                  </a:lnTo>
                  <a:lnTo>
                    <a:pt x="29" y="276"/>
                  </a:lnTo>
                  <a:lnTo>
                    <a:pt x="27" y="267"/>
                  </a:lnTo>
                  <a:lnTo>
                    <a:pt x="25" y="257"/>
                  </a:lnTo>
                  <a:lnTo>
                    <a:pt x="23" y="248"/>
                  </a:lnTo>
                  <a:lnTo>
                    <a:pt x="23" y="226"/>
                  </a:lnTo>
                  <a:lnTo>
                    <a:pt x="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79212" name="Rectangle 6"/>
            <p:cNvSpPr>
              <a:spLocks noChangeArrowheads="1"/>
            </p:cNvSpPr>
            <p:nvPr/>
          </p:nvSpPr>
          <p:spPr bwMode="auto">
            <a:xfrm>
              <a:off x="3664" y="286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A</a:t>
              </a:r>
              <a:endParaRPr kumimoji="0" lang="en-US" altLang="tr-TR" sz="3600" b="1">
                <a:solidFill>
                  <a:srgbClr val="00FF00"/>
                </a:solidFill>
              </a:endParaRPr>
            </a:p>
          </p:txBody>
        </p:sp>
      </p:grpSp>
      <p:grpSp>
        <p:nvGrpSpPr>
          <p:cNvPr id="528391" name="Group 7"/>
          <p:cNvGrpSpPr>
            <a:grpSpLocks/>
          </p:cNvGrpSpPr>
          <p:nvPr/>
        </p:nvGrpSpPr>
        <p:grpSpPr bwMode="auto">
          <a:xfrm>
            <a:off x="6977063" y="3833813"/>
            <a:ext cx="722312" cy="722312"/>
            <a:chOff x="4395" y="2567"/>
            <a:chExt cx="455" cy="455"/>
          </a:xfrm>
        </p:grpSpPr>
        <p:sp>
          <p:nvSpPr>
            <p:cNvPr id="179209" name="Freeform 8"/>
            <p:cNvSpPr>
              <a:spLocks/>
            </p:cNvSpPr>
            <p:nvPr/>
          </p:nvSpPr>
          <p:spPr bwMode="auto">
            <a:xfrm>
              <a:off x="4395" y="2567"/>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0 w 455"/>
                <a:gd name="T11" fmla="*/ 449 h 455"/>
                <a:gd name="T12" fmla="*/ 225 w 455"/>
                <a:gd name="T13" fmla="*/ 455 h 455"/>
                <a:gd name="T14" fmla="*/ 261 w 455"/>
                <a:gd name="T15" fmla="*/ 451 h 455"/>
                <a:gd name="T16" fmla="*/ 303 w 455"/>
                <a:gd name="T17" fmla="*/ 442 h 455"/>
                <a:gd name="T18" fmla="*/ 353 w 455"/>
                <a:gd name="T19" fmla="*/ 415 h 455"/>
                <a:gd name="T20" fmla="*/ 426 w 455"/>
                <a:gd name="T21" fmla="*/ 334 h 455"/>
                <a:gd name="T22" fmla="*/ 444 w 455"/>
                <a:gd name="T23" fmla="*/ 294 h 455"/>
                <a:gd name="T24" fmla="*/ 453 w 455"/>
                <a:gd name="T25" fmla="*/ 250 h 455"/>
                <a:gd name="T26" fmla="*/ 453 w 455"/>
                <a:gd name="T27" fmla="*/ 215 h 455"/>
                <a:gd name="T28" fmla="*/ 447 w 455"/>
                <a:gd name="T29" fmla="*/ 167 h 455"/>
                <a:gd name="T30" fmla="*/ 430 w 455"/>
                <a:gd name="T31" fmla="*/ 127 h 455"/>
                <a:gd name="T32" fmla="*/ 403 w 455"/>
                <a:gd name="T33" fmla="*/ 81 h 455"/>
                <a:gd name="T34" fmla="*/ 353 w 455"/>
                <a:gd name="T35" fmla="*/ 39 h 455"/>
                <a:gd name="T36" fmla="*/ 303 w 455"/>
                <a:gd name="T37" fmla="*/ 12 h 455"/>
                <a:gd name="T38" fmla="*/ 261 w 455"/>
                <a:gd name="T39" fmla="*/ 2 h 455"/>
                <a:gd name="T40" fmla="*/ 180 w 455"/>
                <a:gd name="T41" fmla="*/ 4 h 455"/>
                <a:gd name="T42" fmla="*/ 136 w 455"/>
                <a:gd name="T43" fmla="*/ 18 h 455"/>
                <a:gd name="T44" fmla="*/ 100 w 455"/>
                <a:gd name="T45" fmla="*/ 39 h 455"/>
                <a:gd name="T46" fmla="*/ 38 w 455"/>
                <a:gd name="T47" fmla="*/ 100 h 455"/>
                <a:gd name="T48" fmla="*/ 17 w 455"/>
                <a:gd name="T49" fmla="*/ 137 h 455"/>
                <a:gd name="T50" fmla="*/ 4 w 455"/>
                <a:gd name="T51" fmla="*/ 181 h 455"/>
                <a:gd name="T52" fmla="*/ 23 w 455"/>
                <a:gd name="T53" fmla="*/ 227 h 455"/>
                <a:gd name="T54" fmla="*/ 29 w 455"/>
                <a:gd name="T55" fmla="*/ 175 h 455"/>
                <a:gd name="T56" fmla="*/ 42 w 455"/>
                <a:gd name="T57" fmla="*/ 139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4 h 455"/>
                <a:gd name="T82" fmla="*/ 430 w 455"/>
                <a:gd name="T83" fmla="*/ 235 h 455"/>
                <a:gd name="T84" fmla="*/ 424 w 455"/>
                <a:gd name="T85" fmla="*/ 277 h 455"/>
                <a:gd name="T86" fmla="*/ 411 w 455"/>
                <a:gd name="T87" fmla="*/ 313 h 455"/>
                <a:gd name="T88" fmla="*/ 355 w 455"/>
                <a:gd name="T89" fmla="*/ 384 h 455"/>
                <a:gd name="T90" fmla="*/ 303 w 455"/>
                <a:gd name="T91" fmla="*/ 417 h 455"/>
                <a:gd name="T92" fmla="*/ 267 w 455"/>
                <a:gd name="T93" fmla="*/ 426 h 455"/>
                <a:gd name="T94" fmla="*/ 225 w 455"/>
                <a:gd name="T95" fmla="*/ 432 h 455"/>
                <a:gd name="T96" fmla="*/ 194 w 455"/>
                <a:gd name="T97" fmla="*/ 428 h 455"/>
                <a:gd name="T98" fmla="*/ 156 w 455"/>
                <a:gd name="T99" fmla="*/ 419 h 455"/>
                <a:gd name="T100" fmla="*/ 119 w 455"/>
                <a:gd name="T101" fmla="*/ 401 h 455"/>
                <a:gd name="T102" fmla="*/ 83 w 455"/>
                <a:gd name="T103" fmla="*/ 371 h 455"/>
                <a:gd name="T104" fmla="*/ 46 w 455"/>
                <a:gd name="T105" fmla="*/ 323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7"/>
                  </a:moveTo>
                  <a:lnTo>
                    <a:pt x="0" y="248"/>
                  </a:lnTo>
                  <a:lnTo>
                    <a:pt x="2" y="261"/>
                  </a:lnTo>
                  <a:lnTo>
                    <a:pt x="4" y="271"/>
                  </a:lnTo>
                  <a:lnTo>
                    <a:pt x="6" y="284"/>
                  </a:lnTo>
                  <a:lnTo>
                    <a:pt x="10" y="294"/>
                  </a:lnTo>
                  <a:lnTo>
                    <a:pt x="11" y="304"/>
                  </a:lnTo>
                  <a:lnTo>
                    <a:pt x="17" y="315"/>
                  </a:lnTo>
                  <a:lnTo>
                    <a:pt x="23" y="325"/>
                  </a:lnTo>
                  <a:lnTo>
                    <a:pt x="27" y="334"/>
                  </a:lnTo>
                  <a:lnTo>
                    <a:pt x="38" y="353"/>
                  </a:lnTo>
                  <a:lnTo>
                    <a:pt x="50" y="371"/>
                  </a:lnTo>
                  <a:lnTo>
                    <a:pt x="58" y="378"/>
                  </a:lnTo>
                  <a:lnTo>
                    <a:pt x="63" y="386"/>
                  </a:lnTo>
                  <a:lnTo>
                    <a:pt x="81" y="403"/>
                  </a:lnTo>
                  <a:lnTo>
                    <a:pt x="100" y="415"/>
                  </a:lnTo>
                  <a:lnTo>
                    <a:pt x="107" y="421"/>
                  </a:lnTo>
                  <a:lnTo>
                    <a:pt x="117" y="426"/>
                  </a:lnTo>
                  <a:lnTo>
                    <a:pt x="127" y="430"/>
                  </a:lnTo>
                  <a:lnTo>
                    <a:pt x="136" y="436"/>
                  </a:lnTo>
                  <a:lnTo>
                    <a:pt x="148" y="442"/>
                  </a:lnTo>
                  <a:lnTo>
                    <a:pt x="157" y="444"/>
                  </a:lnTo>
                  <a:lnTo>
                    <a:pt x="167" y="447"/>
                  </a:lnTo>
                  <a:lnTo>
                    <a:pt x="180" y="449"/>
                  </a:lnTo>
                  <a:lnTo>
                    <a:pt x="190" y="451"/>
                  </a:lnTo>
                  <a:lnTo>
                    <a:pt x="202" y="453"/>
                  </a:lnTo>
                  <a:lnTo>
                    <a:pt x="213" y="453"/>
                  </a:lnTo>
                  <a:lnTo>
                    <a:pt x="225" y="455"/>
                  </a:lnTo>
                  <a:lnTo>
                    <a:pt x="228" y="455"/>
                  </a:lnTo>
                  <a:lnTo>
                    <a:pt x="238" y="453"/>
                  </a:lnTo>
                  <a:lnTo>
                    <a:pt x="248" y="453"/>
                  </a:lnTo>
                  <a:lnTo>
                    <a:pt x="261" y="451"/>
                  </a:lnTo>
                  <a:lnTo>
                    <a:pt x="271" y="449"/>
                  </a:lnTo>
                  <a:lnTo>
                    <a:pt x="284" y="447"/>
                  </a:lnTo>
                  <a:lnTo>
                    <a:pt x="294" y="444"/>
                  </a:lnTo>
                  <a:lnTo>
                    <a:pt x="303" y="442"/>
                  </a:lnTo>
                  <a:lnTo>
                    <a:pt x="315" y="436"/>
                  </a:lnTo>
                  <a:lnTo>
                    <a:pt x="325" y="430"/>
                  </a:lnTo>
                  <a:lnTo>
                    <a:pt x="334" y="426"/>
                  </a:lnTo>
                  <a:lnTo>
                    <a:pt x="353" y="415"/>
                  </a:lnTo>
                  <a:lnTo>
                    <a:pt x="371" y="403"/>
                  </a:lnTo>
                  <a:lnTo>
                    <a:pt x="403" y="371"/>
                  </a:lnTo>
                  <a:lnTo>
                    <a:pt x="415" y="353"/>
                  </a:lnTo>
                  <a:lnTo>
                    <a:pt x="426" y="334"/>
                  </a:lnTo>
                  <a:lnTo>
                    <a:pt x="430" y="325"/>
                  </a:lnTo>
                  <a:lnTo>
                    <a:pt x="436" y="315"/>
                  </a:lnTo>
                  <a:lnTo>
                    <a:pt x="442" y="304"/>
                  </a:lnTo>
                  <a:lnTo>
                    <a:pt x="444" y="294"/>
                  </a:lnTo>
                  <a:lnTo>
                    <a:pt x="447"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7" y="167"/>
                  </a:lnTo>
                  <a:lnTo>
                    <a:pt x="444" y="158"/>
                  </a:lnTo>
                  <a:lnTo>
                    <a:pt x="442" y="148"/>
                  </a:lnTo>
                  <a:lnTo>
                    <a:pt x="436" y="137"/>
                  </a:lnTo>
                  <a:lnTo>
                    <a:pt x="430" y="127"/>
                  </a:lnTo>
                  <a:lnTo>
                    <a:pt x="426" y="117"/>
                  </a:lnTo>
                  <a:lnTo>
                    <a:pt x="421" y="108"/>
                  </a:lnTo>
                  <a:lnTo>
                    <a:pt x="415" y="100"/>
                  </a:lnTo>
                  <a:lnTo>
                    <a:pt x="403" y="81"/>
                  </a:lnTo>
                  <a:lnTo>
                    <a:pt x="386" y="64"/>
                  </a:lnTo>
                  <a:lnTo>
                    <a:pt x="378" y="58"/>
                  </a:lnTo>
                  <a:lnTo>
                    <a:pt x="371" y="50"/>
                  </a:lnTo>
                  <a:lnTo>
                    <a:pt x="353" y="39"/>
                  </a:lnTo>
                  <a:lnTo>
                    <a:pt x="334" y="27"/>
                  </a:lnTo>
                  <a:lnTo>
                    <a:pt x="325" y="23"/>
                  </a:lnTo>
                  <a:lnTo>
                    <a:pt x="315" y="18"/>
                  </a:lnTo>
                  <a:lnTo>
                    <a:pt x="303" y="12"/>
                  </a:lnTo>
                  <a:lnTo>
                    <a:pt x="294" y="10"/>
                  </a:lnTo>
                  <a:lnTo>
                    <a:pt x="284" y="6"/>
                  </a:lnTo>
                  <a:lnTo>
                    <a:pt x="271" y="4"/>
                  </a:lnTo>
                  <a:lnTo>
                    <a:pt x="261" y="2"/>
                  </a:lnTo>
                  <a:lnTo>
                    <a:pt x="250" y="0"/>
                  </a:lnTo>
                  <a:lnTo>
                    <a:pt x="204" y="0"/>
                  </a:lnTo>
                  <a:lnTo>
                    <a:pt x="190" y="2"/>
                  </a:lnTo>
                  <a:lnTo>
                    <a:pt x="180" y="4"/>
                  </a:lnTo>
                  <a:lnTo>
                    <a:pt x="167" y="6"/>
                  </a:lnTo>
                  <a:lnTo>
                    <a:pt x="157" y="10"/>
                  </a:lnTo>
                  <a:lnTo>
                    <a:pt x="148" y="12"/>
                  </a:lnTo>
                  <a:lnTo>
                    <a:pt x="136" y="18"/>
                  </a:lnTo>
                  <a:lnTo>
                    <a:pt x="127" y="23"/>
                  </a:lnTo>
                  <a:lnTo>
                    <a:pt x="117" y="27"/>
                  </a:lnTo>
                  <a:lnTo>
                    <a:pt x="107" y="33"/>
                  </a:lnTo>
                  <a:lnTo>
                    <a:pt x="100" y="39"/>
                  </a:lnTo>
                  <a:lnTo>
                    <a:pt x="81" y="50"/>
                  </a:lnTo>
                  <a:lnTo>
                    <a:pt x="65" y="66"/>
                  </a:lnTo>
                  <a:lnTo>
                    <a:pt x="50" y="81"/>
                  </a:lnTo>
                  <a:lnTo>
                    <a:pt x="38" y="100"/>
                  </a:lnTo>
                  <a:lnTo>
                    <a:pt x="33" y="108"/>
                  </a:lnTo>
                  <a:lnTo>
                    <a:pt x="27" y="117"/>
                  </a:lnTo>
                  <a:lnTo>
                    <a:pt x="23" y="127"/>
                  </a:lnTo>
                  <a:lnTo>
                    <a:pt x="17" y="137"/>
                  </a:lnTo>
                  <a:lnTo>
                    <a:pt x="11" y="148"/>
                  </a:lnTo>
                  <a:lnTo>
                    <a:pt x="10" y="158"/>
                  </a:lnTo>
                  <a:lnTo>
                    <a:pt x="6" y="167"/>
                  </a:lnTo>
                  <a:lnTo>
                    <a:pt x="4" y="181"/>
                  </a:lnTo>
                  <a:lnTo>
                    <a:pt x="2" y="190"/>
                  </a:lnTo>
                  <a:lnTo>
                    <a:pt x="0" y="202"/>
                  </a:lnTo>
                  <a:lnTo>
                    <a:pt x="0" y="227"/>
                  </a:lnTo>
                  <a:lnTo>
                    <a:pt x="23" y="227"/>
                  </a:lnTo>
                  <a:lnTo>
                    <a:pt x="23" y="206"/>
                  </a:lnTo>
                  <a:lnTo>
                    <a:pt x="25" y="194"/>
                  </a:lnTo>
                  <a:lnTo>
                    <a:pt x="27" y="185"/>
                  </a:lnTo>
                  <a:lnTo>
                    <a:pt x="29" y="175"/>
                  </a:lnTo>
                  <a:lnTo>
                    <a:pt x="33" y="165"/>
                  </a:lnTo>
                  <a:lnTo>
                    <a:pt x="34" y="156"/>
                  </a:lnTo>
                  <a:lnTo>
                    <a:pt x="36" y="148"/>
                  </a:lnTo>
                  <a:lnTo>
                    <a:pt x="42" y="139"/>
                  </a:lnTo>
                  <a:lnTo>
                    <a:pt x="46" y="129"/>
                  </a:lnTo>
                  <a:lnTo>
                    <a:pt x="52" y="119"/>
                  </a:lnTo>
                  <a:lnTo>
                    <a:pt x="58" y="112"/>
                  </a:lnTo>
                  <a:lnTo>
                    <a:pt x="63" y="102"/>
                  </a:lnTo>
                  <a:lnTo>
                    <a:pt x="69" y="96"/>
                  </a:lnTo>
                  <a:lnTo>
                    <a:pt x="77" y="89"/>
                  </a:lnTo>
                  <a:lnTo>
                    <a:pt x="81" y="81"/>
                  </a:lnTo>
                  <a:lnTo>
                    <a:pt x="88" y="77"/>
                  </a:lnTo>
                  <a:lnTo>
                    <a:pt x="96" y="70"/>
                  </a:lnTo>
                  <a:lnTo>
                    <a:pt x="102" y="64"/>
                  </a:lnTo>
                  <a:lnTo>
                    <a:pt x="111" y="58"/>
                  </a:lnTo>
                  <a:lnTo>
                    <a:pt x="119" y="52"/>
                  </a:lnTo>
                  <a:lnTo>
                    <a:pt x="129" y="46"/>
                  </a:lnTo>
                  <a:lnTo>
                    <a:pt x="138" y="43"/>
                  </a:lnTo>
                  <a:lnTo>
                    <a:pt x="148" y="37"/>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3" y="37"/>
                  </a:lnTo>
                  <a:lnTo>
                    <a:pt x="313" y="43"/>
                  </a:lnTo>
                  <a:lnTo>
                    <a:pt x="323" y="46"/>
                  </a:lnTo>
                  <a:lnTo>
                    <a:pt x="342" y="58"/>
                  </a:lnTo>
                  <a:lnTo>
                    <a:pt x="355" y="70"/>
                  </a:lnTo>
                  <a:lnTo>
                    <a:pt x="363" y="77"/>
                  </a:lnTo>
                  <a:lnTo>
                    <a:pt x="371" y="83"/>
                  </a:lnTo>
                  <a:lnTo>
                    <a:pt x="384" y="96"/>
                  </a:lnTo>
                  <a:lnTo>
                    <a:pt x="390" y="102"/>
                  </a:lnTo>
                  <a:lnTo>
                    <a:pt x="396" y="112"/>
                  </a:lnTo>
                  <a:lnTo>
                    <a:pt x="401" y="119"/>
                  </a:lnTo>
                  <a:lnTo>
                    <a:pt x="407" y="129"/>
                  </a:lnTo>
                  <a:lnTo>
                    <a:pt x="411" y="139"/>
                  </a:lnTo>
                  <a:lnTo>
                    <a:pt x="417" y="148"/>
                  </a:lnTo>
                  <a:lnTo>
                    <a:pt x="419" y="156"/>
                  </a:lnTo>
                  <a:lnTo>
                    <a:pt x="421" y="165"/>
                  </a:lnTo>
                  <a:lnTo>
                    <a:pt x="424" y="175"/>
                  </a:lnTo>
                  <a:lnTo>
                    <a:pt x="426" y="185"/>
                  </a:lnTo>
                  <a:lnTo>
                    <a:pt x="428" y="194"/>
                  </a:lnTo>
                  <a:lnTo>
                    <a:pt x="430" y="204"/>
                  </a:lnTo>
                  <a:lnTo>
                    <a:pt x="430" y="215"/>
                  </a:lnTo>
                  <a:lnTo>
                    <a:pt x="432" y="229"/>
                  </a:lnTo>
                  <a:lnTo>
                    <a:pt x="432" y="225"/>
                  </a:lnTo>
                  <a:lnTo>
                    <a:pt x="430" y="235"/>
                  </a:lnTo>
                  <a:lnTo>
                    <a:pt x="430" y="246"/>
                  </a:lnTo>
                  <a:lnTo>
                    <a:pt x="428" y="258"/>
                  </a:lnTo>
                  <a:lnTo>
                    <a:pt x="426" y="267"/>
                  </a:lnTo>
                  <a:lnTo>
                    <a:pt x="424" y="277"/>
                  </a:lnTo>
                  <a:lnTo>
                    <a:pt x="421" y="286"/>
                  </a:lnTo>
                  <a:lnTo>
                    <a:pt x="419" y="296"/>
                  </a:lnTo>
                  <a:lnTo>
                    <a:pt x="417" y="304"/>
                  </a:lnTo>
                  <a:lnTo>
                    <a:pt x="411" y="313"/>
                  </a:lnTo>
                  <a:lnTo>
                    <a:pt x="407" y="323"/>
                  </a:lnTo>
                  <a:lnTo>
                    <a:pt x="396" y="342"/>
                  </a:lnTo>
                  <a:lnTo>
                    <a:pt x="384" y="355"/>
                  </a:lnTo>
                  <a:lnTo>
                    <a:pt x="355" y="384"/>
                  </a:lnTo>
                  <a:lnTo>
                    <a:pt x="342" y="396"/>
                  </a:lnTo>
                  <a:lnTo>
                    <a:pt x="323" y="407"/>
                  </a:lnTo>
                  <a:lnTo>
                    <a:pt x="313" y="411"/>
                  </a:lnTo>
                  <a:lnTo>
                    <a:pt x="303" y="417"/>
                  </a:lnTo>
                  <a:lnTo>
                    <a:pt x="296" y="419"/>
                  </a:lnTo>
                  <a:lnTo>
                    <a:pt x="286" y="421"/>
                  </a:lnTo>
                  <a:lnTo>
                    <a:pt x="277" y="424"/>
                  </a:lnTo>
                  <a:lnTo>
                    <a:pt x="267" y="426"/>
                  </a:lnTo>
                  <a:lnTo>
                    <a:pt x="257" y="428"/>
                  </a:lnTo>
                  <a:lnTo>
                    <a:pt x="248" y="430"/>
                  </a:lnTo>
                  <a:lnTo>
                    <a:pt x="234" y="430"/>
                  </a:lnTo>
                  <a:lnTo>
                    <a:pt x="225" y="432"/>
                  </a:lnTo>
                  <a:lnTo>
                    <a:pt x="228" y="432"/>
                  </a:lnTo>
                  <a:lnTo>
                    <a:pt x="217" y="430"/>
                  </a:lnTo>
                  <a:lnTo>
                    <a:pt x="205" y="430"/>
                  </a:lnTo>
                  <a:lnTo>
                    <a:pt x="194" y="428"/>
                  </a:lnTo>
                  <a:lnTo>
                    <a:pt x="184" y="426"/>
                  </a:lnTo>
                  <a:lnTo>
                    <a:pt x="175" y="424"/>
                  </a:lnTo>
                  <a:lnTo>
                    <a:pt x="165" y="421"/>
                  </a:lnTo>
                  <a:lnTo>
                    <a:pt x="156" y="419"/>
                  </a:lnTo>
                  <a:lnTo>
                    <a:pt x="148" y="417"/>
                  </a:lnTo>
                  <a:lnTo>
                    <a:pt x="138" y="411"/>
                  </a:lnTo>
                  <a:lnTo>
                    <a:pt x="129" y="407"/>
                  </a:lnTo>
                  <a:lnTo>
                    <a:pt x="119" y="401"/>
                  </a:lnTo>
                  <a:lnTo>
                    <a:pt x="111" y="396"/>
                  </a:lnTo>
                  <a:lnTo>
                    <a:pt x="102" y="390"/>
                  </a:lnTo>
                  <a:lnTo>
                    <a:pt x="96" y="384"/>
                  </a:lnTo>
                  <a:lnTo>
                    <a:pt x="83" y="371"/>
                  </a:lnTo>
                  <a:lnTo>
                    <a:pt x="77" y="363"/>
                  </a:lnTo>
                  <a:lnTo>
                    <a:pt x="69" y="355"/>
                  </a:lnTo>
                  <a:lnTo>
                    <a:pt x="58" y="342"/>
                  </a:lnTo>
                  <a:lnTo>
                    <a:pt x="46" y="323"/>
                  </a:lnTo>
                  <a:lnTo>
                    <a:pt x="42" y="313"/>
                  </a:lnTo>
                  <a:lnTo>
                    <a:pt x="36" y="304"/>
                  </a:lnTo>
                  <a:lnTo>
                    <a:pt x="34" y="296"/>
                  </a:lnTo>
                  <a:lnTo>
                    <a:pt x="33" y="286"/>
                  </a:lnTo>
                  <a:lnTo>
                    <a:pt x="29" y="277"/>
                  </a:lnTo>
                  <a:lnTo>
                    <a:pt x="27" y="267"/>
                  </a:lnTo>
                  <a:lnTo>
                    <a:pt x="25" y="258"/>
                  </a:lnTo>
                  <a:lnTo>
                    <a:pt x="23" y="248"/>
                  </a:lnTo>
                  <a:lnTo>
                    <a:pt x="23" y="227"/>
                  </a:lnTo>
                  <a:lnTo>
                    <a:pt x="0" y="227"/>
                  </a:lnTo>
                  <a:close/>
                </a:path>
              </a:pathLst>
            </a:custGeom>
            <a:solidFill>
              <a:srgbClr val="6666FF"/>
            </a:solidFill>
            <a:ln w="9525">
              <a:solidFill>
                <a:srgbClr val="6666FF"/>
              </a:solidFill>
              <a:round/>
              <a:headEnd/>
              <a:tailEnd/>
            </a:ln>
          </p:spPr>
          <p:txBody>
            <a:bodyPr/>
            <a:lstStyle/>
            <a:p>
              <a:endParaRPr lang="tr-TR"/>
            </a:p>
          </p:txBody>
        </p:sp>
        <p:sp>
          <p:nvSpPr>
            <p:cNvPr id="179210" name="Rectangle 9"/>
            <p:cNvSpPr>
              <a:spLocks noChangeArrowheads="1"/>
            </p:cNvSpPr>
            <p:nvPr/>
          </p:nvSpPr>
          <p:spPr bwMode="auto">
            <a:xfrm>
              <a:off x="4543" y="2660"/>
              <a:ext cx="162" cy="269"/>
            </a:xfrm>
            <a:prstGeom prst="rect">
              <a:avLst/>
            </a:prstGeom>
            <a:noFill/>
            <a:ln>
              <a:noFill/>
            </a:ln>
            <a:extLst>
              <a:ext uri="{909E8E84-426E-40DD-AFC4-6F175D3DCCD1}">
                <a14:hiddenFill xmlns:a14="http://schemas.microsoft.com/office/drawing/2010/main">
                  <a:solidFill>
                    <a:srgbClr val="6666FF"/>
                  </a:solidFill>
                </a14:hiddenFill>
              </a:ext>
              <a:ext uri="{91240B29-F687-4F45-9708-019B960494DF}">
                <a14:hiddenLine xmlns:a14="http://schemas.microsoft.com/office/drawing/2010/main" w="9525">
                  <a:solidFill>
                    <a:srgbClr val="6666FF"/>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chemeClr val="accent2"/>
                  </a:solidFill>
                  <a:latin typeface="Swiss 721 SWA" charset="0"/>
                </a:rPr>
                <a:t>B</a:t>
              </a:r>
              <a:endParaRPr kumimoji="0" lang="en-US" altLang="tr-TR" sz="3600" b="1">
                <a:solidFill>
                  <a:schemeClr val="accent2"/>
                </a:solidFill>
              </a:endParaRPr>
            </a:p>
          </p:txBody>
        </p:sp>
      </p:grpSp>
      <p:sp>
        <p:nvSpPr>
          <p:cNvPr id="528394" name="Rectangle 10"/>
          <p:cNvSpPr>
            <a:spLocks noChangeArrowheads="1"/>
          </p:cNvSpPr>
          <p:nvPr/>
        </p:nvSpPr>
        <p:spPr bwMode="auto">
          <a:xfrm>
            <a:off x="6354763" y="3748088"/>
            <a:ext cx="423862" cy="365125"/>
          </a:xfrm>
          <a:prstGeom prst="rect">
            <a:avLst/>
          </a:prstGeom>
          <a:noFill/>
          <a:ln>
            <a:noFill/>
          </a:ln>
          <a:extLst>
            <a:ext uri="{909E8E84-426E-40DD-AFC4-6F175D3DCCD1}">
              <a14:hiddenFill xmlns:a14="http://schemas.microsoft.com/office/drawing/2010/main">
                <a:solidFill>
                  <a:srgbClr val="6666FF"/>
                </a:solidFill>
              </a14:hiddenFill>
            </a:ext>
            <a:ext uri="{91240B29-F687-4F45-9708-019B960494DF}">
              <a14:hiddenLine xmlns:a14="http://schemas.microsoft.com/office/drawing/2010/main" w="9525">
                <a:solidFill>
                  <a:srgbClr val="6666FF"/>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chemeClr val="accent2"/>
                </a:solidFill>
                <a:latin typeface="Swiss 721 SWA" charset="0"/>
              </a:rPr>
              <a:t>1/</a:t>
            </a:r>
            <a:r>
              <a:rPr kumimoji="0" lang="en-US" altLang="tr-TR" sz="2400" b="1">
                <a:solidFill>
                  <a:srgbClr val="00CCFF"/>
                </a:solidFill>
                <a:latin typeface="Swiss 721 SWA" charset="0"/>
              </a:rPr>
              <a:t>0</a:t>
            </a:r>
            <a:endParaRPr kumimoji="0" lang="en-US" altLang="tr-TR" b="1">
              <a:solidFill>
                <a:srgbClr val="00CCFF"/>
              </a:solidFill>
            </a:endParaRPr>
          </a:p>
        </p:txBody>
      </p:sp>
      <p:sp>
        <p:nvSpPr>
          <p:cNvPr id="528395" name="Line 11"/>
          <p:cNvSpPr>
            <a:spLocks noChangeShapeType="1"/>
          </p:cNvSpPr>
          <p:nvPr/>
        </p:nvSpPr>
        <p:spPr bwMode="auto">
          <a:xfrm>
            <a:off x="6188075" y="4159250"/>
            <a:ext cx="800100" cy="0"/>
          </a:xfrm>
          <a:prstGeom prst="line">
            <a:avLst/>
          </a:prstGeom>
          <a:noFill/>
          <a:ln w="38100">
            <a:solidFill>
              <a:srgbClr val="6666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8387">
                                            <p:txEl>
                                              <p:pRg st="0" end="0"/>
                                            </p:txEl>
                                          </p:spTgt>
                                        </p:tgtEl>
                                        <p:attrNameLst>
                                          <p:attrName>style.visibility</p:attrName>
                                        </p:attrNameLst>
                                      </p:cBhvr>
                                      <p:to>
                                        <p:strVal val="visible"/>
                                      </p:to>
                                    </p:set>
                                    <p:animEffect transition="in" filter="dissolve">
                                      <p:cBhvr>
                                        <p:cTn id="7" dur="500"/>
                                        <p:tgtEl>
                                          <p:spTgt spid="52838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8387">
                                            <p:txEl>
                                              <p:pRg st="1" end="1"/>
                                            </p:txEl>
                                          </p:spTgt>
                                        </p:tgtEl>
                                        <p:attrNameLst>
                                          <p:attrName>style.visibility</p:attrName>
                                        </p:attrNameLst>
                                      </p:cBhvr>
                                      <p:to>
                                        <p:strVal val="visible"/>
                                      </p:to>
                                    </p:set>
                                    <p:animEffect transition="in" filter="dissolve">
                                      <p:cBhvr>
                                        <p:cTn id="12" dur="500"/>
                                        <p:tgtEl>
                                          <p:spTgt spid="52838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28387">
                                            <p:txEl>
                                              <p:pRg st="2" end="2"/>
                                            </p:txEl>
                                          </p:spTgt>
                                        </p:tgtEl>
                                        <p:attrNameLst>
                                          <p:attrName>style.visibility</p:attrName>
                                        </p:attrNameLst>
                                      </p:cBhvr>
                                      <p:to>
                                        <p:strVal val="visible"/>
                                      </p:to>
                                    </p:set>
                                    <p:animEffect transition="in" filter="dissolve">
                                      <p:cBhvr>
                                        <p:cTn id="17" dur="500"/>
                                        <p:tgtEl>
                                          <p:spTgt spid="52838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8387">
                                            <p:txEl>
                                              <p:pRg st="3" end="3"/>
                                            </p:txEl>
                                          </p:spTgt>
                                        </p:tgtEl>
                                        <p:attrNameLst>
                                          <p:attrName>style.visibility</p:attrName>
                                        </p:attrNameLst>
                                      </p:cBhvr>
                                      <p:to>
                                        <p:strVal val="visible"/>
                                      </p:to>
                                    </p:set>
                                    <p:animEffect transition="in" filter="dissolve">
                                      <p:cBhvr>
                                        <p:cTn id="22" dur="500"/>
                                        <p:tgtEl>
                                          <p:spTgt spid="528387">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28387">
                                            <p:txEl>
                                              <p:pRg st="4" end="4"/>
                                            </p:txEl>
                                          </p:spTgt>
                                        </p:tgtEl>
                                        <p:attrNameLst>
                                          <p:attrName>style.visibility</p:attrName>
                                        </p:attrNameLst>
                                      </p:cBhvr>
                                      <p:to>
                                        <p:strVal val="visible"/>
                                      </p:to>
                                    </p:set>
                                    <p:animEffect transition="in" filter="dissolve">
                                      <p:cBhvr>
                                        <p:cTn id="27" dur="500"/>
                                        <p:tgtEl>
                                          <p:spTgt spid="528387">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28387">
                                            <p:txEl>
                                              <p:pRg st="5" end="5"/>
                                            </p:txEl>
                                          </p:spTgt>
                                        </p:tgtEl>
                                        <p:attrNameLst>
                                          <p:attrName>style.visibility</p:attrName>
                                        </p:attrNameLst>
                                      </p:cBhvr>
                                      <p:to>
                                        <p:strVal val="visible"/>
                                      </p:to>
                                    </p:set>
                                    <p:animEffect transition="in" filter="dissolve">
                                      <p:cBhvr>
                                        <p:cTn id="32" dur="500"/>
                                        <p:tgtEl>
                                          <p:spTgt spid="528387">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28388"/>
                                        </p:tgtEl>
                                        <p:attrNameLst>
                                          <p:attrName>style.visibility</p:attrName>
                                        </p:attrNameLst>
                                      </p:cBhvr>
                                      <p:to>
                                        <p:strVal val="visible"/>
                                      </p:to>
                                    </p:set>
                                    <p:animEffect transition="in" filter="dissolve">
                                      <p:cBhvr>
                                        <p:cTn id="37" dur="500"/>
                                        <p:tgtEl>
                                          <p:spTgt spid="52838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28387">
                                            <p:txEl>
                                              <p:pRg st="7" end="7"/>
                                            </p:txEl>
                                          </p:spTgt>
                                        </p:tgtEl>
                                        <p:attrNameLst>
                                          <p:attrName>style.visibility</p:attrName>
                                        </p:attrNameLst>
                                      </p:cBhvr>
                                      <p:to>
                                        <p:strVal val="visible"/>
                                      </p:to>
                                    </p:set>
                                    <p:animEffect transition="in" filter="dissolve">
                                      <p:cBhvr>
                                        <p:cTn id="42" dur="500"/>
                                        <p:tgtEl>
                                          <p:spTgt spid="528387">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528391"/>
                                        </p:tgtEl>
                                        <p:attrNameLst>
                                          <p:attrName>style.visibility</p:attrName>
                                        </p:attrNameLst>
                                      </p:cBhvr>
                                      <p:to>
                                        <p:strVal val="visible"/>
                                      </p:to>
                                    </p:set>
                                    <p:animEffect transition="in" filter="dissolve">
                                      <p:cBhvr>
                                        <p:cTn id="47" dur="500"/>
                                        <p:tgtEl>
                                          <p:spTgt spid="52839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28395"/>
                                        </p:tgtEl>
                                        <p:attrNameLst>
                                          <p:attrName>style.visibility</p:attrName>
                                        </p:attrNameLst>
                                      </p:cBhvr>
                                      <p:to>
                                        <p:strVal val="visible"/>
                                      </p:to>
                                    </p:set>
                                    <p:animEffect transition="in" filter="dissolve">
                                      <p:cBhvr>
                                        <p:cTn id="52" dur="500"/>
                                        <p:tgtEl>
                                          <p:spTgt spid="52839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28387">
                                            <p:txEl>
                                              <p:pRg st="8" end="8"/>
                                            </p:txEl>
                                          </p:spTgt>
                                        </p:tgtEl>
                                        <p:attrNameLst>
                                          <p:attrName>style.visibility</p:attrName>
                                        </p:attrNameLst>
                                      </p:cBhvr>
                                      <p:to>
                                        <p:strVal val="visible"/>
                                      </p:to>
                                    </p:set>
                                    <p:animEffect transition="in" filter="dissolve">
                                      <p:cBhvr>
                                        <p:cTn id="57" dur="500"/>
                                        <p:tgtEl>
                                          <p:spTgt spid="528387">
                                            <p:txEl>
                                              <p:pRg st="8" end="8"/>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28394"/>
                                        </p:tgtEl>
                                        <p:attrNameLst>
                                          <p:attrName>style.visibility</p:attrName>
                                        </p:attrNameLst>
                                      </p:cBhvr>
                                      <p:to>
                                        <p:strVal val="visible"/>
                                      </p:to>
                                    </p:set>
                                    <p:animEffect transition="in" filter="dissolve">
                                      <p:cBhvr>
                                        <p:cTn id="62" dur="500"/>
                                        <p:tgtEl>
                                          <p:spTgt spid="528394"/>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28387">
                                            <p:txEl>
                                              <p:pRg st="9" end="9"/>
                                            </p:txEl>
                                          </p:spTgt>
                                        </p:tgtEl>
                                        <p:attrNameLst>
                                          <p:attrName>style.visibility</p:attrName>
                                        </p:attrNameLst>
                                      </p:cBhvr>
                                      <p:to>
                                        <p:strVal val="visible"/>
                                      </p:to>
                                    </p:set>
                                    <p:animEffect transition="in" filter="dissolve">
                                      <p:cBhvr>
                                        <p:cTn id="67" dur="500"/>
                                        <p:tgtEl>
                                          <p:spTgt spid="52838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387" grpId="0" build="p"/>
      <p:bldP spid="528394" grpId="0"/>
      <p:bldP spid="528395"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0A58F62-80BE-4925-83ED-A3F5FEE47BA4}" type="slidenum">
              <a:rPr kumimoji="0" lang="en-US" altLang="tr-TR" sz="1200" smtClean="0"/>
              <a:pPr>
                <a:spcBef>
                  <a:spcPct val="50000"/>
                </a:spcBef>
                <a:buFontTx/>
                <a:buNone/>
              </a:pPr>
              <a:t>145</a:t>
            </a:fld>
            <a:endParaRPr kumimoji="0" lang="en-US" altLang="tr-TR" sz="1200" smtClean="0"/>
          </a:p>
        </p:txBody>
      </p:sp>
      <p:sp>
        <p:nvSpPr>
          <p:cNvPr id="529410" name="Rectangle 2"/>
          <p:cNvSpPr>
            <a:spLocks noGrp="1" noChangeArrowheads="1"/>
          </p:cNvSpPr>
          <p:nvPr>
            <p:ph type="body" idx="1"/>
          </p:nvPr>
        </p:nvSpPr>
        <p:spPr>
          <a:xfrm>
            <a:off x="534988" y="1358900"/>
            <a:ext cx="7459662" cy="4640263"/>
          </a:xfrm>
          <a:noFill/>
        </p:spPr>
        <p:txBody>
          <a:bodyPr/>
          <a:lstStyle/>
          <a:p>
            <a:pPr marL="288925" indent="-288925">
              <a:spcAft>
                <a:spcPts val="600"/>
              </a:spcAft>
            </a:pPr>
            <a:r>
              <a:rPr lang="en-US" altLang="tr-TR" sz="2400" smtClean="0"/>
              <a:t>After one more 1, we have:</a:t>
            </a:r>
            <a:endParaRPr lang="en-US" altLang="tr-TR" sz="2800" smtClean="0"/>
          </a:p>
          <a:p>
            <a:pPr marL="692150" lvl="1" indent="-234950"/>
            <a:r>
              <a:rPr lang="en-US" altLang="tr-TR" sz="1800" smtClean="0"/>
              <a:t>C is the state obtained                                                                            when the input sequence                                                                          has two "1"s.</a:t>
            </a:r>
          </a:p>
          <a:p>
            <a:pPr marL="288925" indent="-288925">
              <a:spcAft>
                <a:spcPts val="600"/>
              </a:spcAft>
            </a:pPr>
            <a:r>
              <a:rPr lang="en-US" altLang="tr-TR" sz="2000" smtClean="0"/>
              <a:t>Finally, after 110 and a 1, we have:</a:t>
            </a:r>
          </a:p>
          <a:p>
            <a:pPr marL="288925" indent="-288925">
              <a:spcAft>
                <a:spcPts val="600"/>
              </a:spcAft>
            </a:pPr>
            <a:endParaRPr lang="en-US" altLang="tr-TR" sz="2400" smtClean="0"/>
          </a:p>
          <a:p>
            <a:pPr marL="692150" lvl="1" indent="-234950">
              <a:spcAft>
                <a:spcPts val="600"/>
              </a:spcAft>
            </a:pPr>
            <a:endParaRPr lang="en-US" altLang="tr-TR" sz="1600" smtClean="0"/>
          </a:p>
          <a:p>
            <a:pPr marL="692150" lvl="1" indent="-234950">
              <a:spcAft>
                <a:spcPts val="600"/>
              </a:spcAft>
            </a:pPr>
            <a:r>
              <a:rPr lang="en-US" altLang="tr-TR" sz="1800" smtClean="0"/>
              <a:t>Transition arcs are used to denote the output function (Mealy Model)</a:t>
            </a:r>
          </a:p>
          <a:p>
            <a:pPr marL="692150" lvl="1" indent="-234950">
              <a:spcAft>
                <a:spcPts val="600"/>
              </a:spcAft>
            </a:pPr>
            <a:r>
              <a:rPr lang="en-US" altLang="tr-TR" sz="1800" smtClean="0"/>
              <a:t>Output</a:t>
            </a:r>
            <a:r>
              <a:rPr lang="en-US" altLang="tr-TR" sz="2000" smtClean="0"/>
              <a:t> </a:t>
            </a:r>
            <a:r>
              <a:rPr lang="en-US" altLang="tr-TR" sz="1800" smtClean="0"/>
              <a:t>1</a:t>
            </a:r>
            <a:r>
              <a:rPr lang="en-US" altLang="tr-TR" sz="2000" smtClean="0"/>
              <a:t> </a:t>
            </a:r>
            <a:r>
              <a:rPr lang="en-US" altLang="tr-TR" sz="1800" smtClean="0"/>
              <a:t>on the arc from D means the sequence has been recognized</a:t>
            </a:r>
          </a:p>
          <a:p>
            <a:pPr marL="692150" lvl="1" indent="-234950">
              <a:spcAft>
                <a:spcPts val="600"/>
              </a:spcAft>
            </a:pPr>
            <a:r>
              <a:rPr lang="en-US" altLang="tr-TR" sz="1800" smtClean="0"/>
              <a:t>To what state should the arc from state D</a:t>
            </a:r>
            <a:r>
              <a:rPr lang="en-US" altLang="tr-TR" sz="2000" smtClean="0"/>
              <a:t> </a:t>
            </a:r>
            <a:r>
              <a:rPr lang="en-US" altLang="tr-TR" sz="1800" smtClean="0"/>
              <a:t>go? Remember:  110</a:t>
            </a:r>
            <a:r>
              <a:rPr lang="en-US" altLang="tr-TR" sz="1800" u="sng" smtClean="0"/>
              <a:t>1101</a:t>
            </a:r>
            <a:r>
              <a:rPr lang="en-US" altLang="tr-TR" sz="1600" smtClean="0"/>
              <a:t> ?</a:t>
            </a:r>
          </a:p>
          <a:p>
            <a:pPr marL="692150" lvl="1" indent="-234950">
              <a:spcAft>
                <a:spcPts val="600"/>
              </a:spcAft>
            </a:pPr>
            <a:r>
              <a:rPr lang="en-US" altLang="tr-TR" sz="1800" smtClean="0"/>
              <a:t>Note that D is the last state but the output 1 occurs for the input applied in D. This is the case when a </a:t>
            </a:r>
            <a:r>
              <a:rPr lang="en-US" altLang="tr-TR" sz="1800" i="1" smtClean="0"/>
              <a:t>Mealy model</a:t>
            </a:r>
            <a:r>
              <a:rPr lang="en-US" altLang="tr-TR" sz="1800" smtClean="0"/>
              <a:t> is assumed.</a:t>
            </a:r>
          </a:p>
          <a:p>
            <a:pPr marL="288925" indent="-288925"/>
            <a:endParaRPr lang="en-US" altLang="tr-TR" sz="2400" smtClean="0"/>
          </a:p>
        </p:txBody>
      </p:sp>
      <p:sp>
        <p:nvSpPr>
          <p:cNvPr id="180228" name="Rectangle 3"/>
          <p:cNvSpPr>
            <a:spLocks noGrp="1" noChangeArrowheads="1"/>
          </p:cNvSpPr>
          <p:nvPr>
            <p:ph type="title"/>
          </p:nvPr>
        </p:nvSpPr>
        <p:spPr>
          <a:xfrm>
            <a:off x="715963" y="0"/>
            <a:ext cx="7772400" cy="754063"/>
          </a:xfrm>
        </p:spPr>
        <p:txBody>
          <a:bodyPr/>
          <a:lstStyle/>
          <a:p>
            <a:r>
              <a:rPr lang="en-US" altLang="tr-TR" smtClean="0"/>
              <a:t>Example: Recognize 1101 </a:t>
            </a:r>
            <a:r>
              <a:rPr lang="tr-TR" altLang="tr-TR" smtClean="0"/>
              <a:t>...</a:t>
            </a:r>
            <a:endParaRPr lang="en-US" altLang="tr-TR" b="0" smtClean="0"/>
          </a:p>
        </p:txBody>
      </p:sp>
      <p:grpSp>
        <p:nvGrpSpPr>
          <p:cNvPr id="529412" name="Group 4"/>
          <p:cNvGrpSpPr>
            <a:grpSpLocks/>
          </p:cNvGrpSpPr>
          <p:nvPr/>
        </p:nvGrpSpPr>
        <p:grpSpPr bwMode="auto">
          <a:xfrm>
            <a:off x="4735513" y="1619250"/>
            <a:ext cx="2228850" cy="744538"/>
            <a:chOff x="2983" y="1225"/>
            <a:chExt cx="1404" cy="469"/>
          </a:xfrm>
        </p:grpSpPr>
        <p:sp>
          <p:nvSpPr>
            <p:cNvPr id="180260" name="Freeform 5"/>
            <p:cNvSpPr>
              <a:spLocks/>
            </p:cNvSpPr>
            <p:nvPr/>
          </p:nvSpPr>
          <p:spPr bwMode="auto">
            <a:xfrm>
              <a:off x="2983" y="1226"/>
              <a:ext cx="455" cy="455"/>
            </a:xfrm>
            <a:custGeom>
              <a:avLst/>
              <a:gdLst>
                <a:gd name="T0" fmla="*/ 4 w 455"/>
                <a:gd name="T1" fmla="*/ 271 h 455"/>
                <a:gd name="T2" fmla="*/ 17 w 455"/>
                <a:gd name="T3" fmla="*/ 315 h 455"/>
                <a:gd name="T4" fmla="*/ 50 w 455"/>
                <a:gd name="T5" fmla="*/ 370 h 455"/>
                <a:gd name="T6" fmla="*/ 100 w 455"/>
                <a:gd name="T7" fmla="*/ 414 h 455"/>
                <a:gd name="T8" fmla="*/ 136 w 455"/>
                <a:gd name="T9" fmla="*/ 436 h 455"/>
                <a:gd name="T10" fmla="*/ 181 w 455"/>
                <a:gd name="T11" fmla="*/ 449 h 455"/>
                <a:gd name="T12" fmla="*/ 225 w 455"/>
                <a:gd name="T13" fmla="*/ 455 h 455"/>
                <a:gd name="T14" fmla="*/ 261 w 455"/>
                <a:gd name="T15" fmla="*/ 451 h 455"/>
                <a:gd name="T16" fmla="*/ 303 w 455"/>
                <a:gd name="T17" fmla="*/ 441 h 455"/>
                <a:gd name="T18" fmla="*/ 353 w 455"/>
                <a:gd name="T19" fmla="*/ 414 h 455"/>
                <a:gd name="T20" fmla="*/ 426 w 455"/>
                <a:gd name="T21" fmla="*/ 334 h 455"/>
                <a:gd name="T22" fmla="*/ 444 w 455"/>
                <a:gd name="T23" fmla="*/ 294 h 455"/>
                <a:gd name="T24" fmla="*/ 453 w 455"/>
                <a:gd name="T25" fmla="*/ 249 h 455"/>
                <a:gd name="T26" fmla="*/ 453 w 455"/>
                <a:gd name="T27" fmla="*/ 215 h 455"/>
                <a:gd name="T28" fmla="*/ 447 w 455"/>
                <a:gd name="T29" fmla="*/ 167 h 455"/>
                <a:gd name="T30" fmla="*/ 430 w 455"/>
                <a:gd name="T31" fmla="*/ 127 h 455"/>
                <a:gd name="T32" fmla="*/ 403 w 455"/>
                <a:gd name="T33" fmla="*/ 81 h 455"/>
                <a:gd name="T34" fmla="*/ 353 w 455"/>
                <a:gd name="T35" fmla="*/ 38 h 455"/>
                <a:gd name="T36" fmla="*/ 303 w 455"/>
                <a:gd name="T37" fmla="*/ 12 h 455"/>
                <a:gd name="T38" fmla="*/ 261 w 455"/>
                <a:gd name="T39" fmla="*/ 2 h 455"/>
                <a:gd name="T40" fmla="*/ 181 w 455"/>
                <a:gd name="T41" fmla="*/ 4 h 455"/>
                <a:gd name="T42" fmla="*/ 136 w 455"/>
                <a:gd name="T43" fmla="*/ 17 h 455"/>
                <a:gd name="T44" fmla="*/ 100 w 455"/>
                <a:gd name="T45" fmla="*/ 38 h 455"/>
                <a:gd name="T46" fmla="*/ 38 w 455"/>
                <a:gd name="T47" fmla="*/ 100 h 455"/>
                <a:gd name="T48" fmla="*/ 17 w 455"/>
                <a:gd name="T49" fmla="*/ 136 h 455"/>
                <a:gd name="T50" fmla="*/ 4 w 455"/>
                <a:gd name="T51" fmla="*/ 180 h 455"/>
                <a:gd name="T52" fmla="*/ 23 w 455"/>
                <a:gd name="T53" fmla="*/ 226 h 455"/>
                <a:gd name="T54" fmla="*/ 29 w 455"/>
                <a:gd name="T55" fmla="*/ 175 h 455"/>
                <a:gd name="T56" fmla="*/ 42 w 455"/>
                <a:gd name="T57" fmla="*/ 138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3 h 455"/>
                <a:gd name="T82" fmla="*/ 430 w 455"/>
                <a:gd name="T83" fmla="*/ 234 h 455"/>
                <a:gd name="T84" fmla="*/ 424 w 455"/>
                <a:gd name="T85" fmla="*/ 276 h 455"/>
                <a:gd name="T86" fmla="*/ 411 w 455"/>
                <a:gd name="T87" fmla="*/ 313 h 455"/>
                <a:gd name="T88" fmla="*/ 355 w 455"/>
                <a:gd name="T89" fmla="*/ 384 h 455"/>
                <a:gd name="T90" fmla="*/ 303 w 455"/>
                <a:gd name="T91" fmla="*/ 416 h 455"/>
                <a:gd name="T92" fmla="*/ 267 w 455"/>
                <a:gd name="T93" fmla="*/ 426 h 455"/>
                <a:gd name="T94" fmla="*/ 225 w 455"/>
                <a:gd name="T95" fmla="*/ 432 h 455"/>
                <a:gd name="T96" fmla="*/ 194 w 455"/>
                <a:gd name="T97" fmla="*/ 428 h 455"/>
                <a:gd name="T98" fmla="*/ 156 w 455"/>
                <a:gd name="T99" fmla="*/ 418 h 455"/>
                <a:gd name="T100" fmla="*/ 119 w 455"/>
                <a:gd name="T101" fmla="*/ 401 h 455"/>
                <a:gd name="T102" fmla="*/ 83 w 455"/>
                <a:gd name="T103" fmla="*/ 370 h 455"/>
                <a:gd name="T104" fmla="*/ 46 w 455"/>
                <a:gd name="T105" fmla="*/ 322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6"/>
                  </a:moveTo>
                  <a:lnTo>
                    <a:pt x="0" y="248"/>
                  </a:lnTo>
                  <a:lnTo>
                    <a:pt x="2" y="261"/>
                  </a:lnTo>
                  <a:lnTo>
                    <a:pt x="4" y="271"/>
                  </a:lnTo>
                  <a:lnTo>
                    <a:pt x="6" y="284"/>
                  </a:lnTo>
                  <a:lnTo>
                    <a:pt x="10" y="294"/>
                  </a:lnTo>
                  <a:lnTo>
                    <a:pt x="12" y="303"/>
                  </a:lnTo>
                  <a:lnTo>
                    <a:pt x="17" y="315"/>
                  </a:lnTo>
                  <a:lnTo>
                    <a:pt x="23" y="324"/>
                  </a:lnTo>
                  <a:lnTo>
                    <a:pt x="27" y="334"/>
                  </a:lnTo>
                  <a:lnTo>
                    <a:pt x="38" y="353"/>
                  </a:lnTo>
                  <a:lnTo>
                    <a:pt x="50" y="370"/>
                  </a:lnTo>
                  <a:lnTo>
                    <a:pt x="58" y="378"/>
                  </a:lnTo>
                  <a:lnTo>
                    <a:pt x="63" y="386"/>
                  </a:lnTo>
                  <a:lnTo>
                    <a:pt x="81" y="403"/>
                  </a:lnTo>
                  <a:lnTo>
                    <a:pt x="100" y="414"/>
                  </a:lnTo>
                  <a:lnTo>
                    <a:pt x="108" y="420"/>
                  </a:lnTo>
                  <a:lnTo>
                    <a:pt x="117" y="426"/>
                  </a:lnTo>
                  <a:lnTo>
                    <a:pt x="127" y="430"/>
                  </a:lnTo>
                  <a:lnTo>
                    <a:pt x="136" y="436"/>
                  </a:lnTo>
                  <a:lnTo>
                    <a:pt x="148" y="441"/>
                  </a:lnTo>
                  <a:lnTo>
                    <a:pt x="157" y="443"/>
                  </a:lnTo>
                  <a:lnTo>
                    <a:pt x="167" y="447"/>
                  </a:lnTo>
                  <a:lnTo>
                    <a:pt x="181" y="449"/>
                  </a:lnTo>
                  <a:lnTo>
                    <a:pt x="190" y="451"/>
                  </a:lnTo>
                  <a:lnTo>
                    <a:pt x="202" y="453"/>
                  </a:lnTo>
                  <a:lnTo>
                    <a:pt x="213" y="453"/>
                  </a:lnTo>
                  <a:lnTo>
                    <a:pt x="225" y="455"/>
                  </a:lnTo>
                  <a:lnTo>
                    <a:pt x="229" y="455"/>
                  </a:lnTo>
                  <a:lnTo>
                    <a:pt x="238" y="453"/>
                  </a:lnTo>
                  <a:lnTo>
                    <a:pt x="248" y="453"/>
                  </a:lnTo>
                  <a:lnTo>
                    <a:pt x="261" y="451"/>
                  </a:lnTo>
                  <a:lnTo>
                    <a:pt x="271" y="449"/>
                  </a:lnTo>
                  <a:lnTo>
                    <a:pt x="284" y="447"/>
                  </a:lnTo>
                  <a:lnTo>
                    <a:pt x="294" y="443"/>
                  </a:lnTo>
                  <a:lnTo>
                    <a:pt x="303" y="441"/>
                  </a:lnTo>
                  <a:lnTo>
                    <a:pt x="315" y="436"/>
                  </a:lnTo>
                  <a:lnTo>
                    <a:pt x="325" y="430"/>
                  </a:lnTo>
                  <a:lnTo>
                    <a:pt x="334" y="426"/>
                  </a:lnTo>
                  <a:lnTo>
                    <a:pt x="353" y="414"/>
                  </a:lnTo>
                  <a:lnTo>
                    <a:pt x="371" y="403"/>
                  </a:lnTo>
                  <a:lnTo>
                    <a:pt x="403" y="370"/>
                  </a:lnTo>
                  <a:lnTo>
                    <a:pt x="415" y="353"/>
                  </a:lnTo>
                  <a:lnTo>
                    <a:pt x="426" y="334"/>
                  </a:lnTo>
                  <a:lnTo>
                    <a:pt x="430" y="324"/>
                  </a:lnTo>
                  <a:lnTo>
                    <a:pt x="436" y="315"/>
                  </a:lnTo>
                  <a:lnTo>
                    <a:pt x="442" y="303"/>
                  </a:lnTo>
                  <a:lnTo>
                    <a:pt x="444" y="294"/>
                  </a:lnTo>
                  <a:lnTo>
                    <a:pt x="447" y="284"/>
                  </a:lnTo>
                  <a:lnTo>
                    <a:pt x="449" y="271"/>
                  </a:lnTo>
                  <a:lnTo>
                    <a:pt x="451" y="261"/>
                  </a:lnTo>
                  <a:lnTo>
                    <a:pt x="453" y="249"/>
                  </a:lnTo>
                  <a:lnTo>
                    <a:pt x="453" y="238"/>
                  </a:lnTo>
                  <a:lnTo>
                    <a:pt x="455" y="228"/>
                  </a:lnTo>
                  <a:lnTo>
                    <a:pt x="455" y="224"/>
                  </a:lnTo>
                  <a:lnTo>
                    <a:pt x="453" y="215"/>
                  </a:lnTo>
                  <a:lnTo>
                    <a:pt x="453" y="203"/>
                  </a:lnTo>
                  <a:lnTo>
                    <a:pt x="451" y="190"/>
                  </a:lnTo>
                  <a:lnTo>
                    <a:pt x="449" y="180"/>
                  </a:lnTo>
                  <a:lnTo>
                    <a:pt x="447" y="167"/>
                  </a:lnTo>
                  <a:lnTo>
                    <a:pt x="444" y="157"/>
                  </a:lnTo>
                  <a:lnTo>
                    <a:pt x="442" y="148"/>
                  </a:lnTo>
                  <a:lnTo>
                    <a:pt x="436" y="136"/>
                  </a:lnTo>
                  <a:lnTo>
                    <a:pt x="430" y="127"/>
                  </a:lnTo>
                  <a:lnTo>
                    <a:pt x="426" y="117"/>
                  </a:lnTo>
                  <a:lnTo>
                    <a:pt x="421" y="107"/>
                  </a:lnTo>
                  <a:lnTo>
                    <a:pt x="415" y="100"/>
                  </a:lnTo>
                  <a:lnTo>
                    <a:pt x="403" y="81"/>
                  </a:lnTo>
                  <a:lnTo>
                    <a:pt x="386" y="63"/>
                  </a:lnTo>
                  <a:lnTo>
                    <a:pt x="378" y="58"/>
                  </a:lnTo>
                  <a:lnTo>
                    <a:pt x="371" y="50"/>
                  </a:lnTo>
                  <a:lnTo>
                    <a:pt x="353" y="38"/>
                  </a:lnTo>
                  <a:lnTo>
                    <a:pt x="334" y="27"/>
                  </a:lnTo>
                  <a:lnTo>
                    <a:pt x="325" y="23"/>
                  </a:lnTo>
                  <a:lnTo>
                    <a:pt x="315" y="17"/>
                  </a:lnTo>
                  <a:lnTo>
                    <a:pt x="303" y="12"/>
                  </a:lnTo>
                  <a:lnTo>
                    <a:pt x="294" y="10"/>
                  </a:lnTo>
                  <a:lnTo>
                    <a:pt x="284" y="6"/>
                  </a:lnTo>
                  <a:lnTo>
                    <a:pt x="271" y="4"/>
                  </a:lnTo>
                  <a:lnTo>
                    <a:pt x="261" y="2"/>
                  </a:lnTo>
                  <a:lnTo>
                    <a:pt x="250" y="0"/>
                  </a:lnTo>
                  <a:lnTo>
                    <a:pt x="204" y="0"/>
                  </a:lnTo>
                  <a:lnTo>
                    <a:pt x="190" y="2"/>
                  </a:lnTo>
                  <a:lnTo>
                    <a:pt x="181" y="4"/>
                  </a:lnTo>
                  <a:lnTo>
                    <a:pt x="167" y="6"/>
                  </a:lnTo>
                  <a:lnTo>
                    <a:pt x="157" y="10"/>
                  </a:lnTo>
                  <a:lnTo>
                    <a:pt x="148" y="12"/>
                  </a:lnTo>
                  <a:lnTo>
                    <a:pt x="136" y="17"/>
                  </a:lnTo>
                  <a:lnTo>
                    <a:pt x="127" y="23"/>
                  </a:lnTo>
                  <a:lnTo>
                    <a:pt x="117" y="27"/>
                  </a:lnTo>
                  <a:lnTo>
                    <a:pt x="108" y="33"/>
                  </a:lnTo>
                  <a:lnTo>
                    <a:pt x="100" y="38"/>
                  </a:lnTo>
                  <a:lnTo>
                    <a:pt x="81" y="50"/>
                  </a:lnTo>
                  <a:lnTo>
                    <a:pt x="65" y="65"/>
                  </a:lnTo>
                  <a:lnTo>
                    <a:pt x="50" y="81"/>
                  </a:lnTo>
                  <a:lnTo>
                    <a:pt x="38" y="100"/>
                  </a:lnTo>
                  <a:lnTo>
                    <a:pt x="33" y="107"/>
                  </a:lnTo>
                  <a:lnTo>
                    <a:pt x="27" y="117"/>
                  </a:lnTo>
                  <a:lnTo>
                    <a:pt x="23" y="127"/>
                  </a:lnTo>
                  <a:lnTo>
                    <a:pt x="17" y="136"/>
                  </a:lnTo>
                  <a:lnTo>
                    <a:pt x="12" y="148"/>
                  </a:lnTo>
                  <a:lnTo>
                    <a:pt x="10" y="157"/>
                  </a:lnTo>
                  <a:lnTo>
                    <a:pt x="6" y="167"/>
                  </a:lnTo>
                  <a:lnTo>
                    <a:pt x="4" y="180"/>
                  </a:lnTo>
                  <a:lnTo>
                    <a:pt x="2" y="190"/>
                  </a:lnTo>
                  <a:lnTo>
                    <a:pt x="0" y="201"/>
                  </a:lnTo>
                  <a:lnTo>
                    <a:pt x="0" y="226"/>
                  </a:lnTo>
                  <a:lnTo>
                    <a:pt x="23" y="226"/>
                  </a:lnTo>
                  <a:lnTo>
                    <a:pt x="23" y="205"/>
                  </a:lnTo>
                  <a:lnTo>
                    <a:pt x="25" y="194"/>
                  </a:lnTo>
                  <a:lnTo>
                    <a:pt x="27" y="184"/>
                  </a:lnTo>
                  <a:lnTo>
                    <a:pt x="29" y="175"/>
                  </a:lnTo>
                  <a:lnTo>
                    <a:pt x="33" y="165"/>
                  </a:lnTo>
                  <a:lnTo>
                    <a:pt x="35" y="155"/>
                  </a:lnTo>
                  <a:lnTo>
                    <a:pt x="36" y="148"/>
                  </a:lnTo>
                  <a:lnTo>
                    <a:pt x="42" y="138"/>
                  </a:lnTo>
                  <a:lnTo>
                    <a:pt x="46" y="129"/>
                  </a:lnTo>
                  <a:lnTo>
                    <a:pt x="52" y="119"/>
                  </a:lnTo>
                  <a:lnTo>
                    <a:pt x="58" y="111"/>
                  </a:lnTo>
                  <a:lnTo>
                    <a:pt x="63" y="102"/>
                  </a:lnTo>
                  <a:lnTo>
                    <a:pt x="69" y="96"/>
                  </a:lnTo>
                  <a:lnTo>
                    <a:pt x="77" y="88"/>
                  </a:lnTo>
                  <a:lnTo>
                    <a:pt x="81" y="81"/>
                  </a:lnTo>
                  <a:lnTo>
                    <a:pt x="88" y="77"/>
                  </a:lnTo>
                  <a:lnTo>
                    <a:pt x="96" y="69"/>
                  </a:lnTo>
                  <a:lnTo>
                    <a:pt x="102" y="63"/>
                  </a:lnTo>
                  <a:lnTo>
                    <a:pt x="111" y="58"/>
                  </a:lnTo>
                  <a:lnTo>
                    <a:pt x="119" y="52"/>
                  </a:lnTo>
                  <a:lnTo>
                    <a:pt x="129" y="46"/>
                  </a:lnTo>
                  <a:lnTo>
                    <a:pt x="138" y="42"/>
                  </a:lnTo>
                  <a:lnTo>
                    <a:pt x="148" y="36"/>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3" y="36"/>
                  </a:lnTo>
                  <a:lnTo>
                    <a:pt x="313" y="42"/>
                  </a:lnTo>
                  <a:lnTo>
                    <a:pt x="323" y="46"/>
                  </a:lnTo>
                  <a:lnTo>
                    <a:pt x="342" y="58"/>
                  </a:lnTo>
                  <a:lnTo>
                    <a:pt x="355" y="69"/>
                  </a:lnTo>
                  <a:lnTo>
                    <a:pt x="363" y="77"/>
                  </a:lnTo>
                  <a:lnTo>
                    <a:pt x="371" y="83"/>
                  </a:lnTo>
                  <a:lnTo>
                    <a:pt x="384" y="96"/>
                  </a:lnTo>
                  <a:lnTo>
                    <a:pt x="390" y="102"/>
                  </a:lnTo>
                  <a:lnTo>
                    <a:pt x="396" y="111"/>
                  </a:lnTo>
                  <a:lnTo>
                    <a:pt x="401" y="119"/>
                  </a:lnTo>
                  <a:lnTo>
                    <a:pt x="407" y="129"/>
                  </a:lnTo>
                  <a:lnTo>
                    <a:pt x="411" y="138"/>
                  </a:lnTo>
                  <a:lnTo>
                    <a:pt x="417" y="148"/>
                  </a:lnTo>
                  <a:lnTo>
                    <a:pt x="419" y="155"/>
                  </a:lnTo>
                  <a:lnTo>
                    <a:pt x="421" y="165"/>
                  </a:lnTo>
                  <a:lnTo>
                    <a:pt x="424" y="175"/>
                  </a:lnTo>
                  <a:lnTo>
                    <a:pt x="426" y="184"/>
                  </a:lnTo>
                  <a:lnTo>
                    <a:pt x="428" y="194"/>
                  </a:lnTo>
                  <a:lnTo>
                    <a:pt x="430" y="203"/>
                  </a:lnTo>
                  <a:lnTo>
                    <a:pt x="430" y="215"/>
                  </a:lnTo>
                  <a:lnTo>
                    <a:pt x="432" y="228"/>
                  </a:lnTo>
                  <a:lnTo>
                    <a:pt x="432" y="224"/>
                  </a:lnTo>
                  <a:lnTo>
                    <a:pt x="430" y="234"/>
                  </a:lnTo>
                  <a:lnTo>
                    <a:pt x="430" y="246"/>
                  </a:lnTo>
                  <a:lnTo>
                    <a:pt x="428" y="257"/>
                  </a:lnTo>
                  <a:lnTo>
                    <a:pt x="426" y="267"/>
                  </a:lnTo>
                  <a:lnTo>
                    <a:pt x="424" y="276"/>
                  </a:lnTo>
                  <a:lnTo>
                    <a:pt x="421" y="286"/>
                  </a:lnTo>
                  <a:lnTo>
                    <a:pt x="419" y="295"/>
                  </a:lnTo>
                  <a:lnTo>
                    <a:pt x="417" y="303"/>
                  </a:lnTo>
                  <a:lnTo>
                    <a:pt x="411" y="313"/>
                  </a:lnTo>
                  <a:lnTo>
                    <a:pt x="407" y="322"/>
                  </a:lnTo>
                  <a:lnTo>
                    <a:pt x="396" y="342"/>
                  </a:lnTo>
                  <a:lnTo>
                    <a:pt x="384" y="355"/>
                  </a:lnTo>
                  <a:lnTo>
                    <a:pt x="355" y="384"/>
                  </a:lnTo>
                  <a:lnTo>
                    <a:pt x="342" y="395"/>
                  </a:lnTo>
                  <a:lnTo>
                    <a:pt x="323" y="407"/>
                  </a:lnTo>
                  <a:lnTo>
                    <a:pt x="313" y="411"/>
                  </a:lnTo>
                  <a:lnTo>
                    <a:pt x="303" y="416"/>
                  </a:lnTo>
                  <a:lnTo>
                    <a:pt x="296" y="418"/>
                  </a:lnTo>
                  <a:lnTo>
                    <a:pt x="286" y="420"/>
                  </a:lnTo>
                  <a:lnTo>
                    <a:pt x="277" y="424"/>
                  </a:lnTo>
                  <a:lnTo>
                    <a:pt x="267" y="426"/>
                  </a:lnTo>
                  <a:lnTo>
                    <a:pt x="257" y="428"/>
                  </a:lnTo>
                  <a:lnTo>
                    <a:pt x="248" y="430"/>
                  </a:lnTo>
                  <a:lnTo>
                    <a:pt x="234" y="430"/>
                  </a:lnTo>
                  <a:lnTo>
                    <a:pt x="225" y="432"/>
                  </a:lnTo>
                  <a:lnTo>
                    <a:pt x="229" y="432"/>
                  </a:lnTo>
                  <a:lnTo>
                    <a:pt x="217" y="430"/>
                  </a:lnTo>
                  <a:lnTo>
                    <a:pt x="205" y="430"/>
                  </a:lnTo>
                  <a:lnTo>
                    <a:pt x="194" y="428"/>
                  </a:lnTo>
                  <a:lnTo>
                    <a:pt x="184" y="426"/>
                  </a:lnTo>
                  <a:lnTo>
                    <a:pt x="175" y="424"/>
                  </a:lnTo>
                  <a:lnTo>
                    <a:pt x="165" y="420"/>
                  </a:lnTo>
                  <a:lnTo>
                    <a:pt x="156" y="418"/>
                  </a:lnTo>
                  <a:lnTo>
                    <a:pt x="148" y="416"/>
                  </a:lnTo>
                  <a:lnTo>
                    <a:pt x="138" y="411"/>
                  </a:lnTo>
                  <a:lnTo>
                    <a:pt x="129" y="407"/>
                  </a:lnTo>
                  <a:lnTo>
                    <a:pt x="119" y="401"/>
                  </a:lnTo>
                  <a:lnTo>
                    <a:pt x="111" y="395"/>
                  </a:lnTo>
                  <a:lnTo>
                    <a:pt x="102" y="389"/>
                  </a:lnTo>
                  <a:lnTo>
                    <a:pt x="96" y="384"/>
                  </a:lnTo>
                  <a:lnTo>
                    <a:pt x="83" y="370"/>
                  </a:lnTo>
                  <a:lnTo>
                    <a:pt x="77" y="363"/>
                  </a:lnTo>
                  <a:lnTo>
                    <a:pt x="69" y="355"/>
                  </a:lnTo>
                  <a:lnTo>
                    <a:pt x="58" y="342"/>
                  </a:lnTo>
                  <a:lnTo>
                    <a:pt x="46" y="322"/>
                  </a:lnTo>
                  <a:lnTo>
                    <a:pt x="42" y="313"/>
                  </a:lnTo>
                  <a:lnTo>
                    <a:pt x="36" y="303"/>
                  </a:lnTo>
                  <a:lnTo>
                    <a:pt x="35" y="295"/>
                  </a:lnTo>
                  <a:lnTo>
                    <a:pt x="33" y="286"/>
                  </a:lnTo>
                  <a:lnTo>
                    <a:pt x="29" y="276"/>
                  </a:lnTo>
                  <a:lnTo>
                    <a:pt x="27" y="267"/>
                  </a:lnTo>
                  <a:lnTo>
                    <a:pt x="25" y="257"/>
                  </a:lnTo>
                  <a:lnTo>
                    <a:pt x="23" y="248"/>
                  </a:lnTo>
                  <a:lnTo>
                    <a:pt x="23" y="226"/>
                  </a:lnTo>
                  <a:lnTo>
                    <a:pt x="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61" name="Freeform 6"/>
            <p:cNvSpPr>
              <a:spLocks/>
            </p:cNvSpPr>
            <p:nvPr/>
          </p:nvSpPr>
          <p:spPr bwMode="auto">
            <a:xfrm>
              <a:off x="3932" y="1239"/>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0 w 455"/>
                <a:gd name="T11" fmla="*/ 449 h 455"/>
                <a:gd name="T12" fmla="*/ 224 w 455"/>
                <a:gd name="T13" fmla="*/ 455 h 455"/>
                <a:gd name="T14" fmla="*/ 261 w 455"/>
                <a:gd name="T15" fmla="*/ 451 h 455"/>
                <a:gd name="T16" fmla="*/ 303 w 455"/>
                <a:gd name="T17" fmla="*/ 442 h 455"/>
                <a:gd name="T18" fmla="*/ 353 w 455"/>
                <a:gd name="T19" fmla="*/ 415 h 455"/>
                <a:gd name="T20" fmla="*/ 426 w 455"/>
                <a:gd name="T21" fmla="*/ 334 h 455"/>
                <a:gd name="T22" fmla="*/ 443 w 455"/>
                <a:gd name="T23" fmla="*/ 294 h 455"/>
                <a:gd name="T24" fmla="*/ 453 w 455"/>
                <a:gd name="T25" fmla="*/ 250 h 455"/>
                <a:gd name="T26" fmla="*/ 453 w 455"/>
                <a:gd name="T27" fmla="*/ 215 h 455"/>
                <a:gd name="T28" fmla="*/ 447 w 455"/>
                <a:gd name="T29" fmla="*/ 167 h 455"/>
                <a:gd name="T30" fmla="*/ 430 w 455"/>
                <a:gd name="T31" fmla="*/ 127 h 455"/>
                <a:gd name="T32" fmla="*/ 403 w 455"/>
                <a:gd name="T33" fmla="*/ 81 h 455"/>
                <a:gd name="T34" fmla="*/ 353 w 455"/>
                <a:gd name="T35" fmla="*/ 39 h 455"/>
                <a:gd name="T36" fmla="*/ 303 w 455"/>
                <a:gd name="T37" fmla="*/ 12 h 455"/>
                <a:gd name="T38" fmla="*/ 261 w 455"/>
                <a:gd name="T39" fmla="*/ 2 h 455"/>
                <a:gd name="T40" fmla="*/ 180 w 455"/>
                <a:gd name="T41" fmla="*/ 4 h 455"/>
                <a:gd name="T42" fmla="*/ 136 w 455"/>
                <a:gd name="T43" fmla="*/ 18 h 455"/>
                <a:gd name="T44" fmla="*/ 100 w 455"/>
                <a:gd name="T45" fmla="*/ 39 h 455"/>
                <a:gd name="T46" fmla="*/ 38 w 455"/>
                <a:gd name="T47" fmla="*/ 100 h 455"/>
                <a:gd name="T48" fmla="*/ 17 w 455"/>
                <a:gd name="T49" fmla="*/ 137 h 455"/>
                <a:gd name="T50" fmla="*/ 4 w 455"/>
                <a:gd name="T51" fmla="*/ 181 h 455"/>
                <a:gd name="T52" fmla="*/ 23 w 455"/>
                <a:gd name="T53" fmla="*/ 227 h 455"/>
                <a:gd name="T54" fmla="*/ 29 w 455"/>
                <a:gd name="T55" fmla="*/ 175 h 455"/>
                <a:gd name="T56" fmla="*/ 42 w 455"/>
                <a:gd name="T57" fmla="*/ 139 h 455"/>
                <a:gd name="T58" fmla="*/ 63 w 455"/>
                <a:gd name="T59" fmla="*/ 102 h 455"/>
                <a:gd name="T60" fmla="*/ 88 w 455"/>
                <a:gd name="T61" fmla="*/ 77 h 455"/>
                <a:gd name="T62" fmla="*/ 119 w 455"/>
                <a:gd name="T63" fmla="*/ 52 h 455"/>
                <a:gd name="T64" fmla="*/ 155 w 455"/>
                <a:gd name="T65" fmla="*/ 35 h 455"/>
                <a:gd name="T66" fmla="*/ 194 w 455"/>
                <a:gd name="T67" fmla="*/ 25 h 455"/>
                <a:gd name="T68" fmla="*/ 257 w 455"/>
                <a:gd name="T69" fmla="*/ 25 h 455"/>
                <a:gd name="T70" fmla="*/ 295 w 455"/>
                <a:gd name="T71" fmla="*/ 35 h 455"/>
                <a:gd name="T72" fmla="*/ 342 w 455"/>
                <a:gd name="T73" fmla="*/ 58 h 455"/>
                <a:gd name="T74" fmla="*/ 384 w 455"/>
                <a:gd name="T75" fmla="*/ 96 h 455"/>
                <a:gd name="T76" fmla="*/ 407 w 455"/>
                <a:gd name="T77" fmla="*/ 129 h 455"/>
                <a:gd name="T78" fmla="*/ 420 w 455"/>
                <a:gd name="T79" fmla="*/ 165 h 455"/>
                <a:gd name="T80" fmla="*/ 430 w 455"/>
                <a:gd name="T81" fmla="*/ 204 h 455"/>
                <a:gd name="T82" fmla="*/ 430 w 455"/>
                <a:gd name="T83" fmla="*/ 235 h 455"/>
                <a:gd name="T84" fmla="*/ 424 w 455"/>
                <a:gd name="T85" fmla="*/ 277 h 455"/>
                <a:gd name="T86" fmla="*/ 411 w 455"/>
                <a:gd name="T87" fmla="*/ 313 h 455"/>
                <a:gd name="T88" fmla="*/ 355 w 455"/>
                <a:gd name="T89" fmla="*/ 384 h 455"/>
                <a:gd name="T90" fmla="*/ 303 w 455"/>
                <a:gd name="T91" fmla="*/ 417 h 455"/>
                <a:gd name="T92" fmla="*/ 267 w 455"/>
                <a:gd name="T93" fmla="*/ 426 h 455"/>
                <a:gd name="T94" fmla="*/ 224 w 455"/>
                <a:gd name="T95" fmla="*/ 432 h 455"/>
                <a:gd name="T96" fmla="*/ 194 w 455"/>
                <a:gd name="T97" fmla="*/ 428 h 455"/>
                <a:gd name="T98" fmla="*/ 155 w 455"/>
                <a:gd name="T99" fmla="*/ 419 h 455"/>
                <a:gd name="T100" fmla="*/ 119 w 455"/>
                <a:gd name="T101" fmla="*/ 401 h 455"/>
                <a:gd name="T102" fmla="*/ 82 w 455"/>
                <a:gd name="T103" fmla="*/ 371 h 455"/>
                <a:gd name="T104" fmla="*/ 46 w 455"/>
                <a:gd name="T105" fmla="*/ 323 h 455"/>
                <a:gd name="T106" fmla="*/ 32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7"/>
                  </a:moveTo>
                  <a:lnTo>
                    <a:pt x="0" y="248"/>
                  </a:lnTo>
                  <a:lnTo>
                    <a:pt x="2" y="261"/>
                  </a:lnTo>
                  <a:lnTo>
                    <a:pt x="4" y="271"/>
                  </a:lnTo>
                  <a:lnTo>
                    <a:pt x="5" y="284"/>
                  </a:lnTo>
                  <a:lnTo>
                    <a:pt x="9" y="294"/>
                  </a:lnTo>
                  <a:lnTo>
                    <a:pt x="11" y="304"/>
                  </a:lnTo>
                  <a:lnTo>
                    <a:pt x="17" y="315"/>
                  </a:lnTo>
                  <a:lnTo>
                    <a:pt x="23" y="325"/>
                  </a:lnTo>
                  <a:lnTo>
                    <a:pt x="27" y="334"/>
                  </a:lnTo>
                  <a:lnTo>
                    <a:pt x="38" y="353"/>
                  </a:lnTo>
                  <a:lnTo>
                    <a:pt x="50" y="371"/>
                  </a:lnTo>
                  <a:lnTo>
                    <a:pt x="57" y="378"/>
                  </a:lnTo>
                  <a:lnTo>
                    <a:pt x="63" y="386"/>
                  </a:lnTo>
                  <a:lnTo>
                    <a:pt x="80" y="403"/>
                  </a:lnTo>
                  <a:lnTo>
                    <a:pt x="100" y="415"/>
                  </a:lnTo>
                  <a:lnTo>
                    <a:pt x="107" y="421"/>
                  </a:lnTo>
                  <a:lnTo>
                    <a:pt x="117" y="426"/>
                  </a:lnTo>
                  <a:lnTo>
                    <a:pt x="126" y="430"/>
                  </a:lnTo>
                  <a:lnTo>
                    <a:pt x="136" y="436"/>
                  </a:lnTo>
                  <a:lnTo>
                    <a:pt x="148" y="442"/>
                  </a:lnTo>
                  <a:lnTo>
                    <a:pt x="157" y="444"/>
                  </a:lnTo>
                  <a:lnTo>
                    <a:pt x="167" y="447"/>
                  </a:lnTo>
                  <a:lnTo>
                    <a:pt x="180" y="449"/>
                  </a:lnTo>
                  <a:lnTo>
                    <a:pt x="190" y="451"/>
                  </a:lnTo>
                  <a:lnTo>
                    <a:pt x="201" y="453"/>
                  </a:lnTo>
                  <a:lnTo>
                    <a:pt x="213" y="453"/>
                  </a:lnTo>
                  <a:lnTo>
                    <a:pt x="224" y="455"/>
                  </a:lnTo>
                  <a:lnTo>
                    <a:pt x="228" y="455"/>
                  </a:lnTo>
                  <a:lnTo>
                    <a:pt x="238" y="453"/>
                  </a:lnTo>
                  <a:lnTo>
                    <a:pt x="247" y="453"/>
                  </a:lnTo>
                  <a:lnTo>
                    <a:pt x="261" y="451"/>
                  </a:lnTo>
                  <a:lnTo>
                    <a:pt x="271" y="449"/>
                  </a:lnTo>
                  <a:lnTo>
                    <a:pt x="284" y="447"/>
                  </a:lnTo>
                  <a:lnTo>
                    <a:pt x="294" y="444"/>
                  </a:lnTo>
                  <a:lnTo>
                    <a:pt x="303" y="442"/>
                  </a:lnTo>
                  <a:lnTo>
                    <a:pt x="315" y="436"/>
                  </a:lnTo>
                  <a:lnTo>
                    <a:pt x="324" y="430"/>
                  </a:lnTo>
                  <a:lnTo>
                    <a:pt x="334" y="426"/>
                  </a:lnTo>
                  <a:lnTo>
                    <a:pt x="353" y="415"/>
                  </a:lnTo>
                  <a:lnTo>
                    <a:pt x="370" y="403"/>
                  </a:lnTo>
                  <a:lnTo>
                    <a:pt x="403" y="371"/>
                  </a:lnTo>
                  <a:lnTo>
                    <a:pt x="415" y="353"/>
                  </a:lnTo>
                  <a:lnTo>
                    <a:pt x="426" y="334"/>
                  </a:lnTo>
                  <a:lnTo>
                    <a:pt x="430" y="325"/>
                  </a:lnTo>
                  <a:lnTo>
                    <a:pt x="436" y="315"/>
                  </a:lnTo>
                  <a:lnTo>
                    <a:pt x="441" y="304"/>
                  </a:lnTo>
                  <a:lnTo>
                    <a:pt x="443" y="294"/>
                  </a:lnTo>
                  <a:lnTo>
                    <a:pt x="447"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7" y="167"/>
                  </a:lnTo>
                  <a:lnTo>
                    <a:pt x="443" y="158"/>
                  </a:lnTo>
                  <a:lnTo>
                    <a:pt x="441" y="148"/>
                  </a:lnTo>
                  <a:lnTo>
                    <a:pt x="436" y="137"/>
                  </a:lnTo>
                  <a:lnTo>
                    <a:pt x="430" y="127"/>
                  </a:lnTo>
                  <a:lnTo>
                    <a:pt x="426" y="117"/>
                  </a:lnTo>
                  <a:lnTo>
                    <a:pt x="420" y="108"/>
                  </a:lnTo>
                  <a:lnTo>
                    <a:pt x="415" y="100"/>
                  </a:lnTo>
                  <a:lnTo>
                    <a:pt x="403" y="81"/>
                  </a:lnTo>
                  <a:lnTo>
                    <a:pt x="386" y="64"/>
                  </a:lnTo>
                  <a:lnTo>
                    <a:pt x="378" y="58"/>
                  </a:lnTo>
                  <a:lnTo>
                    <a:pt x="370" y="50"/>
                  </a:lnTo>
                  <a:lnTo>
                    <a:pt x="353" y="39"/>
                  </a:lnTo>
                  <a:lnTo>
                    <a:pt x="334" y="27"/>
                  </a:lnTo>
                  <a:lnTo>
                    <a:pt x="324" y="23"/>
                  </a:lnTo>
                  <a:lnTo>
                    <a:pt x="315" y="18"/>
                  </a:lnTo>
                  <a:lnTo>
                    <a:pt x="303" y="12"/>
                  </a:lnTo>
                  <a:lnTo>
                    <a:pt x="294" y="10"/>
                  </a:lnTo>
                  <a:lnTo>
                    <a:pt x="284" y="6"/>
                  </a:lnTo>
                  <a:lnTo>
                    <a:pt x="271" y="4"/>
                  </a:lnTo>
                  <a:lnTo>
                    <a:pt x="261" y="2"/>
                  </a:lnTo>
                  <a:lnTo>
                    <a:pt x="249" y="0"/>
                  </a:lnTo>
                  <a:lnTo>
                    <a:pt x="203" y="0"/>
                  </a:lnTo>
                  <a:lnTo>
                    <a:pt x="190" y="2"/>
                  </a:lnTo>
                  <a:lnTo>
                    <a:pt x="180" y="4"/>
                  </a:lnTo>
                  <a:lnTo>
                    <a:pt x="167" y="6"/>
                  </a:lnTo>
                  <a:lnTo>
                    <a:pt x="157" y="10"/>
                  </a:lnTo>
                  <a:lnTo>
                    <a:pt x="148" y="12"/>
                  </a:lnTo>
                  <a:lnTo>
                    <a:pt x="136" y="18"/>
                  </a:lnTo>
                  <a:lnTo>
                    <a:pt x="126" y="23"/>
                  </a:lnTo>
                  <a:lnTo>
                    <a:pt x="117" y="27"/>
                  </a:lnTo>
                  <a:lnTo>
                    <a:pt x="107" y="33"/>
                  </a:lnTo>
                  <a:lnTo>
                    <a:pt x="100" y="39"/>
                  </a:lnTo>
                  <a:lnTo>
                    <a:pt x="80" y="50"/>
                  </a:lnTo>
                  <a:lnTo>
                    <a:pt x="65" y="66"/>
                  </a:lnTo>
                  <a:lnTo>
                    <a:pt x="50" y="81"/>
                  </a:lnTo>
                  <a:lnTo>
                    <a:pt x="38" y="100"/>
                  </a:lnTo>
                  <a:lnTo>
                    <a:pt x="32" y="108"/>
                  </a:lnTo>
                  <a:lnTo>
                    <a:pt x="27" y="117"/>
                  </a:lnTo>
                  <a:lnTo>
                    <a:pt x="23" y="127"/>
                  </a:lnTo>
                  <a:lnTo>
                    <a:pt x="17" y="137"/>
                  </a:lnTo>
                  <a:lnTo>
                    <a:pt x="11" y="148"/>
                  </a:lnTo>
                  <a:lnTo>
                    <a:pt x="9" y="158"/>
                  </a:lnTo>
                  <a:lnTo>
                    <a:pt x="5" y="167"/>
                  </a:lnTo>
                  <a:lnTo>
                    <a:pt x="4" y="181"/>
                  </a:lnTo>
                  <a:lnTo>
                    <a:pt x="2" y="190"/>
                  </a:lnTo>
                  <a:lnTo>
                    <a:pt x="0" y="202"/>
                  </a:lnTo>
                  <a:lnTo>
                    <a:pt x="0" y="227"/>
                  </a:lnTo>
                  <a:lnTo>
                    <a:pt x="23" y="227"/>
                  </a:lnTo>
                  <a:lnTo>
                    <a:pt x="23" y="206"/>
                  </a:lnTo>
                  <a:lnTo>
                    <a:pt x="25" y="194"/>
                  </a:lnTo>
                  <a:lnTo>
                    <a:pt x="27" y="185"/>
                  </a:lnTo>
                  <a:lnTo>
                    <a:pt x="29" y="175"/>
                  </a:lnTo>
                  <a:lnTo>
                    <a:pt x="32" y="165"/>
                  </a:lnTo>
                  <a:lnTo>
                    <a:pt x="34" y="156"/>
                  </a:lnTo>
                  <a:lnTo>
                    <a:pt x="36" y="148"/>
                  </a:lnTo>
                  <a:lnTo>
                    <a:pt x="42" y="139"/>
                  </a:lnTo>
                  <a:lnTo>
                    <a:pt x="46" y="129"/>
                  </a:lnTo>
                  <a:lnTo>
                    <a:pt x="52" y="119"/>
                  </a:lnTo>
                  <a:lnTo>
                    <a:pt x="57" y="112"/>
                  </a:lnTo>
                  <a:lnTo>
                    <a:pt x="63" y="102"/>
                  </a:lnTo>
                  <a:lnTo>
                    <a:pt x="69" y="96"/>
                  </a:lnTo>
                  <a:lnTo>
                    <a:pt x="77" y="89"/>
                  </a:lnTo>
                  <a:lnTo>
                    <a:pt x="80" y="81"/>
                  </a:lnTo>
                  <a:lnTo>
                    <a:pt x="88" y="77"/>
                  </a:lnTo>
                  <a:lnTo>
                    <a:pt x="96" y="70"/>
                  </a:lnTo>
                  <a:lnTo>
                    <a:pt x="102" y="64"/>
                  </a:lnTo>
                  <a:lnTo>
                    <a:pt x="111" y="58"/>
                  </a:lnTo>
                  <a:lnTo>
                    <a:pt x="119" y="52"/>
                  </a:lnTo>
                  <a:lnTo>
                    <a:pt x="128" y="46"/>
                  </a:lnTo>
                  <a:lnTo>
                    <a:pt x="138" y="43"/>
                  </a:lnTo>
                  <a:lnTo>
                    <a:pt x="148" y="37"/>
                  </a:lnTo>
                  <a:lnTo>
                    <a:pt x="155" y="35"/>
                  </a:lnTo>
                  <a:lnTo>
                    <a:pt x="165" y="33"/>
                  </a:lnTo>
                  <a:lnTo>
                    <a:pt x="175" y="29"/>
                  </a:lnTo>
                  <a:lnTo>
                    <a:pt x="184" y="27"/>
                  </a:lnTo>
                  <a:lnTo>
                    <a:pt x="194" y="25"/>
                  </a:lnTo>
                  <a:lnTo>
                    <a:pt x="203" y="23"/>
                  </a:lnTo>
                  <a:lnTo>
                    <a:pt x="226" y="23"/>
                  </a:lnTo>
                  <a:lnTo>
                    <a:pt x="246" y="23"/>
                  </a:lnTo>
                  <a:lnTo>
                    <a:pt x="257" y="25"/>
                  </a:lnTo>
                  <a:lnTo>
                    <a:pt x="267" y="27"/>
                  </a:lnTo>
                  <a:lnTo>
                    <a:pt x="276" y="29"/>
                  </a:lnTo>
                  <a:lnTo>
                    <a:pt x="286" y="33"/>
                  </a:lnTo>
                  <a:lnTo>
                    <a:pt x="295" y="35"/>
                  </a:lnTo>
                  <a:lnTo>
                    <a:pt x="303" y="37"/>
                  </a:lnTo>
                  <a:lnTo>
                    <a:pt x="313" y="43"/>
                  </a:lnTo>
                  <a:lnTo>
                    <a:pt x="322" y="46"/>
                  </a:lnTo>
                  <a:lnTo>
                    <a:pt x="342" y="58"/>
                  </a:lnTo>
                  <a:lnTo>
                    <a:pt x="355" y="70"/>
                  </a:lnTo>
                  <a:lnTo>
                    <a:pt x="363" y="77"/>
                  </a:lnTo>
                  <a:lnTo>
                    <a:pt x="370" y="83"/>
                  </a:lnTo>
                  <a:lnTo>
                    <a:pt x="384" y="96"/>
                  </a:lnTo>
                  <a:lnTo>
                    <a:pt x="390" y="102"/>
                  </a:lnTo>
                  <a:lnTo>
                    <a:pt x="395" y="112"/>
                  </a:lnTo>
                  <a:lnTo>
                    <a:pt x="401" y="119"/>
                  </a:lnTo>
                  <a:lnTo>
                    <a:pt x="407" y="129"/>
                  </a:lnTo>
                  <a:lnTo>
                    <a:pt x="411" y="139"/>
                  </a:lnTo>
                  <a:lnTo>
                    <a:pt x="416" y="148"/>
                  </a:lnTo>
                  <a:lnTo>
                    <a:pt x="418" y="156"/>
                  </a:lnTo>
                  <a:lnTo>
                    <a:pt x="420" y="165"/>
                  </a:lnTo>
                  <a:lnTo>
                    <a:pt x="424" y="175"/>
                  </a:lnTo>
                  <a:lnTo>
                    <a:pt x="426" y="185"/>
                  </a:lnTo>
                  <a:lnTo>
                    <a:pt x="428" y="194"/>
                  </a:lnTo>
                  <a:lnTo>
                    <a:pt x="430" y="204"/>
                  </a:lnTo>
                  <a:lnTo>
                    <a:pt x="430" y="215"/>
                  </a:lnTo>
                  <a:lnTo>
                    <a:pt x="432" y="229"/>
                  </a:lnTo>
                  <a:lnTo>
                    <a:pt x="432" y="225"/>
                  </a:lnTo>
                  <a:lnTo>
                    <a:pt x="430" y="235"/>
                  </a:lnTo>
                  <a:lnTo>
                    <a:pt x="430" y="246"/>
                  </a:lnTo>
                  <a:lnTo>
                    <a:pt x="428" y="258"/>
                  </a:lnTo>
                  <a:lnTo>
                    <a:pt x="426" y="267"/>
                  </a:lnTo>
                  <a:lnTo>
                    <a:pt x="424" y="277"/>
                  </a:lnTo>
                  <a:lnTo>
                    <a:pt x="420" y="286"/>
                  </a:lnTo>
                  <a:lnTo>
                    <a:pt x="418" y="296"/>
                  </a:lnTo>
                  <a:lnTo>
                    <a:pt x="416" y="304"/>
                  </a:lnTo>
                  <a:lnTo>
                    <a:pt x="411" y="313"/>
                  </a:lnTo>
                  <a:lnTo>
                    <a:pt x="407" y="323"/>
                  </a:lnTo>
                  <a:lnTo>
                    <a:pt x="395" y="342"/>
                  </a:lnTo>
                  <a:lnTo>
                    <a:pt x="384" y="355"/>
                  </a:lnTo>
                  <a:lnTo>
                    <a:pt x="355" y="384"/>
                  </a:lnTo>
                  <a:lnTo>
                    <a:pt x="342" y="396"/>
                  </a:lnTo>
                  <a:lnTo>
                    <a:pt x="322" y="407"/>
                  </a:lnTo>
                  <a:lnTo>
                    <a:pt x="313" y="411"/>
                  </a:lnTo>
                  <a:lnTo>
                    <a:pt x="303" y="417"/>
                  </a:lnTo>
                  <a:lnTo>
                    <a:pt x="295" y="419"/>
                  </a:lnTo>
                  <a:lnTo>
                    <a:pt x="286" y="421"/>
                  </a:lnTo>
                  <a:lnTo>
                    <a:pt x="276" y="424"/>
                  </a:lnTo>
                  <a:lnTo>
                    <a:pt x="267" y="426"/>
                  </a:lnTo>
                  <a:lnTo>
                    <a:pt x="257" y="428"/>
                  </a:lnTo>
                  <a:lnTo>
                    <a:pt x="247" y="430"/>
                  </a:lnTo>
                  <a:lnTo>
                    <a:pt x="234" y="430"/>
                  </a:lnTo>
                  <a:lnTo>
                    <a:pt x="224" y="432"/>
                  </a:lnTo>
                  <a:lnTo>
                    <a:pt x="228" y="432"/>
                  </a:lnTo>
                  <a:lnTo>
                    <a:pt x="217" y="430"/>
                  </a:lnTo>
                  <a:lnTo>
                    <a:pt x="205" y="430"/>
                  </a:lnTo>
                  <a:lnTo>
                    <a:pt x="194" y="428"/>
                  </a:lnTo>
                  <a:lnTo>
                    <a:pt x="184" y="426"/>
                  </a:lnTo>
                  <a:lnTo>
                    <a:pt x="175" y="424"/>
                  </a:lnTo>
                  <a:lnTo>
                    <a:pt x="165" y="421"/>
                  </a:lnTo>
                  <a:lnTo>
                    <a:pt x="155" y="419"/>
                  </a:lnTo>
                  <a:lnTo>
                    <a:pt x="148" y="417"/>
                  </a:lnTo>
                  <a:lnTo>
                    <a:pt x="138" y="411"/>
                  </a:lnTo>
                  <a:lnTo>
                    <a:pt x="128" y="407"/>
                  </a:lnTo>
                  <a:lnTo>
                    <a:pt x="119" y="401"/>
                  </a:lnTo>
                  <a:lnTo>
                    <a:pt x="111" y="396"/>
                  </a:lnTo>
                  <a:lnTo>
                    <a:pt x="102" y="390"/>
                  </a:lnTo>
                  <a:lnTo>
                    <a:pt x="96" y="384"/>
                  </a:lnTo>
                  <a:lnTo>
                    <a:pt x="82" y="371"/>
                  </a:lnTo>
                  <a:lnTo>
                    <a:pt x="77" y="363"/>
                  </a:lnTo>
                  <a:lnTo>
                    <a:pt x="69" y="355"/>
                  </a:lnTo>
                  <a:lnTo>
                    <a:pt x="57" y="342"/>
                  </a:lnTo>
                  <a:lnTo>
                    <a:pt x="46" y="323"/>
                  </a:lnTo>
                  <a:lnTo>
                    <a:pt x="42" y="313"/>
                  </a:lnTo>
                  <a:lnTo>
                    <a:pt x="36" y="304"/>
                  </a:lnTo>
                  <a:lnTo>
                    <a:pt x="34" y="296"/>
                  </a:lnTo>
                  <a:lnTo>
                    <a:pt x="32" y="286"/>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62" name="Freeform 7"/>
            <p:cNvSpPr>
              <a:spLocks/>
            </p:cNvSpPr>
            <p:nvPr/>
          </p:nvSpPr>
          <p:spPr bwMode="auto">
            <a:xfrm>
              <a:off x="3417" y="1454"/>
              <a:ext cx="532" cy="43"/>
            </a:xfrm>
            <a:custGeom>
              <a:avLst/>
              <a:gdLst>
                <a:gd name="T0" fmla="*/ 19 w 532"/>
                <a:gd name="T1" fmla="*/ 0 h 43"/>
                <a:gd name="T2" fmla="*/ 13 w 532"/>
                <a:gd name="T3" fmla="*/ 0 h 43"/>
                <a:gd name="T4" fmla="*/ 10 w 532"/>
                <a:gd name="T5" fmla="*/ 2 h 43"/>
                <a:gd name="T6" fmla="*/ 2 w 532"/>
                <a:gd name="T7" fmla="*/ 10 h 43"/>
                <a:gd name="T8" fmla="*/ 0 w 532"/>
                <a:gd name="T9" fmla="*/ 14 h 43"/>
                <a:gd name="T10" fmla="*/ 0 w 532"/>
                <a:gd name="T11" fmla="*/ 25 h 43"/>
                <a:gd name="T12" fmla="*/ 2 w 532"/>
                <a:gd name="T13" fmla="*/ 29 h 43"/>
                <a:gd name="T14" fmla="*/ 10 w 532"/>
                <a:gd name="T15" fmla="*/ 37 h 43"/>
                <a:gd name="T16" fmla="*/ 13 w 532"/>
                <a:gd name="T17" fmla="*/ 39 h 43"/>
                <a:gd name="T18" fmla="*/ 19 w 532"/>
                <a:gd name="T19" fmla="*/ 39 h 43"/>
                <a:gd name="T20" fmla="*/ 513 w 532"/>
                <a:gd name="T21" fmla="*/ 43 h 43"/>
                <a:gd name="T22" fmla="*/ 519 w 532"/>
                <a:gd name="T23" fmla="*/ 43 h 43"/>
                <a:gd name="T24" fmla="*/ 522 w 532"/>
                <a:gd name="T25" fmla="*/ 41 h 43"/>
                <a:gd name="T26" fmla="*/ 530 w 532"/>
                <a:gd name="T27" fmla="*/ 33 h 43"/>
                <a:gd name="T28" fmla="*/ 532 w 532"/>
                <a:gd name="T29" fmla="*/ 29 h 43"/>
                <a:gd name="T30" fmla="*/ 532 w 532"/>
                <a:gd name="T31" fmla="*/ 18 h 43"/>
                <a:gd name="T32" fmla="*/ 530 w 532"/>
                <a:gd name="T33" fmla="*/ 14 h 43"/>
                <a:gd name="T34" fmla="*/ 522 w 532"/>
                <a:gd name="T35" fmla="*/ 6 h 43"/>
                <a:gd name="T36" fmla="*/ 519 w 532"/>
                <a:gd name="T37" fmla="*/ 4 h 43"/>
                <a:gd name="T38" fmla="*/ 513 w 532"/>
                <a:gd name="T39" fmla="*/ 4 h 43"/>
                <a:gd name="T40" fmla="*/ 19 w 532"/>
                <a:gd name="T41" fmla="*/ 0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32" h="43">
                  <a:moveTo>
                    <a:pt x="19" y="0"/>
                  </a:moveTo>
                  <a:lnTo>
                    <a:pt x="13" y="0"/>
                  </a:lnTo>
                  <a:lnTo>
                    <a:pt x="10" y="2"/>
                  </a:lnTo>
                  <a:lnTo>
                    <a:pt x="2" y="10"/>
                  </a:lnTo>
                  <a:lnTo>
                    <a:pt x="0" y="14"/>
                  </a:lnTo>
                  <a:lnTo>
                    <a:pt x="0" y="25"/>
                  </a:lnTo>
                  <a:lnTo>
                    <a:pt x="2" y="29"/>
                  </a:lnTo>
                  <a:lnTo>
                    <a:pt x="10" y="37"/>
                  </a:lnTo>
                  <a:lnTo>
                    <a:pt x="13" y="39"/>
                  </a:lnTo>
                  <a:lnTo>
                    <a:pt x="19" y="39"/>
                  </a:lnTo>
                  <a:lnTo>
                    <a:pt x="513" y="43"/>
                  </a:lnTo>
                  <a:lnTo>
                    <a:pt x="519" y="43"/>
                  </a:lnTo>
                  <a:lnTo>
                    <a:pt x="522" y="41"/>
                  </a:lnTo>
                  <a:lnTo>
                    <a:pt x="530" y="33"/>
                  </a:lnTo>
                  <a:lnTo>
                    <a:pt x="532" y="29"/>
                  </a:lnTo>
                  <a:lnTo>
                    <a:pt x="532" y="18"/>
                  </a:lnTo>
                  <a:lnTo>
                    <a:pt x="530" y="14"/>
                  </a:lnTo>
                  <a:lnTo>
                    <a:pt x="522" y="6"/>
                  </a:lnTo>
                  <a:lnTo>
                    <a:pt x="519" y="4"/>
                  </a:lnTo>
                  <a:lnTo>
                    <a:pt x="513"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63" name="Rectangle 8"/>
            <p:cNvSpPr>
              <a:spLocks noChangeArrowheads="1"/>
            </p:cNvSpPr>
            <p:nvPr/>
          </p:nvSpPr>
          <p:spPr bwMode="auto">
            <a:xfrm>
              <a:off x="3139" y="1300"/>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A</a:t>
              </a:r>
              <a:endParaRPr kumimoji="0" lang="en-US" altLang="tr-TR" sz="3600" b="1">
                <a:solidFill>
                  <a:srgbClr val="00FF00"/>
                </a:solidFill>
              </a:endParaRPr>
            </a:p>
          </p:txBody>
        </p:sp>
        <p:sp>
          <p:nvSpPr>
            <p:cNvPr id="180264" name="Rectangle 9"/>
            <p:cNvSpPr>
              <a:spLocks noChangeArrowheads="1"/>
            </p:cNvSpPr>
            <p:nvPr/>
          </p:nvSpPr>
          <p:spPr bwMode="auto">
            <a:xfrm>
              <a:off x="4080" y="132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B</a:t>
              </a:r>
              <a:endParaRPr kumimoji="0" lang="en-US" altLang="tr-TR" sz="3600" b="1">
                <a:solidFill>
                  <a:srgbClr val="00FF00"/>
                </a:solidFill>
              </a:endParaRPr>
            </a:p>
          </p:txBody>
        </p:sp>
        <p:sp>
          <p:nvSpPr>
            <p:cNvPr id="180265" name="Rectangle 10"/>
            <p:cNvSpPr>
              <a:spLocks noChangeArrowheads="1"/>
            </p:cNvSpPr>
            <p:nvPr/>
          </p:nvSpPr>
          <p:spPr bwMode="auto">
            <a:xfrm>
              <a:off x="3500" y="1225"/>
              <a:ext cx="26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1/0</a:t>
              </a:r>
              <a:endParaRPr kumimoji="0" lang="en-US" altLang="tr-TR" b="1">
                <a:solidFill>
                  <a:srgbClr val="00FF00"/>
                </a:solidFill>
              </a:endParaRPr>
            </a:p>
          </p:txBody>
        </p:sp>
        <p:sp>
          <p:nvSpPr>
            <p:cNvPr id="180266" name="Freeform 11"/>
            <p:cNvSpPr>
              <a:spLocks/>
            </p:cNvSpPr>
            <p:nvPr/>
          </p:nvSpPr>
          <p:spPr bwMode="auto">
            <a:xfrm>
              <a:off x="3770" y="1408"/>
              <a:ext cx="187" cy="79"/>
            </a:xfrm>
            <a:custGeom>
              <a:avLst/>
              <a:gdLst>
                <a:gd name="T0" fmla="*/ 162 w 187"/>
                <a:gd name="T1" fmla="*/ 79 h 79"/>
                <a:gd name="T2" fmla="*/ 173 w 187"/>
                <a:gd name="T3" fmla="*/ 79 h 79"/>
                <a:gd name="T4" fmla="*/ 177 w 187"/>
                <a:gd name="T5" fmla="*/ 77 h 79"/>
                <a:gd name="T6" fmla="*/ 185 w 187"/>
                <a:gd name="T7" fmla="*/ 69 h 79"/>
                <a:gd name="T8" fmla="*/ 187 w 187"/>
                <a:gd name="T9" fmla="*/ 66 h 79"/>
                <a:gd name="T10" fmla="*/ 187 w 187"/>
                <a:gd name="T11" fmla="*/ 54 h 79"/>
                <a:gd name="T12" fmla="*/ 185 w 187"/>
                <a:gd name="T13" fmla="*/ 50 h 79"/>
                <a:gd name="T14" fmla="*/ 177 w 187"/>
                <a:gd name="T15" fmla="*/ 42 h 79"/>
                <a:gd name="T16" fmla="*/ 173 w 187"/>
                <a:gd name="T17" fmla="*/ 41 h 79"/>
                <a:gd name="T18" fmla="*/ 25 w 187"/>
                <a:gd name="T19" fmla="*/ 0 h 79"/>
                <a:gd name="T20" fmla="*/ 14 w 187"/>
                <a:gd name="T21" fmla="*/ 0 h 79"/>
                <a:gd name="T22" fmla="*/ 10 w 187"/>
                <a:gd name="T23" fmla="*/ 2 h 79"/>
                <a:gd name="T24" fmla="*/ 2 w 187"/>
                <a:gd name="T25" fmla="*/ 10 h 79"/>
                <a:gd name="T26" fmla="*/ 0 w 187"/>
                <a:gd name="T27" fmla="*/ 14 h 79"/>
                <a:gd name="T28" fmla="*/ 0 w 187"/>
                <a:gd name="T29" fmla="*/ 25 h 79"/>
                <a:gd name="T30" fmla="*/ 2 w 187"/>
                <a:gd name="T31" fmla="*/ 29 h 79"/>
                <a:gd name="T32" fmla="*/ 10 w 187"/>
                <a:gd name="T33" fmla="*/ 37 h 79"/>
                <a:gd name="T34" fmla="*/ 14 w 187"/>
                <a:gd name="T35" fmla="*/ 39 h 79"/>
                <a:gd name="T36" fmla="*/ 162 w 187"/>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7" h="79">
                  <a:moveTo>
                    <a:pt x="162" y="79"/>
                  </a:moveTo>
                  <a:lnTo>
                    <a:pt x="173" y="79"/>
                  </a:lnTo>
                  <a:lnTo>
                    <a:pt x="177" y="77"/>
                  </a:lnTo>
                  <a:lnTo>
                    <a:pt x="185" y="69"/>
                  </a:lnTo>
                  <a:lnTo>
                    <a:pt x="187" y="66"/>
                  </a:lnTo>
                  <a:lnTo>
                    <a:pt x="187" y="54"/>
                  </a:lnTo>
                  <a:lnTo>
                    <a:pt x="185" y="50"/>
                  </a:lnTo>
                  <a:lnTo>
                    <a:pt x="177" y="42"/>
                  </a:lnTo>
                  <a:lnTo>
                    <a:pt x="173" y="41"/>
                  </a:lnTo>
                  <a:lnTo>
                    <a:pt x="25" y="0"/>
                  </a:lnTo>
                  <a:lnTo>
                    <a:pt x="14" y="0"/>
                  </a:lnTo>
                  <a:lnTo>
                    <a:pt x="10" y="2"/>
                  </a:lnTo>
                  <a:lnTo>
                    <a:pt x="2" y="10"/>
                  </a:lnTo>
                  <a:lnTo>
                    <a:pt x="0" y="14"/>
                  </a:lnTo>
                  <a:lnTo>
                    <a:pt x="0" y="25"/>
                  </a:lnTo>
                  <a:lnTo>
                    <a:pt x="2" y="29"/>
                  </a:lnTo>
                  <a:lnTo>
                    <a:pt x="10" y="37"/>
                  </a:lnTo>
                  <a:lnTo>
                    <a:pt x="14" y="39"/>
                  </a:lnTo>
                  <a:lnTo>
                    <a:pt x="16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67" name="Freeform 12"/>
            <p:cNvSpPr>
              <a:spLocks/>
            </p:cNvSpPr>
            <p:nvPr/>
          </p:nvSpPr>
          <p:spPr bwMode="auto">
            <a:xfrm>
              <a:off x="3770" y="1458"/>
              <a:ext cx="194" cy="79"/>
            </a:xfrm>
            <a:custGeom>
              <a:avLst/>
              <a:gdLst>
                <a:gd name="T0" fmla="*/ 181 w 194"/>
                <a:gd name="T1" fmla="*/ 39 h 79"/>
                <a:gd name="T2" fmla="*/ 185 w 194"/>
                <a:gd name="T3" fmla="*/ 37 h 79"/>
                <a:gd name="T4" fmla="*/ 192 w 194"/>
                <a:gd name="T5" fmla="*/ 29 h 79"/>
                <a:gd name="T6" fmla="*/ 194 w 194"/>
                <a:gd name="T7" fmla="*/ 25 h 79"/>
                <a:gd name="T8" fmla="*/ 194 w 194"/>
                <a:gd name="T9" fmla="*/ 14 h 79"/>
                <a:gd name="T10" fmla="*/ 192 w 194"/>
                <a:gd name="T11" fmla="*/ 10 h 79"/>
                <a:gd name="T12" fmla="*/ 185 w 194"/>
                <a:gd name="T13" fmla="*/ 2 h 79"/>
                <a:gd name="T14" fmla="*/ 181 w 194"/>
                <a:gd name="T15" fmla="*/ 0 h 79"/>
                <a:gd name="T16" fmla="*/ 169 w 194"/>
                <a:gd name="T17" fmla="*/ 0 h 79"/>
                <a:gd name="T18" fmla="*/ 14 w 194"/>
                <a:gd name="T19" fmla="*/ 40 h 79"/>
                <a:gd name="T20" fmla="*/ 10 w 194"/>
                <a:gd name="T21" fmla="*/ 42 h 79"/>
                <a:gd name="T22" fmla="*/ 2 w 194"/>
                <a:gd name="T23" fmla="*/ 50 h 79"/>
                <a:gd name="T24" fmla="*/ 0 w 194"/>
                <a:gd name="T25" fmla="*/ 54 h 79"/>
                <a:gd name="T26" fmla="*/ 0 w 194"/>
                <a:gd name="T27" fmla="*/ 65 h 79"/>
                <a:gd name="T28" fmla="*/ 2 w 194"/>
                <a:gd name="T29" fmla="*/ 69 h 79"/>
                <a:gd name="T30" fmla="*/ 10 w 194"/>
                <a:gd name="T31" fmla="*/ 77 h 79"/>
                <a:gd name="T32" fmla="*/ 14 w 194"/>
                <a:gd name="T33" fmla="*/ 79 h 79"/>
                <a:gd name="T34" fmla="*/ 25 w 194"/>
                <a:gd name="T35" fmla="*/ 79 h 79"/>
                <a:gd name="T36" fmla="*/ 181 w 194"/>
                <a:gd name="T37" fmla="*/ 3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4" h="79">
                  <a:moveTo>
                    <a:pt x="181" y="39"/>
                  </a:moveTo>
                  <a:lnTo>
                    <a:pt x="185" y="37"/>
                  </a:lnTo>
                  <a:lnTo>
                    <a:pt x="192" y="29"/>
                  </a:lnTo>
                  <a:lnTo>
                    <a:pt x="194" y="25"/>
                  </a:lnTo>
                  <a:lnTo>
                    <a:pt x="194" y="14"/>
                  </a:lnTo>
                  <a:lnTo>
                    <a:pt x="192" y="10"/>
                  </a:lnTo>
                  <a:lnTo>
                    <a:pt x="185" y="2"/>
                  </a:lnTo>
                  <a:lnTo>
                    <a:pt x="181" y="0"/>
                  </a:lnTo>
                  <a:lnTo>
                    <a:pt x="169" y="0"/>
                  </a:lnTo>
                  <a:lnTo>
                    <a:pt x="14" y="40"/>
                  </a:lnTo>
                  <a:lnTo>
                    <a:pt x="10" y="42"/>
                  </a:lnTo>
                  <a:lnTo>
                    <a:pt x="2" y="50"/>
                  </a:lnTo>
                  <a:lnTo>
                    <a:pt x="0" y="54"/>
                  </a:lnTo>
                  <a:lnTo>
                    <a:pt x="0" y="65"/>
                  </a:lnTo>
                  <a:lnTo>
                    <a:pt x="2" y="69"/>
                  </a:lnTo>
                  <a:lnTo>
                    <a:pt x="10" y="77"/>
                  </a:lnTo>
                  <a:lnTo>
                    <a:pt x="14" y="79"/>
                  </a:lnTo>
                  <a:lnTo>
                    <a:pt x="25" y="79"/>
                  </a:lnTo>
                  <a:lnTo>
                    <a:pt x="18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grpSp>
        <p:nvGrpSpPr>
          <p:cNvPr id="529421" name="Group 13"/>
          <p:cNvGrpSpPr>
            <a:grpSpLocks/>
          </p:cNvGrpSpPr>
          <p:nvPr/>
        </p:nvGrpSpPr>
        <p:grpSpPr bwMode="auto">
          <a:xfrm>
            <a:off x="6946900" y="1614488"/>
            <a:ext cx="1579563" cy="744537"/>
            <a:chOff x="4376" y="1222"/>
            <a:chExt cx="995" cy="469"/>
          </a:xfrm>
        </p:grpSpPr>
        <p:sp>
          <p:nvSpPr>
            <p:cNvPr id="180256" name="Rectangle 14"/>
            <p:cNvSpPr>
              <a:spLocks noChangeArrowheads="1"/>
            </p:cNvSpPr>
            <p:nvPr/>
          </p:nvSpPr>
          <p:spPr bwMode="auto">
            <a:xfrm>
              <a:off x="5065" y="1341"/>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6666FF"/>
                  </a:solidFill>
                  <a:latin typeface="Swiss 721 SWA" charset="0"/>
                </a:rPr>
                <a:t>C</a:t>
              </a:r>
              <a:endParaRPr kumimoji="0" lang="en-US" altLang="tr-TR" sz="3600" b="1">
                <a:solidFill>
                  <a:srgbClr val="6666FF"/>
                </a:solidFill>
              </a:endParaRPr>
            </a:p>
          </p:txBody>
        </p:sp>
        <p:sp>
          <p:nvSpPr>
            <p:cNvPr id="180257" name="Rectangle 15"/>
            <p:cNvSpPr>
              <a:spLocks noChangeArrowheads="1"/>
            </p:cNvSpPr>
            <p:nvPr/>
          </p:nvSpPr>
          <p:spPr bwMode="auto">
            <a:xfrm>
              <a:off x="4439" y="1222"/>
              <a:ext cx="26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6666FF"/>
                  </a:solidFill>
                  <a:latin typeface="Swiss 721 SWA" charset="0"/>
                </a:rPr>
                <a:t>1/0</a:t>
              </a:r>
              <a:endParaRPr kumimoji="0" lang="en-US" altLang="tr-TR" b="1">
                <a:solidFill>
                  <a:srgbClr val="6666FF"/>
                </a:solidFill>
              </a:endParaRPr>
            </a:p>
          </p:txBody>
        </p:sp>
        <p:sp>
          <p:nvSpPr>
            <p:cNvPr id="180258" name="Line 16"/>
            <p:cNvSpPr>
              <a:spLocks noChangeShapeType="1"/>
            </p:cNvSpPr>
            <p:nvPr/>
          </p:nvSpPr>
          <p:spPr bwMode="auto">
            <a:xfrm>
              <a:off x="4376" y="1488"/>
              <a:ext cx="528" cy="0"/>
            </a:xfrm>
            <a:prstGeom prst="line">
              <a:avLst/>
            </a:prstGeom>
            <a:noFill/>
            <a:ln w="57150">
              <a:solidFill>
                <a:srgbClr val="6666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80259" name="Freeform 17"/>
            <p:cNvSpPr>
              <a:spLocks/>
            </p:cNvSpPr>
            <p:nvPr/>
          </p:nvSpPr>
          <p:spPr bwMode="auto">
            <a:xfrm>
              <a:off x="4916" y="1236"/>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0 w 455"/>
                <a:gd name="T11" fmla="*/ 449 h 455"/>
                <a:gd name="T12" fmla="*/ 224 w 455"/>
                <a:gd name="T13" fmla="*/ 455 h 455"/>
                <a:gd name="T14" fmla="*/ 261 w 455"/>
                <a:gd name="T15" fmla="*/ 451 h 455"/>
                <a:gd name="T16" fmla="*/ 303 w 455"/>
                <a:gd name="T17" fmla="*/ 442 h 455"/>
                <a:gd name="T18" fmla="*/ 353 w 455"/>
                <a:gd name="T19" fmla="*/ 415 h 455"/>
                <a:gd name="T20" fmla="*/ 426 w 455"/>
                <a:gd name="T21" fmla="*/ 334 h 455"/>
                <a:gd name="T22" fmla="*/ 443 w 455"/>
                <a:gd name="T23" fmla="*/ 294 h 455"/>
                <a:gd name="T24" fmla="*/ 453 w 455"/>
                <a:gd name="T25" fmla="*/ 250 h 455"/>
                <a:gd name="T26" fmla="*/ 453 w 455"/>
                <a:gd name="T27" fmla="*/ 215 h 455"/>
                <a:gd name="T28" fmla="*/ 447 w 455"/>
                <a:gd name="T29" fmla="*/ 167 h 455"/>
                <a:gd name="T30" fmla="*/ 430 w 455"/>
                <a:gd name="T31" fmla="*/ 127 h 455"/>
                <a:gd name="T32" fmla="*/ 403 w 455"/>
                <a:gd name="T33" fmla="*/ 81 h 455"/>
                <a:gd name="T34" fmla="*/ 353 w 455"/>
                <a:gd name="T35" fmla="*/ 39 h 455"/>
                <a:gd name="T36" fmla="*/ 303 w 455"/>
                <a:gd name="T37" fmla="*/ 12 h 455"/>
                <a:gd name="T38" fmla="*/ 261 w 455"/>
                <a:gd name="T39" fmla="*/ 2 h 455"/>
                <a:gd name="T40" fmla="*/ 180 w 455"/>
                <a:gd name="T41" fmla="*/ 4 h 455"/>
                <a:gd name="T42" fmla="*/ 136 w 455"/>
                <a:gd name="T43" fmla="*/ 18 h 455"/>
                <a:gd name="T44" fmla="*/ 100 w 455"/>
                <a:gd name="T45" fmla="*/ 39 h 455"/>
                <a:gd name="T46" fmla="*/ 38 w 455"/>
                <a:gd name="T47" fmla="*/ 100 h 455"/>
                <a:gd name="T48" fmla="*/ 17 w 455"/>
                <a:gd name="T49" fmla="*/ 137 h 455"/>
                <a:gd name="T50" fmla="*/ 4 w 455"/>
                <a:gd name="T51" fmla="*/ 181 h 455"/>
                <a:gd name="T52" fmla="*/ 23 w 455"/>
                <a:gd name="T53" fmla="*/ 227 h 455"/>
                <a:gd name="T54" fmla="*/ 28 w 455"/>
                <a:gd name="T55" fmla="*/ 175 h 455"/>
                <a:gd name="T56" fmla="*/ 42 w 455"/>
                <a:gd name="T57" fmla="*/ 139 h 455"/>
                <a:gd name="T58" fmla="*/ 63 w 455"/>
                <a:gd name="T59" fmla="*/ 102 h 455"/>
                <a:gd name="T60" fmla="*/ 88 w 455"/>
                <a:gd name="T61" fmla="*/ 77 h 455"/>
                <a:gd name="T62" fmla="*/ 119 w 455"/>
                <a:gd name="T63" fmla="*/ 52 h 455"/>
                <a:gd name="T64" fmla="*/ 155 w 455"/>
                <a:gd name="T65" fmla="*/ 35 h 455"/>
                <a:gd name="T66" fmla="*/ 194 w 455"/>
                <a:gd name="T67" fmla="*/ 25 h 455"/>
                <a:gd name="T68" fmla="*/ 286 w 455"/>
                <a:gd name="T69" fmla="*/ 33 h 455"/>
                <a:gd name="T70" fmla="*/ 322 w 455"/>
                <a:gd name="T71" fmla="*/ 47 h 455"/>
                <a:gd name="T72" fmla="*/ 370 w 455"/>
                <a:gd name="T73" fmla="*/ 83 h 455"/>
                <a:gd name="T74" fmla="*/ 401 w 455"/>
                <a:gd name="T75" fmla="*/ 119 h 455"/>
                <a:gd name="T76" fmla="*/ 418 w 455"/>
                <a:gd name="T77" fmla="*/ 156 h 455"/>
                <a:gd name="T78" fmla="*/ 428 w 455"/>
                <a:gd name="T79" fmla="*/ 194 h 455"/>
                <a:gd name="T80" fmla="*/ 432 w 455"/>
                <a:gd name="T81" fmla="*/ 225 h 455"/>
                <a:gd name="T82" fmla="*/ 426 w 455"/>
                <a:gd name="T83" fmla="*/ 267 h 455"/>
                <a:gd name="T84" fmla="*/ 416 w 455"/>
                <a:gd name="T85" fmla="*/ 304 h 455"/>
                <a:gd name="T86" fmla="*/ 384 w 455"/>
                <a:gd name="T87" fmla="*/ 355 h 455"/>
                <a:gd name="T88" fmla="*/ 313 w 455"/>
                <a:gd name="T89" fmla="*/ 411 h 455"/>
                <a:gd name="T90" fmla="*/ 276 w 455"/>
                <a:gd name="T91" fmla="*/ 424 h 455"/>
                <a:gd name="T92" fmla="*/ 234 w 455"/>
                <a:gd name="T93" fmla="*/ 430 h 455"/>
                <a:gd name="T94" fmla="*/ 205 w 455"/>
                <a:gd name="T95" fmla="*/ 430 h 455"/>
                <a:gd name="T96" fmla="*/ 165 w 455"/>
                <a:gd name="T97" fmla="*/ 421 h 455"/>
                <a:gd name="T98" fmla="*/ 128 w 455"/>
                <a:gd name="T99" fmla="*/ 407 h 455"/>
                <a:gd name="T100" fmla="*/ 96 w 455"/>
                <a:gd name="T101" fmla="*/ 384 h 455"/>
                <a:gd name="T102" fmla="*/ 57 w 455"/>
                <a:gd name="T103" fmla="*/ 342 h 455"/>
                <a:gd name="T104" fmla="*/ 34 w 455"/>
                <a:gd name="T105" fmla="*/ 296 h 455"/>
                <a:gd name="T106" fmla="*/ 25 w 455"/>
                <a:gd name="T107" fmla="*/ 258 h 4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55" h="455">
                  <a:moveTo>
                    <a:pt x="0" y="227"/>
                  </a:moveTo>
                  <a:lnTo>
                    <a:pt x="0" y="248"/>
                  </a:lnTo>
                  <a:lnTo>
                    <a:pt x="2" y="261"/>
                  </a:lnTo>
                  <a:lnTo>
                    <a:pt x="4" y="271"/>
                  </a:lnTo>
                  <a:lnTo>
                    <a:pt x="5" y="284"/>
                  </a:lnTo>
                  <a:lnTo>
                    <a:pt x="9" y="294"/>
                  </a:lnTo>
                  <a:lnTo>
                    <a:pt x="11" y="304"/>
                  </a:lnTo>
                  <a:lnTo>
                    <a:pt x="17" y="315"/>
                  </a:lnTo>
                  <a:lnTo>
                    <a:pt x="23" y="325"/>
                  </a:lnTo>
                  <a:lnTo>
                    <a:pt x="27" y="334"/>
                  </a:lnTo>
                  <a:lnTo>
                    <a:pt x="38" y="353"/>
                  </a:lnTo>
                  <a:lnTo>
                    <a:pt x="50" y="371"/>
                  </a:lnTo>
                  <a:lnTo>
                    <a:pt x="57" y="378"/>
                  </a:lnTo>
                  <a:lnTo>
                    <a:pt x="63" y="386"/>
                  </a:lnTo>
                  <a:lnTo>
                    <a:pt x="80" y="403"/>
                  </a:lnTo>
                  <a:lnTo>
                    <a:pt x="100" y="415"/>
                  </a:lnTo>
                  <a:lnTo>
                    <a:pt x="107" y="421"/>
                  </a:lnTo>
                  <a:lnTo>
                    <a:pt x="117" y="426"/>
                  </a:lnTo>
                  <a:lnTo>
                    <a:pt x="126" y="430"/>
                  </a:lnTo>
                  <a:lnTo>
                    <a:pt x="136" y="436"/>
                  </a:lnTo>
                  <a:lnTo>
                    <a:pt x="148" y="442"/>
                  </a:lnTo>
                  <a:lnTo>
                    <a:pt x="157" y="444"/>
                  </a:lnTo>
                  <a:lnTo>
                    <a:pt x="167" y="447"/>
                  </a:lnTo>
                  <a:lnTo>
                    <a:pt x="180" y="449"/>
                  </a:lnTo>
                  <a:lnTo>
                    <a:pt x="190" y="451"/>
                  </a:lnTo>
                  <a:lnTo>
                    <a:pt x="201" y="453"/>
                  </a:lnTo>
                  <a:lnTo>
                    <a:pt x="213" y="453"/>
                  </a:lnTo>
                  <a:lnTo>
                    <a:pt x="224" y="455"/>
                  </a:lnTo>
                  <a:lnTo>
                    <a:pt x="228" y="455"/>
                  </a:lnTo>
                  <a:lnTo>
                    <a:pt x="238" y="453"/>
                  </a:lnTo>
                  <a:lnTo>
                    <a:pt x="247" y="453"/>
                  </a:lnTo>
                  <a:lnTo>
                    <a:pt x="261" y="451"/>
                  </a:lnTo>
                  <a:lnTo>
                    <a:pt x="270" y="449"/>
                  </a:lnTo>
                  <a:lnTo>
                    <a:pt x="284" y="447"/>
                  </a:lnTo>
                  <a:lnTo>
                    <a:pt x="294" y="444"/>
                  </a:lnTo>
                  <a:lnTo>
                    <a:pt x="303" y="442"/>
                  </a:lnTo>
                  <a:lnTo>
                    <a:pt x="315" y="436"/>
                  </a:lnTo>
                  <a:lnTo>
                    <a:pt x="324" y="430"/>
                  </a:lnTo>
                  <a:lnTo>
                    <a:pt x="334" y="426"/>
                  </a:lnTo>
                  <a:lnTo>
                    <a:pt x="353" y="415"/>
                  </a:lnTo>
                  <a:lnTo>
                    <a:pt x="370" y="403"/>
                  </a:lnTo>
                  <a:lnTo>
                    <a:pt x="403" y="371"/>
                  </a:lnTo>
                  <a:lnTo>
                    <a:pt x="415" y="353"/>
                  </a:lnTo>
                  <a:lnTo>
                    <a:pt x="426" y="334"/>
                  </a:lnTo>
                  <a:lnTo>
                    <a:pt x="430" y="325"/>
                  </a:lnTo>
                  <a:lnTo>
                    <a:pt x="436" y="315"/>
                  </a:lnTo>
                  <a:lnTo>
                    <a:pt x="441" y="304"/>
                  </a:lnTo>
                  <a:lnTo>
                    <a:pt x="443" y="294"/>
                  </a:lnTo>
                  <a:lnTo>
                    <a:pt x="447"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7" y="167"/>
                  </a:lnTo>
                  <a:lnTo>
                    <a:pt x="443" y="158"/>
                  </a:lnTo>
                  <a:lnTo>
                    <a:pt x="441" y="148"/>
                  </a:lnTo>
                  <a:lnTo>
                    <a:pt x="436" y="137"/>
                  </a:lnTo>
                  <a:lnTo>
                    <a:pt x="430" y="127"/>
                  </a:lnTo>
                  <a:lnTo>
                    <a:pt x="426" y="117"/>
                  </a:lnTo>
                  <a:lnTo>
                    <a:pt x="420" y="108"/>
                  </a:lnTo>
                  <a:lnTo>
                    <a:pt x="415" y="100"/>
                  </a:lnTo>
                  <a:lnTo>
                    <a:pt x="403" y="81"/>
                  </a:lnTo>
                  <a:lnTo>
                    <a:pt x="386" y="64"/>
                  </a:lnTo>
                  <a:lnTo>
                    <a:pt x="378" y="58"/>
                  </a:lnTo>
                  <a:lnTo>
                    <a:pt x="370" y="50"/>
                  </a:lnTo>
                  <a:lnTo>
                    <a:pt x="353" y="39"/>
                  </a:lnTo>
                  <a:lnTo>
                    <a:pt x="334" y="27"/>
                  </a:lnTo>
                  <a:lnTo>
                    <a:pt x="324" y="23"/>
                  </a:lnTo>
                  <a:lnTo>
                    <a:pt x="315" y="18"/>
                  </a:lnTo>
                  <a:lnTo>
                    <a:pt x="303" y="12"/>
                  </a:lnTo>
                  <a:lnTo>
                    <a:pt x="294" y="10"/>
                  </a:lnTo>
                  <a:lnTo>
                    <a:pt x="284" y="6"/>
                  </a:lnTo>
                  <a:lnTo>
                    <a:pt x="270" y="4"/>
                  </a:lnTo>
                  <a:lnTo>
                    <a:pt x="261" y="2"/>
                  </a:lnTo>
                  <a:lnTo>
                    <a:pt x="249" y="0"/>
                  </a:lnTo>
                  <a:lnTo>
                    <a:pt x="203" y="0"/>
                  </a:lnTo>
                  <a:lnTo>
                    <a:pt x="190" y="2"/>
                  </a:lnTo>
                  <a:lnTo>
                    <a:pt x="180" y="4"/>
                  </a:lnTo>
                  <a:lnTo>
                    <a:pt x="167" y="6"/>
                  </a:lnTo>
                  <a:lnTo>
                    <a:pt x="157" y="10"/>
                  </a:lnTo>
                  <a:lnTo>
                    <a:pt x="148" y="12"/>
                  </a:lnTo>
                  <a:lnTo>
                    <a:pt x="136" y="18"/>
                  </a:lnTo>
                  <a:lnTo>
                    <a:pt x="126" y="23"/>
                  </a:lnTo>
                  <a:lnTo>
                    <a:pt x="117" y="27"/>
                  </a:lnTo>
                  <a:lnTo>
                    <a:pt x="107" y="33"/>
                  </a:lnTo>
                  <a:lnTo>
                    <a:pt x="100" y="39"/>
                  </a:lnTo>
                  <a:lnTo>
                    <a:pt x="80" y="50"/>
                  </a:lnTo>
                  <a:lnTo>
                    <a:pt x="65" y="66"/>
                  </a:lnTo>
                  <a:lnTo>
                    <a:pt x="50" y="81"/>
                  </a:lnTo>
                  <a:lnTo>
                    <a:pt x="38" y="100"/>
                  </a:lnTo>
                  <a:lnTo>
                    <a:pt x="32" y="108"/>
                  </a:lnTo>
                  <a:lnTo>
                    <a:pt x="27" y="117"/>
                  </a:lnTo>
                  <a:lnTo>
                    <a:pt x="23" y="127"/>
                  </a:lnTo>
                  <a:lnTo>
                    <a:pt x="17" y="137"/>
                  </a:lnTo>
                  <a:lnTo>
                    <a:pt x="11" y="148"/>
                  </a:lnTo>
                  <a:lnTo>
                    <a:pt x="9" y="158"/>
                  </a:lnTo>
                  <a:lnTo>
                    <a:pt x="5" y="167"/>
                  </a:lnTo>
                  <a:lnTo>
                    <a:pt x="4" y="181"/>
                  </a:lnTo>
                  <a:lnTo>
                    <a:pt x="2" y="190"/>
                  </a:lnTo>
                  <a:lnTo>
                    <a:pt x="0" y="202"/>
                  </a:lnTo>
                  <a:lnTo>
                    <a:pt x="0" y="227"/>
                  </a:lnTo>
                  <a:lnTo>
                    <a:pt x="23" y="227"/>
                  </a:lnTo>
                  <a:lnTo>
                    <a:pt x="23" y="206"/>
                  </a:lnTo>
                  <a:lnTo>
                    <a:pt x="25" y="194"/>
                  </a:lnTo>
                  <a:lnTo>
                    <a:pt x="27" y="185"/>
                  </a:lnTo>
                  <a:lnTo>
                    <a:pt x="28" y="175"/>
                  </a:lnTo>
                  <a:lnTo>
                    <a:pt x="32" y="165"/>
                  </a:lnTo>
                  <a:lnTo>
                    <a:pt x="34" y="156"/>
                  </a:lnTo>
                  <a:lnTo>
                    <a:pt x="36" y="148"/>
                  </a:lnTo>
                  <a:lnTo>
                    <a:pt x="42" y="139"/>
                  </a:lnTo>
                  <a:lnTo>
                    <a:pt x="46" y="129"/>
                  </a:lnTo>
                  <a:lnTo>
                    <a:pt x="52" y="119"/>
                  </a:lnTo>
                  <a:lnTo>
                    <a:pt x="57" y="112"/>
                  </a:lnTo>
                  <a:lnTo>
                    <a:pt x="63" y="102"/>
                  </a:lnTo>
                  <a:lnTo>
                    <a:pt x="69" y="96"/>
                  </a:lnTo>
                  <a:lnTo>
                    <a:pt x="76" y="89"/>
                  </a:lnTo>
                  <a:lnTo>
                    <a:pt x="80" y="81"/>
                  </a:lnTo>
                  <a:lnTo>
                    <a:pt x="88" y="77"/>
                  </a:lnTo>
                  <a:lnTo>
                    <a:pt x="96" y="70"/>
                  </a:lnTo>
                  <a:lnTo>
                    <a:pt x="101" y="64"/>
                  </a:lnTo>
                  <a:lnTo>
                    <a:pt x="111" y="58"/>
                  </a:lnTo>
                  <a:lnTo>
                    <a:pt x="119" y="52"/>
                  </a:lnTo>
                  <a:lnTo>
                    <a:pt x="128" y="47"/>
                  </a:lnTo>
                  <a:lnTo>
                    <a:pt x="138" y="43"/>
                  </a:lnTo>
                  <a:lnTo>
                    <a:pt x="148" y="37"/>
                  </a:lnTo>
                  <a:lnTo>
                    <a:pt x="155" y="35"/>
                  </a:lnTo>
                  <a:lnTo>
                    <a:pt x="165" y="33"/>
                  </a:lnTo>
                  <a:lnTo>
                    <a:pt x="174" y="29"/>
                  </a:lnTo>
                  <a:lnTo>
                    <a:pt x="184" y="27"/>
                  </a:lnTo>
                  <a:lnTo>
                    <a:pt x="194" y="25"/>
                  </a:lnTo>
                  <a:lnTo>
                    <a:pt x="203" y="23"/>
                  </a:lnTo>
                  <a:lnTo>
                    <a:pt x="267" y="27"/>
                  </a:lnTo>
                  <a:lnTo>
                    <a:pt x="276" y="29"/>
                  </a:lnTo>
                  <a:lnTo>
                    <a:pt x="286" y="33"/>
                  </a:lnTo>
                  <a:lnTo>
                    <a:pt x="295" y="35"/>
                  </a:lnTo>
                  <a:lnTo>
                    <a:pt x="303" y="37"/>
                  </a:lnTo>
                  <a:lnTo>
                    <a:pt x="313" y="43"/>
                  </a:lnTo>
                  <a:lnTo>
                    <a:pt x="322" y="47"/>
                  </a:lnTo>
                  <a:lnTo>
                    <a:pt x="342" y="58"/>
                  </a:lnTo>
                  <a:lnTo>
                    <a:pt x="355" y="70"/>
                  </a:lnTo>
                  <a:lnTo>
                    <a:pt x="363" y="77"/>
                  </a:lnTo>
                  <a:lnTo>
                    <a:pt x="370" y="83"/>
                  </a:lnTo>
                  <a:lnTo>
                    <a:pt x="384" y="96"/>
                  </a:lnTo>
                  <a:lnTo>
                    <a:pt x="390" y="102"/>
                  </a:lnTo>
                  <a:lnTo>
                    <a:pt x="395" y="112"/>
                  </a:lnTo>
                  <a:lnTo>
                    <a:pt x="401" y="119"/>
                  </a:lnTo>
                  <a:lnTo>
                    <a:pt x="407" y="129"/>
                  </a:lnTo>
                  <a:lnTo>
                    <a:pt x="411" y="139"/>
                  </a:lnTo>
                  <a:lnTo>
                    <a:pt x="416" y="148"/>
                  </a:lnTo>
                  <a:lnTo>
                    <a:pt x="418" y="156"/>
                  </a:lnTo>
                  <a:lnTo>
                    <a:pt x="420" y="165"/>
                  </a:lnTo>
                  <a:lnTo>
                    <a:pt x="424" y="175"/>
                  </a:lnTo>
                  <a:lnTo>
                    <a:pt x="426" y="185"/>
                  </a:lnTo>
                  <a:lnTo>
                    <a:pt x="428" y="194"/>
                  </a:lnTo>
                  <a:lnTo>
                    <a:pt x="430" y="204"/>
                  </a:lnTo>
                  <a:lnTo>
                    <a:pt x="430" y="215"/>
                  </a:lnTo>
                  <a:lnTo>
                    <a:pt x="432" y="229"/>
                  </a:lnTo>
                  <a:lnTo>
                    <a:pt x="432" y="225"/>
                  </a:lnTo>
                  <a:lnTo>
                    <a:pt x="430" y="235"/>
                  </a:lnTo>
                  <a:lnTo>
                    <a:pt x="430" y="246"/>
                  </a:lnTo>
                  <a:lnTo>
                    <a:pt x="428" y="258"/>
                  </a:lnTo>
                  <a:lnTo>
                    <a:pt x="426" y="267"/>
                  </a:lnTo>
                  <a:lnTo>
                    <a:pt x="424" y="277"/>
                  </a:lnTo>
                  <a:lnTo>
                    <a:pt x="420" y="286"/>
                  </a:lnTo>
                  <a:lnTo>
                    <a:pt x="418" y="296"/>
                  </a:lnTo>
                  <a:lnTo>
                    <a:pt x="416" y="304"/>
                  </a:lnTo>
                  <a:lnTo>
                    <a:pt x="411" y="313"/>
                  </a:lnTo>
                  <a:lnTo>
                    <a:pt x="407" y="323"/>
                  </a:lnTo>
                  <a:lnTo>
                    <a:pt x="395" y="342"/>
                  </a:lnTo>
                  <a:lnTo>
                    <a:pt x="384" y="355"/>
                  </a:lnTo>
                  <a:lnTo>
                    <a:pt x="355" y="384"/>
                  </a:lnTo>
                  <a:lnTo>
                    <a:pt x="342" y="396"/>
                  </a:lnTo>
                  <a:lnTo>
                    <a:pt x="322" y="407"/>
                  </a:lnTo>
                  <a:lnTo>
                    <a:pt x="313" y="411"/>
                  </a:lnTo>
                  <a:lnTo>
                    <a:pt x="303" y="417"/>
                  </a:lnTo>
                  <a:lnTo>
                    <a:pt x="295" y="419"/>
                  </a:lnTo>
                  <a:lnTo>
                    <a:pt x="286" y="421"/>
                  </a:lnTo>
                  <a:lnTo>
                    <a:pt x="276" y="424"/>
                  </a:lnTo>
                  <a:lnTo>
                    <a:pt x="267" y="426"/>
                  </a:lnTo>
                  <a:lnTo>
                    <a:pt x="257" y="428"/>
                  </a:lnTo>
                  <a:lnTo>
                    <a:pt x="247" y="430"/>
                  </a:lnTo>
                  <a:lnTo>
                    <a:pt x="234" y="430"/>
                  </a:lnTo>
                  <a:lnTo>
                    <a:pt x="224" y="432"/>
                  </a:lnTo>
                  <a:lnTo>
                    <a:pt x="228" y="432"/>
                  </a:lnTo>
                  <a:lnTo>
                    <a:pt x="217" y="430"/>
                  </a:lnTo>
                  <a:lnTo>
                    <a:pt x="205" y="430"/>
                  </a:lnTo>
                  <a:lnTo>
                    <a:pt x="194" y="428"/>
                  </a:lnTo>
                  <a:lnTo>
                    <a:pt x="184" y="426"/>
                  </a:lnTo>
                  <a:lnTo>
                    <a:pt x="174" y="424"/>
                  </a:lnTo>
                  <a:lnTo>
                    <a:pt x="165" y="421"/>
                  </a:lnTo>
                  <a:lnTo>
                    <a:pt x="155" y="419"/>
                  </a:lnTo>
                  <a:lnTo>
                    <a:pt x="148" y="417"/>
                  </a:lnTo>
                  <a:lnTo>
                    <a:pt x="138" y="411"/>
                  </a:lnTo>
                  <a:lnTo>
                    <a:pt x="128" y="407"/>
                  </a:lnTo>
                  <a:lnTo>
                    <a:pt x="119" y="401"/>
                  </a:lnTo>
                  <a:lnTo>
                    <a:pt x="111" y="396"/>
                  </a:lnTo>
                  <a:lnTo>
                    <a:pt x="101" y="390"/>
                  </a:lnTo>
                  <a:lnTo>
                    <a:pt x="96" y="384"/>
                  </a:lnTo>
                  <a:lnTo>
                    <a:pt x="82" y="371"/>
                  </a:lnTo>
                  <a:lnTo>
                    <a:pt x="76" y="363"/>
                  </a:lnTo>
                  <a:lnTo>
                    <a:pt x="69" y="355"/>
                  </a:lnTo>
                  <a:lnTo>
                    <a:pt x="57" y="342"/>
                  </a:lnTo>
                  <a:lnTo>
                    <a:pt x="46" y="323"/>
                  </a:lnTo>
                  <a:lnTo>
                    <a:pt x="42" y="313"/>
                  </a:lnTo>
                  <a:lnTo>
                    <a:pt x="36" y="304"/>
                  </a:lnTo>
                  <a:lnTo>
                    <a:pt x="34" y="296"/>
                  </a:lnTo>
                  <a:lnTo>
                    <a:pt x="32" y="286"/>
                  </a:lnTo>
                  <a:lnTo>
                    <a:pt x="28" y="277"/>
                  </a:lnTo>
                  <a:lnTo>
                    <a:pt x="27" y="267"/>
                  </a:lnTo>
                  <a:lnTo>
                    <a:pt x="25" y="258"/>
                  </a:lnTo>
                  <a:lnTo>
                    <a:pt x="23" y="248"/>
                  </a:lnTo>
                  <a:lnTo>
                    <a:pt x="23" y="227"/>
                  </a:lnTo>
                  <a:lnTo>
                    <a:pt x="0" y="227"/>
                  </a:lnTo>
                  <a:close/>
                </a:path>
              </a:pathLst>
            </a:custGeom>
            <a:solidFill>
              <a:srgbClr val="6666FF"/>
            </a:solidFill>
            <a:ln w="9525">
              <a:solidFill>
                <a:srgbClr val="6666FF"/>
              </a:solidFill>
              <a:round/>
              <a:headEnd/>
              <a:tailEnd/>
            </a:ln>
          </p:spPr>
          <p:txBody>
            <a:bodyPr/>
            <a:lstStyle/>
            <a:p>
              <a:endParaRPr lang="tr-TR"/>
            </a:p>
          </p:txBody>
        </p:sp>
      </p:grpSp>
      <p:grpSp>
        <p:nvGrpSpPr>
          <p:cNvPr id="529426" name="Group 18"/>
          <p:cNvGrpSpPr>
            <a:grpSpLocks/>
          </p:cNvGrpSpPr>
          <p:nvPr/>
        </p:nvGrpSpPr>
        <p:grpSpPr bwMode="auto">
          <a:xfrm>
            <a:off x="2344738" y="3117850"/>
            <a:ext cx="6127750" cy="836613"/>
            <a:chOff x="1508" y="1924"/>
            <a:chExt cx="3860" cy="527"/>
          </a:xfrm>
        </p:grpSpPr>
        <p:grpSp>
          <p:nvGrpSpPr>
            <p:cNvPr id="180232" name="Group 19"/>
            <p:cNvGrpSpPr>
              <a:grpSpLocks/>
            </p:cNvGrpSpPr>
            <p:nvPr/>
          </p:nvGrpSpPr>
          <p:grpSpPr bwMode="auto">
            <a:xfrm>
              <a:off x="1508" y="1924"/>
              <a:ext cx="2887" cy="527"/>
              <a:chOff x="1508" y="2028"/>
              <a:chExt cx="2887" cy="527"/>
            </a:xfrm>
          </p:grpSpPr>
          <p:sp>
            <p:nvSpPr>
              <p:cNvPr id="180238" name="Freeform 20"/>
              <p:cNvSpPr>
                <a:spLocks/>
              </p:cNvSpPr>
              <p:nvPr/>
            </p:nvSpPr>
            <p:spPr bwMode="auto">
              <a:xfrm>
                <a:off x="1508" y="2064"/>
                <a:ext cx="455" cy="455"/>
              </a:xfrm>
              <a:custGeom>
                <a:avLst/>
                <a:gdLst>
                  <a:gd name="T0" fmla="*/ 4 w 455"/>
                  <a:gd name="T1" fmla="*/ 271 h 455"/>
                  <a:gd name="T2" fmla="*/ 17 w 455"/>
                  <a:gd name="T3" fmla="*/ 315 h 455"/>
                  <a:gd name="T4" fmla="*/ 50 w 455"/>
                  <a:gd name="T5" fmla="*/ 370 h 455"/>
                  <a:gd name="T6" fmla="*/ 100 w 455"/>
                  <a:gd name="T7" fmla="*/ 414 h 455"/>
                  <a:gd name="T8" fmla="*/ 136 w 455"/>
                  <a:gd name="T9" fmla="*/ 436 h 455"/>
                  <a:gd name="T10" fmla="*/ 181 w 455"/>
                  <a:gd name="T11" fmla="*/ 449 h 455"/>
                  <a:gd name="T12" fmla="*/ 225 w 455"/>
                  <a:gd name="T13" fmla="*/ 455 h 455"/>
                  <a:gd name="T14" fmla="*/ 261 w 455"/>
                  <a:gd name="T15" fmla="*/ 451 h 455"/>
                  <a:gd name="T16" fmla="*/ 303 w 455"/>
                  <a:gd name="T17" fmla="*/ 441 h 455"/>
                  <a:gd name="T18" fmla="*/ 353 w 455"/>
                  <a:gd name="T19" fmla="*/ 414 h 455"/>
                  <a:gd name="T20" fmla="*/ 426 w 455"/>
                  <a:gd name="T21" fmla="*/ 334 h 455"/>
                  <a:gd name="T22" fmla="*/ 444 w 455"/>
                  <a:gd name="T23" fmla="*/ 294 h 455"/>
                  <a:gd name="T24" fmla="*/ 453 w 455"/>
                  <a:gd name="T25" fmla="*/ 249 h 455"/>
                  <a:gd name="T26" fmla="*/ 453 w 455"/>
                  <a:gd name="T27" fmla="*/ 215 h 455"/>
                  <a:gd name="T28" fmla="*/ 448 w 455"/>
                  <a:gd name="T29" fmla="*/ 167 h 455"/>
                  <a:gd name="T30" fmla="*/ 430 w 455"/>
                  <a:gd name="T31" fmla="*/ 127 h 455"/>
                  <a:gd name="T32" fmla="*/ 403 w 455"/>
                  <a:gd name="T33" fmla="*/ 81 h 455"/>
                  <a:gd name="T34" fmla="*/ 353 w 455"/>
                  <a:gd name="T35" fmla="*/ 38 h 455"/>
                  <a:gd name="T36" fmla="*/ 303 w 455"/>
                  <a:gd name="T37" fmla="*/ 12 h 455"/>
                  <a:gd name="T38" fmla="*/ 261 w 455"/>
                  <a:gd name="T39" fmla="*/ 2 h 455"/>
                  <a:gd name="T40" fmla="*/ 181 w 455"/>
                  <a:gd name="T41" fmla="*/ 4 h 455"/>
                  <a:gd name="T42" fmla="*/ 136 w 455"/>
                  <a:gd name="T43" fmla="*/ 17 h 455"/>
                  <a:gd name="T44" fmla="*/ 100 w 455"/>
                  <a:gd name="T45" fmla="*/ 38 h 455"/>
                  <a:gd name="T46" fmla="*/ 38 w 455"/>
                  <a:gd name="T47" fmla="*/ 100 h 455"/>
                  <a:gd name="T48" fmla="*/ 17 w 455"/>
                  <a:gd name="T49" fmla="*/ 136 h 455"/>
                  <a:gd name="T50" fmla="*/ 4 w 455"/>
                  <a:gd name="T51" fmla="*/ 180 h 455"/>
                  <a:gd name="T52" fmla="*/ 23 w 455"/>
                  <a:gd name="T53" fmla="*/ 226 h 455"/>
                  <a:gd name="T54" fmla="*/ 29 w 455"/>
                  <a:gd name="T55" fmla="*/ 175 h 455"/>
                  <a:gd name="T56" fmla="*/ 42 w 455"/>
                  <a:gd name="T57" fmla="*/ 138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3 h 455"/>
                  <a:gd name="T82" fmla="*/ 430 w 455"/>
                  <a:gd name="T83" fmla="*/ 234 h 455"/>
                  <a:gd name="T84" fmla="*/ 424 w 455"/>
                  <a:gd name="T85" fmla="*/ 276 h 455"/>
                  <a:gd name="T86" fmla="*/ 411 w 455"/>
                  <a:gd name="T87" fmla="*/ 313 h 455"/>
                  <a:gd name="T88" fmla="*/ 355 w 455"/>
                  <a:gd name="T89" fmla="*/ 384 h 455"/>
                  <a:gd name="T90" fmla="*/ 303 w 455"/>
                  <a:gd name="T91" fmla="*/ 416 h 455"/>
                  <a:gd name="T92" fmla="*/ 267 w 455"/>
                  <a:gd name="T93" fmla="*/ 426 h 455"/>
                  <a:gd name="T94" fmla="*/ 225 w 455"/>
                  <a:gd name="T95" fmla="*/ 432 h 455"/>
                  <a:gd name="T96" fmla="*/ 194 w 455"/>
                  <a:gd name="T97" fmla="*/ 428 h 455"/>
                  <a:gd name="T98" fmla="*/ 156 w 455"/>
                  <a:gd name="T99" fmla="*/ 418 h 455"/>
                  <a:gd name="T100" fmla="*/ 119 w 455"/>
                  <a:gd name="T101" fmla="*/ 401 h 455"/>
                  <a:gd name="T102" fmla="*/ 83 w 455"/>
                  <a:gd name="T103" fmla="*/ 370 h 455"/>
                  <a:gd name="T104" fmla="*/ 46 w 455"/>
                  <a:gd name="T105" fmla="*/ 322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6"/>
                    </a:moveTo>
                    <a:lnTo>
                      <a:pt x="0" y="248"/>
                    </a:lnTo>
                    <a:lnTo>
                      <a:pt x="2" y="261"/>
                    </a:lnTo>
                    <a:lnTo>
                      <a:pt x="4" y="271"/>
                    </a:lnTo>
                    <a:lnTo>
                      <a:pt x="6" y="284"/>
                    </a:lnTo>
                    <a:lnTo>
                      <a:pt x="10" y="294"/>
                    </a:lnTo>
                    <a:lnTo>
                      <a:pt x="12" y="303"/>
                    </a:lnTo>
                    <a:lnTo>
                      <a:pt x="17" y="315"/>
                    </a:lnTo>
                    <a:lnTo>
                      <a:pt x="23" y="324"/>
                    </a:lnTo>
                    <a:lnTo>
                      <a:pt x="27" y="334"/>
                    </a:lnTo>
                    <a:lnTo>
                      <a:pt x="38" y="353"/>
                    </a:lnTo>
                    <a:lnTo>
                      <a:pt x="50" y="370"/>
                    </a:lnTo>
                    <a:lnTo>
                      <a:pt x="58" y="378"/>
                    </a:lnTo>
                    <a:lnTo>
                      <a:pt x="63" y="386"/>
                    </a:lnTo>
                    <a:lnTo>
                      <a:pt x="81" y="403"/>
                    </a:lnTo>
                    <a:lnTo>
                      <a:pt x="100" y="414"/>
                    </a:lnTo>
                    <a:lnTo>
                      <a:pt x="108" y="420"/>
                    </a:lnTo>
                    <a:lnTo>
                      <a:pt x="117" y="426"/>
                    </a:lnTo>
                    <a:lnTo>
                      <a:pt x="127" y="430"/>
                    </a:lnTo>
                    <a:lnTo>
                      <a:pt x="136" y="436"/>
                    </a:lnTo>
                    <a:lnTo>
                      <a:pt x="148" y="441"/>
                    </a:lnTo>
                    <a:lnTo>
                      <a:pt x="157" y="443"/>
                    </a:lnTo>
                    <a:lnTo>
                      <a:pt x="167" y="447"/>
                    </a:lnTo>
                    <a:lnTo>
                      <a:pt x="181" y="449"/>
                    </a:lnTo>
                    <a:lnTo>
                      <a:pt x="190" y="451"/>
                    </a:lnTo>
                    <a:lnTo>
                      <a:pt x="202" y="453"/>
                    </a:lnTo>
                    <a:lnTo>
                      <a:pt x="213" y="453"/>
                    </a:lnTo>
                    <a:lnTo>
                      <a:pt x="225" y="455"/>
                    </a:lnTo>
                    <a:lnTo>
                      <a:pt x="229" y="455"/>
                    </a:lnTo>
                    <a:lnTo>
                      <a:pt x="238" y="453"/>
                    </a:lnTo>
                    <a:lnTo>
                      <a:pt x="248" y="453"/>
                    </a:lnTo>
                    <a:lnTo>
                      <a:pt x="261" y="451"/>
                    </a:lnTo>
                    <a:lnTo>
                      <a:pt x="271" y="449"/>
                    </a:lnTo>
                    <a:lnTo>
                      <a:pt x="284" y="447"/>
                    </a:lnTo>
                    <a:lnTo>
                      <a:pt x="294" y="443"/>
                    </a:lnTo>
                    <a:lnTo>
                      <a:pt x="303" y="441"/>
                    </a:lnTo>
                    <a:lnTo>
                      <a:pt x="315" y="436"/>
                    </a:lnTo>
                    <a:lnTo>
                      <a:pt x="325" y="430"/>
                    </a:lnTo>
                    <a:lnTo>
                      <a:pt x="334" y="426"/>
                    </a:lnTo>
                    <a:lnTo>
                      <a:pt x="353" y="414"/>
                    </a:lnTo>
                    <a:lnTo>
                      <a:pt x="371" y="403"/>
                    </a:lnTo>
                    <a:lnTo>
                      <a:pt x="403" y="370"/>
                    </a:lnTo>
                    <a:lnTo>
                      <a:pt x="415" y="353"/>
                    </a:lnTo>
                    <a:lnTo>
                      <a:pt x="426" y="334"/>
                    </a:lnTo>
                    <a:lnTo>
                      <a:pt x="430" y="324"/>
                    </a:lnTo>
                    <a:lnTo>
                      <a:pt x="436" y="315"/>
                    </a:lnTo>
                    <a:lnTo>
                      <a:pt x="442" y="303"/>
                    </a:lnTo>
                    <a:lnTo>
                      <a:pt x="444" y="294"/>
                    </a:lnTo>
                    <a:lnTo>
                      <a:pt x="448" y="284"/>
                    </a:lnTo>
                    <a:lnTo>
                      <a:pt x="449" y="271"/>
                    </a:lnTo>
                    <a:lnTo>
                      <a:pt x="451" y="261"/>
                    </a:lnTo>
                    <a:lnTo>
                      <a:pt x="453" y="249"/>
                    </a:lnTo>
                    <a:lnTo>
                      <a:pt x="453" y="238"/>
                    </a:lnTo>
                    <a:lnTo>
                      <a:pt x="455" y="228"/>
                    </a:lnTo>
                    <a:lnTo>
                      <a:pt x="455" y="224"/>
                    </a:lnTo>
                    <a:lnTo>
                      <a:pt x="453" y="215"/>
                    </a:lnTo>
                    <a:lnTo>
                      <a:pt x="453" y="203"/>
                    </a:lnTo>
                    <a:lnTo>
                      <a:pt x="451" y="190"/>
                    </a:lnTo>
                    <a:lnTo>
                      <a:pt x="449" y="180"/>
                    </a:lnTo>
                    <a:lnTo>
                      <a:pt x="448" y="167"/>
                    </a:lnTo>
                    <a:lnTo>
                      <a:pt x="444" y="157"/>
                    </a:lnTo>
                    <a:lnTo>
                      <a:pt x="442" y="148"/>
                    </a:lnTo>
                    <a:lnTo>
                      <a:pt x="436" y="136"/>
                    </a:lnTo>
                    <a:lnTo>
                      <a:pt x="430" y="127"/>
                    </a:lnTo>
                    <a:lnTo>
                      <a:pt x="426" y="117"/>
                    </a:lnTo>
                    <a:lnTo>
                      <a:pt x="421" y="107"/>
                    </a:lnTo>
                    <a:lnTo>
                      <a:pt x="415" y="100"/>
                    </a:lnTo>
                    <a:lnTo>
                      <a:pt x="403" y="81"/>
                    </a:lnTo>
                    <a:lnTo>
                      <a:pt x="386" y="63"/>
                    </a:lnTo>
                    <a:lnTo>
                      <a:pt x="378" y="58"/>
                    </a:lnTo>
                    <a:lnTo>
                      <a:pt x="371" y="50"/>
                    </a:lnTo>
                    <a:lnTo>
                      <a:pt x="353" y="38"/>
                    </a:lnTo>
                    <a:lnTo>
                      <a:pt x="334" y="27"/>
                    </a:lnTo>
                    <a:lnTo>
                      <a:pt x="325" y="23"/>
                    </a:lnTo>
                    <a:lnTo>
                      <a:pt x="315" y="17"/>
                    </a:lnTo>
                    <a:lnTo>
                      <a:pt x="303" y="12"/>
                    </a:lnTo>
                    <a:lnTo>
                      <a:pt x="294" y="10"/>
                    </a:lnTo>
                    <a:lnTo>
                      <a:pt x="284" y="6"/>
                    </a:lnTo>
                    <a:lnTo>
                      <a:pt x="271" y="4"/>
                    </a:lnTo>
                    <a:lnTo>
                      <a:pt x="261" y="2"/>
                    </a:lnTo>
                    <a:lnTo>
                      <a:pt x="250" y="0"/>
                    </a:lnTo>
                    <a:lnTo>
                      <a:pt x="204" y="0"/>
                    </a:lnTo>
                    <a:lnTo>
                      <a:pt x="190" y="2"/>
                    </a:lnTo>
                    <a:lnTo>
                      <a:pt x="181" y="4"/>
                    </a:lnTo>
                    <a:lnTo>
                      <a:pt x="167" y="6"/>
                    </a:lnTo>
                    <a:lnTo>
                      <a:pt x="157" y="10"/>
                    </a:lnTo>
                    <a:lnTo>
                      <a:pt x="148" y="12"/>
                    </a:lnTo>
                    <a:lnTo>
                      <a:pt x="136" y="17"/>
                    </a:lnTo>
                    <a:lnTo>
                      <a:pt x="127" y="23"/>
                    </a:lnTo>
                    <a:lnTo>
                      <a:pt x="117" y="27"/>
                    </a:lnTo>
                    <a:lnTo>
                      <a:pt x="108" y="33"/>
                    </a:lnTo>
                    <a:lnTo>
                      <a:pt x="100" y="38"/>
                    </a:lnTo>
                    <a:lnTo>
                      <a:pt x="81" y="50"/>
                    </a:lnTo>
                    <a:lnTo>
                      <a:pt x="65" y="65"/>
                    </a:lnTo>
                    <a:lnTo>
                      <a:pt x="50" y="81"/>
                    </a:lnTo>
                    <a:lnTo>
                      <a:pt x="38" y="100"/>
                    </a:lnTo>
                    <a:lnTo>
                      <a:pt x="33" y="107"/>
                    </a:lnTo>
                    <a:lnTo>
                      <a:pt x="27" y="117"/>
                    </a:lnTo>
                    <a:lnTo>
                      <a:pt x="23" y="127"/>
                    </a:lnTo>
                    <a:lnTo>
                      <a:pt x="17" y="136"/>
                    </a:lnTo>
                    <a:lnTo>
                      <a:pt x="12" y="148"/>
                    </a:lnTo>
                    <a:lnTo>
                      <a:pt x="10" y="157"/>
                    </a:lnTo>
                    <a:lnTo>
                      <a:pt x="6" y="167"/>
                    </a:lnTo>
                    <a:lnTo>
                      <a:pt x="4" y="180"/>
                    </a:lnTo>
                    <a:lnTo>
                      <a:pt x="2" y="190"/>
                    </a:lnTo>
                    <a:lnTo>
                      <a:pt x="0" y="201"/>
                    </a:lnTo>
                    <a:lnTo>
                      <a:pt x="0" y="226"/>
                    </a:lnTo>
                    <a:lnTo>
                      <a:pt x="23" y="226"/>
                    </a:lnTo>
                    <a:lnTo>
                      <a:pt x="23" y="205"/>
                    </a:lnTo>
                    <a:lnTo>
                      <a:pt x="25" y="194"/>
                    </a:lnTo>
                    <a:lnTo>
                      <a:pt x="27" y="184"/>
                    </a:lnTo>
                    <a:lnTo>
                      <a:pt x="29" y="175"/>
                    </a:lnTo>
                    <a:lnTo>
                      <a:pt x="33" y="165"/>
                    </a:lnTo>
                    <a:lnTo>
                      <a:pt x="35" y="155"/>
                    </a:lnTo>
                    <a:lnTo>
                      <a:pt x="36" y="148"/>
                    </a:lnTo>
                    <a:lnTo>
                      <a:pt x="42" y="138"/>
                    </a:lnTo>
                    <a:lnTo>
                      <a:pt x="46" y="129"/>
                    </a:lnTo>
                    <a:lnTo>
                      <a:pt x="52" y="119"/>
                    </a:lnTo>
                    <a:lnTo>
                      <a:pt x="58" y="111"/>
                    </a:lnTo>
                    <a:lnTo>
                      <a:pt x="63" y="102"/>
                    </a:lnTo>
                    <a:lnTo>
                      <a:pt x="69" y="96"/>
                    </a:lnTo>
                    <a:lnTo>
                      <a:pt x="77" y="88"/>
                    </a:lnTo>
                    <a:lnTo>
                      <a:pt x="81" y="81"/>
                    </a:lnTo>
                    <a:lnTo>
                      <a:pt x="88" y="77"/>
                    </a:lnTo>
                    <a:lnTo>
                      <a:pt x="96" y="69"/>
                    </a:lnTo>
                    <a:lnTo>
                      <a:pt x="102" y="63"/>
                    </a:lnTo>
                    <a:lnTo>
                      <a:pt x="111" y="58"/>
                    </a:lnTo>
                    <a:lnTo>
                      <a:pt x="119" y="52"/>
                    </a:lnTo>
                    <a:lnTo>
                      <a:pt x="129" y="46"/>
                    </a:lnTo>
                    <a:lnTo>
                      <a:pt x="138" y="42"/>
                    </a:lnTo>
                    <a:lnTo>
                      <a:pt x="148" y="36"/>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3" y="36"/>
                    </a:lnTo>
                    <a:lnTo>
                      <a:pt x="313" y="42"/>
                    </a:lnTo>
                    <a:lnTo>
                      <a:pt x="323" y="46"/>
                    </a:lnTo>
                    <a:lnTo>
                      <a:pt x="342" y="58"/>
                    </a:lnTo>
                    <a:lnTo>
                      <a:pt x="355" y="69"/>
                    </a:lnTo>
                    <a:lnTo>
                      <a:pt x="363" y="77"/>
                    </a:lnTo>
                    <a:lnTo>
                      <a:pt x="371" y="83"/>
                    </a:lnTo>
                    <a:lnTo>
                      <a:pt x="384" y="96"/>
                    </a:lnTo>
                    <a:lnTo>
                      <a:pt x="390" y="102"/>
                    </a:lnTo>
                    <a:lnTo>
                      <a:pt x="396" y="111"/>
                    </a:lnTo>
                    <a:lnTo>
                      <a:pt x="401" y="119"/>
                    </a:lnTo>
                    <a:lnTo>
                      <a:pt x="407" y="129"/>
                    </a:lnTo>
                    <a:lnTo>
                      <a:pt x="411" y="138"/>
                    </a:lnTo>
                    <a:lnTo>
                      <a:pt x="417" y="148"/>
                    </a:lnTo>
                    <a:lnTo>
                      <a:pt x="419" y="155"/>
                    </a:lnTo>
                    <a:lnTo>
                      <a:pt x="421" y="165"/>
                    </a:lnTo>
                    <a:lnTo>
                      <a:pt x="424" y="175"/>
                    </a:lnTo>
                    <a:lnTo>
                      <a:pt x="426" y="184"/>
                    </a:lnTo>
                    <a:lnTo>
                      <a:pt x="428" y="194"/>
                    </a:lnTo>
                    <a:lnTo>
                      <a:pt x="430" y="203"/>
                    </a:lnTo>
                    <a:lnTo>
                      <a:pt x="430" y="215"/>
                    </a:lnTo>
                    <a:lnTo>
                      <a:pt x="432" y="228"/>
                    </a:lnTo>
                    <a:lnTo>
                      <a:pt x="432" y="224"/>
                    </a:lnTo>
                    <a:lnTo>
                      <a:pt x="430" y="234"/>
                    </a:lnTo>
                    <a:lnTo>
                      <a:pt x="430" y="246"/>
                    </a:lnTo>
                    <a:lnTo>
                      <a:pt x="428" y="257"/>
                    </a:lnTo>
                    <a:lnTo>
                      <a:pt x="426" y="267"/>
                    </a:lnTo>
                    <a:lnTo>
                      <a:pt x="424" y="276"/>
                    </a:lnTo>
                    <a:lnTo>
                      <a:pt x="421" y="286"/>
                    </a:lnTo>
                    <a:lnTo>
                      <a:pt x="419" y="295"/>
                    </a:lnTo>
                    <a:lnTo>
                      <a:pt x="417" y="303"/>
                    </a:lnTo>
                    <a:lnTo>
                      <a:pt x="411" y="313"/>
                    </a:lnTo>
                    <a:lnTo>
                      <a:pt x="407" y="322"/>
                    </a:lnTo>
                    <a:lnTo>
                      <a:pt x="396" y="342"/>
                    </a:lnTo>
                    <a:lnTo>
                      <a:pt x="384" y="355"/>
                    </a:lnTo>
                    <a:lnTo>
                      <a:pt x="355" y="384"/>
                    </a:lnTo>
                    <a:lnTo>
                      <a:pt x="342" y="395"/>
                    </a:lnTo>
                    <a:lnTo>
                      <a:pt x="323" y="407"/>
                    </a:lnTo>
                    <a:lnTo>
                      <a:pt x="313" y="411"/>
                    </a:lnTo>
                    <a:lnTo>
                      <a:pt x="303" y="416"/>
                    </a:lnTo>
                    <a:lnTo>
                      <a:pt x="296" y="418"/>
                    </a:lnTo>
                    <a:lnTo>
                      <a:pt x="286" y="420"/>
                    </a:lnTo>
                    <a:lnTo>
                      <a:pt x="277" y="424"/>
                    </a:lnTo>
                    <a:lnTo>
                      <a:pt x="267" y="426"/>
                    </a:lnTo>
                    <a:lnTo>
                      <a:pt x="257" y="428"/>
                    </a:lnTo>
                    <a:lnTo>
                      <a:pt x="248" y="430"/>
                    </a:lnTo>
                    <a:lnTo>
                      <a:pt x="234" y="430"/>
                    </a:lnTo>
                    <a:lnTo>
                      <a:pt x="225" y="432"/>
                    </a:lnTo>
                    <a:lnTo>
                      <a:pt x="229" y="432"/>
                    </a:lnTo>
                    <a:lnTo>
                      <a:pt x="217" y="430"/>
                    </a:lnTo>
                    <a:lnTo>
                      <a:pt x="206" y="430"/>
                    </a:lnTo>
                    <a:lnTo>
                      <a:pt x="194" y="428"/>
                    </a:lnTo>
                    <a:lnTo>
                      <a:pt x="184" y="426"/>
                    </a:lnTo>
                    <a:lnTo>
                      <a:pt x="175" y="424"/>
                    </a:lnTo>
                    <a:lnTo>
                      <a:pt x="165" y="420"/>
                    </a:lnTo>
                    <a:lnTo>
                      <a:pt x="156" y="418"/>
                    </a:lnTo>
                    <a:lnTo>
                      <a:pt x="148" y="416"/>
                    </a:lnTo>
                    <a:lnTo>
                      <a:pt x="138" y="411"/>
                    </a:lnTo>
                    <a:lnTo>
                      <a:pt x="129" y="407"/>
                    </a:lnTo>
                    <a:lnTo>
                      <a:pt x="119" y="401"/>
                    </a:lnTo>
                    <a:lnTo>
                      <a:pt x="111" y="395"/>
                    </a:lnTo>
                    <a:lnTo>
                      <a:pt x="102" y="389"/>
                    </a:lnTo>
                    <a:lnTo>
                      <a:pt x="96" y="384"/>
                    </a:lnTo>
                    <a:lnTo>
                      <a:pt x="83" y="370"/>
                    </a:lnTo>
                    <a:lnTo>
                      <a:pt x="77" y="363"/>
                    </a:lnTo>
                    <a:lnTo>
                      <a:pt x="69" y="355"/>
                    </a:lnTo>
                    <a:lnTo>
                      <a:pt x="58" y="342"/>
                    </a:lnTo>
                    <a:lnTo>
                      <a:pt x="46" y="322"/>
                    </a:lnTo>
                    <a:lnTo>
                      <a:pt x="42" y="313"/>
                    </a:lnTo>
                    <a:lnTo>
                      <a:pt x="36" y="303"/>
                    </a:lnTo>
                    <a:lnTo>
                      <a:pt x="35" y="295"/>
                    </a:lnTo>
                    <a:lnTo>
                      <a:pt x="33" y="286"/>
                    </a:lnTo>
                    <a:lnTo>
                      <a:pt x="29" y="276"/>
                    </a:lnTo>
                    <a:lnTo>
                      <a:pt x="27" y="267"/>
                    </a:lnTo>
                    <a:lnTo>
                      <a:pt x="25" y="257"/>
                    </a:lnTo>
                    <a:lnTo>
                      <a:pt x="23" y="248"/>
                    </a:lnTo>
                    <a:lnTo>
                      <a:pt x="23" y="226"/>
                    </a:lnTo>
                    <a:lnTo>
                      <a:pt x="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39" name="Freeform 21"/>
              <p:cNvSpPr>
                <a:spLocks/>
              </p:cNvSpPr>
              <p:nvPr/>
            </p:nvSpPr>
            <p:spPr bwMode="auto">
              <a:xfrm>
                <a:off x="2457" y="2077"/>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0 w 455"/>
                  <a:gd name="T11" fmla="*/ 449 h 455"/>
                  <a:gd name="T12" fmla="*/ 225 w 455"/>
                  <a:gd name="T13" fmla="*/ 455 h 455"/>
                  <a:gd name="T14" fmla="*/ 261 w 455"/>
                  <a:gd name="T15" fmla="*/ 451 h 455"/>
                  <a:gd name="T16" fmla="*/ 303 w 455"/>
                  <a:gd name="T17" fmla="*/ 442 h 455"/>
                  <a:gd name="T18" fmla="*/ 353 w 455"/>
                  <a:gd name="T19" fmla="*/ 415 h 455"/>
                  <a:gd name="T20" fmla="*/ 426 w 455"/>
                  <a:gd name="T21" fmla="*/ 334 h 455"/>
                  <a:gd name="T22" fmla="*/ 443 w 455"/>
                  <a:gd name="T23" fmla="*/ 294 h 455"/>
                  <a:gd name="T24" fmla="*/ 453 w 455"/>
                  <a:gd name="T25" fmla="*/ 250 h 455"/>
                  <a:gd name="T26" fmla="*/ 453 w 455"/>
                  <a:gd name="T27" fmla="*/ 215 h 455"/>
                  <a:gd name="T28" fmla="*/ 447 w 455"/>
                  <a:gd name="T29" fmla="*/ 167 h 455"/>
                  <a:gd name="T30" fmla="*/ 430 w 455"/>
                  <a:gd name="T31" fmla="*/ 127 h 455"/>
                  <a:gd name="T32" fmla="*/ 403 w 455"/>
                  <a:gd name="T33" fmla="*/ 81 h 455"/>
                  <a:gd name="T34" fmla="*/ 353 w 455"/>
                  <a:gd name="T35" fmla="*/ 39 h 455"/>
                  <a:gd name="T36" fmla="*/ 303 w 455"/>
                  <a:gd name="T37" fmla="*/ 12 h 455"/>
                  <a:gd name="T38" fmla="*/ 261 w 455"/>
                  <a:gd name="T39" fmla="*/ 2 h 455"/>
                  <a:gd name="T40" fmla="*/ 180 w 455"/>
                  <a:gd name="T41" fmla="*/ 4 h 455"/>
                  <a:gd name="T42" fmla="*/ 136 w 455"/>
                  <a:gd name="T43" fmla="*/ 18 h 455"/>
                  <a:gd name="T44" fmla="*/ 100 w 455"/>
                  <a:gd name="T45" fmla="*/ 39 h 455"/>
                  <a:gd name="T46" fmla="*/ 38 w 455"/>
                  <a:gd name="T47" fmla="*/ 100 h 455"/>
                  <a:gd name="T48" fmla="*/ 17 w 455"/>
                  <a:gd name="T49" fmla="*/ 137 h 455"/>
                  <a:gd name="T50" fmla="*/ 4 w 455"/>
                  <a:gd name="T51" fmla="*/ 181 h 455"/>
                  <a:gd name="T52" fmla="*/ 23 w 455"/>
                  <a:gd name="T53" fmla="*/ 227 h 455"/>
                  <a:gd name="T54" fmla="*/ 29 w 455"/>
                  <a:gd name="T55" fmla="*/ 175 h 455"/>
                  <a:gd name="T56" fmla="*/ 42 w 455"/>
                  <a:gd name="T57" fmla="*/ 139 h 455"/>
                  <a:gd name="T58" fmla="*/ 63 w 455"/>
                  <a:gd name="T59" fmla="*/ 102 h 455"/>
                  <a:gd name="T60" fmla="*/ 88 w 455"/>
                  <a:gd name="T61" fmla="*/ 77 h 455"/>
                  <a:gd name="T62" fmla="*/ 119 w 455"/>
                  <a:gd name="T63" fmla="*/ 52 h 455"/>
                  <a:gd name="T64" fmla="*/ 155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0 w 455"/>
                  <a:gd name="T79" fmla="*/ 165 h 455"/>
                  <a:gd name="T80" fmla="*/ 430 w 455"/>
                  <a:gd name="T81" fmla="*/ 204 h 455"/>
                  <a:gd name="T82" fmla="*/ 430 w 455"/>
                  <a:gd name="T83" fmla="*/ 235 h 455"/>
                  <a:gd name="T84" fmla="*/ 424 w 455"/>
                  <a:gd name="T85" fmla="*/ 277 h 455"/>
                  <a:gd name="T86" fmla="*/ 411 w 455"/>
                  <a:gd name="T87" fmla="*/ 313 h 455"/>
                  <a:gd name="T88" fmla="*/ 355 w 455"/>
                  <a:gd name="T89" fmla="*/ 384 h 455"/>
                  <a:gd name="T90" fmla="*/ 303 w 455"/>
                  <a:gd name="T91" fmla="*/ 417 h 455"/>
                  <a:gd name="T92" fmla="*/ 267 w 455"/>
                  <a:gd name="T93" fmla="*/ 426 h 455"/>
                  <a:gd name="T94" fmla="*/ 225 w 455"/>
                  <a:gd name="T95" fmla="*/ 432 h 455"/>
                  <a:gd name="T96" fmla="*/ 194 w 455"/>
                  <a:gd name="T97" fmla="*/ 428 h 455"/>
                  <a:gd name="T98" fmla="*/ 155 w 455"/>
                  <a:gd name="T99" fmla="*/ 419 h 455"/>
                  <a:gd name="T100" fmla="*/ 119 w 455"/>
                  <a:gd name="T101" fmla="*/ 401 h 455"/>
                  <a:gd name="T102" fmla="*/ 82 w 455"/>
                  <a:gd name="T103" fmla="*/ 371 h 455"/>
                  <a:gd name="T104" fmla="*/ 46 w 455"/>
                  <a:gd name="T105" fmla="*/ 323 h 455"/>
                  <a:gd name="T106" fmla="*/ 32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7"/>
                    </a:moveTo>
                    <a:lnTo>
                      <a:pt x="0" y="248"/>
                    </a:lnTo>
                    <a:lnTo>
                      <a:pt x="2" y="261"/>
                    </a:lnTo>
                    <a:lnTo>
                      <a:pt x="4" y="271"/>
                    </a:lnTo>
                    <a:lnTo>
                      <a:pt x="6" y="284"/>
                    </a:lnTo>
                    <a:lnTo>
                      <a:pt x="9" y="294"/>
                    </a:lnTo>
                    <a:lnTo>
                      <a:pt x="11" y="304"/>
                    </a:lnTo>
                    <a:lnTo>
                      <a:pt x="17" y="315"/>
                    </a:lnTo>
                    <a:lnTo>
                      <a:pt x="23" y="325"/>
                    </a:lnTo>
                    <a:lnTo>
                      <a:pt x="27" y="334"/>
                    </a:lnTo>
                    <a:lnTo>
                      <a:pt x="38" y="353"/>
                    </a:lnTo>
                    <a:lnTo>
                      <a:pt x="50" y="371"/>
                    </a:lnTo>
                    <a:lnTo>
                      <a:pt x="57" y="378"/>
                    </a:lnTo>
                    <a:lnTo>
                      <a:pt x="63" y="386"/>
                    </a:lnTo>
                    <a:lnTo>
                      <a:pt x="80" y="403"/>
                    </a:lnTo>
                    <a:lnTo>
                      <a:pt x="100" y="415"/>
                    </a:lnTo>
                    <a:lnTo>
                      <a:pt x="107" y="421"/>
                    </a:lnTo>
                    <a:lnTo>
                      <a:pt x="117" y="426"/>
                    </a:lnTo>
                    <a:lnTo>
                      <a:pt x="127" y="430"/>
                    </a:lnTo>
                    <a:lnTo>
                      <a:pt x="136" y="436"/>
                    </a:lnTo>
                    <a:lnTo>
                      <a:pt x="148" y="442"/>
                    </a:lnTo>
                    <a:lnTo>
                      <a:pt x="157" y="444"/>
                    </a:lnTo>
                    <a:lnTo>
                      <a:pt x="167" y="447"/>
                    </a:lnTo>
                    <a:lnTo>
                      <a:pt x="180" y="449"/>
                    </a:lnTo>
                    <a:lnTo>
                      <a:pt x="190" y="451"/>
                    </a:lnTo>
                    <a:lnTo>
                      <a:pt x="201" y="453"/>
                    </a:lnTo>
                    <a:lnTo>
                      <a:pt x="213" y="453"/>
                    </a:lnTo>
                    <a:lnTo>
                      <a:pt x="225" y="455"/>
                    </a:lnTo>
                    <a:lnTo>
                      <a:pt x="228" y="455"/>
                    </a:lnTo>
                    <a:lnTo>
                      <a:pt x="238" y="453"/>
                    </a:lnTo>
                    <a:lnTo>
                      <a:pt x="248" y="453"/>
                    </a:lnTo>
                    <a:lnTo>
                      <a:pt x="261" y="451"/>
                    </a:lnTo>
                    <a:lnTo>
                      <a:pt x="271" y="449"/>
                    </a:lnTo>
                    <a:lnTo>
                      <a:pt x="284" y="447"/>
                    </a:lnTo>
                    <a:lnTo>
                      <a:pt x="294" y="444"/>
                    </a:lnTo>
                    <a:lnTo>
                      <a:pt x="303" y="442"/>
                    </a:lnTo>
                    <a:lnTo>
                      <a:pt x="315" y="436"/>
                    </a:lnTo>
                    <a:lnTo>
                      <a:pt x="324" y="430"/>
                    </a:lnTo>
                    <a:lnTo>
                      <a:pt x="334" y="426"/>
                    </a:lnTo>
                    <a:lnTo>
                      <a:pt x="353" y="415"/>
                    </a:lnTo>
                    <a:lnTo>
                      <a:pt x="370" y="403"/>
                    </a:lnTo>
                    <a:lnTo>
                      <a:pt x="403" y="371"/>
                    </a:lnTo>
                    <a:lnTo>
                      <a:pt x="415" y="353"/>
                    </a:lnTo>
                    <a:lnTo>
                      <a:pt x="426" y="334"/>
                    </a:lnTo>
                    <a:lnTo>
                      <a:pt x="430" y="325"/>
                    </a:lnTo>
                    <a:lnTo>
                      <a:pt x="436" y="315"/>
                    </a:lnTo>
                    <a:lnTo>
                      <a:pt x="442" y="304"/>
                    </a:lnTo>
                    <a:lnTo>
                      <a:pt x="443" y="294"/>
                    </a:lnTo>
                    <a:lnTo>
                      <a:pt x="447"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7" y="167"/>
                    </a:lnTo>
                    <a:lnTo>
                      <a:pt x="443" y="158"/>
                    </a:lnTo>
                    <a:lnTo>
                      <a:pt x="442" y="148"/>
                    </a:lnTo>
                    <a:lnTo>
                      <a:pt x="436" y="137"/>
                    </a:lnTo>
                    <a:lnTo>
                      <a:pt x="430" y="127"/>
                    </a:lnTo>
                    <a:lnTo>
                      <a:pt x="426" y="117"/>
                    </a:lnTo>
                    <a:lnTo>
                      <a:pt x="420" y="108"/>
                    </a:lnTo>
                    <a:lnTo>
                      <a:pt x="415" y="100"/>
                    </a:lnTo>
                    <a:lnTo>
                      <a:pt x="403" y="81"/>
                    </a:lnTo>
                    <a:lnTo>
                      <a:pt x="386" y="64"/>
                    </a:lnTo>
                    <a:lnTo>
                      <a:pt x="378" y="58"/>
                    </a:lnTo>
                    <a:lnTo>
                      <a:pt x="370" y="50"/>
                    </a:lnTo>
                    <a:lnTo>
                      <a:pt x="353" y="39"/>
                    </a:lnTo>
                    <a:lnTo>
                      <a:pt x="334" y="27"/>
                    </a:lnTo>
                    <a:lnTo>
                      <a:pt x="324" y="23"/>
                    </a:lnTo>
                    <a:lnTo>
                      <a:pt x="315" y="18"/>
                    </a:lnTo>
                    <a:lnTo>
                      <a:pt x="303" y="12"/>
                    </a:lnTo>
                    <a:lnTo>
                      <a:pt x="294" y="10"/>
                    </a:lnTo>
                    <a:lnTo>
                      <a:pt x="284" y="6"/>
                    </a:lnTo>
                    <a:lnTo>
                      <a:pt x="271" y="4"/>
                    </a:lnTo>
                    <a:lnTo>
                      <a:pt x="261" y="2"/>
                    </a:lnTo>
                    <a:lnTo>
                      <a:pt x="249" y="0"/>
                    </a:lnTo>
                    <a:lnTo>
                      <a:pt x="203" y="0"/>
                    </a:lnTo>
                    <a:lnTo>
                      <a:pt x="190" y="2"/>
                    </a:lnTo>
                    <a:lnTo>
                      <a:pt x="180" y="4"/>
                    </a:lnTo>
                    <a:lnTo>
                      <a:pt x="167" y="6"/>
                    </a:lnTo>
                    <a:lnTo>
                      <a:pt x="157" y="10"/>
                    </a:lnTo>
                    <a:lnTo>
                      <a:pt x="148" y="12"/>
                    </a:lnTo>
                    <a:lnTo>
                      <a:pt x="136" y="18"/>
                    </a:lnTo>
                    <a:lnTo>
                      <a:pt x="127" y="23"/>
                    </a:lnTo>
                    <a:lnTo>
                      <a:pt x="117" y="27"/>
                    </a:lnTo>
                    <a:lnTo>
                      <a:pt x="107" y="33"/>
                    </a:lnTo>
                    <a:lnTo>
                      <a:pt x="100" y="39"/>
                    </a:lnTo>
                    <a:lnTo>
                      <a:pt x="80" y="50"/>
                    </a:lnTo>
                    <a:lnTo>
                      <a:pt x="65" y="66"/>
                    </a:lnTo>
                    <a:lnTo>
                      <a:pt x="50" y="81"/>
                    </a:lnTo>
                    <a:lnTo>
                      <a:pt x="38" y="100"/>
                    </a:lnTo>
                    <a:lnTo>
                      <a:pt x="32" y="108"/>
                    </a:lnTo>
                    <a:lnTo>
                      <a:pt x="27" y="117"/>
                    </a:lnTo>
                    <a:lnTo>
                      <a:pt x="23" y="127"/>
                    </a:lnTo>
                    <a:lnTo>
                      <a:pt x="17" y="137"/>
                    </a:lnTo>
                    <a:lnTo>
                      <a:pt x="11" y="148"/>
                    </a:lnTo>
                    <a:lnTo>
                      <a:pt x="9" y="158"/>
                    </a:lnTo>
                    <a:lnTo>
                      <a:pt x="6" y="167"/>
                    </a:lnTo>
                    <a:lnTo>
                      <a:pt x="4" y="181"/>
                    </a:lnTo>
                    <a:lnTo>
                      <a:pt x="2" y="190"/>
                    </a:lnTo>
                    <a:lnTo>
                      <a:pt x="0" y="202"/>
                    </a:lnTo>
                    <a:lnTo>
                      <a:pt x="0" y="227"/>
                    </a:lnTo>
                    <a:lnTo>
                      <a:pt x="23" y="227"/>
                    </a:lnTo>
                    <a:lnTo>
                      <a:pt x="23" y="206"/>
                    </a:lnTo>
                    <a:lnTo>
                      <a:pt x="25" y="194"/>
                    </a:lnTo>
                    <a:lnTo>
                      <a:pt x="27" y="185"/>
                    </a:lnTo>
                    <a:lnTo>
                      <a:pt x="29" y="175"/>
                    </a:lnTo>
                    <a:lnTo>
                      <a:pt x="32" y="165"/>
                    </a:lnTo>
                    <a:lnTo>
                      <a:pt x="34" y="156"/>
                    </a:lnTo>
                    <a:lnTo>
                      <a:pt x="36" y="148"/>
                    </a:lnTo>
                    <a:lnTo>
                      <a:pt x="42" y="139"/>
                    </a:lnTo>
                    <a:lnTo>
                      <a:pt x="46" y="129"/>
                    </a:lnTo>
                    <a:lnTo>
                      <a:pt x="52" y="119"/>
                    </a:lnTo>
                    <a:lnTo>
                      <a:pt x="57" y="112"/>
                    </a:lnTo>
                    <a:lnTo>
                      <a:pt x="63" y="102"/>
                    </a:lnTo>
                    <a:lnTo>
                      <a:pt x="69" y="96"/>
                    </a:lnTo>
                    <a:lnTo>
                      <a:pt x="77" y="89"/>
                    </a:lnTo>
                    <a:lnTo>
                      <a:pt x="80" y="81"/>
                    </a:lnTo>
                    <a:lnTo>
                      <a:pt x="88" y="77"/>
                    </a:lnTo>
                    <a:lnTo>
                      <a:pt x="96" y="70"/>
                    </a:lnTo>
                    <a:lnTo>
                      <a:pt x="102" y="64"/>
                    </a:lnTo>
                    <a:lnTo>
                      <a:pt x="111" y="58"/>
                    </a:lnTo>
                    <a:lnTo>
                      <a:pt x="119" y="52"/>
                    </a:lnTo>
                    <a:lnTo>
                      <a:pt x="128" y="46"/>
                    </a:lnTo>
                    <a:lnTo>
                      <a:pt x="138" y="43"/>
                    </a:lnTo>
                    <a:lnTo>
                      <a:pt x="148" y="37"/>
                    </a:lnTo>
                    <a:lnTo>
                      <a:pt x="155" y="35"/>
                    </a:lnTo>
                    <a:lnTo>
                      <a:pt x="165" y="33"/>
                    </a:lnTo>
                    <a:lnTo>
                      <a:pt x="175" y="29"/>
                    </a:lnTo>
                    <a:lnTo>
                      <a:pt x="184" y="27"/>
                    </a:lnTo>
                    <a:lnTo>
                      <a:pt x="194" y="25"/>
                    </a:lnTo>
                    <a:lnTo>
                      <a:pt x="203" y="23"/>
                    </a:lnTo>
                    <a:lnTo>
                      <a:pt x="226" y="23"/>
                    </a:lnTo>
                    <a:lnTo>
                      <a:pt x="246" y="23"/>
                    </a:lnTo>
                    <a:lnTo>
                      <a:pt x="257" y="25"/>
                    </a:lnTo>
                    <a:lnTo>
                      <a:pt x="267" y="27"/>
                    </a:lnTo>
                    <a:lnTo>
                      <a:pt x="276" y="29"/>
                    </a:lnTo>
                    <a:lnTo>
                      <a:pt x="286" y="33"/>
                    </a:lnTo>
                    <a:lnTo>
                      <a:pt x="296" y="35"/>
                    </a:lnTo>
                    <a:lnTo>
                      <a:pt x="303" y="37"/>
                    </a:lnTo>
                    <a:lnTo>
                      <a:pt x="313" y="43"/>
                    </a:lnTo>
                    <a:lnTo>
                      <a:pt x="322" y="46"/>
                    </a:lnTo>
                    <a:lnTo>
                      <a:pt x="342" y="58"/>
                    </a:lnTo>
                    <a:lnTo>
                      <a:pt x="355" y="70"/>
                    </a:lnTo>
                    <a:lnTo>
                      <a:pt x="363" y="77"/>
                    </a:lnTo>
                    <a:lnTo>
                      <a:pt x="370" y="83"/>
                    </a:lnTo>
                    <a:lnTo>
                      <a:pt x="384" y="96"/>
                    </a:lnTo>
                    <a:lnTo>
                      <a:pt x="390" y="102"/>
                    </a:lnTo>
                    <a:lnTo>
                      <a:pt x="395" y="112"/>
                    </a:lnTo>
                    <a:lnTo>
                      <a:pt x="401" y="119"/>
                    </a:lnTo>
                    <a:lnTo>
                      <a:pt x="407" y="129"/>
                    </a:lnTo>
                    <a:lnTo>
                      <a:pt x="411" y="139"/>
                    </a:lnTo>
                    <a:lnTo>
                      <a:pt x="417" y="148"/>
                    </a:lnTo>
                    <a:lnTo>
                      <a:pt x="418" y="156"/>
                    </a:lnTo>
                    <a:lnTo>
                      <a:pt x="420" y="165"/>
                    </a:lnTo>
                    <a:lnTo>
                      <a:pt x="424" y="175"/>
                    </a:lnTo>
                    <a:lnTo>
                      <a:pt x="426" y="185"/>
                    </a:lnTo>
                    <a:lnTo>
                      <a:pt x="428" y="194"/>
                    </a:lnTo>
                    <a:lnTo>
                      <a:pt x="430" y="204"/>
                    </a:lnTo>
                    <a:lnTo>
                      <a:pt x="430" y="215"/>
                    </a:lnTo>
                    <a:lnTo>
                      <a:pt x="432" y="229"/>
                    </a:lnTo>
                    <a:lnTo>
                      <a:pt x="432" y="225"/>
                    </a:lnTo>
                    <a:lnTo>
                      <a:pt x="430" y="235"/>
                    </a:lnTo>
                    <a:lnTo>
                      <a:pt x="430" y="246"/>
                    </a:lnTo>
                    <a:lnTo>
                      <a:pt x="428" y="258"/>
                    </a:lnTo>
                    <a:lnTo>
                      <a:pt x="426" y="267"/>
                    </a:lnTo>
                    <a:lnTo>
                      <a:pt x="424" y="277"/>
                    </a:lnTo>
                    <a:lnTo>
                      <a:pt x="420" y="286"/>
                    </a:lnTo>
                    <a:lnTo>
                      <a:pt x="418" y="296"/>
                    </a:lnTo>
                    <a:lnTo>
                      <a:pt x="417" y="304"/>
                    </a:lnTo>
                    <a:lnTo>
                      <a:pt x="411" y="313"/>
                    </a:lnTo>
                    <a:lnTo>
                      <a:pt x="407" y="323"/>
                    </a:lnTo>
                    <a:lnTo>
                      <a:pt x="395" y="342"/>
                    </a:lnTo>
                    <a:lnTo>
                      <a:pt x="384" y="355"/>
                    </a:lnTo>
                    <a:lnTo>
                      <a:pt x="355" y="384"/>
                    </a:lnTo>
                    <a:lnTo>
                      <a:pt x="342" y="396"/>
                    </a:lnTo>
                    <a:lnTo>
                      <a:pt x="322" y="407"/>
                    </a:lnTo>
                    <a:lnTo>
                      <a:pt x="313" y="411"/>
                    </a:lnTo>
                    <a:lnTo>
                      <a:pt x="303" y="417"/>
                    </a:lnTo>
                    <a:lnTo>
                      <a:pt x="296" y="419"/>
                    </a:lnTo>
                    <a:lnTo>
                      <a:pt x="286" y="421"/>
                    </a:lnTo>
                    <a:lnTo>
                      <a:pt x="276" y="424"/>
                    </a:lnTo>
                    <a:lnTo>
                      <a:pt x="267" y="426"/>
                    </a:lnTo>
                    <a:lnTo>
                      <a:pt x="257" y="428"/>
                    </a:lnTo>
                    <a:lnTo>
                      <a:pt x="248" y="430"/>
                    </a:lnTo>
                    <a:lnTo>
                      <a:pt x="234" y="430"/>
                    </a:lnTo>
                    <a:lnTo>
                      <a:pt x="225" y="432"/>
                    </a:lnTo>
                    <a:lnTo>
                      <a:pt x="228" y="432"/>
                    </a:lnTo>
                    <a:lnTo>
                      <a:pt x="217" y="430"/>
                    </a:lnTo>
                    <a:lnTo>
                      <a:pt x="205" y="430"/>
                    </a:lnTo>
                    <a:lnTo>
                      <a:pt x="194" y="428"/>
                    </a:lnTo>
                    <a:lnTo>
                      <a:pt x="184" y="426"/>
                    </a:lnTo>
                    <a:lnTo>
                      <a:pt x="175" y="424"/>
                    </a:lnTo>
                    <a:lnTo>
                      <a:pt x="165" y="421"/>
                    </a:lnTo>
                    <a:lnTo>
                      <a:pt x="155" y="419"/>
                    </a:lnTo>
                    <a:lnTo>
                      <a:pt x="148" y="417"/>
                    </a:lnTo>
                    <a:lnTo>
                      <a:pt x="138" y="411"/>
                    </a:lnTo>
                    <a:lnTo>
                      <a:pt x="128" y="407"/>
                    </a:lnTo>
                    <a:lnTo>
                      <a:pt x="119" y="401"/>
                    </a:lnTo>
                    <a:lnTo>
                      <a:pt x="111" y="396"/>
                    </a:lnTo>
                    <a:lnTo>
                      <a:pt x="102" y="390"/>
                    </a:lnTo>
                    <a:lnTo>
                      <a:pt x="96" y="384"/>
                    </a:lnTo>
                    <a:lnTo>
                      <a:pt x="82" y="371"/>
                    </a:lnTo>
                    <a:lnTo>
                      <a:pt x="77" y="363"/>
                    </a:lnTo>
                    <a:lnTo>
                      <a:pt x="69" y="355"/>
                    </a:lnTo>
                    <a:lnTo>
                      <a:pt x="57" y="342"/>
                    </a:lnTo>
                    <a:lnTo>
                      <a:pt x="46" y="323"/>
                    </a:lnTo>
                    <a:lnTo>
                      <a:pt x="42" y="313"/>
                    </a:lnTo>
                    <a:lnTo>
                      <a:pt x="36" y="304"/>
                    </a:lnTo>
                    <a:lnTo>
                      <a:pt x="34" y="296"/>
                    </a:lnTo>
                    <a:lnTo>
                      <a:pt x="32" y="286"/>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40" name="Freeform 22"/>
              <p:cNvSpPr>
                <a:spLocks/>
              </p:cNvSpPr>
              <p:nvPr/>
            </p:nvSpPr>
            <p:spPr bwMode="auto">
              <a:xfrm>
                <a:off x="1942" y="2292"/>
                <a:ext cx="532" cy="43"/>
              </a:xfrm>
              <a:custGeom>
                <a:avLst/>
                <a:gdLst>
                  <a:gd name="T0" fmla="*/ 19 w 532"/>
                  <a:gd name="T1" fmla="*/ 0 h 43"/>
                  <a:gd name="T2" fmla="*/ 14 w 532"/>
                  <a:gd name="T3" fmla="*/ 0 h 43"/>
                  <a:gd name="T4" fmla="*/ 10 w 532"/>
                  <a:gd name="T5" fmla="*/ 2 h 43"/>
                  <a:gd name="T6" fmla="*/ 2 w 532"/>
                  <a:gd name="T7" fmla="*/ 10 h 43"/>
                  <a:gd name="T8" fmla="*/ 0 w 532"/>
                  <a:gd name="T9" fmla="*/ 14 h 43"/>
                  <a:gd name="T10" fmla="*/ 0 w 532"/>
                  <a:gd name="T11" fmla="*/ 25 h 43"/>
                  <a:gd name="T12" fmla="*/ 2 w 532"/>
                  <a:gd name="T13" fmla="*/ 29 h 43"/>
                  <a:gd name="T14" fmla="*/ 10 w 532"/>
                  <a:gd name="T15" fmla="*/ 37 h 43"/>
                  <a:gd name="T16" fmla="*/ 14 w 532"/>
                  <a:gd name="T17" fmla="*/ 39 h 43"/>
                  <a:gd name="T18" fmla="*/ 19 w 532"/>
                  <a:gd name="T19" fmla="*/ 39 h 43"/>
                  <a:gd name="T20" fmla="*/ 513 w 532"/>
                  <a:gd name="T21" fmla="*/ 43 h 43"/>
                  <a:gd name="T22" fmla="*/ 519 w 532"/>
                  <a:gd name="T23" fmla="*/ 43 h 43"/>
                  <a:gd name="T24" fmla="*/ 522 w 532"/>
                  <a:gd name="T25" fmla="*/ 41 h 43"/>
                  <a:gd name="T26" fmla="*/ 530 w 532"/>
                  <a:gd name="T27" fmla="*/ 33 h 43"/>
                  <a:gd name="T28" fmla="*/ 532 w 532"/>
                  <a:gd name="T29" fmla="*/ 29 h 43"/>
                  <a:gd name="T30" fmla="*/ 532 w 532"/>
                  <a:gd name="T31" fmla="*/ 18 h 43"/>
                  <a:gd name="T32" fmla="*/ 530 w 532"/>
                  <a:gd name="T33" fmla="*/ 14 h 43"/>
                  <a:gd name="T34" fmla="*/ 522 w 532"/>
                  <a:gd name="T35" fmla="*/ 6 h 43"/>
                  <a:gd name="T36" fmla="*/ 519 w 532"/>
                  <a:gd name="T37" fmla="*/ 4 h 43"/>
                  <a:gd name="T38" fmla="*/ 513 w 532"/>
                  <a:gd name="T39" fmla="*/ 4 h 43"/>
                  <a:gd name="T40" fmla="*/ 19 w 532"/>
                  <a:gd name="T41" fmla="*/ 0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32" h="43">
                    <a:moveTo>
                      <a:pt x="19" y="0"/>
                    </a:moveTo>
                    <a:lnTo>
                      <a:pt x="14" y="0"/>
                    </a:lnTo>
                    <a:lnTo>
                      <a:pt x="10" y="2"/>
                    </a:lnTo>
                    <a:lnTo>
                      <a:pt x="2" y="10"/>
                    </a:lnTo>
                    <a:lnTo>
                      <a:pt x="0" y="14"/>
                    </a:lnTo>
                    <a:lnTo>
                      <a:pt x="0" y="25"/>
                    </a:lnTo>
                    <a:lnTo>
                      <a:pt x="2" y="29"/>
                    </a:lnTo>
                    <a:lnTo>
                      <a:pt x="10" y="37"/>
                    </a:lnTo>
                    <a:lnTo>
                      <a:pt x="14" y="39"/>
                    </a:lnTo>
                    <a:lnTo>
                      <a:pt x="19" y="39"/>
                    </a:lnTo>
                    <a:lnTo>
                      <a:pt x="513" y="43"/>
                    </a:lnTo>
                    <a:lnTo>
                      <a:pt x="519" y="43"/>
                    </a:lnTo>
                    <a:lnTo>
                      <a:pt x="522" y="41"/>
                    </a:lnTo>
                    <a:lnTo>
                      <a:pt x="530" y="33"/>
                    </a:lnTo>
                    <a:lnTo>
                      <a:pt x="532" y="29"/>
                    </a:lnTo>
                    <a:lnTo>
                      <a:pt x="532" y="18"/>
                    </a:lnTo>
                    <a:lnTo>
                      <a:pt x="530" y="14"/>
                    </a:lnTo>
                    <a:lnTo>
                      <a:pt x="522" y="6"/>
                    </a:lnTo>
                    <a:lnTo>
                      <a:pt x="519" y="4"/>
                    </a:lnTo>
                    <a:lnTo>
                      <a:pt x="513"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41" name="Rectangle 23"/>
              <p:cNvSpPr>
                <a:spLocks noChangeArrowheads="1"/>
              </p:cNvSpPr>
              <p:nvPr/>
            </p:nvSpPr>
            <p:spPr bwMode="auto">
              <a:xfrm>
                <a:off x="1656" y="2146"/>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A</a:t>
                </a:r>
                <a:endParaRPr kumimoji="0" lang="en-US" altLang="tr-TR" sz="3600" b="1">
                  <a:solidFill>
                    <a:srgbClr val="00FF00"/>
                  </a:solidFill>
                </a:endParaRPr>
              </a:p>
            </p:txBody>
          </p:sp>
          <p:sp>
            <p:nvSpPr>
              <p:cNvPr id="180242" name="Rectangle 24"/>
              <p:cNvSpPr>
                <a:spLocks noChangeArrowheads="1"/>
              </p:cNvSpPr>
              <p:nvPr/>
            </p:nvSpPr>
            <p:spPr bwMode="auto">
              <a:xfrm>
                <a:off x="2605" y="2162"/>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B</a:t>
                </a:r>
                <a:endParaRPr kumimoji="0" lang="en-US" altLang="tr-TR" sz="3600" b="1">
                  <a:solidFill>
                    <a:srgbClr val="00FF00"/>
                  </a:solidFill>
                </a:endParaRPr>
              </a:p>
            </p:txBody>
          </p:sp>
          <p:sp>
            <p:nvSpPr>
              <p:cNvPr id="180243" name="Rectangle 25"/>
              <p:cNvSpPr>
                <a:spLocks noChangeArrowheads="1"/>
              </p:cNvSpPr>
              <p:nvPr/>
            </p:nvSpPr>
            <p:spPr bwMode="auto">
              <a:xfrm>
                <a:off x="2025" y="2039"/>
                <a:ext cx="3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1/0</a:t>
                </a:r>
                <a:endParaRPr kumimoji="0" lang="en-US" altLang="tr-TR" sz="3600" b="1">
                  <a:solidFill>
                    <a:srgbClr val="00FF00"/>
                  </a:solidFill>
                </a:endParaRPr>
              </a:p>
            </p:txBody>
          </p:sp>
          <p:sp>
            <p:nvSpPr>
              <p:cNvPr id="180244" name="Freeform 26"/>
              <p:cNvSpPr>
                <a:spLocks/>
              </p:cNvSpPr>
              <p:nvPr/>
            </p:nvSpPr>
            <p:spPr bwMode="auto">
              <a:xfrm>
                <a:off x="3417" y="2100"/>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1 w 455"/>
                  <a:gd name="T11" fmla="*/ 449 h 455"/>
                  <a:gd name="T12" fmla="*/ 225 w 455"/>
                  <a:gd name="T13" fmla="*/ 455 h 455"/>
                  <a:gd name="T14" fmla="*/ 261 w 455"/>
                  <a:gd name="T15" fmla="*/ 451 h 455"/>
                  <a:gd name="T16" fmla="*/ 304 w 455"/>
                  <a:gd name="T17" fmla="*/ 442 h 455"/>
                  <a:gd name="T18" fmla="*/ 354 w 455"/>
                  <a:gd name="T19" fmla="*/ 415 h 455"/>
                  <a:gd name="T20" fmla="*/ 426 w 455"/>
                  <a:gd name="T21" fmla="*/ 334 h 455"/>
                  <a:gd name="T22" fmla="*/ 444 w 455"/>
                  <a:gd name="T23" fmla="*/ 294 h 455"/>
                  <a:gd name="T24" fmla="*/ 453 w 455"/>
                  <a:gd name="T25" fmla="*/ 250 h 455"/>
                  <a:gd name="T26" fmla="*/ 453 w 455"/>
                  <a:gd name="T27" fmla="*/ 215 h 455"/>
                  <a:gd name="T28" fmla="*/ 448 w 455"/>
                  <a:gd name="T29" fmla="*/ 167 h 455"/>
                  <a:gd name="T30" fmla="*/ 430 w 455"/>
                  <a:gd name="T31" fmla="*/ 127 h 455"/>
                  <a:gd name="T32" fmla="*/ 403 w 455"/>
                  <a:gd name="T33" fmla="*/ 81 h 455"/>
                  <a:gd name="T34" fmla="*/ 354 w 455"/>
                  <a:gd name="T35" fmla="*/ 39 h 455"/>
                  <a:gd name="T36" fmla="*/ 304 w 455"/>
                  <a:gd name="T37" fmla="*/ 12 h 455"/>
                  <a:gd name="T38" fmla="*/ 261 w 455"/>
                  <a:gd name="T39" fmla="*/ 2 h 455"/>
                  <a:gd name="T40" fmla="*/ 181 w 455"/>
                  <a:gd name="T41" fmla="*/ 4 h 455"/>
                  <a:gd name="T42" fmla="*/ 136 w 455"/>
                  <a:gd name="T43" fmla="*/ 18 h 455"/>
                  <a:gd name="T44" fmla="*/ 100 w 455"/>
                  <a:gd name="T45" fmla="*/ 39 h 455"/>
                  <a:gd name="T46" fmla="*/ 39 w 455"/>
                  <a:gd name="T47" fmla="*/ 100 h 455"/>
                  <a:gd name="T48" fmla="*/ 17 w 455"/>
                  <a:gd name="T49" fmla="*/ 137 h 455"/>
                  <a:gd name="T50" fmla="*/ 4 w 455"/>
                  <a:gd name="T51" fmla="*/ 181 h 455"/>
                  <a:gd name="T52" fmla="*/ 23 w 455"/>
                  <a:gd name="T53" fmla="*/ 227 h 455"/>
                  <a:gd name="T54" fmla="*/ 29 w 455"/>
                  <a:gd name="T55" fmla="*/ 175 h 455"/>
                  <a:gd name="T56" fmla="*/ 42 w 455"/>
                  <a:gd name="T57" fmla="*/ 139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4 h 455"/>
                  <a:gd name="T82" fmla="*/ 430 w 455"/>
                  <a:gd name="T83" fmla="*/ 235 h 455"/>
                  <a:gd name="T84" fmla="*/ 425 w 455"/>
                  <a:gd name="T85" fmla="*/ 277 h 455"/>
                  <a:gd name="T86" fmla="*/ 411 w 455"/>
                  <a:gd name="T87" fmla="*/ 313 h 455"/>
                  <a:gd name="T88" fmla="*/ 355 w 455"/>
                  <a:gd name="T89" fmla="*/ 384 h 455"/>
                  <a:gd name="T90" fmla="*/ 304 w 455"/>
                  <a:gd name="T91" fmla="*/ 417 h 455"/>
                  <a:gd name="T92" fmla="*/ 267 w 455"/>
                  <a:gd name="T93" fmla="*/ 426 h 455"/>
                  <a:gd name="T94" fmla="*/ 225 w 455"/>
                  <a:gd name="T95" fmla="*/ 432 h 455"/>
                  <a:gd name="T96" fmla="*/ 194 w 455"/>
                  <a:gd name="T97" fmla="*/ 428 h 455"/>
                  <a:gd name="T98" fmla="*/ 156 w 455"/>
                  <a:gd name="T99" fmla="*/ 419 h 455"/>
                  <a:gd name="T100" fmla="*/ 119 w 455"/>
                  <a:gd name="T101" fmla="*/ 401 h 455"/>
                  <a:gd name="T102" fmla="*/ 83 w 455"/>
                  <a:gd name="T103" fmla="*/ 371 h 455"/>
                  <a:gd name="T104" fmla="*/ 46 w 455"/>
                  <a:gd name="T105" fmla="*/ 323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7"/>
                    </a:moveTo>
                    <a:lnTo>
                      <a:pt x="0" y="248"/>
                    </a:lnTo>
                    <a:lnTo>
                      <a:pt x="2" y="261"/>
                    </a:lnTo>
                    <a:lnTo>
                      <a:pt x="4" y="271"/>
                    </a:lnTo>
                    <a:lnTo>
                      <a:pt x="6" y="284"/>
                    </a:lnTo>
                    <a:lnTo>
                      <a:pt x="10" y="294"/>
                    </a:lnTo>
                    <a:lnTo>
                      <a:pt x="12" y="304"/>
                    </a:lnTo>
                    <a:lnTo>
                      <a:pt x="17" y="315"/>
                    </a:lnTo>
                    <a:lnTo>
                      <a:pt x="23" y="325"/>
                    </a:lnTo>
                    <a:lnTo>
                      <a:pt x="27" y="334"/>
                    </a:lnTo>
                    <a:lnTo>
                      <a:pt x="39" y="353"/>
                    </a:lnTo>
                    <a:lnTo>
                      <a:pt x="50" y="371"/>
                    </a:lnTo>
                    <a:lnTo>
                      <a:pt x="58" y="378"/>
                    </a:lnTo>
                    <a:lnTo>
                      <a:pt x="63" y="386"/>
                    </a:lnTo>
                    <a:lnTo>
                      <a:pt x="81" y="403"/>
                    </a:lnTo>
                    <a:lnTo>
                      <a:pt x="100" y="415"/>
                    </a:lnTo>
                    <a:lnTo>
                      <a:pt x="108" y="421"/>
                    </a:lnTo>
                    <a:lnTo>
                      <a:pt x="117" y="426"/>
                    </a:lnTo>
                    <a:lnTo>
                      <a:pt x="127" y="430"/>
                    </a:lnTo>
                    <a:lnTo>
                      <a:pt x="136" y="436"/>
                    </a:lnTo>
                    <a:lnTo>
                      <a:pt x="148" y="442"/>
                    </a:lnTo>
                    <a:lnTo>
                      <a:pt x="158" y="444"/>
                    </a:lnTo>
                    <a:lnTo>
                      <a:pt x="167" y="447"/>
                    </a:lnTo>
                    <a:lnTo>
                      <a:pt x="181" y="449"/>
                    </a:lnTo>
                    <a:lnTo>
                      <a:pt x="190" y="451"/>
                    </a:lnTo>
                    <a:lnTo>
                      <a:pt x="202" y="453"/>
                    </a:lnTo>
                    <a:lnTo>
                      <a:pt x="213" y="453"/>
                    </a:lnTo>
                    <a:lnTo>
                      <a:pt x="225" y="455"/>
                    </a:lnTo>
                    <a:lnTo>
                      <a:pt x="229" y="455"/>
                    </a:lnTo>
                    <a:lnTo>
                      <a:pt x="238" y="453"/>
                    </a:lnTo>
                    <a:lnTo>
                      <a:pt x="248" y="453"/>
                    </a:lnTo>
                    <a:lnTo>
                      <a:pt x="261" y="451"/>
                    </a:lnTo>
                    <a:lnTo>
                      <a:pt x="271" y="449"/>
                    </a:lnTo>
                    <a:lnTo>
                      <a:pt x="284" y="447"/>
                    </a:lnTo>
                    <a:lnTo>
                      <a:pt x="294" y="444"/>
                    </a:lnTo>
                    <a:lnTo>
                      <a:pt x="304" y="442"/>
                    </a:lnTo>
                    <a:lnTo>
                      <a:pt x="315" y="436"/>
                    </a:lnTo>
                    <a:lnTo>
                      <a:pt x="325" y="430"/>
                    </a:lnTo>
                    <a:lnTo>
                      <a:pt x="334" y="426"/>
                    </a:lnTo>
                    <a:lnTo>
                      <a:pt x="354" y="415"/>
                    </a:lnTo>
                    <a:lnTo>
                      <a:pt x="371" y="403"/>
                    </a:lnTo>
                    <a:lnTo>
                      <a:pt x="403" y="371"/>
                    </a:lnTo>
                    <a:lnTo>
                      <a:pt x="415" y="353"/>
                    </a:lnTo>
                    <a:lnTo>
                      <a:pt x="426" y="334"/>
                    </a:lnTo>
                    <a:lnTo>
                      <a:pt x="430" y="325"/>
                    </a:lnTo>
                    <a:lnTo>
                      <a:pt x="436" y="315"/>
                    </a:lnTo>
                    <a:lnTo>
                      <a:pt x="442" y="304"/>
                    </a:lnTo>
                    <a:lnTo>
                      <a:pt x="444" y="294"/>
                    </a:lnTo>
                    <a:lnTo>
                      <a:pt x="448" y="284"/>
                    </a:lnTo>
                    <a:lnTo>
                      <a:pt x="450" y="271"/>
                    </a:lnTo>
                    <a:lnTo>
                      <a:pt x="451" y="261"/>
                    </a:lnTo>
                    <a:lnTo>
                      <a:pt x="453" y="250"/>
                    </a:lnTo>
                    <a:lnTo>
                      <a:pt x="453" y="238"/>
                    </a:lnTo>
                    <a:lnTo>
                      <a:pt x="455" y="229"/>
                    </a:lnTo>
                    <a:lnTo>
                      <a:pt x="455" y="225"/>
                    </a:lnTo>
                    <a:lnTo>
                      <a:pt x="453" y="215"/>
                    </a:lnTo>
                    <a:lnTo>
                      <a:pt x="453" y="204"/>
                    </a:lnTo>
                    <a:lnTo>
                      <a:pt x="451" y="190"/>
                    </a:lnTo>
                    <a:lnTo>
                      <a:pt x="450" y="181"/>
                    </a:lnTo>
                    <a:lnTo>
                      <a:pt x="448" y="167"/>
                    </a:lnTo>
                    <a:lnTo>
                      <a:pt x="444" y="158"/>
                    </a:lnTo>
                    <a:lnTo>
                      <a:pt x="442" y="148"/>
                    </a:lnTo>
                    <a:lnTo>
                      <a:pt x="436" y="137"/>
                    </a:lnTo>
                    <a:lnTo>
                      <a:pt x="430" y="127"/>
                    </a:lnTo>
                    <a:lnTo>
                      <a:pt x="426" y="117"/>
                    </a:lnTo>
                    <a:lnTo>
                      <a:pt x="421" y="108"/>
                    </a:lnTo>
                    <a:lnTo>
                      <a:pt x="415" y="100"/>
                    </a:lnTo>
                    <a:lnTo>
                      <a:pt x="403" y="81"/>
                    </a:lnTo>
                    <a:lnTo>
                      <a:pt x="386" y="64"/>
                    </a:lnTo>
                    <a:lnTo>
                      <a:pt x="378" y="58"/>
                    </a:lnTo>
                    <a:lnTo>
                      <a:pt x="371" y="50"/>
                    </a:lnTo>
                    <a:lnTo>
                      <a:pt x="354" y="39"/>
                    </a:lnTo>
                    <a:lnTo>
                      <a:pt x="334" y="27"/>
                    </a:lnTo>
                    <a:lnTo>
                      <a:pt x="325" y="23"/>
                    </a:lnTo>
                    <a:lnTo>
                      <a:pt x="315" y="18"/>
                    </a:lnTo>
                    <a:lnTo>
                      <a:pt x="304" y="12"/>
                    </a:lnTo>
                    <a:lnTo>
                      <a:pt x="294" y="10"/>
                    </a:lnTo>
                    <a:lnTo>
                      <a:pt x="284" y="6"/>
                    </a:lnTo>
                    <a:lnTo>
                      <a:pt x="271" y="4"/>
                    </a:lnTo>
                    <a:lnTo>
                      <a:pt x="261" y="2"/>
                    </a:lnTo>
                    <a:lnTo>
                      <a:pt x="250" y="0"/>
                    </a:lnTo>
                    <a:lnTo>
                      <a:pt x="204" y="0"/>
                    </a:lnTo>
                    <a:lnTo>
                      <a:pt x="190" y="2"/>
                    </a:lnTo>
                    <a:lnTo>
                      <a:pt x="181" y="4"/>
                    </a:lnTo>
                    <a:lnTo>
                      <a:pt x="167" y="6"/>
                    </a:lnTo>
                    <a:lnTo>
                      <a:pt x="158" y="10"/>
                    </a:lnTo>
                    <a:lnTo>
                      <a:pt x="148" y="12"/>
                    </a:lnTo>
                    <a:lnTo>
                      <a:pt x="136" y="18"/>
                    </a:lnTo>
                    <a:lnTo>
                      <a:pt x="127" y="23"/>
                    </a:lnTo>
                    <a:lnTo>
                      <a:pt x="117" y="27"/>
                    </a:lnTo>
                    <a:lnTo>
                      <a:pt x="108" y="33"/>
                    </a:lnTo>
                    <a:lnTo>
                      <a:pt x="100" y="39"/>
                    </a:lnTo>
                    <a:lnTo>
                      <a:pt x="81" y="50"/>
                    </a:lnTo>
                    <a:lnTo>
                      <a:pt x="65" y="66"/>
                    </a:lnTo>
                    <a:lnTo>
                      <a:pt x="50" y="81"/>
                    </a:lnTo>
                    <a:lnTo>
                      <a:pt x="39" y="100"/>
                    </a:lnTo>
                    <a:lnTo>
                      <a:pt x="33" y="108"/>
                    </a:lnTo>
                    <a:lnTo>
                      <a:pt x="27" y="117"/>
                    </a:lnTo>
                    <a:lnTo>
                      <a:pt x="23" y="127"/>
                    </a:lnTo>
                    <a:lnTo>
                      <a:pt x="17" y="137"/>
                    </a:lnTo>
                    <a:lnTo>
                      <a:pt x="12" y="148"/>
                    </a:lnTo>
                    <a:lnTo>
                      <a:pt x="10" y="158"/>
                    </a:lnTo>
                    <a:lnTo>
                      <a:pt x="6" y="167"/>
                    </a:lnTo>
                    <a:lnTo>
                      <a:pt x="4" y="181"/>
                    </a:lnTo>
                    <a:lnTo>
                      <a:pt x="2" y="190"/>
                    </a:lnTo>
                    <a:lnTo>
                      <a:pt x="0" y="202"/>
                    </a:lnTo>
                    <a:lnTo>
                      <a:pt x="0" y="227"/>
                    </a:lnTo>
                    <a:lnTo>
                      <a:pt x="23" y="227"/>
                    </a:lnTo>
                    <a:lnTo>
                      <a:pt x="23" y="206"/>
                    </a:lnTo>
                    <a:lnTo>
                      <a:pt x="25" y="194"/>
                    </a:lnTo>
                    <a:lnTo>
                      <a:pt x="27" y="185"/>
                    </a:lnTo>
                    <a:lnTo>
                      <a:pt x="29" y="175"/>
                    </a:lnTo>
                    <a:lnTo>
                      <a:pt x="33" y="165"/>
                    </a:lnTo>
                    <a:lnTo>
                      <a:pt x="35" y="156"/>
                    </a:lnTo>
                    <a:lnTo>
                      <a:pt x="37" y="148"/>
                    </a:lnTo>
                    <a:lnTo>
                      <a:pt x="42" y="139"/>
                    </a:lnTo>
                    <a:lnTo>
                      <a:pt x="46" y="129"/>
                    </a:lnTo>
                    <a:lnTo>
                      <a:pt x="52" y="119"/>
                    </a:lnTo>
                    <a:lnTo>
                      <a:pt x="58" y="112"/>
                    </a:lnTo>
                    <a:lnTo>
                      <a:pt x="63" y="102"/>
                    </a:lnTo>
                    <a:lnTo>
                      <a:pt x="69" y="96"/>
                    </a:lnTo>
                    <a:lnTo>
                      <a:pt x="77" y="89"/>
                    </a:lnTo>
                    <a:lnTo>
                      <a:pt x="81" y="81"/>
                    </a:lnTo>
                    <a:lnTo>
                      <a:pt x="88" y="77"/>
                    </a:lnTo>
                    <a:lnTo>
                      <a:pt x="96" y="70"/>
                    </a:lnTo>
                    <a:lnTo>
                      <a:pt x="102" y="64"/>
                    </a:lnTo>
                    <a:lnTo>
                      <a:pt x="112" y="58"/>
                    </a:lnTo>
                    <a:lnTo>
                      <a:pt x="119" y="52"/>
                    </a:lnTo>
                    <a:lnTo>
                      <a:pt x="129" y="47"/>
                    </a:lnTo>
                    <a:lnTo>
                      <a:pt x="138" y="43"/>
                    </a:lnTo>
                    <a:lnTo>
                      <a:pt x="148" y="37"/>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4" y="37"/>
                    </a:lnTo>
                    <a:lnTo>
                      <a:pt x="313" y="43"/>
                    </a:lnTo>
                    <a:lnTo>
                      <a:pt x="323" y="47"/>
                    </a:lnTo>
                    <a:lnTo>
                      <a:pt x="342" y="58"/>
                    </a:lnTo>
                    <a:lnTo>
                      <a:pt x="355" y="70"/>
                    </a:lnTo>
                    <a:lnTo>
                      <a:pt x="363" y="77"/>
                    </a:lnTo>
                    <a:lnTo>
                      <a:pt x="371" y="83"/>
                    </a:lnTo>
                    <a:lnTo>
                      <a:pt x="384" y="96"/>
                    </a:lnTo>
                    <a:lnTo>
                      <a:pt x="390" y="102"/>
                    </a:lnTo>
                    <a:lnTo>
                      <a:pt x="396" y="112"/>
                    </a:lnTo>
                    <a:lnTo>
                      <a:pt x="402" y="119"/>
                    </a:lnTo>
                    <a:lnTo>
                      <a:pt x="407" y="129"/>
                    </a:lnTo>
                    <a:lnTo>
                      <a:pt x="411" y="139"/>
                    </a:lnTo>
                    <a:lnTo>
                      <a:pt x="417" y="148"/>
                    </a:lnTo>
                    <a:lnTo>
                      <a:pt x="419" y="156"/>
                    </a:lnTo>
                    <a:lnTo>
                      <a:pt x="421" y="165"/>
                    </a:lnTo>
                    <a:lnTo>
                      <a:pt x="425" y="175"/>
                    </a:lnTo>
                    <a:lnTo>
                      <a:pt x="426" y="185"/>
                    </a:lnTo>
                    <a:lnTo>
                      <a:pt x="428" y="194"/>
                    </a:lnTo>
                    <a:lnTo>
                      <a:pt x="430" y="204"/>
                    </a:lnTo>
                    <a:lnTo>
                      <a:pt x="430" y="215"/>
                    </a:lnTo>
                    <a:lnTo>
                      <a:pt x="432" y="229"/>
                    </a:lnTo>
                    <a:lnTo>
                      <a:pt x="432" y="225"/>
                    </a:lnTo>
                    <a:lnTo>
                      <a:pt x="430" y="235"/>
                    </a:lnTo>
                    <a:lnTo>
                      <a:pt x="430" y="246"/>
                    </a:lnTo>
                    <a:lnTo>
                      <a:pt x="428" y="258"/>
                    </a:lnTo>
                    <a:lnTo>
                      <a:pt x="426" y="267"/>
                    </a:lnTo>
                    <a:lnTo>
                      <a:pt x="425" y="277"/>
                    </a:lnTo>
                    <a:lnTo>
                      <a:pt x="421" y="286"/>
                    </a:lnTo>
                    <a:lnTo>
                      <a:pt x="419" y="296"/>
                    </a:lnTo>
                    <a:lnTo>
                      <a:pt x="417" y="304"/>
                    </a:lnTo>
                    <a:lnTo>
                      <a:pt x="411" y="313"/>
                    </a:lnTo>
                    <a:lnTo>
                      <a:pt x="407" y="323"/>
                    </a:lnTo>
                    <a:lnTo>
                      <a:pt x="396" y="342"/>
                    </a:lnTo>
                    <a:lnTo>
                      <a:pt x="384" y="355"/>
                    </a:lnTo>
                    <a:lnTo>
                      <a:pt x="355" y="384"/>
                    </a:lnTo>
                    <a:lnTo>
                      <a:pt x="342" y="396"/>
                    </a:lnTo>
                    <a:lnTo>
                      <a:pt x="323" y="407"/>
                    </a:lnTo>
                    <a:lnTo>
                      <a:pt x="313" y="411"/>
                    </a:lnTo>
                    <a:lnTo>
                      <a:pt x="304" y="417"/>
                    </a:lnTo>
                    <a:lnTo>
                      <a:pt x="296" y="419"/>
                    </a:lnTo>
                    <a:lnTo>
                      <a:pt x="286" y="421"/>
                    </a:lnTo>
                    <a:lnTo>
                      <a:pt x="277" y="424"/>
                    </a:lnTo>
                    <a:lnTo>
                      <a:pt x="267" y="426"/>
                    </a:lnTo>
                    <a:lnTo>
                      <a:pt x="257" y="428"/>
                    </a:lnTo>
                    <a:lnTo>
                      <a:pt x="248" y="430"/>
                    </a:lnTo>
                    <a:lnTo>
                      <a:pt x="234" y="430"/>
                    </a:lnTo>
                    <a:lnTo>
                      <a:pt x="225" y="432"/>
                    </a:lnTo>
                    <a:lnTo>
                      <a:pt x="229" y="432"/>
                    </a:lnTo>
                    <a:lnTo>
                      <a:pt x="217" y="430"/>
                    </a:lnTo>
                    <a:lnTo>
                      <a:pt x="206" y="430"/>
                    </a:lnTo>
                    <a:lnTo>
                      <a:pt x="194" y="428"/>
                    </a:lnTo>
                    <a:lnTo>
                      <a:pt x="184" y="426"/>
                    </a:lnTo>
                    <a:lnTo>
                      <a:pt x="175" y="424"/>
                    </a:lnTo>
                    <a:lnTo>
                      <a:pt x="165" y="421"/>
                    </a:lnTo>
                    <a:lnTo>
                      <a:pt x="156" y="419"/>
                    </a:lnTo>
                    <a:lnTo>
                      <a:pt x="148" y="417"/>
                    </a:lnTo>
                    <a:lnTo>
                      <a:pt x="138" y="411"/>
                    </a:lnTo>
                    <a:lnTo>
                      <a:pt x="129" y="407"/>
                    </a:lnTo>
                    <a:lnTo>
                      <a:pt x="119" y="401"/>
                    </a:lnTo>
                    <a:lnTo>
                      <a:pt x="112" y="396"/>
                    </a:lnTo>
                    <a:lnTo>
                      <a:pt x="102" y="390"/>
                    </a:lnTo>
                    <a:lnTo>
                      <a:pt x="96" y="384"/>
                    </a:lnTo>
                    <a:lnTo>
                      <a:pt x="83" y="371"/>
                    </a:lnTo>
                    <a:lnTo>
                      <a:pt x="77" y="363"/>
                    </a:lnTo>
                    <a:lnTo>
                      <a:pt x="69" y="355"/>
                    </a:lnTo>
                    <a:lnTo>
                      <a:pt x="58" y="342"/>
                    </a:lnTo>
                    <a:lnTo>
                      <a:pt x="46" y="323"/>
                    </a:lnTo>
                    <a:lnTo>
                      <a:pt x="42" y="313"/>
                    </a:lnTo>
                    <a:lnTo>
                      <a:pt x="37" y="304"/>
                    </a:lnTo>
                    <a:lnTo>
                      <a:pt x="35" y="296"/>
                    </a:lnTo>
                    <a:lnTo>
                      <a:pt x="33" y="286"/>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45" name="Freeform 27"/>
              <p:cNvSpPr>
                <a:spLocks/>
              </p:cNvSpPr>
              <p:nvPr/>
            </p:nvSpPr>
            <p:spPr bwMode="auto">
              <a:xfrm>
                <a:off x="2875" y="2287"/>
                <a:ext cx="542" cy="42"/>
              </a:xfrm>
              <a:custGeom>
                <a:avLst/>
                <a:gdLst>
                  <a:gd name="T0" fmla="*/ 20 w 542"/>
                  <a:gd name="T1" fmla="*/ 3 h 42"/>
                  <a:gd name="T2" fmla="*/ 14 w 542"/>
                  <a:gd name="T3" fmla="*/ 3 h 42"/>
                  <a:gd name="T4" fmla="*/ 10 w 542"/>
                  <a:gd name="T5" fmla="*/ 5 h 42"/>
                  <a:gd name="T6" fmla="*/ 2 w 542"/>
                  <a:gd name="T7" fmla="*/ 13 h 42"/>
                  <a:gd name="T8" fmla="*/ 0 w 542"/>
                  <a:gd name="T9" fmla="*/ 17 h 42"/>
                  <a:gd name="T10" fmla="*/ 0 w 542"/>
                  <a:gd name="T11" fmla="*/ 28 h 42"/>
                  <a:gd name="T12" fmla="*/ 2 w 542"/>
                  <a:gd name="T13" fmla="*/ 32 h 42"/>
                  <a:gd name="T14" fmla="*/ 10 w 542"/>
                  <a:gd name="T15" fmla="*/ 40 h 42"/>
                  <a:gd name="T16" fmla="*/ 14 w 542"/>
                  <a:gd name="T17" fmla="*/ 42 h 42"/>
                  <a:gd name="T18" fmla="*/ 20 w 542"/>
                  <a:gd name="T19" fmla="*/ 42 h 42"/>
                  <a:gd name="T20" fmla="*/ 523 w 542"/>
                  <a:gd name="T21" fmla="*/ 38 h 42"/>
                  <a:gd name="T22" fmla="*/ 529 w 542"/>
                  <a:gd name="T23" fmla="*/ 38 h 42"/>
                  <a:gd name="T24" fmla="*/ 533 w 542"/>
                  <a:gd name="T25" fmla="*/ 36 h 42"/>
                  <a:gd name="T26" fmla="*/ 540 w 542"/>
                  <a:gd name="T27" fmla="*/ 28 h 42"/>
                  <a:gd name="T28" fmla="*/ 542 w 542"/>
                  <a:gd name="T29" fmla="*/ 25 h 42"/>
                  <a:gd name="T30" fmla="*/ 542 w 542"/>
                  <a:gd name="T31" fmla="*/ 13 h 42"/>
                  <a:gd name="T32" fmla="*/ 540 w 542"/>
                  <a:gd name="T33" fmla="*/ 9 h 42"/>
                  <a:gd name="T34" fmla="*/ 533 w 542"/>
                  <a:gd name="T35" fmla="*/ 1 h 42"/>
                  <a:gd name="T36" fmla="*/ 529 w 542"/>
                  <a:gd name="T37" fmla="*/ 0 h 42"/>
                  <a:gd name="T38" fmla="*/ 523 w 542"/>
                  <a:gd name="T39" fmla="*/ 0 h 42"/>
                  <a:gd name="T40" fmla="*/ 20 w 542"/>
                  <a:gd name="T41" fmla="*/ 3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2" h="42">
                    <a:moveTo>
                      <a:pt x="20" y="3"/>
                    </a:moveTo>
                    <a:lnTo>
                      <a:pt x="14" y="3"/>
                    </a:lnTo>
                    <a:lnTo>
                      <a:pt x="10" y="5"/>
                    </a:lnTo>
                    <a:lnTo>
                      <a:pt x="2" y="13"/>
                    </a:lnTo>
                    <a:lnTo>
                      <a:pt x="0" y="17"/>
                    </a:lnTo>
                    <a:lnTo>
                      <a:pt x="0" y="28"/>
                    </a:lnTo>
                    <a:lnTo>
                      <a:pt x="2" y="32"/>
                    </a:lnTo>
                    <a:lnTo>
                      <a:pt x="10" y="40"/>
                    </a:lnTo>
                    <a:lnTo>
                      <a:pt x="14" y="42"/>
                    </a:lnTo>
                    <a:lnTo>
                      <a:pt x="20" y="42"/>
                    </a:lnTo>
                    <a:lnTo>
                      <a:pt x="523" y="38"/>
                    </a:lnTo>
                    <a:lnTo>
                      <a:pt x="529" y="38"/>
                    </a:lnTo>
                    <a:lnTo>
                      <a:pt x="533" y="36"/>
                    </a:lnTo>
                    <a:lnTo>
                      <a:pt x="540" y="28"/>
                    </a:lnTo>
                    <a:lnTo>
                      <a:pt x="542" y="25"/>
                    </a:lnTo>
                    <a:lnTo>
                      <a:pt x="542" y="13"/>
                    </a:lnTo>
                    <a:lnTo>
                      <a:pt x="540" y="9"/>
                    </a:lnTo>
                    <a:lnTo>
                      <a:pt x="533" y="1"/>
                    </a:lnTo>
                    <a:lnTo>
                      <a:pt x="529" y="0"/>
                    </a:lnTo>
                    <a:lnTo>
                      <a:pt x="523" y="0"/>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46" name="Rectangle 28"/>
              <p:cNvSpPr>
                <a:spLocks noChangeArrowheads="1"/>
              </p:cNvSpPr>
              <p:nvPr/>
            </p:nvSpPr>
            <p:spPr bwMode="auto">
              <a:xfrm>
                <a:off x="3561" y="2187"/>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C</a:t>
                </a:r>
                <a:endParaRPr kumimoji="0" lang="en-US" altLang="tr-TR" sz="3600" b="1">
                  <a:solidFill>
                    <a:srgbClr val="00FF00"/>
                  </a:solidFill>
                </a:endParaRPr>
              </a:p>
            </p:txBody>
          </p:sp>
          <p:sp>
            <p:nvSpPr>
              <p:cNvPr id="180247" name="Rectangle 29"/>
              <p:cNvSpPr>
                <a:spLocks noChangeArrowheads="1"/>
              </p:cNvSpPr>
              <p:nvPr/>
            </p:nvSpPr>
            <p:spPr bwMode="auto">
              <a:xfrm>
                <a:off x="2948" y="2028"/>
                <a:ext cx="3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1/0</a:t>
                </a:r>
                <a:endParaRPr kumimoji="0" lang="en-US" altLang="tr-TR" sz="3600" b="1">
                  <a:solidFill>
                    <a:srgbClr val="00FF00"/>
                  </a:solidFill>
                </a:endParaRPr>
              </a:p>
            </p:txBody>
          </p:sp>
          <p:sp>
            <p:nvSpPr>
              <p:cNvPr id="180248" name="Freeform 30"/>
              <p:cNvSpPr>
                <a:spLocks/>
              </p:cNvSpPr>
              <p:nvPr/>
            </p:nvSpPr>
            <p:spPr bwMode="auto">
              <a:xfrm>
                <a:off x="3847" y="2304"/>
                <a:ext cx="548" cy="40"/>
              </a:xfrm>
              <a:custGeom>
                <a:avLst/>
                <a:gdLst>
                  <a:gd name="T0" fmla="*/ 20 w 548"/>
                  <a:gd name="T1" fmla="*/ 2 h 40"/>
                  <a:gd name="T2" fmla="*/ 14 w 548"/>
                  <a:gd name="T3" fmla="*/ 2 h 40"/>
                  <a:gd name="T4" fmla="*/ 10 w 548"/>
                  <a:gd name="T5" fmla="*/ 4 h 40"/>
                  <a:gd name="T6" fmla="*/ 2 w 548"/>
                  <a:gd name="T7" fmla="*/ 11 h 40"/>
                  <a:gd name="T8" fmla="*/ 0 w 548"/>
                  <a:gd name="T9" fmla="*/ 15 h 40"/>
                  <a:gd name="T10" fmla="*/ 0 w 548"/>
                  <a:gd name="T11" fmla="*/ 27 h 40"/>
                  <a:gd name="T12" fmla="*/ 2 w 548"/>
                  <a:gd name="T13" fmla="*/ 31 h 40"/>
                  <a:gd name="T14" fmla="*/ 10 w 548"/>
                  <a:gd name="T15" fmla="*/ 38 h 40"/>
                  <a:gd name="T16" fmla="*/ 14 w 548"/>
                  <a:gd name="T17" fmla="*/ 40 h 40"/>
                  <a:gd name="T18" fmla="*/ 20 w 548"/>
                  <a:gd name="T19" fmla="*/ 40 h 40"/>
                  <a:gd name="T20" fmla="*/ 529 w 548"/>
                  <a:gd name="T21" fmla="*/ 38 h 40"/>
                  <a:gd name="T22" fmla="*/ 534 w 548"/>
                  <a:gd name="T23" fmla="*/ 38 h 40"/>
                  <a:gd name="T24" fmla="*/ 538 w 548"/>
                  <a:gd name="T25" fmla="*/ 36 h 40"/>
                  <a:gd name="T26" fmla="*/ 546 w 548"/>
                  <a:gd name="T27" fmla="*/ 29 h 40"/>
                  <a:gd name="T28" fmla="*/ 548 w 548"/>
                  <a:gd name="T29" fmla="*/ 25 h 40"/>
                  <a:gd name="T30" fmla="*/ 548 w 548"/>
                  <a:gd name="T31" fmla="*/ 13 h 40"/>
                  <a:gd name="T32" fmla="*/ 546 w 548"/>
                  <a:gd name="T33" fmla="*/ 9 h 40"/>
                  <a:gd name="T34" fmla="*/ 538 w 548"/>
                  <a:gd name="T35" fmla="*/ 2 h 40"/>
                  <a:gd name="T36" fmla="*/ 534 w 548"/>
                  <a:gd name="T37" fmla="*/ 0 h 40"/>
                  <a:gd name="T38" fmla="*/ 529 w 548"/>
                  <a:gd name="T39" fmla="*/ 0 h 40"/>
                  <a:gd name="T40" fmla="*/ 20 w 548"/>
                  <a:gd name="T41" fmla="*/ 2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8" h="40">
                    <a:moveTo>
                      <a:pt x="20" y="2"/>
                    </a:moveTo>
                    <a:lnTo>
                      <a:pt x="14" y="2"/>
                    </a:lnTo>
                    <a:lnTo>
                      <a:pt x="10" y="4"/>
                    </a:lnTo>
                    <a:lnTo>
                      <a:pt x="2" y="11"/>
                    </a:lnTo>
                    <a:lnTo>
                      <a:pt x="0" y="15"/>
                    </a:lnTo>
                    <a:lnTo>
                      <a:pt x="0" y="27"/>
                    </a:lnTo>
                    <a:lnTo>
                      <a:pt x="2" y="31"/>
                    </a:lnTo>
                    <a:lnTo>
                      <a:pt x="10" y="38"/>
                    </a:lnTo>
                    <a:lnTo>
                      <a:pt x="14" y="40"/>
                    </a:lnTo>
                    <a:lnTo>
                      <a:pt x="20" y="40"/>
                    </a:lnTo>
                    <a:lnTo>
                      <a:pt x="529" y="38"/>
                    </a:lnTo>
                    <a:lnTo>
                      <a:pt x="534" y="38"/>
                    </a:lnTo>
                    <a:lnTo>
                      <a:pt x="538" y="36"/>
                    </a:lnTo>
                    <a:lnTo>
                      <a:pt x="546" y="29"/>
                    </a:lnTo>
                    <a:lnTo>
                      <a:pt x="548" y="25"/>
                    </a:lnTo>
                    <a:lnTo>
                      <a:pt x="548" y="13"/>
                    </a:lnTo>
                    <a:lnTo>
                      <a:pt x="546" y="9"/>
                    </a:lnTo>
                    <a:lnTo>
                      <a:pt x="538" y="2"/>
                    </a:lnTo>
                    <a:lnTo>
                      <a:pt x="534" y="0"/>
                    </a:lnTo>
                    <a:lnTo>
                      <a:pt x="529" y="0"/>
                    </a:lnTo>
                    <a:lnTo>
                      <a:pt x="2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49" name="Rectangle 31"/>
              <p:cNvSpPr>
                <a:spLocks noChangeArrowheads="1"/>
              </p:cNvSpPr>
              <p:nvPr/>
            </p:nvSpPr>
            <p:spPr bwMode="auto">
              <a:xfrm>
                <a:off x="3940" y="2028"/>
                <a:ext cx="3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0/0</a:t>
                </a:r>
                <a:endParaRPr kumimoji="0" lang="en-US" altLang="tr-TR" sz="3600" b="1">
                  <a:solidFill>
                    <a:srgbClr val="00FF00"/>
                  </a:solidFill>
                </a:endParaRPr>
              </a:p>
            </p:txBody>
          </p:sp>
          <p:sp>
            <p:nvSpPr>
              <p:cNvPr id="180250" name="Freeform 32"/>
              <p:cNvSpPr>
                <a:spLocks/>
              </p:cNvSpPr>
              <p:nvPr/>
            </p:nvSpPr>
            <p:spPr bwMode="auto">
              <a:xfrm>
                <a:off x="2295" y="2246"/>
                <a:ext cx="187" cy="79"/>
              </a:xfrm>
              <a:custGeom>
                <a:avLst/>
                <a:gdLst>
                  <a:gd name="T0" fmla="*/ 162 w 187"/>
                  <a:gd name="T1" fmla="*/ 79 h 79"/>
                  <a:gd name="T2" fmla="*/ 173 w 187"/>
                  <a:gd name="T3" fmla="*/ 79 h 79"/>
                  <a:gd name="T4" fmla="*/ 177 w 187"/>
                  <a:gd name="T5" fmla="*/ 77 h 79"/>
                  <a:gd name="T6" fmla="*/ 185 w 187"/>
                  <a:gd name="T7" fmla="*/ 69 h 79"/>
                  <a:gd name="T8" fmla="*/ 187 w 187"/>
                  <a:gd name="T9" fmla="*/ 66 h 79"/>
                  <a:gd name="T10" fmla="*/ 187 w 187"/>
                  <a:gd name="T11" fmla="*/ 54 h 79"/>
                  <a:gd name="T12" fmla="*/ 185 w 187"/>
                  <a:gd name="T13" fmla="*/ 50 h 79"/>
                  <a:gd name="T14" fmla="*/ 177 w 187"/>
                  <a:gd name="T15" fmla="*/ 42 h 79"/>
                  <a:gd name="T16" fmla="*/ 173 w 187"/>
                  <a:gd name="T17" fmla="*/ 41 h 79"/>
                  <a:gd name="T18" fmla="*/ 25 w 187"/>
                  <a:gd name="T19" fmla="*/ 0 h 79"/>
                  <a:gd name="T20" fmla="*/ 14 w 187"/>
                  <a:gd name="T21" fmla="*/ 0 h 79"/>
                  <a:gd name="T22" fmla="*/ 10 w 187"/>
                  <a:gd name="T23" fmla="*/ 2 h 79"/>
                  <a:gd name="T24" fmla="*/ 2 w 187"/>
                  <a:gd name="T25" fmla="*/ 10 h 79"/>
                  <a:gd name="T26" fmla="*/ 0 w 187"/>
                  <a:gd name="T27" fmla="*/ 14 h 79"/>
                  <a:gd name="T28" fmla="*/ 0 w 187"/>
                  <a:gd name="T29" fmla="*/ 25 h 79"/>
                  <a:gd name="T30" fmla="*/ 2 w 187"/>
                  <a:gd name="T31" fmla="*/ 29 h 79"/>
                  <a:gd name="T32" fmla="*/ 10 w 187"/>
                  <a:gd name="T33" fmla="*/ 37 h 79"/>
                  <a:gd name="T34" fmla="*/ 14 w 187"/>
                  <a:gd name="T35" fmla="*/ 39 h 79"/>
                  <a:gd name="T36" fmla="*/ 162 w 187"/>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7" h="79">
                    <a:moveTo>
                      <a:pt x="162" y="79"/>
                    </a:moveTo>
                    <a:lnTo>
                      <a:pt x="173" y="79"/>
                    </a:lnTo>
                    <a:lnTo>
                      <a:pt x="177" y="77"/>
                    </a:lnTo>
                    <a:lnTo>
                      <a:pt x="185" y="69"/>
                    </a:lnTo>
                    <a:lnTo>
                      <a:pt x="187" y="66"/>
                    </a:lnTo>
                    <a:lnTo>
                      <a:pt x="187" y="54"/>
                    </a:lnTo>
                    <a:lnTo>
                      <a:pt x="185" y="50"/>
                    </a:lnTo>
                    <a:lnTo>
                      <a:pt x="177" y="42"/>
                    </a:lnTo>
                    <a:lnTo>
                      <a:pt x="173" y="41"/>
                    </a:lnTo>
                    <a:lnTo>
                      <a:pt x="25" y="0"/>
                    </a:lnTo>
                    <a:lnTo>
                      <a:pt x="14" y="0"/>
                    </a:lnTo>
                    <a:lnTo>
                      <a:pt x="10" y="2"/>
                    </a:lnTo>
                    <a:lnTo>
                      <a:pt x="2" y="10"/>
                    </a:lnTo>
                    <a:lnTo>
                      <a:pt x="0" y="14"/>
                    </a:lnTo>
                    <a:lnTo>
                      <a:pt x="0" y="25"/>
                    </a:lnTo>
                    <a:lnTo>
                      <a:pt x="2" y="29"/>
                    </a:lnTo>
                    <a:lnTo>
                      <a:pt x="10" y="37"/>
                    </a:lnTo>
                    <a:lnTo>
                      <a:pt x="14" y="39"/>
                    </a:lnTo>
                    <a:lnTo>
                      <a:pt x="16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51" name="Freeform 33"/>
              <p:cNvSpPr>
                <a:spLocks/>
              </p:cNvSpPr>
              <p:nvPr/>
            </p:nvSpPr>
            <p:spPr bwMode="auto">
              <a:xfrm>
                <a:off x="2295" y="2296"/>
                <a:ext cx="194" cy="79"/>
              </a:xfrm>
              <a:custGeom>
                <a:avLst/>
                <a:gdLst>
                  <a:gd name="T0" fmla="*/ 181 w 194"/>
                  <a:gd name="T1" fmla="*/ 39 h 79"/>
                  <a:gd name="T2" fmla="*/ 185 w 194"/>
                  <a:gd name="T3" fmla="*/ 37 h 79"/>
                  <a:gd name="T4" fmla="*/ 193 w 194"/>
                  <a:gd name="T5" fmla="*/ 29 h 79"/>
                  <a:gd name="T6" fmla="*/ 194 w 194"/>
                  <a:gd name="T7" fmla="*/ 25 h 79"/>
                  <a:gd name="T8" fmla="*/ 194 w 194"/>
                  <a:gd name="T9" fmla="*/ 14 h 79"/>
                  <a:gd name="T10" fmla="*/ 193 w 194"/>
                  <a:gd name="T11" fmla="*/ 10 h 79"/>
                  <a:gd name="T12" fmla="*/ 185 w 194"/>
                  <a:gd name="T13" fmla="*/ 2 h 79"/>
                  <a:gd name="T14" fmla="*/ 181 w 194"/>
                  <a:gd name="T15" fmla="*/ 0 h 79"/>
                  <a:gd name="T16" fmla="*/ 169 w 194"/>
                  <a:gd name="T17" fmla="*/ 0 h 79"/>
                  <a:gd name="T18" fmla="*/ 14 w 194"/>
                  <a:gd name="T19" fmla="*/ 40 h 79"/>
                  <a:gd name="T20" fmla="*/ 10 w 194"/>
                  <a:gd name="T21" fmla="*/ 42 h 79"/>
                  <a:gd name="T22" fmla="*/ 2 w 194"/>
                  <a:gd name="T23" fmla="*/ 50 h 79"/>
                  <a:gd name="T24" fmla="*/ 0 w 194"/>
                  <a:gd name="T25" fmla="*/ 54 h 79"/>
                  <a:gd name="T26" fmla="*/ 0 w 194"/>
                  <a:gd name="T27" fmla="*/ 65 h 79"/>
                  <a:gd name="T28" fmla="*/ 2 w 194"/>
                  <a:gd name="T29" fmla="*/ 69 h 79"/>
                  <a:gd name="T30" fmla="*/ 10 w 194"/>
                  <a:gd name="T31" fmla="*/ 77 h 79"/>
                  <a:gd name="T32" fmla="*/ 14 w 194"/>
                  <a:gd name="T33" fmla="*/ 79 h 79"/>
                  <a:gd name="T34" fmla="*/ 25 w 194"/>
                  <a:gd name="T35" fmla="*/ 79 h 79"/>
                  <a:gd name="T36" fmla="*/ 181 w 194"/>
                  <a:gd name="T37" fmla="*/ 3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4" h="79">
                    <a:moveTo>
                      <a:pt x="181" y="39"/>
                    </a:moveTo>
                    <a:lnTo>
                      <a:pt x="185" y="37"/>
                    </a:lnTo>
                    <a:lnTo>
                      <a:pt x="193" y="29"/>
                    </a:lnTo>
                    <a:lnTo>
                      <a:pt x="194" y="25"/>
                    </a:lnTo>
                    <a:lnTo>
                      <a:pt x="194" y="14"/>
                    </a:lnTo>
                    <a:lnTo>
                      <a:pt x="193" y="10"/>
                    </a:lnTo>
                    <a:lnTo>
                      <a:pt x="185" y="2"/>
                    </a:lnTo>
                    <a:lnTo>
                      <a:pt x="181" y="0"/>
                    </a:lnTo>
                    <a:lnTo>
                      <a:pt x="169" y="0"/>
                    </a:lnTo>
                    <a:lnTo>
                      <a:pt x="14" y="40"/>
                    </a:lnTo>
                    <a:lnTo>
                      <a:pt x="10" y="42"/>
                    </a:lnTo>
                    <a:lnTo>
                      <a:pt x="2" y="50"/>
                    </a:lnTo>
                    <a:lnTo>
                      <a:pt x="0" y="54"/>
                    </a:lnTo>
                    <a:lnTo>
                      <a:pt x="0" y="65"/>
                    </a:lnTo>
                    <a:lnTo>
                      <a:pt x="2" y="69"/>
                    </a:lnTo>
                    <a:lnTo>
                      <a:pt x="10" y="77"/>
                    </a:lnTo>
                    <a:lnTo>
                      <a:pt x="14" y="79"/>
                    </a:lnTo>
                    <a:lnTo>
                      <a:pt x="25" y="79"/>
                    </a:lnTo>
                    <a:lnTo>
                      <a:pt x="18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52" name="Freeform 34"/>
              <p:cNvSpPr>
                <a:spLocks/>
              </p:cNvSpPr>
              <p:nvPr/>
            </p:nvSpPr>
            <p:spPr bwMode="auto">
              <a:xfrm>
                <a:off x="3206" y="2235"/>
                <a:ext cx="186" cy="80"/>
              </a:xfrm>
              <a:custGeom>
                <a:avLst/>
                <a:gdLst>
                  <a:gd name="T0" fmla="*/ 161 w 186"/>
                  <a:gd name="T1" fmla="*/ 80 h 80"/>
                  <a:gd name="T2" fmla="*/ 171 w 186"/>
                  <a:gd name="T3" fmla="*/ 80 h 80"/>
                  <a:gd name="T4" fmla="*/ 177 w 186"/>
                  <a:gd name="T5" fmla="*/ 78 h 80"/>
                  <a:gd name="T6" fmla="*/ 184 w 186"/>
                  <a:gd name="T7" fmla="*/ 71 h 80"/>
                  <a:gd name="T8" fmla="*/ 186 w 186"/>
                  <a:gd name="T9" fmla="*/ 67 h 80"/>
                  <a:gd name="T10" fmla="*/ 186 w 186"/>
                  <a:gd name="T11" fmla="*/ 57 h 80"/>
                  <a:gd name="T12" fmla="*/ 184 w 186"/>
                  <a:gd name="T13" fmla="*/ 52 h 80"/>
                  <a:gd name="T14" fmla="*/ 177 w 186"/>
                  <a:gd name="T15" fmla="*/ 44 h 80"/>
                  <a:gd name="T16" fmla="*/ 173 w 186"/>
                  <a:gd name="T17" fmla="*/ 42 h 80"/>
                  <a:gd name="T18" fmla="*/ 25 w 186"/>
                  <a:gd name="T19" fmla="*/ 0 h 80"/>
                  <a:gd name="T20" fmla="*/ 15 w 186"/>
                  <a:gd name="T21" fmla="*/ 0 h 80"/>
                  <a:gd name="T22" fmla="*/ 9 w 186"/>
                  <a:gd name="T23" fmla="*/ 2 h 80"/>
                  <a:gd name="T24" fmla="*/ 2 w 186"/>
                  <a:gd name="T25" fmla="*/ 9 h 80"/>
                  <a:gd name="T26" fmla="*/ 0 w 186"/>
                  <a:gd name="T27" fmla="*/ 13 h 80"/>
                  <a:gd name="T28" fmla="*/ 0 w 186"/>
                  <a:gd name="T29" fmla="*/ 23 h 80"/>
                  <a:gd name="T30" fmla="*/ 2 w 186"/>
                  <a:gd name="T31" fmla="*/ 29 h 80"/>
                  <a:gd name="T32" fmla="*/ 9 w 186"/>
                  <a:gd name="T33" fmla="*/ 36 h 80"/>
                  <a:gd name="T34" fmla="*/ 13 w 186"/>
                  <a:gd name="T35" fmla="*/ 38 h 80"/>
                  <a:gd name="T36" fmla="*/ 161 w 186"/>
                  <a:gd name="T37" fmla="*/ 80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80">
                    <a:moveTo>
                      <a:pt x="161" y="80"/>
                    </a:moveTo>
                    <a:lnTo>
                      <a:pt x="171" y="80"/>
                    </a:lnTo>
                    <a:lnTo>
                      <a:pt x="177" y="78"/>
                    </a:lnTo>
                    <a:lnTo>
                      <a:pt x="184" y="71"/>
                    </a:lnTo>
                    <a:lnTo>
                      <a:pt x="186" y="67"/>
                    </a:lnTo>
                    <a:lnTo>
                      <a:pt x="186" y="57"/>
                    </a:lnTo>
                    <a:lnTo>
                      <a:pt x="184" y="52"/>
                    </a:lnTo>
                    <a:lnTo>
                      <a:pt x="177" y="44"/>
                    </a:lnTo>
                    <a:lnTo>
                      <a:pt x="173" y="42"/>
                    </a:lnTo>
                    <a:lnTo>
                      <a:pt x="25" y="0"/>
                    </a:lnTo>
                    <a:lnTo>
                      <a:pt x="15" y="0"/>
                    </a:lnTo>
                    <a:lnTo>
                      <a:pt x="9" y="2"/>
                    </a:lnTo>
                    <a:lnTo>
                      <a:pt x="2" y="9"/>
                    </a:lnTo>
                    <a:lnTo>
                      <a:pt x="0" y="13"/>
                    </a:lnTo>
                    <a:lnTo>
                      <a:pt x="0" y="23"/>
                    </a:lnTo>
                    <a:lnTo>
                      <a:pt x="2" y="29"/>
                    </a:lnTo>
                    <a:lnTo>
                      <a:pt x="9" y="36"/>
                    </a:lnTo>
                    <a:lnTo>
                      <a:pt x="13" y="38"/>
                    </a:lnTo>
                    <a:lnTo>
                      <a:pt x="16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53" name="Freeform 35"/>
              <p:cNvSpPr>
                <a:spLocks/>
              </p:cNvSpPr>
              <p:nvPr/>
            </p:nvSpPr>
            <p:spPr bwMode="auto">
              <a:xfrm>
                <a:off x="3206" y="2285"/>
                <a:ext cx="196" cy="78"/>
              </a:xfrm>
              <a:custGeom>
                <a:avLst/>
                <a:gdLst>
                  <a:gd name="T0" fmla="*/ 180 w 196"/>
                  <a:gd name="T1" fmla="*/ 38 h 78"/>
                  <a:gd name="T2" fmla="*/ 186 w 196"/>
                  <a:gd name="T3" fmla="*/ 36 h 78"/>
                  <a:gd name="T4" fmla="*/ 194 w 196"/>
                  <a:gd name="T5" fmla="*/ 28 h 78"/>
                  <a:gd name="T6" fmla="*/ 196 w 196"/>
                  <a:gd name="T7" fmla="*/ 25 h 78"/>
                  <a:gd name="T8" fmla="*/ 196 w 196"/>
                  <a:gd name="T9" fmla="*/ 15 h 78"/>
                  <a:gd name="T10" fmla="*/ 194 w 196"/>
                  <a:gd name="T11" fmla="*/ 9 h 78"/>
                  <a:gd name="T12" fmla="*/ 186 w 196"/>
                  <a:gd name="T13" fmla="*/ 2 h 78"/>
                  <a:gd name="T14" fmla="*/ 182 w 196"/>
                  <a:gd name="T15" fmla="*/ 0 h 78"/>
                  <a:gd name="T16" fmla="*/ 173 w 196"/>
                  <a:gd name="T17" fmla="*/ 0 h 78"/>
                  <a:gd name="T18" fmla="*/ 15 w 196"/>
                  <a:gd name="T19" fmla="*/ 40 h 78"/>
                  <a:gd name="T20" fmla="*/ 9 w 196"/>
                  <a:gd name="T21" fmla="*/ 42 h 78"/>
                  <a:gd name="T22" fmla="*/ 2 w 196"/>
                  <a:gd name="T23" fmla="*/ 50 h 78"/>
                  <a:gd name="T24" fmla="*/ 0 w 196"/>
                  <a:gd name="T25" fmla="*/ 53 h 78"/>
                  <a:gd name="T26" fmla="*/ 0 w 196"/>
                  <a:gd name="T27" fmla="*/ 63 h 78"/>
                  <a:gd name="T28" fmla="*/ 2 w 196"/>
                  <a:gd name="T29" fmla="*/ 69 h 78"/>
                  <a:gd name="T30" fmla="*/ 9 w 196"/>
                  <a:gd name="T31" fmla="*/ 76 h 78"/>
                  <a:gd name="T32" fmla="*/ 13 w 196"/>
                  <a:gd name="T33" fmla="*/ 78 h 78"/>
                  <a:gd name="T34" fmla="*/ 23 w 196"/>
                  <a:gd name="T35" fmla="*/ 78 h 78"/>
                  <a:gd name="T36" fmla="*/ 180 w 196"/>
                  <a:gd name="T37" fmla="*/ 38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78">
                    <a:moveTo>
                      <a:pt x="180" y="38"/>
                    </a:moveTo>
                    <a:lnTo>
                      <a:pt x="186" y="36"/>
                    </a:lnTo>
                    <a:lnTo>
                      <a:pt x="194" y="28"/>
                    </a:lnTo>
                    <a:lnTo>
                      <a:pt x="196" y="25"/>
                    </a:lnTo>
                    <a:lnTo>
                      <a:pt x="196" y="15"/>
                    </a:lnTo>
                    <a:lnTo>
                      <a:pt x="194" y="9"/>
                    </a:lnTo>
                    <a:lnTo>
                      <a:pt x="186" y="2"/>
                    </a:lnTo>
                    <a:lnTo>
                      <a:pt x="182" y="0"/>
                    </a:lnTo>
                    <a:lnTo>
                      <a:pt x="173" y="0"/>
                    </a:lnTo>
                    <a:lnTo>
                      <a:pt x="15" y="40"/>
                    </a:lnTo>
                    <a:lnTo>
                      <a:pt x="9" y="42"/>
                    </a:lnTo>
                    <a:lnTo>
                      <a:pt x="2" y="50"/>
                    </a:lnTo>
                    <a:lnTo>
                      <a:pt x="0" y="53"/>
                    </a:lnTo>
                    <a:lnTo>
                      <a:pt x="0" y="63"/>
                    </a:lnTo>
                    <a:lnTo>
                      <a:pt x="2" y="69"/>
                    </a:lnTo>
                    <a:lnTo>
                      <a:pt x="9" y="76"/>
                    </a:lnTo>
                    <a:lnTo>
                      <a:pt x="13" y="78"/>
                    </a:lnTo>
                    <a:lnTo>
                      <a:pt x="23" y="78"/>
                    </a:lnTo>
                    <a:lnTo>
                      <a:pt x="18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54" name="Freeform 36"/>
              <p:cNvSpPr>
                <a:spLocks/>
              </p:cNvSpPr>
              <p:nvPr/>
            </p:nvSpPr>
            <p:spPr bwMode="auto">
              <a:xfrm>
                <a:off x="4185" y="2254"/>
                <a:ext cx="187" cy="79"/>
              </a:xfrm>
              <a:custGeom>
                <a:avLst/>
                <a:gdLst>
                  <a:gd name="T0" fmla="*/ 162 w 187"/>
                  <a:gd name="T1" fmla="*/ 79 h 79"/>
                  <a:gd name="T2" fmla="*/ 173 w 187"/>
                  <a:gd name="T3" fmla="*/ 79 h 79"/>
                  <a:gd name="T4" fmla="*/ 177 w 187"/>
                  <a:gd name="T5" fmla="*/ 77 h 79"/>
                  <a:gd name="T6" fmla="*/ 185 w 187"/>
                  <a:gd name="T7" fmla="*/ 69 h 79"/>
                  <a:gd name="T8" fmla="*/ 187 w 187"/>
                  <a:gd name="T9" fmla="*/ 65 h 79"/>
                  <a:gd name="T10" fmla="*/ 187 w 187"/>
                  <a:gd name="T11" fmla="*/ 54 h 79"/>
                  <a:gd name="T12" fmla="*/ 185 w 187"/>
                  <a:gd name="T13" fmla="*/ 50 h 79"/>
                  <a:gd name="T14" fmla="*/ 177 w 187"/>
                  <a:gd name="T15" fmla="*/ 42 h 79"/>
                  <a:gd name="T16" fmla="*/ 173 w 187"/>
                  <a:gd name="T17" fmla="*/ 40 h 79"/>
                  <a:gd name="T18" fmla="*/ 25 w 187"/>
                  <a:gd name="T19" fmla="*/ 0 h 79"/>
                  <a:gd name="T20" fmla="*/ 14 w 187"/>
                  <a:gd name="T21" fmla="*/ 0 h 79"/>
                  <a:gd name="T22" fmla="*/ 10 w 187"/>
                  <a:gd name="T23" fmla="*/ 2 h 79"/>
                  <a:gd name="T24" fmla="*/ 2 w 187"/>
                  <a:gd name="T25" fmla="*/ 10 h 79"/>
                  <a:gd name="T26" fmla="*/ 0 w 187"/>
                  <a:gd name="T27" fmla="*/ 13 h 79"/>
                  <a:gd name="T28" fmla="*/ 0 w 187"/>
                  <a:gd name="T29" fmla="*/ 25 h 79"/>
                  <a:gd name="T30" fmla="*/ 2 w 187"/>
                  <a:gd name="T31" fmla="*/ 29 h 79"/>
                  <a:gd name="T32" fmla="*/ 10 w 187"/>
                  <a:gd name="T33" fmla="*/ 36 h 79"/>
                  <a:gd name="T34" fmla="*/ 14 w 187"/>
                  <a:gd name="T35" fmla="*/ 38 h 79"/>
                  <a:gd name="T36" fmla="*/ 162 w 187"/>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7" h="79">
                    <a:moveTo>
                      <a:pt x="162" y="79"/>
                    </a:moveTo>
                    <a:lnTo>
                      <a:pt x="173" y="79"/>
                    </a:lnTo>
                    <a:lnTo>
                      <a:pt x="177" y="77"/>
                    </a:lnTo>
                    <a:lnTo>
                      <a:pt x="185" y="69"/>
                    </a:lnTo>
                    <a:lnTo>
                      <a:pt x="187" y="65"/>
                    </a:lnTo>
                    <a:lnTo>
                      <a:pt x="187" y="54"/>
                    </a:lnTo>
                    <a:lnTo>
                      <a:pt x="185" y="50"/>
                    </a:lnTo>
                    <a:lnTo>
                      <a:pt x="177" y="42"/>
                    </a:lnTo>
                    <a:lnTo>
                      <a:pt x="173" y="40"/>
                    </a:lnTo>
                    <a:lnTo>
                      <a:pt x="25" y="0"/>
                    </a:lnTo>
                    <a:lnTo>
                      <a:pt x="14" y="0"/>
                    </a:lnTo>
                    <a:lnTo>
                      <a:pt x="10" y="2"/>
                    </a:lnTo>
                    <a:lnTo>
                      <a:pt x="2" y="10"/>
                    </a:lnTo>
                    <a:lnTo>
                      <a:pt x="0" y="13"/>
                    </a:lnTo>
                    <a:lnTo>
                      <a:pt x="0" y="25"/>
                    </a:lnTo>
                    <a:lnTo>
                      <a:pt x="2" y="29"/>
                    </a:lnTo>
                    <a:lnTo>
                      <a:pt x="10" y="36"/>
                    </a:lnTo>
                    <a:lnTo>
                      <a:pt x="14" y="38"/>
                    </a:lnTo>
                    <a:lnTo>
                      <a:pt x="16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0255" name="Freeform 37"/>
              <p:cNvSpPr>
                <a:spLocks/>
              </p:cNvSpPr>
              <p:nvPr/>
            </p:nvSpPr>
            <p:spPr bwMode="auto">
              <a:xfrm>
                <a:off x="4185" y="2302"/>
                <a:ext cx="196" cy="80"/>
              </a:xfrm>
              <a:custGeom>
                <a:avLst/>
                <a:gdLst>
                  <a:gd name="T0" fmla="*/ 183 w 196"/>
                  <a:gd name="T1" fmla="*/ 38 h 80"/>
                  <a:gd name="T2" fmla="*/ 187 w 196"/>
                  <a:gd name="T3" fmla="*/ 36 h 80"/>
                  <a:gd name="T4" fmla="*/ 194 w 196"/>
                  <a:gd name="T5" fmla="*/ 29 h 80"/>
                  <a:gd name="T6" fmla="*/ 196 w 196"/>
                  <a:gd name="T7" fmla="*/ 25 h 80"/>
                  <a:gd name="T8" fmla="*/ 196 w 196"/>
                  <a:gd name="T9" fmla="*/ 13 h 80"/>
                  <a:gd name="T10" fmla="*/ 194 w 196"/>
                  <a:gd name="T11" fmla="*/ 10 h 80"/>
                  <a:gd name="T12" fmla="*/ 187 w 196"/>
                  <a:gd name="T13" fmla="*/ 2 h 80"/>
                  <a:gd name="T14" fmla="*/ 183 w 196"/>
                  <a:gd name="T15" fmla="*/ 0 h 80"/>
                  <a:gd name="T16" fmla="*/ 171 w 196"/>
                  <a:gd name="T17" fmla="*/ 0 h 80"/>
                  <a:gd name="T18" fmla="*/ 14 w 196"/>
                  <a:gd name="T19" fmla="*/ 42 h 80"/>
                  <a:gd name="T20" fmla="*/ 10 w 196"/>
                  <a:gd name="T21" fmla="*/ 44 h 80"/>
                  <a:gd name="T22" fmla="*/ 2 w 196"/>
                  <a:gd name="T23" fmla="*/ 52 h 80"/>
                  <a:gd name="T24" fmla="*/ 0 w 196"/>
                  <a:gd name="T25" fmla="*/ 56 h 80"/>
                  <a:gd name="T26" fmla="*/ 0 w 196"/>
                  <a:gd name="T27" fmla="*/ 67 h 80"/>
                  <a:gd name="T28" fmla="*/ 2 w 196"/>
                  <a:gd name="T29" fmla="*/ 71 h 80"/>
                  <a:gd name="T30" fmla="*/ 10 w 196"/>
                  <a:gd name="T31" fmla="*/ 79 h 80"/>
                  <a:gd name="T32" fmla="*/ 14 w 196"/>
                  <a:gd name="T33" fmla="*/ 80 h 80"/>
                  <a:gd name="T34" fmla="*/ 25 w 196"/>
                  <a:gd name="T35" fmla="*/ 80 h 80"/>
                  <a:gd name="T36" fmla="*/ 183 w 196"/>
                  <a:gd name="T37" fmla="*/ 38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80">
                    <a:moveTo>
                      <a:pt x="183" y="38"/>
                    </a:moveTo>
                    <a:lnTo>
                      <a:pt x="187" y="36"/>
                    </a:lnTo>
                    <a:lnTo>
                      <a:pt x="194" y="29"/>
                    </a:lnTo>
                    <a:lnTo>
                      <a:pt x="196" y="25"/>
                    </a:lnTo>
                    <a:lnTo>
                      <a:pt x="196" y="13"/>
                    </a:lnTo>
                    <a:lnTo>
                      <a:pt x="194" y="10"/>
                    </a:lnTo>
                    <a:lnTo>
                      <a:pt x="187" y="2"/>
                    </a:lnTo>
                    <a:lnTo>
                      <a:pt x="183" y="0"/>
                    </a:lnTo>
                    <a:lnTo>
                      <a:pt x="171" y="0"/>
                    </a:lnTo>
                    <a:lnTo>
                      <a:pt x="14" y="42"/>
                    </a:lnTo>
                    <a:lnTo>
                      <a:pt x="10" y="44"/>
                    </a:lnTo>
                    <a:lnTo>
                      <a:pt x="2" y="52"/>
                    </a:lnTo>
                    <a:lnTo>
                      <a:pt x="0" y="56"/>
                    </a:lnTo>
                    <a:lnTo>
                      <a:pt x="0" y="67"/>
                    </a:lnTo>
                    <a:lnTo>
                      <a:pt x="2" y="71"/>
                    </a:lnTo>
                    <a:lnTo>
                      <a:pt x="10" y="79"/>
                    </a:lnTo>
                    <a:lnTo>
                      <a:pt x="14" y="80"/>
                    </a:lnTo>
                    <a:lnTo>
                      <a:pt x="25" y="80"/>
                    </a:lnTo>
                    <a:lnTo>
                      <a:pt x="18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grpSp>
          <p:nvGrpSpPr>
            <p:cNvPr id="180233" name="Group 38"/>
            <p:cNvGrpSpPr>
              <a:grpSpLocks/>
            </p:cNvGrpSpPr>
            <p:nvPr/>
          </p:nvGrpSpPr>
          <p:grpSpPr bwMode="auto">
            <a:xfrm>
              <a:off x="4380" y="1972"/>
              <a:ext cx="988" cy="471"/>
              <a:chOff x="4380" y="1972"/>
              <a:chExt cx="988" cy="471"/>
            </a:xfrm>
          </p:grpSpPr>
          <p:sp>
            <p:nvSpPr>
              <p:cNvPr id="180234" name="Freeform 39"/>
              <p:cNvSpPr>
                <a:spLocks/>
              </p:cNvSpPr>
              <p:nvPr/>
            </p:nvSpPr>
            <p:spPr bwMode="auto">
              <a:xfrm>
                <a:off x="4380" y="1988"/>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0 w 455"/>
                  <a:gd name="T11" fmla="*/ 449 h 455"/>
                  <a:gd name="T12" fmla="*/ 224 w 455"/>
                  <a:gd name="T13" fmla="*/ 455 h 455"/>
                  <a:gd name="T14" fmla="*/ 261 w 455"/>
                  <a:gd name="T15" fmla="*/ 451 h 455"/>
                  <a:gd name="T16" fmla="*/ 303 w 455"/>
                  <a:gd name="T17" fmla="*/ 442 h 455"/>
                  <a:gd name="T18" fmla="*/ 353 w 455"/>
                  <a:gd name="T19" fmla="*/ 415 h 455"/>
                  <a:gd name="T20" fmla="*/ 426 w 455"/>
                  <a:gd name="T21" fmla="*/ 334 h 455"/>
                  <a:gd name="T22" fmla="*/ 443 w 455"/>
                  <a:gd name="T23" fmla="*/ 294 h 455"/>
                  <a:gd name="T24" fmla="*/ 453 w 455"/>
                  <a:gd name="T25" fmla="*/ 250 h 455"/>
                  <a:gd name="T26" fmla="*/ 453 w 455"/>
                  <a:gd name="T27" fmla="*/ 215 h 455"/>
                  <a:gd name="T28" fmla="*/ 447 w 455"/>
                  <a:gd name="T29" fmla="*/ 167 h 455"/>
                  <a:gd name="T30" fmla="*/ 430 w 455"/>
                  <a:gd name="T31" fmla="*/ 127 h 455"/>
                  <a:gd name="T32" fmla="*/ 403 w 455"/>
                  <a:gd name="T33" fmla="*/ 81 h 455"/>
                  <a:gd name="T34" fmla="*/ 353 w 455"/>
                  <a:gd name="T35" fmla="*/ 39 h 455"/>
                  <a:gd name="T36" fmla="*/ 303 w 455"/>
                  <a:gd name="T37" fmla="*/ 12 h 455"/>
                  <a:gd name="T38" fmla="*/ 261 w 455"/>
                  <a:gd name="T39" fmla="*/ 2 h 455"/>
                  <a:gd name="T40" fmla="*/ 180 w 455"/>
                  <a:gd name="T41" fmla="*/ 4 h 455"/>
                  <a:gd name="T42" fmla="*/ 136 w 455"/>
                  <a:gd name="T43" fmla="*/ 18 h 455"/>
                  <a:gd name="T44" fmla="*/ 100 w 455"/>
                  <a:gd name="T45" fmla="*/ 39 h 455"/>
                  <a:gd name="T46" fmla="*/ 38 w 455"/>
                  <a:gd name="T47" fmla="*/ 100 h 455"/>
                  <a:gd name="T48" fmla="*/ 17 w 455"/>
                  <a:gd name="T49" fmla="*/ 137 h 455"/>
                  <a:gd name="T50" fmla="*/ 4 w 455"/>
                  <a:gd name="T51" fmla="*/ 181 h 455"/>
                  <a:gd name="T52" fmla="*/ 23 w 455"/>
                  <a:gd name="T53" fmla="*/ 227 h 455"/>
                  <a:gd name="T54" fmla="*/ 28 w 455"/>
                  <a:gd name="T55" fmla="*/ 175 h 455"/>
                  <a:gd name="T56" fmla="*/ 42 w 455"/>
                  <a:gd name="T57" fmla="*/ 139 h 455"/>
                  <a:gd name="T58" fmla="*/ 63 w 455"/>
                  <a:gd name="T59" fmla="*/ 102 h 455"/>
                  <a:gd name="T60" fmla="*/ 88 w 455"/>
                  <a:gd name="T61" fmla="*/ 77 h 455"/>
                  <a:gd name="T62" fmla="*/ 119 w 455"/>
                  <a:gd name="T63" fmla="*/ 52 h 455"/>
                  <a:gd name="T64" fmla="*/ 155 w 455"/>
                  <a:gd name="T65" fmla="*/ 35 h 455"/>
                  <a:gd name="T66" fmla="*/ 194 w 455"/>
                  <a:gd name="T67" fmla="*/ 25 h 455"/>
                  <a:gd name="T68" fmla="*/ 286 w 455"/>
                  <a:gd name="T69" fmla="*/ 33 h 455"/>
                  <a:gd name="T70" fmla="*/ 322 w 455"/>
                  <a:gd name="T71" fmla="*/ 47 h 455"/>
                  <a:gd name="T72" fmla="*/ 370 w 455"/>
                  <a:gd name="T73" fmla="*/ 83 h 455"/>
                  <a:gd name="T74" fmla="*/ 401 w 455"/>
                  <a:gd name="T75" fmla="*/ 119 h 455"/>
                  <a:gd name="T76" fmla="*/ 418 w 455"/>
                  <a:gd name="T77" fmla="*/ 156 h 455"/>
                  <a:gd name="T78" fmla="*/ 428 w 455"/>
                  <a:gd name="T79" fmla="*/ 194 h 455"/>
                  <a:gd name="T80" fmla="*/ 432 w 455"/>
                  <a:gd name="T81" fmla="*/ 225 h 455"/>
                  <a:gd name="T82" fmla="*/ 426 w 455"/>
                  <a:gd name="T83" fmla="*/ 267 h 455"/>
                  <a:gd name="T84" fmla="*/ 416 w 455"/>
                  <a:gd name="T85" fmla="*/ 304 h 455"/>
                  <a:gd name="T86" fmla="*/ 384 w 455"/>
                  <a:gd name="T87" fmla="*/ 355 h 455"/>
                  <a:gd name="T88" fmla="*/ 313 w 455"/>
                  <a:gd name="T89" fmla="*/ 411 h 455"/>
                  <a:gd name="T90" fmla="*/ 276 w 455"/>
                  <a:gd name="T91" fmla="*/ 424 h 455"/>
                  <a:gd name="T92" fmla="*/ 234 w 455"/>
                  <a:gd name="T93" fmla="*/ 430 h 455"/>
                  <a:gd name="T94" fmla="*/ 205 w 455"/>
                  <a:gd name="T95" fmla="*/ 430 h 455"/>
                  <a:gd name="T96" fmla="*/ 165 w 455"/>
                  <a:gd name="T97" fmla="*/ 421 h 455"/>
                  <a:gd name="T98" fmla="*/ 128 w 455"/>
                  <a:gd name="T99" fmla="*/ 407 h 455"/>
                  <a:gd name="T100" fmla="*/ 96 w 455"/>
                  <a:gd name="T101" fmla="*/ 384 h 455"/>
                  <a:gd name="T102" fmla="*/ 57 w 455"/>
                  <a:gd name="T103" fmla="*/ 342 h 455"/>
                  <a:gd name="T104" fmla="*/ 34 w 455"/>
                  <a:gd name="T105" fmla="*/ 296 h 455"/>
                  <a:gd name="T106" fmla="*/ 25 w 455"/>
                  <a:gd name="T107" fmla="*/ 258 h 4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55" h="455">
                    <a:moveTo>
                      <a:pt x="0" y="227"/>
                    </a:moveTo>
                    <a:lnTo>
                      <a:pt x="0" y="248"/>
                    </a:lnTo>
                    <a:lnTo>
                      <a:pt x="2" y="261"/>
                    </a:lnTo>
                    <a:lnTo>
                      <a:pt x="4" y="271"/>
                    </a:lnTo>
                    <a:lnTo>
                      <a:pt x="5" y="284"/>
                    </a:lnTo>
                    <a:lnTo>
                      <a:pt x="9" y="294"/>
                    </a:lnTo>
                    <a:lnTo>
                      <a:pt x="11" y="304"/>
                    </a:lnTo>
                    <a:lnTo>
                      <a:pt x="17" y="315"/>
                    </a:lnTo>
                    <a:lnTo>
                      <a:pt x="23" y="325"/>
                    </a:lnTo>
                    <a:lnTo>
                      <a:pt x="27" y="334"/>
                    </a:lnTo>
                    <a:lnTo>
                      <a:pt x="38" y="353"/>
                    </a:lnTo>
                    <a:lnTo>
                      <a:pt x="50" y="371"/>
                    </a:lnTo>
                    <a:lnTo>
                      <a:pt x="57" y="378"/>
                    </a:lnTo>
                    <a:lnTo>
                      <a:pt x="63" y="386"/>
                    </a:lnTo>
                    <a:lnTo>
                      <a:pt x="80" y="403"/>
                    </a:lnTo>
                    <a:lnTo>
                      <a:pt x="100" y="415"/>
                    </a:lnTo>
                    <a:lnTo>
                      <a:pt x="107" y="421"/>
                    </a:lnTo>
                    <a:lnTo>
                      <a:pt x="117" y="426"/>
                    </a:lnTo>
                    <a:lnTo>
                      <a:pt x="126" y="430"/>
                    </a:lnTo>
                    <a:lnTo>
                      <a:pt x="136" y="436"/>
                    </a:lnTo>
                    <a:lnTo>
                      <a:pt x="148" y="442"/>
                    </a:lnTo>
                    <a:lnTo>
                      <a:pt x="157" y="444"/>
                    </a:lnTo>
                    <a:lnTo>
                      <a:pt x="167" y="447"/>
                    </a:lnTo>
                    <a:lnTo>
                      <a:pt x="180" y="449"/>
                    </a:lnTo>
                    <a:lnTo>
                      <a:pt x="190" y="451"/>
                    </a:lnTo>
                    <a:lnTo>
                      <a:pt x="201" y="453"/>
                    </a:lnTo>
                    <a:lnTo>
                      <a:pt x="213" y="453"/>
                    </a:lnTo>
                    <a:lnTo>
                      <a:pt x="224" y="455"/>
                    </a:lnTo>
                    <a:lnTo>
                      <a:pt x="228" y="455"/>
                    </a:lnTo>
                    <a:lnTo>
                      <a:pt x="238" y="453"/>
                    </a:lnTo>
                    <a:lnTo>
                      <a:pt x="247" y="453"/>
                    </a:lnTo>
                    <a:lnTo>
                      <a:pt x="261" y="451"/>
                    </a:lnTo>
                    <a:lnTo>
                      <a:pt x="270" y="449"/>
                    </a:lnTo>
                    <a:lnTo>
                      <a:pt x="284" y="447"/>
                    </a:lnTo>
                    <a:lnTo>
                      <a:pt x="294" y="444"/>
                    </a:lnTo>
                    <a:lnTo>
                      <a:pt x="303" y="442"/>
                    </a:lnTo>
                    <a:lnTo>
                      <a:pt x="315" y="436"/>
                    </a:lnTo>
                    <a:lnTo>
                      <a:pt x="324" y="430"/>
                    </a:lnTo>
                    <a:lnTo>
                      <a:pt x="334" y="426"/>
                    </a:lnTo>
                    <a:lnTo>
                      <a:pt x="353" y="415"/>
                    </a:lnTo>
                    <a:lnTo>
                      <a:pt x="370" y="403"/>
                    </a:lnTo>
                    <a:lnTo>
                      <a:pt x="403" y="371"/>
                    </a:lnTo>
                    <a:lnTo>
                      <a:pt x="415" y="353"/>
                    </a:lnTo>
                    <a:lnTo>
                      <a:pt x="426" y="334"/>
                    </a:lnTo>
                    <a:lnTo>
                      <a:pt x="430" y="325"/>
                    </a:lnTo>
                    <a:lnTo>
                      <a:pt x="436" y="315"/>
                    </a:lnTo>
                    <a:lnTo>
                      <a:pt x="441" y="304"/>
                    </a:lnTo>
                    <a:lnTo>
                      <a:pt x="443" y="294"/>
                    </a:lnTo>
                    <a:lnTo>
                      <a:pt x="447"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7" y="167"/>
                    </a:lnTo>
                    <a:lnTo>
                      <a:pt x="443" y="158"/>
                    </a:lnTo>
                    <a:lnTo>
                      <a:pt x="441" y="148"/>
                    </a:lnTo>
                    <a:lnTo>
                      <a:pt x="436" y="137"/>
                    </a:lnTo>
                    <a:lnTo>
                      <a:pt x="430" y="127"/>
                    </a:lnTo>
                    <a:lnTo>
                      <a:pt x="426" y="117"/>
                    </a:lnTo>
                    <a:lnTo>
                      <a:pt x="420" y="108"/>
                    </a:lnTo>
                    <a:lnTo>
                      <a:pt x="415" y="100"/>
                    </a:lnTo>
                    <a:lnTo>
                      <a:pt x="403" y="81"/>
                    </a:lnTo>
                    <a:lnTo>
                      <a:pt x="386" y="64"/>
                    </a:lnTo>
                    <a:lnTo>
                      <a:pt x="378" y="58"/>
                    </a:lnTo>
                    <a:lnTo>
                      <a:pt x="370" y="50"/>
                    </a:lnTo>
                    <a:lnTo>
                      <a:pt x="353" y="39"/>
                    </a:lnTo>
                    <a:lnTo>
                      <a:pt x="334" y="27"/>
                    </a:lnTo>
                    <a:lnTo>
                      <a:pt x="324" y="23"/>
                    </a:lnTo>
                    <a:lnTo>
                      <a:pt x="315" y="18"/>
                    </a:lnTo>
                    <a:lnTo>
                      <a:pt x="303" y="12"/>
                    </a:lnTo>
                    <a:lnTo>
                      <a:pt x="294" y="10"/>
                    </a:lnTo>
                    <a:lnTo>
                      <a:pt x="284" y="6"/>
                    </a:lnTo>
                    <a:lnTo>
                      <a:pt x="270" y="4"/>
                    </a:lnTo>
                    <a:lnTo>
                      <a:pt x="261" y="2"/>
                    </a:lnTo>
                    <a:lnTo>
                      <a:pt x="249" y="0"/>
                    </a:lnTo>
                    <a:lnTo>
                      <a:pt x="203" y="0"/>
                    </a:lnTo>
                    <a:lnTo>
                      <a:pt x="190" y="2"/>
                    </a:lnTo>
                    <a:lnTo>
                      <a:pt x="180" y="4"/>
                    </a:lnTo>
                    <a:lnTo>
                      <a:pt x="167" y="6"/>
                    </a:lnTo>
                    <a:lnTo>
                      <a:pt x="157" y="10"/>
                    </a:lnTo>
                    <a:lnTo>
                      <a:pt x="148" y="12"/>
                    </a:lnTo>
                    <a:lnTo>
                      <a:pt x="136" y="18"/>
                    </a:lnTo>
                    <a:lnTo>
                      <a:pt x="126" y="23"/>
                    </a:lnTo>
                    <a:lnTo>
                      <a:pt x="117" y="27"/>
                    </a:lnTo>
                    <a:lnTo>
                      <a:pt x="107" y="33"/>
                    </a:lnTo>
                    <a:lnTo>
                      <a:pt x="100" y="39"/>
                    </a:lnTo>
                    <a:lnTo>
                      <a:pt x="80" y="50"/>
                    </a:lnTo>
                    <a:lnTo>
                      <a:pt x="65" y="66"/>
                    </a:lnTo>
                    <a:lnTo>
                      <a:pt x="50" y="81"/>
                    </a:lnTo>
                    <a:lnTo>
                      <a:pt x="38" y="100"/>
                    </a:lnTo>
                    <a:lnTo>
                      <a:pt x="32" y="108"/>
                    </a:lnTo>
                    <a:lnTo>
                      <a:pt x="27" y="117"/>
                    </a:lnTo>
                    <a:lnTo>
                      <a:pt x="23" y="127"/>
                    </a:lnTo>
                    <a:lnTo>
                      <a:pt x="17" y="137"/>
                    </a:lnTo>
                    <a:lnTo>
                      <a:pt x="11" y="148"/>
                    </a:lnTo>
                    <a:lnTo>
                      <a:pt x="9" y="158"/>
                    </a:lnTo>
                    <a:lnTo>
                      <a:pt x="5" y="167"/>
                    </a:lnTo>
                    <a:lnTo>
                      <a:pt x="4" y="181"/>
                    </a:lnTo>
                    <a:lnTo>
                      <a:pt x="2" y="190"/>
                    </a:lnTo>
                    <a:lnTo>
                      <a:pt x="0" y="202"/>
                    </a:lnTo>
                    <a:lnTo>
                      <a:pt x="0" y="227"/>
                    </a:lnTo>
                    <a:lnTo>
                      <a:pt x="23" y="227"/>
                    </a:lnTo>
                    <a:lnTo>
                      <a:pt x="23" y="206"/>
                    </a:lnTo>
                    <a:lnTo>
                      <a:pt x="25" y="194"/>
                    </a:lnTo>
                    <a:lnTo>
                      <a:pt x="27" y="185"/>
                    </a:lnTo>
                    <a:lnTo>
                      <a:pt x="28" y="175"/>
                    </a:lnTo>
                    <a:lnTo>
                      <a:pt x="32" y="165"/>
                    </a:lnTo>
                    <a:lnTo>
                      <a:pt x="34" y="156"/>
                    </a:lnTo>
                    <a:lnTo>
                      <a:pt x="36" y="148"/>
                    </a:lnTo>
                    <a:lnTo>
                      <a:pt x="42" y="139"/>
                    </a:lnTo>
                    <a:lnTo>
                      <a:pt x="46" y="129"/>
                    </a:lnTo>
                    <a:lnTo>
                      <a:pt x="52" y="119"/>
                    </a:lnTo>
                    <a:lnTo>
                      <a:pt x="57" y="112"/>
                    </a:lnTo>
                    <a:lnTo>
                      <a:pt x="63" y="102"/>
                    </a:lnTo>
                    <a:lnTo>
                      <a:pt x="69" y="96"/>
                    </a:lnTo>
                    <a:lnTo>
                      <a:pt x="76" y="89"/>
                    </a:lnTo>
                    <a:lnTo>
                      <a:pt x="80" y="81"/>
                    </a:lnTo>
                    <a:lnTo>
                      <a:pt x="88" y="77"/>
                    </a:lnTo>
                    <a:lnTo>
                      <a:pt x="96" y="70"/>
                    </a:lnTo>
                    <a:lnTo>
                      <a:pt x="101" y="64"/>
                    </a:lnTo>
                    <a:lnTo>
                      <a:pt x="111" y="58"/>
                    </a:lnTo>
                    <a:lnTo>
                      <a:pt x="119" y="52"/>
                    </a:lnTo>
                    <a:lnTo>
                      <a:pt x="128" y="47"/>
                    </a:lnTo>
                    <a:lnTo>
                      <a:pt x="138" y="43"/>
                    </a:lnTo>
                    <a:lnTo>
                      <a:pt x="148" y="37"/>
                    </a:lnTo>
                    <a:lnTo>
                      <a:pt x="155" y="35"/>
                    </a:lnTo>
                    <a:lnTo>
                      <a:pt x="165" y="33"/>
                    </a:lnTo>
                    <a:lnTo>
                      <a:pt x="174" y="29"/>
                    </a:lnTo>
                    <a:lnTo>
                      <a:pt x="184" y="27"/>
                    </a:lnTo>
                    <a:lnTo>
                      <a:pt x="194" y="25"/>
                    </a:lnTo>
                    <a:lnTo>
                      <a:pt x="203" y="23"/>
                    </a:lnTo>
                    <a:lnTo>
                      <a:pt x="267" y="27"/>
                    </a:lnTo>
                    <a:lnTo>
                      <a:pt x="276" y="29"/>
                    </a:lnTo>
                    <a:lnTo>
                      <a:pt x="286" y="33"/>
                    </a:lnTo>
                    <a:lnTo>
                      <a:pt x="295" y="35"/>
                    </a:lnTo>
                    <a:lnTo>
                      <a:pt x="303" y="37"/>
                    </a:lnTo>
                    <a:lnTo>
                      <a:pt x="313" y="43"/>
                    </a:lnTo>
                    <a:lnTo>
                      <a:pt x="322" y="47"/>
                    </a:lnTo>
                    <a:lnTo>
                      <a:pt x="342" y="58"/>
                    </a:lnTo>
                    <a:lnTo>
                      <a:pt x="355" y="70"/>
                    </a:lnTo>
                    <a:lnTo>
                      <a:pt x="363" y="77"/>
                    </a:lnTo>
                    <a:lnTo>
                      <a:pt x="370" y="83"/>
                    </a:lnTo>
                    <a:lnTo>
                      <a:pt x="384" y="96"/>
                    </a:lnTo>
                    <a:lnTo>
                      <a:pt x="390" y="102"/>
                    </a:lnTo>
                    <a:lnTo>
                      <a:pt x="395" y="112"/>
                    </a:lnTo>
                    <a:lnTo>
                      <a:pt x="401" y="119"/>
                    </a:lnTo>
                    <a:lnTo>
                      <a:pt x="407" y="129"/>
                    </a:lnTo>
                    <a:lnTo>
                      <a:pt x="411" y="139"/>
                    </a:lnTo>
                    <a:lnTo>
                      <a:pt x="416" y="148"/>
                    </a:lnTo>
                    <a:lnTo>
                      <a:pt x="418" y="156"/>
                    </a:lnTo>
                    <a:lnTo>
                      <a:pt x="420" y="165"/>
                    </a:lnTo>
                    <a:lnTo>
                      <a:pt x="424" y="175"/>
                    </a:lnTo>
                    <a:lnTo>
                      <a:pt x="426" y="185"/>
                    </a:lnTo>
                    <a:lnTo>
                      <a:pt x="428" y="194"/>
                    </a:lnTo>
                    <a:lnTo>
                      <a:pt x="430" y="204"/>
                    </a:lnTo>
                    <a:lnTo>
                      <a:pt x="430" y="215"/>
                    </a:lnTo>
                    <a:lnTo>
                      <a:pt x="432" y="229"/>
                    </a:lnTo>
                    <a:lnTo>
                      <a:pt x="432" y="225"/>
                    </a:lnTo>
                    <a:lnTo>
                      <a:pt x="430" y="235"/>
                    </a:lnTo>
                    <a:lnTo>
                      <a:pt x="430" y="246"/>
                    </a:lnTo>
                    <a:lnTo>
                      <a:pt x="428" y="258"/>
                    </a:lnTo>
                    <a:lnTo>
                      <a:pt x="426" y="267"/>
                    </a:lnTo>
                    <a:lnTo>
                      <a:pt x="424" y="277"/>
                    </a:lnTo>
                    <a:lnTo>
                      <a:pt x="420" y="286"/>
                    </a:lnTo>
                    <a:lnTo>
                      <a:pt x="418" y="296"/>
                    </a:lnTo>
                    <a:lnTo>
                      <a:pt x="416" y="304"/>
                    </a:lnTo>
                    <a:lnTo>
                      <a:pt x="411" y="313"/>
                    </a:lnTo>
                    <a:lnTo>
                      <a:pt x="407" y="323"/>
                    </a:lnTo>
                    <a:lnTo>
                      <a:pt x="395" y="342"/>
                    </a:lnTo>
                    <a:lnTo>
                      <a:pt x="384" y="355"/>
                    </a:lnTo>
                    <a:lnTo>
                      <a:pt x="355" y="384"/>
                    </a:lnTo>
                    <a:lnTo>
                      <a:pt x="342" y="396"/>
                    </a:lnTo>
                    <a:lnTo>
                      <a:pt x="322" y="407"/>
                    </a:lnTo>
                    <a:lnTo>
                      <a:pt x="313" y="411"/>
                    </a:lnTo>
                    <a:lnTo>
                      <a:pt x="303" y="417"/>
                    </a:lnTo>
                    <a:lnTo>
                      <a:pt x="295" y="419"/>
                    </a:lnTo>
                    <a:lnTo>
                      <a:pt x="286" y="421"/>
                    </a:lnTo>
                    <a:lnTo>
                      <a:pt x="276" y="424"/>
                    </a:lnTo>
                    <a:lnTo>
                      <a:pt x="267" y="426"/>
                    </a:lnTo>
                    <a:lnTo>
                      <a:pt x="257" y="428"/>
                    </a:lnTo>
                    <a:lnTo>
                      <a:pt x="247" y="430"/>
                    </a:lnTo>
                    <a:lnTo>
                      <a:pt x="234" y="430"/>
                    </a:lnTo>
                    <a:lnTo>
                      <a:pt x="224" y="432"/>
                    </a:lnTo>
                    <a:lnTo>
                      <a:pt x="228" y="432"/>
                    </a:lnTo>
                    <a:lnTo>
                      <a:pt x="217" y="430"/>
                    </a:lnTo>
                    <a:lnTo>
                      <a:pt x="205" y="430"/>
                    </a:lnTo>
                    <a:lnTo>
                      <a:pt x="194" y="428"/>
                    </a:lnTo>
                    <a:lnTo>
                      <a:pt x="184" y="426"/>
                    </a:lnTo>
                    <a:lnTo>
                      <a:pt x="174" y="424"/>
                    </a:lnTo>
                    <a:lnTo>
                      <a:pt x="165" y="421"/>
                    </a:lnTo>
                    <a:lnTo>
                      <a:pt x="155" y="419"/>
                    </a:lnTo>
                    <a:lnTo>
                      <a:pt x="148" y="417"/>
                    </a:lnTo>
                    <a:lnTo>
                      <a:pt x="138" y="411"/>
                    </a:lnTo>
                    <a:lnTo>
                      <a:pt x="128" y="407"/>
                    </a:lnTo>
                    <a:lnTo>
                      <a:pt x="119" y="401"/>
                    </a:lnTo>
                    <a:lnTo>
                      <a:pt x="111" y="396"/>
                    </a:lnTo>
                    <a:lnTo>
                      <a:pt x="101" y="390"/>
                    </a:lnTo>
                    <a:lnTo>
                      <a:pt x="96" y="384"/>
                    </a:lnTo>
                    <a:lnTo>
                      <a:pt x="82" y="371"/>
                    </a:lnTo>
                    <a:lnTo>
                      <a:pt x="76" y="363"/>
                    </a:lnTo>
                    <a:lnTo>
                      <a:pt x="69" y="355"/>
                    </a:lnTo>
                    <a:lnTo>
                      <a:pt x="57" y="342"/>
                    </a:lnTo>
                    <a:lnTo>
                      <a:pt x="46" y="323"/>
                    </a:lnTo>
                    <a:lnTo>
                      <a:pt x="42" y="313"/>
                    </a:lnTo>
                    <a:lnTo>
                      <a:pt x="36" y="304"/>
                    </a:lnTo>
                    <a:lnTo>
                      <a:pt x="34" y="296"/>
                    </a:lnTo>
                    <a:lnTo>
                      <a:pt x="32" y="286"/>
                    </a:lnTo>
                    <a:lnTo>
                      <a:pt x="28" y="277"/>
                    </a:lnTo>
                    <a:lnTo>
                      <a:pt x="27" y="267"/>
                    </a:lnTo>
                    <a:lnTo>
                      <a:pt x="25" y="258"/>
                    </a:lnTo>
                    <a:lnTo>
                      <a:pt x="23" y="248"/>
                    </a:lnTo>
                    <a:lnTo>
                      <a:pt x="23" y="227"/>
                    </a:lnTo>
                    <a:lnTo>
                      <a:pt x="0" y="227"/>
                    </a:lnTo>
                    <a:close/>
                  </a:path>
                </a:pathLst>
              </a:custGeom>
              <a:solidFill>
                <a:srgbClr val="6666FF"/>
              </a:solidFill>
              <a:ln w="9525">
                <a:solidFill>
                  <a:srgbClr val="6666FF"/>
                </a:solidFill>
                <a:round/>
                <a:headEnd/>
                <a:tailEnd/>
              </a:ln>
            </p:spPr>
            <p:txBody>
              <a:bodyPr/>
              <a:lstStyle/>
              <a:p>
                <a:endParaRPr lang="tr-TR"/>
              </a:p>
            </p:txBody>
          </p:sp>
          <p:sp>
            <p:nvSpPr>
              <p:cNvPr id="180235" name="Rectangle 40"/>
              <p:cNvSpPr>
                <a:spLocks noChangeArrowheads="1"/>
              </p:cNvSpPr>
              <p:nvPr/>
            </p:nvSpPr>
            <p:spPr bwMode="auto">
              <a:xfrm>
                <a:off x="4550" y="2075"/>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FF"/>
                    </a:solidFill>
                    <a:latin typeface="Swiss 721 SWA" charset="0"/>
                  </a:rPr>
                  <a:t>D</a:t>
                </a:r>
                <a:endParaRPr kumimoji="0" lang="en-US" altLang="tr-TR" sz="3600" b="1">
                  <a:solidFill>
                    <a:srgbClr val="00FF00"/>
                  </a:solidFill>
                </a:endParaRPr>
              </a:p>
            </p:txBody>
          </p:sp>
          <p:sp>
            <p:nvSpPr>
              <p:cNvPr id="180236" name="Rectangle 41"/>
              <p:cNvSpPr>
                <a:spLocks noChangeArrowheads="1"/>
              </p:cNvSpPr>
              <p:nvPr/>
            </p:nvSpPr>
            <p:spPr bwMode="auto">
              <a:xfrm>
                <a:off x="4883" y="1972"/>
                <a:ext cx="26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FF"/>
                    </a:solidFill>
                    <a:latin typeface="Swiss 721 SWA" charset="0"/>
                  </a:rPr>
                  <a:t>1/1</a:t>
                </a:r>
                <a:endParaRPr kumimoji="0" lang="en-US" altLang="tr-TR" b="1">
                  <a:solidFill>
                    <a:srgbClr val="00FF00"/>
                  </a:solidFill>
                </a:endParaRPr>
              </a:p>
            </p:txBody>
          </p:sp>
          <p:sp>
            <p:nvSpPr>
              <p:cNvPr id="180237" name="Line 42"/>
              <p:cNvSpPr>
                <a:spLocks noChangeShapeType="1"/>
              </p:cNvSpPr>
              <p:nvPr/>
            </p:nvSpPr>
            <p:spPr bwMode="auto">
              <a:xfrm>
                <a:off x="4840" y="2216"/>
                <a:ext cx="528" cy="0"/>
              </a:xfrm>
              <a:prstGeom prst="line">
                <a:avLst/>
              </a:prstGeom>
              <a:noFill/>
              <a:ln w="57150">
                <a:solidFill>
                  <a:srgbClr val="6666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29412"/>
                                        </p:tgtEl>
                                        <p:attrNameLst>
                                          <p:attrName>style.visibility</p:attrName>
                                        </p:attrNameLst>
                                      </p:cBhvr>
                                      <p:to>
                                        <p:strVal val="visible"/>
                                      </p:to>
                                    </p:set>
                                    <p:animEffect transition="in" filter="dissolve">
                                      <p:cBhvr>
                                        <p:cTn id="7" dur="500"/>
                                        <p:tgtEl>
                                          <p:spTgt spid="5294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9410">
                                            <p:txEl>
                                              <p:pRg st="0" end="0"/>
                                            </p:txEl>
                                          </p:spTgt>
                                        </p:tgtEl>
                                        <p:attrNameLst>
                                          <p:attrName>style.visibility</p:attrName>
                                        </p:attrNameLst>
                                      </p:cBhvr>
                                      <p:to>
                                        <p:strVal val="visible"/>
                                      </p:to>
                                    </p:set>
                                    <p:animEffect transition="in" filter="dissolve">
                                      <p:cBhvr>
                                        <p:cTn id="12" dur="500"/>
                                        <p:tgtEl>
                                          <p:spTgt spid="529410">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29421"/>
                                        </p:tgtEl>
                                        <p:attrNameLst>
                                          <p:attrName>style.visibility</p:attrName>
                                        </p:attrNameLst>
                                      </p:cBhvr>
                                      <p:to>
                                        <p:strVal val="visible"/>
                                      </p:to>
                                    </p:set>
                                    <p:animEffect transition="in" filter="dissolve">
                                      <p:cBhvr>
                                        <p:cTn id="17" dur="500"/>
                                        <p:tgtEl>
                                          <p:spTgt spid="52942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9410">
                                            <p:txEl>
                                              <p:pRg st="1" end="1"/>
                                            </p:txEl>
                                          </p:spTgt>
                                        </p:tgtEl>
                                        <p:attrNameLst>
                                          <p:attrName>style.visibility</p:attrName>
                                        </p:attrNameLst>
                                      </p:cBhvr>
                                      <p:to>
                                        <p:strVal val="visible"/>
                                      </p:to>
                                    </p:set>
                                    <p:animEffect transition="in" filter="dissolve">
                                      <p:cBhvr>
                                        <p:cTn id="22" dur="500"/>
                                        <p:tgtEl>
                                          <p:spTgt spid="529410">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29410">
                                            <p:txEl>
                                              <p:pRg st="2" end="2"/>
                                            </p:txEl>
                                          </p:spTgt>
                                        </p:tgtEl>
                                        <p:attrNameLst>
                                          <p:attrName>style.visibility</p:attrName>
                                        </p:attrNameLst>
                                      </p:cBhvr>
                                      <p:to>
                                        <p:strVal val="visible"/>
                                      </p:to>
                                    </p:set>
                                    <p:animEffect transition="in" filter="dissolve">
                                      <p:cBhvr>
                                        <p:cTn id="27" dur="500"/>
                                        <p:tgtEl>
                                          <p:spTgt spid="529410">
                                            <p:txEl>
                                              <p:pRg st="2" end="2"/>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29426"/>
                                        </p:tgtEl>
                                        <p:attrNameLst>
                                          <p:attrName>style.visibility</p:attrName>
                                        </p:attrNameLst>
                                      </p:cBhvr>
                                      <p:to>
                                        <p:strVal val="visible"/>
                                      </p:to>
                                    </p:set>
                                    <p:animEffect transition="in" filter="dissolve">
                                      <p:cBhvr>
                                        <p:cTn id="32" dur="500"/>
                                        <p:tgtEl>
                                          <p:spTgt spid="52942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9410">
                                            <p:txEl>
                                              <p:pRg st="5" end="5"/>
                                            </p:txEl>
                                          </p:spTgt>
                                        </p:tgtEl>
                                        <p:attrNameLst>
                                          <p:attrName>style.visibility</p:attrName>
                                        </p:attrNameLst>
                                      </p:cBhvr>
                                      <p:to>
                                        <p:strVal val="visible"/>
                                      </p:to>
                                    </p:set>
                                    <p:animEffect transition="in" filter="dissolve">
                                      <p:cBhvr>
                                        <p:cTn id="37" dur="500"/>
                                        <p:tgtEl>
                                          <p:spTgt spid="529410">
                                            <p:txEl>
                                              <p:pRg st="5" end="5"/>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29410">
                                            <p:txEl>
                                              <p:pRg st="6" end="6"/>
                                            </p:txEl>
                                          </p:spTgt>
                                        </p:tgtEl>
                                        <p:attrNameLst>
                                          <p:attrName>style.visibility</p:attrName>
                                        </p:attrNameLst>
                                      </p:cBhvr>
                                      <p:to>
                                        <p:strVal val="visible"/>
                                      </p:to>
                                    </p:set>
                                    <p:animEffect transition="in" filter="dissolve">
                                      <p:cBhvr>
                                        <p:cTn id="42" dur="500"/>
                                        <p:tgtEl>
                                          <p:spTgt spid="529410">
                                            <p:txEl>
                                              <p:pRg st="6" end="6"/>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29410">
                                            <p:txEl>
                                              <p:pRg st="7" end="7"/>
                                            </p:txEl>
                                          </p:spTgt>
                                        </p:tgtEl>
                                        <p:attrNameLst>
                                          <p:attrName>style.visibility</p:attrName>
                                        </p:attrNameLst>
                                      </p:cBhvr>
                                      <p:to>
                                        <p:strVal val="visible"/>
                                      </p:to>
                                    </p:set>
                                    <p:animEffect transition="in" filter="dissolve">
                                      <p:cBhvr>
                                        <p:cTn id="47" dur="500"/>
                                        <p:tgtEl>
                                          <p:spTgt spid="529410">
                                            <p:txEl>
                                              <p:pRg st="7" end="7"/>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29410">
                                            <p:txEl>
                                              <p:pRg st="8" end="8"/>
                                            </p:txEl>
                                          </p:spTgt>
                                        </p:tgtEl>
                                        <p:attrNameLst>
                                          <p:attrName>style.visibility</p:attrName>
                                        </p:attrNameLst>
                                      </p:cBhvr>
                                      <p:to>
                                        <p:strVal val="visible"/>
                                      </p:to>
                                    </p:set>
                                    <p:animEffect transition="in" filter="dissolve">
                                      <p:cBhvr>
                                        <p:cTn id="52" dur="500"/>
                                        <p:tgtEl>
                                          <p:spTgt spid="52941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410" grpId="0" build="p"/>
    </p:bldLst>
  </p:timing>
</p:sld>
</file>

<file path=ppt/slides/slide1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125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242A3F20-97AC-4B0A-A16F-D3E8CE8B8E5D}" type="slidenum">
              <a:rPr kumimoji="0" lang="en-US" altLang="tr-TR" sz="1200" smtClean="0"/>
              <a:pPr>
                <a:spcBef>
                  <a:spcPct val="50000"/>
                </a:spcBef>
                <a:buFontTx/>
                <a:buNone/>
              </a:pPr>
              <a:t>146</a:t>
            </a:fld>
            <a:endParaRPr kumimoji="0" lang="en-US" altLang="tr-TR" sz="1200" smtClean="0"/>
          </a:p>
        </p:txBody>
      </p:sp>
      <p:sp>
        <p:nvSpPr>
          <p:cNvPr id="181251" name="Rectangle 2"/>
          <p:cNvSpPr>
            <a:spLocks noGrp="1" noChangeArrowheads="1"/>
          </p:cNvSpPr>
          <p:nvPr>
            <p:ph type="title"/>
          </p:nvPr>
        </p:nvSpPr>
        <p:spPr>
          <a:xfrm>
            <a:off x="715963" y="0"/>
            <a:ext cx="7772400" cy="728663"/>
          </a:xfrm>
        </p:spPr>
        <p:txBody>
          <a:bodyPr/>
          <a:lstStyle/>
          <a:p>
            <a:r>
              <a:rPr lang="en-US" altLang="tr-TR" smtClean="0"/>
              <a:t>Example: Recognize 1101 </a:t>
            </a:r>
            <a:r>
              <a:rPr lang="tr-TR" altLang="tr-TR" smtClean="0"/>
              <a:t>...</a:t>
            </a:r>
            <a:endParaRPr lang="en-US" altLang="tr-TR" b="0" smtClean="0"/>
          </a:p>
        </p:txBody>
      </p:sp>
      <p:sp>
        <p:nvSpPr>
          <p:cNvPr id="530435" name="Rectangle 3"/>
          <p:cNvSpPr>
            <a:spLocks noGrp="1" noChangeArrowheads="1"/>
          </p:cNvSpPr>
          <p:nvPr>
            <p:ph type="body" idx="1"/>
          </p:nvPr>
        </p:nvSpPr>
        <p:spPr>
          <a:xfrm>
            <a:off x="528638" y="1743075"/>
            <a:ext cx="7785100" cy="4359275"/>
          </a:xfrm>
        </p:spPr>
        <p:txBody>
          <a:bodyPr/>
          <a:lstStyle/>
          <a:p>
            <a:pPr marL="288925" indent="-288925">
              <a:spcAft>
                <a:spcPts val="600"/>
              </a:spcAft>
            </a:pPr>
            <a:endParaRPr lang="en-US" altLang="tr-TR" sz="2800" b="1" smtClean="0"/>
          </a:p>
          <a:p>
            <a:pPr marL="288925" indent="-288925">
              <a:spcAft>
                <a:spcPts val="600"/>
              </a:spcAft>
            </a:pPr>
            <a:r>
              <a:rPr lang="en-US" altLang="tr-TR" sz="2800" smtClean="0"/>
              <a:t>Clearly the final 1 in the recognized sequence 1101 is a sub-sequence of 1101.  It follows a 0 which is not a sub-sequence of 1101.  Thus it should represent </a:t>
            </a:r>
            <a:r>
              <a:rPr lang="en-US" altLang="tr-TR" sz="2800" i="1" smtClean="0"/>
              <a:t>the same state reached from the initial state after a first 1 is observed.</a:t>
            </a:r>
            <a:r>
              <a:rPr lang="en-US" altLang="tr-TR" sz="2800" smtClean="0"/>
              <a:t>  We obtain:</a:t>
            </a:r>
          </a:p>
          <a:p>
            <a:pPr marL="288925" indent="-288925"/>
            <a:endParaRPr lang="en-US" altLang="tr-TR" smtClean="0"/>
          </a:p>
        </p:txBody>
      </p:sp>
      <p:grpSp>
        <p:nvGrpSpPr>
          <p:cNvPr id="530436" name="Group 4"/>
          <p:cNvGrpSpPr>
            <a:grpSpLocks/>
          </p:cNvGrpSpPr>
          <p:nvPr/>
        </p:nvGrpSpPr>
        <p:grpSpPr bwMode="auto">
          <a:xfrm>
            <a:off x="1962150" y="4845050"/>
            <a:ext cx="5256213" cy="1419225"/>
            <a:chOff x="1236" y="3052"/>
            <a:chExt cx="3311" cy="894"/>
          </a:xfrm>
        </p:grpSpPr>
        <p:sp>
          <p:nvSpPr>
            <p:cNvPr id="181284" name="Rectangle 5"/>
            <p:cNvSpPr>
              <a:spLocks noChangeArrowheads="1"/>
            </p:cNvSpPr>
            <p:nvPr/>
          </p:nvSpPr>
          <p:spPr bwMode="auto">
            <a:xfrm>
              <a:off x="3249" y="3677"/>
              <a:ext cx="286" cy="269"/>
            </a:xfrm>
            <a:prstGeom prst="rect">
              <a:avLst/>
            </a:prstGeom>
            <a:noFill/>
            <a:ln>
              <a:noFill/>
            </a:ln>
            <a:extLst>
              <a:ext uri="{909E8E84-426E-40DD-AFC4-6F175D3DCCD1}">
                <a14:hiddenFill xmlns:a14="http://schemas.microsoft.com/office/drawing/2010/main">
                  <a:solidFill>
                    <a:srgbClr val="6666FF"/>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chemeClr val="tx2"/>
                  </a:solidFill>
                  <a:latin typeface="Swiss 721 SWA" charset="0"/>
                </a:rPr>
                <a:t>1/1</a:t>
              </a:r>
              <a:endParaRPr kumimoji="0" lang="en-US" altLang="tr-TR" sz="3600" b="1">
                <a:solidFill>
                  <a:schemeClr val="tx2"/>
                </a:solidFill>
              </a:endParaRPr>
            </a:p>
          </p:txBody>
        </p:sp>
        <p:sp>
          <p:nvSpPr>
            <p:cNvPr id="181285" name="Freeform 6"/>
            <p:cNvSpPr>
              <a:spLocks/>
            </p:cNvSpPr>
            <p:nvPr/>
          </p:nvSpPr>
          <p:spPr bwMode="auto">
            <a:xfrm>
              <a:off x="4092" y="3116"/>
              <a:ext cx="455" cy="456"/>
            </a:xfrm>
            <a:custGeom>
              <a:avLst/>
              <a:gdLst>
                <a:gd name="T0" fmla="*/ 4 w 455"/>
                <a:gd name="T1" fmla="*/ 271 h 456"/>
                <a:gd name="T2" fmla="*/ 17 w 455"/>
                <a:gd name="T3" fmla="*/ 316 h 456"/>
                <a:gd name="T4" fmla="*/ 50 w 455"/>
                <a:gd name="T5" fmla="*/ 371 h 456"/>
                <a:gd name="T6" fmla="*/ 100 w 455"/>
                <a:gd name="T7" fmla="*/ 415 h 456"/>
                <a:gd name="T8" fmla="*/ 136 w 455"/>
                <a:gd name="T9" fmla="*/ 437 h 456"/>
                <a:gd name="T10" fmla="*/ 180 w 455"/>
                <a:gd name="T11" fmla="*/ 450 h 456"/>
                <a:gd name="T12" fmla="*/ 225 w 455"/>
                <a:gd name="T13" fmla="*/ 456 h 456"/>
                <a:gd name="T14" fmla="*/ 261 w 455"/>
                <a:gd name="T15" fmla="*/ 452 h 456"/>
                <a:gd name="T16" fmla="*/ 303 w 455"/>
                <a:gd name="T17" fmla="*/ 442 h 456"/>
                <a:gd name="T18" fmla="*/ 353 w 455"/>
                <a:gd name="T19" fmla="*/ 415 h 456"/>
                <a:gd name="T20" fmla="*/ 426 w 455"/>
                <a:gd name="T21" fmla="*/ 335 h 456"/>
                <a:gd name="T22" fmla="*/ 444 w 455"/>
                <a:gd name="T23" fmla="*/ 294 h 456"/>
                <a:gd name="T24" fmla="*/ 453 w 455"/>
                <a:gd name="T25" fmla="*/ 250 h 456"/>
                <a:gd name="T26" fmla="*/ 453 w 455"/>
                <a:gd name="T27" fmla="*/ 216 h 456"/>
                <a:gd name="T28" fmla="*/ 447 w 455"/>
                <a:gd name="T29" fmla="*/ 168 h 456"/>
                <a:gd name="T30" fmla="*/ 430 w 455"/>
                <a:gd name="T31" fmla="*/ 127 h 456"/>
                <a:gd name="T32" fmla="*/ 403 w 455"/>
                <a:gd name="T33" fmla="*/ 81 h 456"/>
                <a:gd name="T34" fmla="*/ 353 w 455"/>
                <a:gd name="T35" fmla="*/ 39 h 456"/>
                <a:gd name="T36" fmla="*/ 303 w 455"/>
                <a:gd name="T37" fmla="*/ 12 h 456"/>
                <a:gd name="T38" fmla="*/ 261 w 455"/>
                <a:gd name="T39" fmla="*/ 2 h 456"/>
                <a:gd name="T40" fmla="*/ 180 w 455"/>
                <a:gd name="T41" fmla="*/ 4 h 456"/>
                <a:gd name="T42" fmla="*/ 136 w 455"/>
                <a:gd name="T43" fmla="*/ 18 h 456"/>
                <a:gd name="T44" fmla="*/ 100 w 455"/>
                <a:gd name="T45" fmla="*/ 39 h 456"/>
                <a:gd name="T46" fmla="*/ 38 w 455"/>
                <a:gd name="T47" fmla="*/ 100 h 456"/>
                <a:gd name="T48" fmla="*/ 17 w 455"/>
                <a:gd name="T49" fmla="*/ 137 h 456"/>
                <a:gd name="T50" fmla="*/ 4 w 455"/>
                <a:gd name="T51" fmla="*/ 181 h 456"/>
                <a:gd name="T52" fmla="*/ 23 w 455"/>
                <a:gd name="T53" fmla="*/ 227 h 456"/>
                <a:gd name="T54" fmla="*/ 29 w 455"/>
                <a:gd name="T55" fmla="*/ 175 h 456"/>
                <a:gd name="T56" fmla="*/ 42 w 455"/>
                <a:gd name="T57" fmla="*/ 139 h 456"/>
                <a:gd name="T58" fmla="*/ 63 w 455"/>
                <a:gd name="T59" fmla="*/ 102 h 456"/>
                <a:gd name="T60" fmla="*/ 88 w 455"/>
                <a:gd name="T61" fmla="*/ 77 h 456"/>
                <a:gd name="T62" fmla="*/ 119 w 455"/>
                <a:gd name="T63" fmla="*/ 52 h 456"/>
                <a:gd name="T64" fmla="*/ 156 w 455"/>
                <a:gd name="T65" fmla="*/ 35 h 456"/>
                <a:gd name="T66" fmla="*/ 194 w 455"/>
                <a:gd name="T67" fmla="*/ 25 h 456"/>
                <a:gd name="T68" fmla="*/ 286 w 455"/>
                <a:gd name="T69" fmla="*/ 33 h 456"/>
                <a:gd name="T70" fmla="*/ 323 w 455"/>
                <a:gd name="T71" fmla="*/ 47 h 456"/>
                <a:gd name="T72" fmla="*/ 371 w 455"/>
                <a:gd name="T73" fmla="*/ 83 h 456"/>
                <a:gd name="T74" fmla="*/ 401 w 455"/>
                <a:gd name="T75" fmla="*/ 120 h 456"/>
                <a:gd name="T76" fmla="*/ 419 w 455"/>
                <a:gd name="T77" fmla="*/ 156 h 456"/>
                <a:gd name="T78" fmla="*/ 428 w 455"/>
                <a:gd name="T79" fmla="*/ 194 h 456"/>
                <a:gd name="T80" fmla="*/ 432 w 455"/>
                <a:gd name="T81" fmla="*/ 225 h 456"/>
                <a:gd name="T82" fmla="*/ 426 w 455"/>
                <a:gd name="T83" fmla="*/ 267 h 456"/>
                <a:gd name="T84" fmla="*/ 417 w 455"/>
                <a:gd name="T85" fmla="*/ 304 h 456"/>
                <a:gd name="T86" fmla="*/ 384 w 455"/>
                <a:gd name="T87" fmla="*/ 356 h 456"/>
                <a:gd name="T88" fmla="*/ 313 w 455"/>
                <a:gd name="T89" fmla="*/ 412 h 456"/>
                <a:gd name="T90" fmla="*/ 277 w 455"/>
                <a:gd name="T91" fmla="*/ 425 h 456"/>
                <a:gd name="T92" fmla="*/ 234 w 455"/>
                <a:gd name="T93" fmla="*/ 431 h 456"/>
                <a:gd name="T94" fmla="*/ 205 w 455"/>
                <a:gd name="T95" fmla="*/ 431 h 456"/>
                <a:gd name="T96" fmla="*/ 165 w 455"/>
                <a:gd name="T97" fmla="*/ 421 h 456"/>
                <a:gd name="T98" fmla="*/ 129 w 455"/>
                <a:gd name="T99" fmla="*/ 408 h 456"/>
                <a:gd name="T100" fmla="*/ 96 w 455"/>
                <a:gd name="T101" fmla="*/ 385 h 456"/>
                <a:gd name="T102" fmla="*/ 58 w 455"/>
                <a:gd name="T103" fmla="*/ 342 h 456"/>
                <a:gd name="T104" fmla="*/ 35 w 455"/>
                <a:gd name="T105" fmla="*/ 296 h 456"/>
                <a:gd name="T106" fmla="*/ 25 w 455"/>
                <a:gd name="T107" fmla="*/ 258 h 4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55" h="456">
                  <a:moveTo>
                    <a:pt x="0" y="227"/>
                  </a:moveTo>
                  <a:lnTo>
                    <a:pt x="0" y="248"/>
                  </a:lnTo>
                  <a:lnTo>
                    <a:pt x="2" y="262"/>
                  </a:lnTo>
                  <a:lnTo>
                    <a:pt x="4" y="271"/>
                  </a:lnTo>
                  <a:lnTo>
                    <a:pt x="6" y="285"/>
                  </a:lnTo>
                  <a:lnTo>
                    <a:pt x="10" y="294"/>
                  </a:lnTo>
                  <a:lnTo>
                    <a:pt x="11" y="304"/>
                  </a:lnTo>
                  <a:lnTo>
                    <a:pt x="17" y="316"/>
                  </a:lnTo>
                  <a:lnTo>
                    <a:pt x="23" y="325"/>
                  </a:lnTo>
                  <a:lnTo>
                    <a:pt x="27" y="335"/>
                  </a:lnTo>
                  <a:lnTo>
                    <a:pt x="38" y="354"/>
                  </a:lnTo>
                  <a:lnTo>
                    <a:pt x="50" y="371"/>
                  </a:lnTo>
                  <a:lnTo>
                    <a:pt x="58" y="379"/>
                  </a:lnTo>
                  <a:lnTo>
                    <a:pt x="63" y="387"/>
                  </a:lnTo>
                  <a:lnTo>
                    <a:pt x="81" y="404"/>
                  </a:lnTo>
                  <a:lnTo>
                    <a:pt x="100" y="415"/>
                  </a:lnTo>
                  <a:lnTo>
                    <a:pt x="107" y="421"/>
                  </a:lnTo>
                  <a:lnTo>
                    <a:pt x="117" y="427"/>
                  </a:lnTo>
                  <a:lnTo>
                    <a:pt x="127" y="431"/>
                  </a:lnTo>
                  <a:lnTo>
                    <a:pt x="136" y="437"/>
                  </a:lnTo>
                  <a:lnTo>
                    <a:pt x="148" y="442"/>
                  </a:lnTo>
                  <a:lnTo>
                    <a:pt x="157" y="444"/>
                  </a:lnTo>
                  <a:lnTo>
                    <a:pt x="167" y="448"/>
                  </a:lnTo>
                  <a:lnTo>
                    <a:pt x="180" y="450"/>
                  </a:lnTo>
                  <a:lnTo>
                    <a:pt x="190" y="452"/>
                  </a:lnTo>
                  <a:lnTo>
                    <a:pt x="202" y="454"/>
                  </a:lnTo>
                  <a:lnTo>
                    <a:pt x="213" y="454"/>
                  </a:lnTo>
                  <a:lnTo>
                    <a:pt x="225" y="456"/>
                  </a:lnTo>
                  <a:lnTo>
                    <a:pt x="229" y="456"/>
                  </a:lnTo>
                  <a:lnTo>
                    <a:pt x="238" y="454"/>
                  </a:lnTo>
                  <a:lnTo>
                    <a:pt x="248" y="454"/>
                  </a:lnTo>
                  <a:lnTo>
                    <a:pt x="261" y="452"/>
                  </a:lnTo>
                  <a:lnTo>
                    <a:pt x="271" y="450"/>
                  </a:lnTo>
                  <a:lnTo>
                    <a:pt x="284" y="448"/>
                  </a:lnTo>
                  <a:lnTo>
                    <a:pt x="294" y="444"/>
                  </a:lnTo>
                  <a:lnTo>
                    <a:pt x="303" y="442"/>
                  </a:lnTo>
                  <a:lnTo>
                    <a:pt x="315" y="437"/>
                  </a:lnTo>
                  <a:lnTo>
                    <a:pt x="325" y="431"/>
                  </a:lnTo>
                  <a:lnTo>
                    <a:pt x="334" y="427"/>
                  </a:lnTo>
                  <a:lnTo>
                    <a:pt x="353" y="415"/>
                  </a:lnTo>
                  <a:lnTo>
                    <a:pt x="371" y="404"/>
                  </a:lnTo>
                  <a:lnTo>
                    <a:pt x="403" y="371"/>
                  </a:lnTo>
                  <a:lnTo>
                    <a:pt x="415" y="354"/>
                  </a:lnTo>
                  <a:lnTo>
                    <a:pt x="426" y="335"/>
                  </a:lnTo>
                  <a:lnTo>
                    <a:pt x="430" y="325"/>
                  </a:lnTo>
                  <a:lnTo>
                    <a:pt x="436" y="316"/>
                  </a:lnTo>
                  <a:lnTo>
                    <a:pt x="442" y="304"/>
                  </a:lnTo>
                  <a:lnTo>
                    <a:pt x="444" y="294"/>
                  </a:lnTo>
                  <a:lnTo>
                    <a:pt x="447" y="285"/>
                  </a:lnTo>
                  <a:lnTo>
                    <a:pt x="449" y="271"/>
                  </a:lnTo>
                  <a:lnTo>
                    <a:pt x="451" y="262"/>
                  </a:lnTo>
                  <a:lnTo>
                    <a:pt x="453" y="250"/>
                  </a:lnTo>
                  <a:lnTo>
                    <a:pt x="453" y="239"/>
                  </a:lnTo>
                  <a:lnTo>
                    <a:pt x="455" y="229"/>
                  </a:lnTo>
                  <a:lnTo>
                    <a:pt x="455" y="225"/>
                  </a:lnTo>
                  <a:lnTo>
                    <a:pt x="453" y="216"/>
                  </a:lnTo>
                  <a:lnTo>
                    <a:pt x="453" y="204"/>
                  </a:lnTo>
                  <a:lnTo>
                    <a:pt x="451" y="191"/>
                  </a:lnTo>
                  <a:lnTo>
                    <a:pt x="449" y="181"/>
                  </a:lnTo>
                  <a:lnTo>
                    <a:pt x="447" y="168"/>
                  </a:lnTo>
                  <a:lnTo>
                    <a:pt x="444" y="158"/>
                  </a:lnTo>
                  <a:lnTo>
                    <a:pt x="442" y="148"/>
                  </a:lnTo>
                  <a:lnTo>
                    <a:pt x="436" y="137"/>
                  </a:lnTo>
                  <a:lnTo>
                    <a:pt x="430" y="127"/>
                  </a:lnTo>
                  <a:lnTo>
                    <a:pt x="426" y="118"/>
                  </a:lnTo>
                  <a:lnTo>
                    <a:pt x="421" y="108"/>
                  </a:lnTo>
                  <a:lnTo>
                    <a:pt x="415" y="100"/>
                  </a:lnTo>
                  <a:lnTo>
                    <a:pt x="403" y="81"/>
                  </a:lnTo>
                  <a:lnTo>
                    <a:pt x="386" y="64"/>
                  </a:lnTo>
                  <a:lnTo>
                    <a:pt x="378" y="58"/>
                  </a:lnTo>
                  <a:lnTo>
                    <a:pt x="371" y="50"/>
                  </a:lnTo>
                  <a:lnTo>
                    <a:pt x="353" y="39"/>
                  </a:lnTo>
                  <a:lnTo>
                    <a:pt x="334" y="27"/>
                  </a:lnTo>
                  <a:lnTo>
                    <a:pt x="325" y="24"/>
                  </a:lnTo>
                  <a:lnTo>
                    <a:pt x="315" y="18"/>
                  </a:lnTo>
                  <a:lnTo>
                    <a:pt x="303" y="12"/>
                  </a:lnTo>
                  <a:lnTo>
                    <a:pt x="294" y="10"/>
                  </a:lnTo>
                  <a:lnTo>
                    <a:pt x="284" y="6"/>
                  </a:lnTo>
                  <a:lnTo>
                    <a:pt x="271" y="4"/>
                  </a:lnTo>
                  <a:lnTo>
                    <a:pt x="261" y="2"/>
                  </a:lnTo>
                  <a:lnTo>
                    <a:pt x="250" y="0"/>
                  </a:lnTo>
                  <a:lnTo>
                    <a:pt x="204" y="0"/>
                  </a:lnTo>
                  <a:lnTo>
                    <a:pt x="190" y="2"/>
                  </a:lnTo>
                  <a:lnTo>
                    <a:pt x="180" y="4"/>
                  </a:lnTo>
                  <a:lnTo>
                    <a:pt x="167" y="6"/>
                  </a:lnTo>
                  <a:lnTo>
                    <a:pt x="157" y="10"/>
                  </a:lnTo>
                  <a:lnTo>
                    <a:pt x="148" y="12"/>
                  </a:lnTo>
                  <a:lnTo>
                    <a:pt x="136" y="18"/>
                  </a:lnTo>
                  <a:lnTo>
                    <a:pt x="127" y="24"/>
                  </a:lnTo>
                  <a:lnTo>
                    <a:pt x="117" y="27"/>
                  </a:lnTo>
                  <a:lnTo>
                    <a:pt x="107" y="33"/>
                  </a:lnTo>
                  <a:lnTo>
                    <a:pt x="100" y="39"/>
                  </a:lnTo>
                  <a:lnTo>
                    <a:pt x="81" y="50"/>
                  </a:lnTo>
                  <a:lnTo>
                    <a:pt x="65" y="66"/>
                  </a:lnTo>
                  <a:lnTo>
                    <a:pt x="50" y="81"/>
                  </a:lnTo>
                  <a:lnTo>
                    <a:pt x="38" y="100"/>
                  </a:lnTo>
                  <a:lnTo>
                    <a:pt x="33" y="108"/>
                  </a:lnTo>
                  <a:lnTo>
                    <a:pt x="27" y="118"/>
                  </a:lnTo>
                  <a:lnTo>
                    <a:pt x="23" y="127"/>
                  </a:lnTo>
                  <a:lnTo>
                    <a:pt x="17" y="137"/>
                  </a:lnTo>
                  <a:lnTo>
                    <a:pt x="11" y="148"/>
                  </a:lnTo>
                  <a:lnTo>
                    <a:pt x="10" y="158"/>
                  </a:lnTo>
                  <a:lnTo>
                    <a:pt x="6" y="168"/>
                  </a:lnTo>
                  <a:lnTo>
                    <a:pt x="4" y="181"/>
                  </a:lnTo>
                  <a:lnTo>
                    <a:pt x="2" y="191"/>
                  </a:lnTo>
                  <a:lnTo>
                    <a:pt x="0" y="202"/>
                  </a:lnTo>
                  <a:lnTo>
                    <a:pt x="0" y="227"/>
                  </a:lnTo>
                  <a:lnTo>
                    <a:pt x="23" y="227"/>
                  </a:lnTo>
                  <a:lnTo>
                    <a:pt x="23" y="206"/>
                  </a:lnTo>
                  <a:lnTo>
                    <a:pt x="25" y="194"/>
                  </a:lnTo>
                  <a:lnTo>
                    <a:pt x="27" y="185"/>
                  </a:lnTo>
                  <a:lnTo>
                    <a:pt x="29" y="175"/>
                  </a:lnTo>
                  <a:lnTo>
                    <a:pt x="33" y="166"/>
                  </a:lnTo>
                  <a:lnTo>
                    <a:pt x="35" y="156"/>
                  </a:lnTo>
                  <a:lnTo>
                    <a:pt x="36" y="148"/>
                  </a:lnTo>
                  <a:lnTo>
                    <a:pt x="42" y="139"/>
                  </a:lnTo>
                  <a:lnTo>
                    <a:pt x="46" y="129"/>
                  </a:lnTo>
                  <a:lnTo>
                    <a:pt x="52" y="120"/>
                  </a:lnTo>
                  <a:lnTo>
                    <a:pt x="58" y="112"/>
                  </a:lnTo>
                  <a:lnTo>
                    <a:pt x="63" y="102"/>
                  </a:lnTo>
                  <a:lnTo>
                    <a:pt x="69" y="97"/>
                  </a:lnTo>
                  <a:lnTo>
                    <a:pt x="77" y="89"/>
                  </a:lnTo>
                  <a:lnTo>
                    <a:pt x="81" y="81"/>
                  </a:lnTo>
                  <a:lnTo>
                    <a:pt x="88" y="77"/>
                  </a:lnTo>
                  <a:lnTo>
                    <a:pt x="96" y="70"/>
                  </a:lnTo>
                  <a:lnTo>
                    <a:pt x="102" y="64"/>
                  </a:lnTo>
                  <a:lnTo>
                    <a:pt x="111" y="58"/>
                  </a:lnTo>
                  <a:lnTo>
                    <a:pt x="119" y="52"/>
                  </a:lnTo>
                  <a:lnTo>
                    <a:pt x="129" y="47"/>
                  </a:lnTo>
                  <a:lnTo>
                    <a:pt x="138" y="43"/>
                  </a:lnTo>
                  <a:lnTo>
                    <a:pt x="148" y="37"/>
                  </a:lnTo>
                  <a:lnTo>
                    <a:pt x="156" y="35"/>
                  </a:lnTo>
                  <a:lnTo>
                    <a:pt x="165" y="33"/>
                  </a:lnTo>
                  <a:lnTo>
                    <a:pt x="175" y="29"/>
                  </a:lnTo>
                  <a:lnTo>
                    <a:pt x="184" y="27"/>
                  </a:lnTo>
                  <a:lnTo>
                    <a:pt x="194" y="25"/>
                  </a:lnTo>
                  <a:lnTo>
                    <a:pt x="204" y="24"/>
                  </a:lnTo>
                  <a:lnTo>
                    <a:pt x="267" y="27"/>
                  </a:lnTo>
                  <a:lnTo>
                    <a:pt x="277" y="29"/>
                  </a:lnTo>
                  <a:lnTo>
                    <a:pt x="286" y="33"/>
                  </a:lnTo>
                  <a:lnTo>
                    <a:pt x="296" y="35"/>
                  </a:lnTo>
                  <a:lnTo>
                    <a:pt x="303" y="37"/>
                  </a:lnTo>
                  <a:lnTo>
                    <a:pt x="313" y="43"/>
                  </a:lnTo>
                  <a:lnTo>
                    <a:pt x="323" y="47"/>
                  </a:lnTo>
                  <a:lnTo>
                    <a:pt x="342" y="58"/>
                  </a:lnTo>
                  <a:lnTo>
                    <a:pt x="355" y="70"/>
                  </a:lnTo>
                  <a:lnTo>
                    <a:pt x="363" y="77"/>
                  </a:lnTo>
                  <a:lnTo>
                    <a:pt x="371" y="83"/>
                  </a:lnTo>
                  <a:lnTo>
                    <a:pt x="384" y="97"/>
                  </a:lnTo>
                  <a:lnTo>
                    <a:pt x="390" y="102"/>
                  </a:lnTo>
                  <a:lnTo>
                    <a:pt x="396" y="112"/>
                  </a:lnTo>
                  <a:lnTo>
                    <a:pt x="401" y="120"/>
                  </a:lnTo>
                  <a:lnTo>
                    <a:pt x="407" y="129"/>
                  </a:lnTo>
                  <a:lnTo>
                    <a:pt x="411" y="139"/>
                  </a:lnTo>
                  <a:lnTo>
                    <a:pt x="417" y="148"/>
                  </a:lnTo>
                  <a:lnTo>
                    <a:pt x="419" y="156"/>
                  </a:lnTo>
                  <a:lnTo>
                    <a:pt x="421" y="166"/>
                  </a:lnTo>
                  <a:lnTo>
                    <a:pt x="424" y="175"/>
                  </a:lnTo>
                  <a:lnTo>
                    <a:pt x="426" y="185"/>
                  </a:lnTo>
                  <a:lnTo>
                    <a:pt x="428" y="194"/>
                  </a:lnTo>
                  <a:lnTo>
                    <a:pt x="430" y="204"/>
                  </a:lnTo>
                  <a:lnTo>
                    <a:pt x="430" y="216"/>
                  </a:lnTo>
                  <a:lnTo>
                    <a:pt x="432" y="229"/>
                  </a:lnTo>
                  <a:lnTo>
                    <a:pt x="432" y="225"/>
                  </a:lnTo>
                  <a:lnTo>
                    <a:pt x="430" y="235"/>
                  </a:lnTo>
                  <a:lnTo>
                    <a:pt x="430" y="246"/>
                  </a:lnTo>
                  <a:lnTo>
                    <a:pt x="428" y="258"/>
                  </a:lnTo>
                  <a:lnTo>
                    <a:pt x="426" y="267"/>
                  </a:lnTo>
                  <a:lnTo>
                    <a:pt x="424" y="277"/>
                  </a:lnTo>
                  <a:lnTo>
                    <a:pt x="421" y="287"/>
                  </a:lnTo>
                  <a:lnTo>
                    <a:pt x="419" y="296"/>
                  </a:lnTo>
                  <a:lnTo>
                    <a:pt x="417" y="304"/>
                  </a:lnTo>
                  <a:lnTo>
                    <a:pt x="411" y="314"/>
                  </a:lnTo>
                  <a:lnTo>
                    <a:pt x="407" y="323"/>
                  </a:lnTo>
                  <a:lnTo>
                    <a:pt x="396" y="342"/>
                  </a:lnTo>
                  <a:lnTo>
                    <a:pt x="384" y="356"/>
                  </a:lnTo>
                  <a:lnTo>
                    <a:pt x="355" y="385"/>
                  </a:lnTo>
                  <a:lnTo>
                    <a:pt x="342" y="396"/>
                  </a:lnTo>
                  <a:lnTo>
                    <a:pt x="323" y="408"/>
                  </a:lnTo>
                  <a:lnTo>
                    <a:pt x="313" y="412"/>
                  </a:lnTo>
                  <a:lnTo>
                    <a:pt x="303" y="417"/>
                  </a:lnTo>
                  <a:lnTo>
                    <a:pt x="296" y="419"/>
                  </a:lnTo>
                  <a:lnTo>
                    <a:pt x="286" y="421"/>
                  </a:lnTo>
                  <a:lnTo>
                    <a:pt x="277" y="425"/>
                  </a:lnTo>
                  <a:lnTo>
                    <a:pt x="267" y="427"/>
                  </a:lnTo>
                  <a:lnTo>
                    <a:pt x="257" y="429"/>
                  </a:lnTo>
                  <a:lnTo>
                    <a:pt x="248" y="431"/>
                  </a:lnTo>
                  <a:lnTo>
                    <a:pt x="234" y="431"/>
                  </a:lnTo>
                  <a:lnTo>
                    <a:pt x="225" y="433"/>
                  </a:lnTo>
                  <a:lnTo>
                    <a:pt x="229" y="433"/>
                  </a:lnTo>
                  <a:lnTo>
                    <a:pt x="217" y="431"/>
                  </a:lnTo>
                  <a:lnTo>
                    <a:pt x="205" y="431"/>
                  </a:lnTo>
                  <a:lnTo>
                    <a:pt x="194" y="429"/>
                  </a:lnTo>
                  <a:lnTo>
                    <a:pt x="184" y="427"/>
                  </a:lnTo>
                  <a:lnTo>
                    <a:pt x="175" y="425"/>
                  </a:lnTo>
                  <a:lnTo>
                    <a:pt x="165" y="421"/>
                  </a:lnTo>
                  <a:lnTo>
                    <a:pt x="156" y="419"/>
                  </a:lnTo>
                  <a:lnTo>
                    <a:pt x="148" y="417"/>
                  </a:lnTo>
                  <a:lnTo>
                    <a:pt x="138" y="412"/>
                  </a:lnTo>
                  <a:lnTo>
                    <a:pt x="129" y="408"/>
                  </a:lnTo>
                  <a:lnTo>
                    <a:pt x="119" y="402"/>
                  </a:lnTo>
                  <a:lnTo>
                    <a:pt x="111" y="396"/>
                  </a:lnTo>
                  <a:lnTo>
                    <a:pt x="102" y="390"/>
                  </a:lnTo>
                  <a:lnTo>
                    <a:pt x="96" y="385"/>
                  </a:lnTo>
                  <a:lnTo>
                    <a:pt x="83" y="371"/>
                  </a:lnTo>
                  <a:lnTo>
                    <a:pt x="77" y="364"/>
                  </a:lnTo>
                  <a:lnTo>
                    <a:pt x="69" y="356"/>
                  </a:lnTo>
                  <a:lnTo>
                    <a:pt x="58" y="342"/>
                  </a:lnTo>
                  <a:lnTo>
                    <a:pt x="46" y="323"/>
                  </a:lnTo>
                  <a:lnTo>
                    <a:pt x="42" y="314"/>
                  </a:lnTo>
                  <a:lnTo>
                    <a:pt x="36" y="304"/>
                  </a:lnTo>
                  <a:lnTo>
                    <a:pt x="35" y="296"/>
                  </a:lnTo>
                  <a:lnTo>
                    <a:pt x="33" y="287"/>
                  </a:lnTo>
                  <a:lnTo>
                    <a:pt x="29" y="277"/>
                  </a:lnTo>
                  <a:lnTo>
                    <a:pt x="27" y="267"/>
                  </a:lnTo>
                  <a:lnTo>
                    <a:pt x="25" y="258"/>
                  </a:lnTo>
                  <a:lnTo>
                    <a:pt x="23" y="248"/>
                  </a:lnTo>
                  <a:lnTo>
                    <a:pt x="23" y="227"/>
                  </a:lnTo>
                  <a:lnTo>
                    <a:pt x="0" y="227"/>
                  </a:lnTo>
                  <a:close/>
                </a:path>
              </a:pathLst>
            </a:custGeom>
            <a:solidFill>
              <a:schemeClr val="tx2"/>
            </a:solidFill>
            <a:ln w="9525">
              <a:solidFill>
                <a:schemeClr val="tx1"/>
              </a:solidFill>
              <a:round/>
              <a:headEnd/>
              <a:tailEnd/>
            </a:ln>
          </p:spPr>
          <p:txBody>
            <a:bodyPr/>
            <a:lstStyle/>
            <a:p>
              <a:endParaRPr lang="tr-TR"/>
            </a:p>
          </p:txBody>
        </p:sp>
        <p:sp>
          <p:nvSpPr>
            <p:cNvPr id="181286" name="Rectangle 7"/>
            <p:cNvSpPr>
              <a:spLocks noChangeArrowheads="1"/>
            </p:cNvSpPr>
            <p:nvPr/>
          </p:nvSpPr>
          <p:spPr bwMode="auto">
            <a:xfrm>
              <a:off x="4255" y="3220"/>
              <a:ext cx="162" cy="269"/>
            </a:xfrm>
            <a:prstGeom prst="rect">
              <a:avLst/>
            </a:prstGeom>
            <a:noFill/>
            <a:ln>
              <a:noFill/>
            </a:ln>
            <a:extLst>
              <a:ext uri="{909E8E84-426E-40DD-AFC4-6F175D3DCCD1}">
                <a14:hiddenFill xmlns:a14="http://schemas.microsoft.com/office/drawing/2010/main">
                  <a:solidFill>
                    <a:srgbClr val="6666FF"/>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chemeClr val="tx2"/>
                  </a:solidFill>
                  <a:latin typeface="Swiss 721 SWA" charset="0"/>
                </a:rPr>
                <a:t>D</a:t>
              </a:r>
              <a:endParaRPr kumimoji="0" lang="en-US" altLang="tr-TR" sz="3600" b="1">
                <a:solidFill>
                  <a:schemeClr val="tx2"/>
                </a:solidFill>
              </a:endParaRPr>
            </a:p>
          </p:txBody>
        </p:sp>
        <p:grpSp>
          <p:nvGrpSpPr>
            <p:cNvPr id="181287" name="Group 8"/>
            <p:cNvGrpSpPr>
              <a:grpSpLocks/>
            </p:cNvGrpSpPr>
            <p:nvPr/>
          </p:nvGrpSpPr>
          <p:grpSpPr bwMode="auto">
            <a:xfrm>
              <a:off x="1236" y="3052"/>
              <a:ext cx="2885" cy="536"/>
              <a:chOff x="1236" y="3060"/>
              <a:chExt cx="2885" cy="536"/>
            </a:xfrm>
          </p:grpSpPr>
          <p:sp>
            <p:nvSpPr>
              <p:cNvPr id="181288" name="Freeform 9"/>
              <p:cNvSpPr>
                <a:spLocks/>
              </p:cNvSpPr>
              <p:nvPr/>
            </p:nvSpPr>
            <p:spPr bwMode="auto">
              <a:xfrm>
                <a:off x="1236" y="3104"/>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1 w 455"/>
                  <a:gd name="T11" fmla="*/ 449 h 455"/>
                  <a:gd name="T12" fmla="*/ 225 w 455"/>
                  <a:gd name="T13" fmla="*/ 455 h 455"/>
                  <a:gd name="T14" fmla="*/ 261 w 455"/>
                  <a:gd name="T15" fmla="*/ 451 h 455"/>
                  <a:gd name="T16" fmla="*/ 303 w 455"/>
                  <a:gd name="T17" fmla="*/ 442 h 455"/>
                  <a:gd name="T18" fmla="*/ 353 w 455"/>
                  <a:gd name="T19" fmla="*/ 415 h 455"/>
                  <a:gd name="T20" fmla="*/ 426 w 455"/>
                  <a:gd name="T21" fmla="*/ 334 h 455"/>
                  <a:gd name="T22" fmla="*/ 444 w 455"/>
                  <a:gd name="T23" fmla="*/ 294 h 455"/>
                  <a:gd name="T24" fmla="*/ 453 w 455"/>
                  <a:gd name="T25" fmla="*/ 250 h 455"/>
                  <a:gd name="T26" fmla="*/ 453 w 455"/>
                  <a:gd name="T27" fmla="*/ 215 h 455"/>
                  <a:gd name="T28" fmla="*/ 448 w 455"/>
                  <a:gd name="T29" fmla="*/ 167 h 455"/>
                  <a:gd name="T30" fmla="*/ 430 w 455"/>
                  <a:gd name="T31" fmla="*/ 127 h 455"/>
                  <a:gd name="T32" fmla="*/ 403 w 455"/>
                  <a:gd name="T33" fmla="*/ 81 h 455"/>
                  <a:gd name="T34" fmla="*/ 353 w 455"/>
                  <a:gd name="T35" fmla="*/ 38 h 455"/>
                  <a:gd name="T36" fmla="*/ 303 w 455"/>
                  <a:gd name="T37" fmla="*/ 12 h 455"/>
                  <a:gd name="T38" fmla="*/ 261 w 455"/>
                  <a:gd name="T39" fmla="*/ 2 h 455"/>
                  <a:gd name="T40" fmla="*/ 181 w 455"/>
                  <a:gd name="T41" fmla="*/ 4 h 455"/>
                  <a:gd name="T42" fmla="*/ 136 w 455"/>
                  <a:gd name="T43" fmla="*/ 17 h 455"/>
                  <a:gd name="T44" fmla="*/ 100 w 455"/>
                  <a:gd name="T45" fmla="*/ 38 h 455"/>
                  <a:gd name="T46" fmla="*/ 38 w 455"/>
                  <a:gd name="T47" fmla="*/ 100 h 455"/>
                  <a:gd name="T48" fmla="*/ 17 w 455"/>
                  <a:gd name="T49" fmla="*/ 136 h 455"/>
                  <a:gd name="T50" fmla="*/ 4 w 455"/>
                  <a:gd name="T51" fmla="*/ 181 h 455"/>
                  <a:gd name="T52" fmla="*/ 23 w 455"/>
                  <a:gd name="T53" fmla="*/ 227 h 455"/>
                  <a:gd name="T54" fmla="*/ 29 w 455"/>
                  <a:gd name="T55" fmla="*/ 175 h 455"/>
                  <a:gd name="T56" fmla="*/ 42 w 455"/>
                  <a:gd name="T57" fmla="*/ 138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4 h 455"/>
                  <a:gd name="T82" fmla="*/ 430 w 455"/>
                  <a:gd name="T83" fmla="*/ 234 h 455"/>
                  <a:gd name="T84" fmla="*/ 424 w 455"/>
                  <a:gd name="T85" fmla="*/ 277 h 455"/>
                  <a:gd name="T86" fmla="*/ 411 w 455"/>
                  <a:gd name="T87" fmla="*/ 313 h 455"/>
                  <a:gd name="T88" fmla="*/ 355 w 455"/>
                  <a:gd name="T89" fmla="*/ 384 h 455"/>
                  <a:gd name="T90" fmla="*/ 303 w 455"/>
                  <a:gd name="T91" fmla="*/ 417 h 455"/>
                  <a:gd name="T92" fmla="*/ 267 w 455"/>
                  <a:gd name="T93" fmla="*/ 426 h 455"/>
                  <a:gd name="T94" fmla="*/ 225 w 455"/>
                  <a:gd name="T95" fmla="*/ 432 h 455"/>
                  <a:gd name="T96" fmla="*/ 194 w 455"/>
                  <a:gd name="T97" fmla="*/ 428 h 455"/>
                  <a:gd name="T98" fmla="*/ 156 w 455"/>
                  <a:gd name="T99" fmla="*/ 419 h 455"/>
                  <a:gd name="T100" fmla="*/ 119 w 455"/>
                  <a:gd name="T101" fmla="*/ 401 h 455"/>
                  <a:gd name="T102" fmla="*/ 83 w 455"/>
                  <a:gd name="T103" fmla="*/ 371 h 455"/>
                  <a:gd name="T104" fmla="*/ 46 w 455"/>
                  <a:gd name="T105" fmla="*/ 323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7"/>
                    </a:moveTo>
                    <a:lnTo>
                      <a:pt x="0" y="248"/>
                    </a:lnTo>
                    <a:lnTo>
                      <a:pt x="2" y="261"/>
                    </a:lnTo>
                    <a:lnTo>
                      <a:pt x="4" y="271"/>
                    </a:lnTo>
                    <a:lnTo>
                      <a:pt x="6" y="284"/>
                    </a:lnTo>
                    <a:lnTo>
                      <a:pt x="10" y="294"/>
                    </a:lnTo>
                    <a:lnTo>
                      <a:pt x="12" y="303"/>
                    </a:lnTo>
                    <a:lnTo>
                      <a:pt x="17" y="315"/>
                    </a:lnTo>
                    <a:lnTo>
                      <a:pt x="23" y="325"/>
                    </a:lnTo>
                    <a:lnTo>
                      <a:pt x="27" y="334"/>
                    </a:lnTo>
                    <a:lnTo>
                      <a:pt x="38" y="353"/>
                    </a:lnTo>
                    <a:lnTo>
                      <a:pt x="50" y="371"/>
                    </a:lnTo>
                    <a:lnTo>
                      <a:pt x="58" y="378"/>
                    </a:lnTo>
                    <a:lnTo>
                      <a:pt x="63" y="386"/>
                    </a:lnTo>
                    <a:lnTo>
                      <a:pt x="81" y="403"/>
                    </a:lnTo>
                    <a:lnTo>
                      <a:pt x="100" y="415"/>
                    </a:lnTo>
                    <a:lnTo>
                      <a:pt x="108" y="421"/>
                    </a:lnTo>
                    <a:lnTo>
                      <a:pt x="117" y="426"/>
                    </a:lnTo>
                    <a:lnTo>
                      <a:pt x="127" y="430"/>
                    </a:lnTo>
                    <a:lnTo>
                      <a:pt x="136" y="436"/>
                    </a:lnTo>
                    <a:lnTo>
                      <a:pt x="148" y="442"/>
                    </a:lnTo>
                    <a:lnTo>
                      <a:pt x="158" y="444"/>
                    </a:lnTo>
                    <a:lnTo>
                      <a:pt x="167" y="448"/>
                    </a:lnTo>
                    <a:lnTo>
                      <a:pt x="181" y="449"/>
                    </a:lnTo>
                    <a:lnTo>
                      <a:pt x="190" y="451"/>
                    </a:lnTo>
                    <a:lnTo>
                      <a:pt x="202" y="453"/>
                    </a:lnTo>
                    <a:lnTo>
                      <a:pt x="213" y="453"/>
                    </a:lnTo>
                    <a:lnTo>
                      <a:pt x="225" y="455"/>
                    </a:lnTo>
                    <a:lnTo>
                      <a:pt x="229" y="455"/>
                    </a:lnTo>
                    <a:lnTo>
                      <a:pt x="238" y="453"/>
                    </a:lnTo>
                    <a:lnTo>
                      <a:pt x="248" y="453"/>
                    </a:lnTo>
                    <a:lnTo>
                      <a:pt x="261" y="451"/>
                    </a:lnTo>
                    <a:lnTo>
                      <a:pt x="271" y="449"/>
                    </a:lnTo>
                    <a:lnTo>
                      <a:pt x="284" y="448"/>
                    </a:lnTo>
                    <a:lnTo>
                      <a:pt x="294" y="444"/>
                    </a:lnTo>
                    <a:lnTo>
                      <a:pt x="303" y="442"/>
                    </a:lnTo>
                    <a:lnTo>
                      <a:pt x="315" y="436"/>
                    </a:lnTo>
                    <a:lnTo>
                      <a:pt x="325" y="430"/>
                    </a:lnTo>
                    <a:lnTo>
                      <a:pt x="334" y="426"/>
                    </a:lnTo>
                    <a:lnTo>
                      <a:pt x="353" y="415"/>
                    </a:lnTo>
                    <a:lnTo>
                      <a:pt x="371" y="403"/>
                    </a:lnTo>
                    <a:lnTo>
                      <a:pt x="403" y="371"/>
                    </a:lnTo>
                    <a:lnTo>
                      <a:pt x="415" y="353"/>
                    </a:lnTo>
                    <a:lnTo>
                      <a:pt x="426" y="334"/>
                    </a:lnTo>
                    <a:lnTo>
                      <a:pt x="430" y="325"/>
                    </a:lnTo>
                    <a:lnTo>
                      <a:pt x="436" y="315"/>
                    </a:lnTo>
                    <a:lnTo>
                      <a:pt x="442" y="303"/>
                    </a:lnTo>
                    <a:lnTo>
                      <a:pt x="444" y="294"/>
                    </a:lnTo>
                    <a:lnTo>
                      <a:pt x="448"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8" y="167"/>
                    </a:lnTo>
                    <a:lnTo>
                      <a:pt x="444" y="158"/>
                    </a:lnTo>
                    <a:lnTo>
                      <a:pt x="442" y="148"/>
                    </a:lnTo>
                    <a:lnTo>
                      <a:pt x="436" y="136"/>
                    </a:lnTo>
                    <a:lnTo>
                      <a:pt x="430" y="127"/>
                    </a:lnTo>
                    <a:lnTo>
                      <a:pt x="426" y="117"/>
                    </a:lnTo>
                    <a:lnTo>
                      <a:pt x="421" y="108"/>
                    </a:lnTo>
                    <a:lnTo>
                      <a:pt x="415" y="100"/>
                    </a:lnTo>
                    <a:lnTo>
                      <a:pt x="403" y="81"/>
                    </a:lnTo>
                    <a:lnTo>
                      <a:pt x="386" y="63"/>
                    </a:lnTo>
                    <a:lnTo>
                      <a:pt x="378" y="58"/>
                    </a:lnTo>
                    <a:lnTo>
                      <a:pt x="371" y="50"/>
                    </a:lnTo>
                    <a:lnTo>
                      <a:pt x="353" y="38"/>
                    </a:lnTo>
                    <a:lnTo>
                      <a:pt x="334" y="27"/>
                    </a:lnTo>
                    <a:lnTo>
                      <a:pt x="325" y="23"/>
                    </a:lnTo>
                    <a:lnTo>
                      <a:pt x="315" y="17"/>
                    </a:lnTo>
                    <a:lnTo>
                      <a:pt x="303" y="12"/>
                    </a:lnTo>
                    <a:lnTo>
                      <a:pt x="294" y="10"/>
                    </a:lnTo>
                    <a:lnTo>
                      <a:pt x="284" y="6"/>
                    </a:lnTo>
                    <a:lnTo>
                      <a:pt x="271" y="4"/>
                    </a:lnTo>
                    <a:lnTo>
                      <a:pt x="261" y="2"/>
                    </a:lnTo>
                    <a:lnTo>
                      <a:pt x="250" y="0"/>
                    </a:lnTo>
                    <a:lnTo>
                      <a:pt x="204" y="0"/>
                    </a:lnTo>
                    <a:lnTo>
                      <a:pt x="190" y="2"/>
                    </a:lnTo>
                    <a:lnTo>
                      <a:pt x="181" y="4"/>
                    </a:lnTo>
                    <a:lnTo>
                      <a:pt x="167" y="6"/>
                    </a:lnTo>
                    <a:lnTo>
                      <a:pt x="158" y="10"/>
                    </a:lnTo>
                    <a:lnTo>
                      <a:pt x="148" y="12"/>
                    </a:lnTo>
                    <a:lnTo>
                      <a:pt x="136" y="17"/>
                    </a:lnTo>
                    <a:lnTo>
                      <a:pt x="127" y="23"/>
                    </a:lnTo>
                    <a:lnTo>
                      <a:pt x="117" y="27"/>
                    </a:lnTo>
                    <a:lnTo>
                      <a:pt x="108" y="33"/>
                    </a:lnTo>
                    <a:lnTo>
                      <a:pt x="100" y="38"/>
                    </a:lnTo>
                    <a:lnTo>
                      <a:pt x="81" y="50"/>
                    </a:lnTo>
                    <a:lnTo>
                      <a:pt x="65" y="65"/>
                    </a:lnTo>
                    <a:lnTo>
                      <a:pt x="50" y="81"/>
                    </a:lnTo>
                    <a:lnTo>
                      <a:pt x="38" y="100"/>
                    </a:lnTo>
                    <a:lnTo>
                      <a:pt x="33" y="108"/>
                    </a:lnTo>
                    <a:lnTo>
                      <a:pt x="27" y="117"/>
                    </a:lnTo>
                    <a:lnTo>
                      <a:pt x="23" y="127"/>
                    </a:lnTo>
                    <a:lnTo>
                      <a:pt x="17" y="136"/>
                    </a:lnTo>
                    <a:lnTo>
                      <a:pt x="12" y="148"/>
                    </a:lnTo>
                    <a:lnTo>
                      <a:pt x="10" y="158"/>
                    </a:lnTo>
                    <a:lnTo>
                      <a:pt x="6" y="167"/>
                    </a:lnTo>
                    <a:lnTo>
                      <a:pt x="4" y="181"/>
                    </a:lnTo>
                    <a:lnTo>
                      <a:pt x="2" y="190"/>
                    </a:lnTo>
                    <a:lnTo>
                      <a:pt x="0" y="202"/>
                    </a:lnTo>
                    <a:lnTo>
                      <a:pt x="0" y="227"/>
                    </a:lnTo>
                    <a:lnTo>
                      <a:pt x="23" y="227"/>
                    </a:lnTo>
                    <a:lnTo>
                      <a:pt x="23" y="206"/>
                    </a:lnTo>
                    <a:lnTo>
                      <a:pt x="25" y="194"/>
                    </a:lnTo>
                    <a:lnTo>
                      <a:pt x="27" y="184"/>
                    </a:lnTo>
                    <a:lnTo>
                      <a:pt x="29" y="175"/>
                    </a:lnTo>
                    <a:lnTo>
                      <a:pt x="33" y="165"/>
                    </a:lnTo>
                    <a:lnTo>
                      <a:pt x="35" y="156"/>
                    </a:lnTo>
                    <a:lnTo>
                      <a:pt x="36" y="148"/>
                    </a:lnTo>
                    <a:lnTo>
                      <a:pt x="42" y="138"/>
                    </a:lnTo>
                    <a:lnTo>
                      <a:pt x="46" y="129"/>
                    </a:lnTo>
                    <a:lnTo>
                      <a:pt x="52" y="119"/>
                    </a:lnTo>
                    <a:lnTo>
                      <a:pt x="58" y="111"/>
                    </a:lnTo>
                    <a:lnTo>
                      <a:pt x="63" y="102"/>
                    </a:lnTo>
                    <a:lnTo>
                      <a:pt x="69" y="96"/>
                    </a:lnTo>
                    <a:lnTo>
                      <a:pt x="77" y="88"/>
                    </a:lnTo>
                    <a:lnTo>
                      <a:pt x="81" y="81"/>
                    </a:lnTo>
                    <a:lnTo>
                      <a:pt x="88" y="77"/>
                    </a:lnTo>
                    <a:lnTo>
                      <a:pt x="96" y="69"/>
                    </a:lnTo>
                    <a:lnTo>
                      <a:pt x="102" y="63"/>
                    </a:lnTo>
                    <a:lnTo>
                      <a:pt x="111" y="58"/>
                    </a:lnTo>
                    <a:lnTo>
                      <a:pt x="119" y="52"/>
                    </a:lnTo>
                    <a:lnTo>
                      <a:pt x="129" y="46"/>
                    </a:lnTo>
                    <a:lnTo>
                      <a:pt x="138" y="42"/>
                    </a:lnTo>
                    <a:lnTo>
                      <a:pt x="148" y="36"/>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3" y="36"/>
                    </a:lnTo>
                    <a:lnTo>
                      <a:pt x="313" y="42"/>
                    </a:lnTo>
                    <a:lnTo>
                      <a:pt x="323" y="46"/>
                    </a:lnTo>
                    <a:lnTo>
                      <a:pt x="342" y="58"/>
                    </a:lnTo>
                    <a:lnTo>
                      <a:pt x="355" y="69"/>
                    </a:lnTo>
                    <a:lnTo>
                      <a:pt x="363" y="77"/>
                    </a:lnTo>
                    <a:lnTo>
                      <a:pt x="371" y="83"/>
                    </a:lnTo>
                    <a:lnTo>
                      <a:pt x="384" y="96"/>
                    </a:lnTo>
                    <a:lnTo>
                      <a:pt x="390" y="102"/>
                    </a:lnTo>
                    <a:lnTo>
                      <a:pt x="396" y="111"/>
                    </a:lnTo>
                    <a:lnTo>
                      <a:pt x="401" y="119"/>
                    </a:lnTo>
                    <a:lnTo>
                      <a:pt x="407" y="129"/>
                    </a:lnTo>
                    <a:lnTo>
                      <a:pt x="411" y="138"/>
                    </a:lnTo>
                    <a:lnTo>
                      <a:pt x="417" y="148"/>
                    </a:lnTo>
                    <a:lnTo>
                      <a:pt x="419" y="156"/>
                    </a:lnTo>
                    <a:lnTo>
                      <a:pt x="421" y="165"/>
                    </a:lnTo>
                    <a:lnTo>
                      <a:pt x="424" y="175"/>
                    </a:lnTo>
                    <a:lnTo>
                      <a:pt x="426" y="184"/>
                    </a:lnTo>
                    <a:lnTo>
                      <a:pt x="428" y="194"/>
                    </a:lnTo>
                    <a:lnTo>
                      <a:pt x="430" y="204"/>
                    </a:lnTo>
                    <a:lnTo>
                      <a:pt x="430" y="215"/>
                    </a:lnTo>
                    <a:lnTo>
                      <a:pt x="432" y="229"/>
                    </a:lnTo>
                    <a:lnTo>
                      <a:pt x="432" y="225"/>
                    </a:lnTo>
                    <a:lnTo>
                      <a:pt x="430" y="234"/>
                    </a:lnTo>
                    <a:lnTo>
                      <a:pt x="430" y="246"/>
                    </a:lnTo>
                    <a:lnTo>
                      <a:pt x="428" y="257"/>
                    </a:lnTo>
                    <a:lnTo>
                      <a:pt x="426" y="267"/>
                    </a:lnTo>
                    <a:lnTo>
                      <a:pt x="424" y="277"/>
                    </a:lnTo>
                    <a:lnTo>
                      <a:pt x="421" y="286"/>
                    </a:lnTo>
                    <a:lnTo>
                      <a:pt x="419" y="296"/>
                    </a:lnTo>
                    <a:lnTo>
                      <a:pt x="417" y="303"/>
                    </a:lnTo>
                    <a:lnTo>
                      <a:pt x="411" y="313"/>
                    </a:lnTo>
                    <a:lnTo>
                      <a:pt x="407" y="323"/>
                    </a:lnTo>
                    <a:lnTo>
                      <a:pt x="396" y="342"/>
                    </a:lnTo>
                    <a:lnTo>
                      <a:pt x="384" y="355"/>
                    </a:lnTo>
                    <a:lnTo>
                      <a:pt x="355" y="384"/>
                    </a:lnTo>
                    <a:lnTo>
                      <a:pt x="342" y="396"/>
                    </a:lnTo>
                    <a:lnTo>
                      <a:pt x="323" y="407"/>
                    </a:lnTo>
                    <a:lnTo>
                      <a:pt x="313" y="411"/>
                    </a:lnTo>
                    <a:lnTo>
                      <a:pt x="303" y="417"/>
                    </a:lnTo>
                    <a:lnTo>
                      <a:pt x="296" y="419"/>
                    </a:lnTo>
                    <a:lnTo>
                      <a:pt x="286" y="421"/>
                    </a:lnTo>
                    <a:lnTo>
                      <a:pt x="277" y="424"/>
                    </a:lnTo>
                    <a:lnTo>
                      <a:pt x="267" y="426"/>
                    </a:lnTo>
                    <a:lnTo>
                      <a:pt x="257" y="428"/>
                    </a:lnTo>
                    <a:lnTo>
                      <a:pt x="248" y="430"/>
                    </a:lnTo>
                    <a:lnTo>
                      <a:pt x="234" y="430"/>
                    </a:lnTo>
                    <a:lnTo>
                      <a:pt x="225" y="432"/>
                    </a:lnTo>
                    <a:lnTo>
                      <a:pt x="229" y="432"/>
                    </a:lnTo>
                    <a:lnTo>
                      <a:pt x="217" y="430"/>
                    </a:lnTo>
                    <a:lnTo>
                      <a:pt x="206" y="430"/>
                    </a:lnTo>
                    <a:lnTo>
                      <a:pt x="194" y="428"/>
                    </a:lnTo>
                    <a:lnTo>
                      <a:pt x="184" y="426"/>
                    </a:lnTo>
                    <a:lnTo>
                      <a:pt x="175" y="424"/>
                    </a:lnTo>
                    <a:lnTo>
                      <a:pt x="165" y="421"/>
                    </a:lnTo>
                    <a:lnTo>
                      <a:pt x="156" y="419"/>
                    </a:lnTo>
                    <a:lnTo>
                      <a:pt x="148" y="417"/>
                    </a:lnTo>
                    <a:lnTo>
                      <a:pt x="138" y="411"/>
                    </a:lnTo>
                    <a:lnTo>
                      <a:pt x="129" y="407"/>
                    </a:lnTo>
                    <a:lnTo>
                      <a:pt x="119" y="401"/>
                    </a:lnTo>
                    <a:lnTo>
                      <a:pt x="111" y="396"/>
                    </a:lnTo>
                    <a:lnTo>
                      <a:pt x="102" y="390"/>
                    </a:lnTo>
                    <a:lnTo>
                      <a:pt x="96" y="384"/>
                    </a:lnTo>
                    <a:lnTo>
                      <a:pt x="83" y="371"/>
                    </a:lnTo>
                    <a:lnTo>
                      <a:pt x="77" y="363"/>
                    </a:lnTo>
                    <a:lnTo>
                      <a:pt x="69" y="355"/>
                    </a:lnTo>
                    <a:lnTo>
                      <a:pt x="58" y="342"/>
                    </a:lnTo>
                    <a:lnTo>
                      <a:pt x="46" y="323"/>
                    </a:lnTo>
                    <a:lnTo>
                      <a:pt x="42" y="313"/>
                    </a:lnTo>
                    <a:lnTo>
                      <a:pt x="36" y="303"/>
                    </a:lnTo>
                    <a:lnTo>
                      <a:pt x="35" y="296"/>
                    </a:lnTo>
                    <a:lnTo>
                      <a:pt x="33" y="286"/>
                    </a:lnTo>
                    <a:lnTo>
                      <a:pt x="29" y="277"/>
                    </a:lnTo>
                    <a:lnTo>
                      <a:pt x="27" y="267"/>
                    </a:lnTo>
                    <a:lnTo>
                      <a:pt x="25" y="257"/>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89" name="Freeform 10"/>
              <p:cNvSpPr>
                <a:spLocks/>
              </p:cNvSpPr>
              <p:nvPr/>
            </p:nvSpPr>
            <p:spPr bwMode="auto">
              <a:xfrm>
                <a:off x="2185" y="3117"/>
                <a:ext cx="455" cy="456"/>
              </a:xfrm>
              <a:custGeom>
                <a:avLst/>
                <a:gdLst>
                  <a:gd name="T0" fmla="*/ 4 w 455"/>
                  <a:gd name="T1" fmla="*/ 271 h 456"/>
                  <a:gd name="T2" fmla="*/ 17 w 455"/>
                  <a:gd name="T3" fmla="*/ 315 h 456"/>
                  <a:gd name="T4" fmla="*/ 50 w 455"/>
                  <a:gd name="T5" fmla="*/ 371 h 456"/>
                  <a:gd name="T6" fmla="*/ 100 w 455"/>
                  <a:gd name="T7" fmla="*/ 415 h 456"/>
                  <a:gd name="T8" fmla="*/ 136 w 455"/>
                  <a:gd name="T9" fmla="*/ 436 h 456"/>
                  <a:gd name="T10" fmla="*/ 180 w 455"/>
                  <a:gd name="T11" fmla="*/ 450 h 456"/>
                  <a:gd name="T12" fmla="*/ 225 w 455"/>
                  <a:gd name="T13" fmla="*/ 456 h 456"/>
                  <a:gd name="T14" fmla="*/ 261 w 455"/>
                  <a:gd name="T15" fmla="*/ 452 h 456"/>
                  <a:gd name="T16" fmla="*/ 303 w 455"/>
                  <a:gd name="T17" fmla="*/ 442 h 456"/>
                  <a:gd name="T18" fmla="*/ 353 w 455"/>
                  <a:gd name="T19" fmla="*/ 415 h 456"/>
                  <a:gd name="T20" fmla="*/ 426 w 455"/>
                  <a:gd name="T21" fmla="*/ 335 h 456"/>
                  <a:gd name="T22" fmla="*/ 444 w 455"/>
                  <a:gd name="T23" fmla="*/ 294 h 456"/>
                  <a:gd name="T24" fmla="*/ 453 w 455"/>
                  <a:gd name="T25" fmla="*/ 250 h 456"/>
                  <a:gd name="T26" fmla="*/ 453 w 455"/>
                  <a:gd name="T27" fmla="*/ 216 h 456"/>
                  <a:gd name="T28" fmla="*/ 447 w 455"/>
                  <a:gd name="T29" fmla="*/ 168 h 456"/>
                  <a:gd name="T30" fmla="*/ 430 w 455"/>
                  <a:gd name="T31" fmla="*/ 127 h 456"/>
                  <a:gd name="T32" fmla="*/ 403 w 455"/>
                  <a:gd name="T33" fmla="*/ 81 h 456"/>
                  <a:gd name="T34" fmla="*/ 353 w 455"/>
                  <a:gd name="T35" fmla="*/ 39 h 456"/>
                  <a:gd name="T36" fmla="*/ 303 w 455"/>
                  <a:gd name="T37" fmla="*/ 12 h 456"/>
                  <a:gd name="T38" fmla="*/ 261 w 455"/>
                  <a:gd name="T39" fmla="*/ 2 h 456"/>
                  <a:gd name="T40" fmla="*/ 180 w 455"/>
                  <a:gd name="T41" fmla="*/ 4 h 456"/>
                  <a:gd name="T42" fmla="*/ 136 w 455"/>
                  <a:gd name="T43" fmla="*/ 18 h 456"/>
                  <a:gd name="T44" fmla="*/ 100 w 455"/>
                  <a:gd name="T45" fmla="*/ 39 h 456"/>
                  <a:gd name="T46" fmla="*/ 38 w 455"/>
                  <a:gd name="T47" fmla="*/ 100 h 456"/>
                  <a:gd name="T48" fmla="*/ 17 w 455"/>
                  <a:gd name="T49" fmla="*/ 137 h 456"/>
                  <a:gd name="T50" fmla="*/ 4 w 455"/>
                  <a:gd name="T51" fmla="*/ 181 h 456"/>
                  <a:gd name="T52" fmla="*/ 23 w 455"/>
                  <a:gd name="T53" fmla="*/ 227 h 456"/>
                  <a:gd name="T54" fmla="*/ 29 w 455"/>
                  <a:gd name="T55" fmla="*/ 175 h 456"/>
                  <a:gd name="T56" fmla="*/ 42 w 455"/>
                  <a:gd name="T57" fmla="*/ 139 h 456"/>
                  <a:gd name="T58" fmla="*/ 63 w 455"/>
                  <a:gd name="T59" fmla="*/ 102 h 456"/>
                  <a:gd name="T60" fmla="*/ 88 w 455"/>
                  <a:gd name="T61" fmla="*/ 77 h 456"/>
                  <a:gd name="T62" fmla="*/ 119 w 455"/>
                  <a:gd name="T63" fmla="*/ 52 h 456"/>
                  <a:gd name="T64" fmla="*/ 155 w 455"/>
                  <a:gd name="T65" fmla="*/ 35 h 456"/>
                  <a:gd name="T66" fmla="*/ 194 w 455"/>
                  <a:gd name="T67" fmla="*/ 25 h 456"/>
                  <a:gd name="T68" fmla="*/ 257 w 455"/>
                  <a:gd name="T69" fmla="*/ 25 h 456"/>
                  <a:gd name="T70" fmla="*/ 296 w 455"/>
                  <a:gd name="T71" fmla="*/ 35 h 456"/>
                  <a:gd name="T72" fmla="*/ 342 w 455"/>
                  <a:gd name="T73" fmla="*/ 58 h 456"/>
                  <a:gd name="T74" fmla="*/ 384 w 455"/>
                  <a:gd name="T75" fmla="*/ 96 h 456"/>
                  <a:gd name="T76" fmla="*/ 407 w 455"/>
                  <a:gd name="T77" fmla="*/ 129 h 456"/>
                  <a:gd name="T78" fmla="*/ 421 w 455"/>
                  <a:gd name="T79" fmla="*/ 166 h 456"/>
                  <a:gd name="T80" fmla="*/ 430 w 455"/>
                  <a:gd name="T81" fmla="*/ 204 h 456"/>
                  <a:gd name="T82" fmla="*/ 430 w 455"/>
                  <a:gd name="T83" fmla="*/ 235 h 456"/>
                  <a:gd name="T84" fmla="*/ 424 w 455"/>
                  <a:gd name="T85" fmla="*/ 277 h 456"/>
                  <a:gd name="T86" fmla="*/ 411 w 455"/>
                  <a:gd name="T87" fmla="*/ 314 h 456"/>
                  <a:gd name="T88" fmla="*/ 355 w 455"/>
                  <a:gd name="T89" fmla="*/ 385 h 456"/>
                  <a:gd name="T90" fmla="*/ 303 w 455"/>
                  <a:gd name="T91" fmla="*/ 417 h 456"/>
                  <a:gd name="T92" fmla="*/ 267 w 455"/>
                  <a:gd name="T93" fmla="*/ 427 h 456"/>
                  <a:gd name="T94" fmla="*/ 225 w 455"/>
                  <a:gd name="T95" fmla="*/ 433 h 456"/>
                  <a:gd name="T96" fmla="*/ 194 w 455"/>
                  <a:gd name="T97" fmla="*/ 429 h 456"/>
                  <a:gd name="T98" fmla="*/ 155 w 455"/>
                  <a:gd name="T99" fmla="*/ 419 h 456"/>
                  <a:gd name="T100" fmla="*/ 119 w 455"/>
                  <a:gd name="T101" fmla="*/ 402 h 456"/>
                  <a:gd name="T102" fmla="*/ 82 w 455"/>
                  <a:gd name="T103" fmla="*/ 371 h 456"/>
                  <a:gd name="T104" fmla="*/ 46 w 455"/>
                  <a:gd name="T105" fmla="*/ 323 h 456"/>
                  <a:gd name="T106" fmla="*/ 33 w 455"/>
                  <a:gd name="T107" fmla="*/ 287 h 456"/>
                  <a:gd name="T108" fmla="*/ 23 w 455"/>
                  <a:gd name="T109" fmla="*/ 248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6">
                    <a:moveTo>
                      <a:pt x="0" y="227"/>
                    </a:moveTo>
                    <a:lnTo>
                      <a:pt x="0" y="248"/>
                    </a:lnTo>
                    <a:lnTo>
                      <a:pt x="2" y="262"/>
                    </a:lnTo>
                    <a:lnTo>
                      <a:pt x="4" y="271"/>
                    </a:lnTo>
                    <a:lnTo>
                      <a:pt x="6" y="285"/>
                    </a:lnTo>
                    <a:lnTo>
                      <a:pt x="9" y="294"/>
                    </a:lnTo>
                    <a:lnTo>
                      <a:pt x="11" y="304"/>
                    </a:lnTo>
                    <a:lnTo>
                      <a:pt x="17" y="315"/>
                    </a:lnTo>
                    <a:lnTo>
                      <a:pt x="23" y="325"/>
                    </a:lnTo>
                    <a:lnTo>
                      <a:pt x="27" y="335"/>
                    </a:lnTo>
                    <a:lnTo>
                      <a:pt x="38" y="354"/>
                    </a:lnTo>
                    <a:lnTo>
                      <a:pt x="50" y="371"/>
                    </a:lnTo>
                    <a:lnTo>
                      <a:pt x="58" y="379"/>
                    </a:lnTo>
                    <a:lnTo>
                      <a:pt x="63" y="387"/>
                    </a:lnTo>
                    <a:lnTo>
                      <a:pt x="81" y="404"/>
                    </a:lnTo>
                    <a:lnTo>
                      <a:pt x="100" y="415"/>
                    </a:lnTo>
                    <a:lnTo>
                      <a:pt x="107" y="421"/>
                    </a:lnTo>
                    <a:lnTo>
                      <a:pt x="117" y="427"/>
                    </a:lnTo>
                    <a:lnTo>
                      <a:pt x="127" y="431"/>
                    </a:lnTo>
                    <a:lnTo>
                      <a:pt x="136" y="436"/>
                    </a:lnTo>
                    <a:lnTo>
                      <a:pt x="148" y="442"/>
                    </a:lnTo>
                    <a:lnTo>
                      <a:pt x="157" y="444"/>
                    </a:lnTo>
                    <a:lnTo>
                      <a:pt x="167" y="448"/>
                    </a:lnTo>
                    <a:lnTo>
                      <a:pt x="180" y="450"/>
                    </a:lnTo>
                    <a:lnTo>
                      <a:pt x="190" y="452"/>
                    </a:lnTo>
                    <a:lnTo>
                      <a:pt x="202" y="454"/>
                    </a:lnTo>
                    <a:lnTo>
                      <a:pt x="213" y="454"/>
                    </a:lnTo>
                    <a:lnTo>
                      <a:pt x="225" y="456"/>
                    </a:lnTo>
                    <a:lnTo>
                      <a:pt x="228" y="456"/>
                    </a:lnTo>
                    <a:lnTo>
                      <a:pt x="238" y="454"/>
                    </a:lnTo>
                    <a:lnTo>
                      <a:pt x="248" y="454"/>
                    </a:lnTo>
                    <a:lnTo>
                      <a:pt x="261" y="452"/>
                    </a:lnTo>
                    <a:lnTo>
                      <a:pt x="271" y="450"/>
                    </a:lnTo>
                    <a:lnTo>
                      <a:pt x="284" y="448"/>
                    </a:lnTo>
                    <a:lnTo>
                      <a:pt x="294" y="444"/>
                    </a:lnTo>
                    <a:lnTo>
                      <a:pt x="303" y="442"/>
                    </a:lnTo>
                    <a:lnTo>
                      <a:pt x="315" y="436"/>
                    </a:lnTo>
                    <a:lnTo>
                      <a:pt x="324" y="431"/>
                    </a:lnTo>
                    <a:lnTo>
                      <a:pt x="334" y="427"/>
                    </a:lnTo>
                    <a:lnTo>
                      <a:pt x="353" y="415"/>
                    </a:lnTo>
                    <a:lnTo>
                      <a:pt x="371" y="404"/>
                    </a:lnTo>
                    <a:lnTo>
                      <a:pt x="403" y="371"/>
                    </a:lnTo>
                    <a:lnTo>
                      <a:pt x="415" y="354"/>
                    </a:lnTo>
                    <a:lnTo>
                      <a:pt x="426" y="335"/>
                    </a:lnTo>
                    <a:lnTo>
                      <a:pt x="430" y="325"/>
                    </a:lnTo>
                    <a:lnTo>
                      <a:pt x="436" y="315"/>
                    </a:lnTo>
                    <a:lnTo>
                      <a:pt x="442" y="304"/>
                    </a:lnTo>
                    <a:lnTo>
                      <a:pt x="444" y="294"/>
                    </a:lnTo>
                    <a:lnTo>
                      <a:pt x="447" y="285"/>
                    </a:lnTo>
                    <a:lnTo>
                      <a:pt x="449" y="271"/>
                    </a:lnTo>
                    <a:lnTo>
                      <a:pt x="451" y="262"/>
                    </a:lnTo>
                    <a:lnTo>
                      <a:pt x="453" y="250"/>
                    </a:lnTo>
                    <a:lnTo>
                      <a:pt x="453" y="239"/>
                    </a:lnTo>
                    <a:lnTo>
                      <a:pt x="455" y="229"/>
                    </a:lnTo>
                    <a:lnTo>
                      <a:pt x="455" y="225"/>
                    </a:lnTo>
                    <a:lnTo>
                      <a:pt x="453" y="216"/>
                    </a:lnTo>
                    <a:lnTo>
                      <a:pt x="453" y="204"/>
                    </a:lnTo>
                    <a:lnTo>
                      <a:pt x="451" y="191"/>
                    </a:lnTo>
                    <a:lnTo>
                      <a:pt x="449" y="181"/>
                    </a:lnTo>
                    <a:lnTo>
                      <a:pt x="447" y="168"/>
                    </a:lnTo>
                    <a:lnTo>
                      <a:pt x="444" y="158"/>
                    </a:lnTo>
                    <a:lnTo>
                      <a:pt x="442" y="148"/>
                    </a:lnTo>
                    <a:lnTo>
                      <a:pt x="436" y="137"/>
                    </a:lnTo>
                    <a:lnTo>
                      <a:pt x="430" y="127"/>
                    </a:lnTo>
                    <a:lnTo>
                      <a:pt x="426" y="118"/>
                    </a:lnTo>
                    <a:lnTo>
                      <a:pt x="421" y="108"/>
                    </a:lnTo>
                    <a:lnTo>
                      <a:pt x="415" y="100"/>
                    </a:lnTo>
                    <a:lnTo>
                      <a:pt x="403" y="81"/>
                    </a:lnTo>
                    <a:lnTo>
                      <a:pt x="386" y="64"/>
                    </a:lnTo>
                    <a:lnTo>
                      <a:pt x="378" y="58"/>
                    </a:lnTo>
                    <a:lnTo>
                      <a:pt x="371" y="50"/>
                    </a:lnTo>
                    <a:lnTo>
                      <a:pt x="353" y="39"/>
                    </a:lnTo>
                    <a:lnTo>
                      <a:pt x="334" y="27"/>
                    </a:lnTo>
                    <a:lnTo>
                      <a:pt x="324" y="23"/>
                    </a:lnTo>
                    <a:lnTo>
                      <a:pt x="315" y="18"/>
                    </a:lnTo>
                    <a:lnTo>
                      <a:pt x="303" y="12"/>
                    </a:lnTo>
                    <a:lnTo>
                      <a:pt x="294" y="10"/>
                    </a:lnTo>
                    <a:lnTo>
                      <a:pt x="284" y="6"/>
                    </a:lnTo>
                    <a:lnTo>
                      <a:pt x="271" y="4"/>
                    </a:lnTo>
                    <a:lnTo>
                      <a:pt x="261" y="2"/>
                    </a:lnTo>
                    <a:lnTo>
                      <a:pt x="250" y="0"/>
                    </a:lnTo>
                    <a:lnTo>
                      <a:pt x="203" y="0"/>
                    </a:lnTo>
                    <a:lnTo>
                      <a:pt x="190" y="2"/>
                    </a:lnTo>
                    <a:lnTo>
                      <a:pt x="180" y="4"/>
                    </a:lnTo>
                    <a:lnTo>
                      <a:pt x="167" y="6"/>
                    </a:lnTo>
                    <a:lnTo>
                      <a:pt x="157" y="10"/>
                    </a:lnTo>
                    <a:lnTo>
                      <a:pt x="148" y="12"/>
                    </a:lnTo>
                    <a:lnTo>
                      <a:pt x="136" y="18"/>
                    </a:lnTo>
                    <a:lnTo>
                      <a:pt x="127" y="23"/>
                    </a:lnTo>
                    <a:lnTo>
                      <a:pt x="117" y="27"/>
                    </a:lnTo>
                    <a:lnTo>
                      <a:pt x="107" y="33"/>
                    </a:lnTo>
                    <a:lnTo>
                      <a:pt x="100" y="39"/>
                    </a:lnTo>
                    <a:lnTo>
                      <a:pt x="81" y="50"/>
                    </a:lnTo>
                    <a:lnTo>
                      <a:pt x="65" y="66"/>
                    </a:lnTo>
                    <a:lnTo>
                      <a:pt x="50" y="81"/>
                    </a:lnTo>
                    <a:lnTo>
                      <a:pt x="38" y="100"/>
                    </a:lnTo>
                    <a:lnTo>
                      <a:pt x="33" y="108"/>
                    </a:lnTo>
                    <a:lnTo>
                      <a:pt x="27" y="118"/>
                    </a:lnTo>
                    <a:lnTo>
                      <a:pt x="23" y="127"/>
                    </a:lnTo>
                    <a:lnTo>
                      <a:pt x="17" y="137"/>
                    </a:lnTo>
                    <a:lnTo>
                      <a:pt x="11" y="148"/>
                    </a:lnTo>
                    <a:lnTo>
                      <a:pt x="9" y="158"/>
                    </a:lnTo>
                    <a:lnTo>
                      <a:pt x="6" y="168"/>
                    </a:lnTo>
                    <a:lnTo>
                      <a:pt x="4" y="181"/>
                    </a:lnTo>
                    <a:lnTo>
                      <a:pt x="2" y="191"/>
                    </a:lnTo>
                    <a:lnTo>
                      <a:pt x="0" y="202"/>
                    </a:lnTo>
                    <a:lnTo>
                      <a:pt x="0" y="227"/>
                    </a:lnTo>
                    <a:lnTo>
                      <a:pt x="23" y="227"/>
                    </a:lnTo>
                    <a:lnTo>
                      <a:pt x="23" y="206"/>
                    </a:lnTo>
                    <a:lnTo>
                      <a:pt x="25" y="194"/>
                    </a:lnTo>
                    <a:lnTo>
                      <a:pt x="27" y="185"/>
                    </a:lnTo>
                    <a:lnTo>
                      <a:pt x="29" y="175"/>
                    </a:lnTo>
                    <a:lnTo>
                      <a:pt x="33" y="166"/>
                    </a:lnTo>
                    <a:lnTo>
                      <a:pt x="34" y="156"/>
                    </a:lnTo>
                    <a:lnTo>
                      <a:pt x="36" y="148"/>
                    </a:lnTo>
                    <a:lnTo>
                      <a:pt x="42" y="139"/>
                    </a:lnTo>
                    <a:lnTo>
                      <a:pt x="46" y="129"/>
                    </a:lnTo>
                    <a:lnTo>
                      <a:pt x="52" y="120"/>
                    </a:lnTo>
                    <a:lnTo>
                      <a:pt x="58" y="112"/>
                    </a:lnTo>
                    <a:lnTo>
                      <a:pt x="63" y="102"/>
                    </a:lnTo>
                    <a:lnTo>
                      <a:pt x="69" y="96"/>
                    </a:lnTo>
                    <a:lnTo>
                      <a:pt x="77" y="89"/>
                    </a:lnTo>
                    <a:lnTo>
                      <a:pt x="81" y="81"/>
                    </a:lnTo>
                    <a:lnTo>
                      <a:pt x="88" y="77"/>
                    </a:lnTo>
                    <a:lnTo>
                      <a:pt x="96" y="70"/>
                    </a:lnTo>
                    <a:lnTo>
                      <a:pt x="102" y="64"/>
                    </a:lnTo>
                    <a:lnTo>
                      <a:pt x="111" y="58"/>
                    </a:lnTo>
                    <a:lnTo>
                      <a:pt x="119" y="52"/>
                    </a:lnTo>
                    <a:lnTo>
                      <a:pt x="129" y="47"/>
                    </a:lnTo>
                    <a:lnTo>
                      <a:pt x="138" y="43"/>
                    </a:lnTo>
                    <a:lnTo>
                      <a:pt x="148" y="37"/>
                    </a:lnTo>
                    <a:lnTo>
                      <a:pt x="155" y="35"/>
                    </a:lnTo>
                    <a:lnTo>
                      <a:pt x="165" y="33"/>
                    </a:lnTo>
                    <a:lnTo>
                      <a:pt x="175" y="29"/>
                    </a:lnTo>
                    <a:lnTo>
                      <a:pt x="184" y="27"/>
                    </a:lnTo>
                    <a:lnTo>
                      <a:pt x="194" y="25"/>
                    </a:lnTo>
                    <a:lnTo>
                      <a:pt x="203" y="23"/>
                    </a:lnTo>
                    <a:lnTo>
                      <a:pt x="227" y="23"/>
                    </a:lnTo>
                    <a:lnTo>
                      <a:pt x="246" y="23"/>
                    </a:lnTo>
                    <a:lnTo>
                      <a:pt x="257" y="25"/>
                    </a:lnTo>
                    <a:lnTo>
                      <a:pt x="267" y="27"/>
                    </a:lnTo>
                    <a:lnTo>
                      <a:pt x="276" y="29"/>
                    </a:lnTo>
                    <a:lnTo>
                      <a:pt x="286" y="33"/>
                    </a:lnTo>
                    <a:lnTo>
                      <a:pt x="296" y="35"/>
                    </a:lnTo>
                    <a:lnTo>
                      <a:pt x="303" y="37"/>
                    </a:lnTo>
                    <a:lnTo>
                      <a:pt x="313" y="43"/>
                    </a:lnTo>
                    <a:lnTo>
                      <a:pt x="323" y="47"/>
                    </a:lnTo>
                    <a:lnTo>
                      <a:pt x="342" y="58"/>
                    </a:lnTo>
                    <a:lnTo>
                      <a:pt x="355" y="70"/>
                    </a:lnTo>
                    <a:lnTo>
                      <a:pt x="363" y="77"/>
                    </a:lnTo>
                    <a:lnTo>
                      <a:pt x="371" y="83"/>
                    </a:lnTo>
                    <a:lnTo>
                      <a:pt x="384" y="96"/>
                    </a:lnTo>
                    <a:lnTo>
                      <a:pt x="390" y="102"/>
                    </a:lnTo>
                    <a:lnTo>
                      <a:pt x="396" y="112"/>
                    </a:lnTo>
                    <a:lnTo>
                      <a:pt x="401" y="120"/>
                    </a:lnTo>
                    <a:lnTo>
                      <a:pt x="407" y="129"/>
                    </a:lnTo>
                    <a:lnTo>
                      <a:pt x="411" y="139"/>
                    </a:lnTo>
                    <a:lnTo>
                      <a:pt x="417" y="148"/>
                    </a:lnTo>
                    <a:lnTo>
                      <a:pt x="419" y="156"/>
                    </a:lnTo>
                    <a:lnTo>
                      <a:pt x="421" y="166"/>
                    </a:lnTo>
                    <a:lnTo>
                      <a:pt x="424" y="175"/>
                    </a:lnTo>
                    <a:lnTo>
                      <a:pt x="426" y="185"/>
                    </a:lnTo>
                    <a:lnTo>
                      <a:pt x="428" y="194"/>
                    </a:lnTo>
                    <a:lnTo>
                      <a:pt x="430" y="204"/>
                    </a:lnTo>
                    <a:lnTo>
                      <a:pt x="430" y="216"/>
                    </a:lnTo>
                    <a:lnTo>
                      <a:pt x="432" y="229"/>
                    </a:lnTo>
                    <a:lnTo>
                      <a:pt x="432" y="225"/>
                    </a:lnTo>
                    <a:lnTo>
                      <a:pt x="430" y="235"/>
                    </a:lnTo>
                    <a:lnTo>
                      <a:pt x="430" y="246"/>
                    </a:lnTo>
                    <a:lnTo>
                      <a:pt x="428" y="258"/>
                    </a:lnTo>
                    <a:lnTo>
                      <a:pt x="426" y="267"/>
                    </a:lnTo>
                    <a:lnTo>
                      <a:pt x="424" y="277"/>
                    </a:lnTo>
                    <a:lnTo>
                      <a:pt x="421" y="287"/>
                    </a:lnTo>
                    <a:lnTo>
                      <a:pt x="419" y="296"/>
                    </a:lnTo>
                    <a:lnTo>
                      <a:pt x="417" y="304"/>
                    </a:lnTo>
                    <a:lnTo>
                      <a:pt x="411" y="314"/>
                    </a:lnTo>
                    <a:lnTo>
                      <a:pt x="407" y="323"/>
                    </a:lnTo>
                    <a:lnTo>
                      <a:pt x="396" y="342"/>
                    </a:lnTo>
                    <a:lnTo>
                      <a:pt x="384" y="356"/>
                    </a:lnTo>
                    <a:lnTo>
                      <a:pt x="355" y="385"/>
                    </a:lnTo>
                    <a:lnTo>
                      <a:pt x="342" y="396"/>
                    </a:lnTo>
                    <a:lnTo>
                      <a:pt x="323" y="408"/>
                    </a:lnTo>
                    <a:lnTo>
                      <a:pt x="313" y="411"/>
                    </a:lnTo>
                    <a:lnTo>
                      <a:pt x="303" y="417"/>
                    </a:lnTo>
                    <a:lnTo>
                      <a:pt x="296" y="419"/>
                    </a:lnTo>
                    <a:lnTo>
                      <a:pt x="286" y="421"/>
                    </a:lnTo>
                    <a:lnTo>
                      <a:pt x="276" y="425"/>
                    </a:lnTo>
                    <a:lnTo>
                      <a:pt x="267" y="427"/>
                    </a:lnTo>
                    <a:lnTo>
                      <a:pt x="257" y="429"/>
                    </a:lnTo>
                    <a:lnTo>
                      <a:pt x="248" y="431"/>
                    </a:lnTo>
                    <a:lnTo>
                      <a:pt x="234" y="431"/>
                    </a:lnTo>
                    <a:lnTo>
                      <a:pt x="225" y="433"/>
                    </a:lnTo>
                    <a:lnTo>
                      <a:pt x="228" y="433"/>
                    </a:lnTo>
                    <a:lnTo>
                      <a:pt x="217" y="431"/>
                    </a:lnTo>
                    <a:lnTo>
                      <a:pt x="205" y="431"/>
                    </a:lnTo>
                    <a:lnTo>
                      <a:pt x="194" y="429"/>
                    </a:lnTo>
                    <a:lnTo>
                      <a:pt x="184" y="427"/>
                    </a:lnTo>
                    <a:lnTo>
                      <a:pt x="175" y="425"/>
                    </a:lnTo>
                    <a:lnTo>
                      <a:pt x="165" y="421"/>
                    </a:lnTo>
                    <a:lnTo>
                      <a:pt x="155" y="419"/>
                    </a:lnTo>
                    <a:lnTo>
                      <a:pt x="148" y="417"/>
                    </a:lnTo>
                    <a:lnTo>
                      <a:pt x="138" y="411"/>
                    </a:lnTo>
                    <a:lnTo>
                      <a:pt x="129" y="408"/>
                    </a:lnTo>
                    <a:lnTo>
                      <a:pt x="119" y="402"/>
                    </a:lnTo>
                    <a:lnTo>
                      <a:pt x="111" y="396"/>
                    </a:lnTo>
                    <a:lnTo>
                      <a:pt x="102" y="390"/>
                    </a:lnTo>
                    <a:lnTo>
                      <a:pt x="96" y="385"/>
                    </a:lnTo>
                    <a:lnTo>
                      <a:pt x="82" y="371"/>
                    </a:lnTo>
                    <a:lnTo>
                      <a:pt x="77" y="363"/>
                    </a:lnTo>
                    <a:lnTo>
                      <a:pt x="69" y="356"/>
                    </a:lnTo>
                    <a:lnTo>
                      <a:pt x="58" y="342"/>
                    </a:lnTo>
                    <a:lnTo>
                      <a:pt x="46" y="323"/>
                    </a:lnTo>
                    <a:lnTo>
                      <a:pt x="42" y="314"/>
                    </a:lnTo>
                    <a:lnTo>
                      <a:pt x="36" y="304"/>
                    </a:lnTo>
                    <a:lnTo>
                      <a:pt x="34" y="296"/>
                    </a:lnTo>
                    <a:lnTo>
                      <a:pt x="33" y="287"/>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90" name="Freeform 11"/>
              <p:cNvSpPr>
                <a:spLocks/>
              </p:cNvSpPr>
              <p:nvPr/>
            </p:nvSpPr>
            <p:spPr bwMode="auto">
              <a:xfrm>
                <a:off x="1670" y="3333"/>
                <a:ext cx="530" cy="42"/>
              </a:xfrm>
              <a:custGeom>
                <a:avLst/>
                <a:gdLst>
                  <a:gd name="T0" fmla="*/ 19 w 530"/>
                  <a:gd name="T1" fmla="*/ 0 h 42"/>
                  <a:gd name="T2" fmla="*/ 14 w 530"/>
                  <a:gd name="T3" fmla="*/ 0 h 42"/>
                  <a:gd name="T4" fmla="*/ 10 w 530"/>
                  <a:gd name="T5" fmla="*/ 1 h 42"/>
                  <a:gd name="T6" fmla="*/ 2 w 530"/>
                  <a:gd name="T7" fmla="*/ 9 h 42"/>
                  <a:gd name="T8" fmla="*/ 0 w 530"/>
                  <a:gd name="T9" fmla="*/ 13 h 42"/>
                  <a:gd name="T10" fmla="*/ 0 w 530"/>
                  <a:gd name="T11" fmla="*/ 25 h 42"/>
                  <a:gd name="T12" fmla="*/ 2 w 530"/>
                  <a:gd name="T13" fmla="*/ 28 h 42"/>
                  <a:gd name="T14" fmla="*/ 10 w 530"/>
                  <a:gd name="T15" fmla="*/ 36 h 42"/>
                  <a:gd name="T16" fmla="*/ 14 w 530"/>
                  <a:gd name="T17" fmla="*/ 38 h 42"/>
                  <a:gd name="T18" fmla="*/ 19 w 530"/>
                  <a:gd name="T19" fmla="*/ 38 h 42"/>
                  <a:gd name="T20" fmla="*/ 511 w 530"/>
                  <a:gd name="T21" fmla="*/ 42 h 42"/>
                  <a:gd name="T22" fmla="*/ 517 w 530"/>
                  <a:gd name="T23" fmla="*/ 42 h 42"/>
                  <a:gd name="T24" fmla="*/ 521 w 530"/>
                  <a:gd name="T25" fmla="*/ 40 h 42"/>
                  <a:gd name="T26" fmla="*/ 528 w 530"/>
                  <a:gd name="T27" fmla="*/ 32 h 42"/>
                  <a:gd name="T28" fmla="*/ 530 w 530"/>
                  <a:gd name="T29" fmla="*/ 28 h 42"/>
                  <a:gd name="T30" fmla="*/ 530 w 530"/>
                  <a:gd name="T31" fmla="*/ 17 h 42"/>
                  <a:gd name="T32" fmla="*/ 528 w 530"/>
                  <a:gd name="T33" fmla="*/ 13 h 42"/>
                  <a:gd name="T34" fmla="*/ 521 w 530"/>
                  <a:gd name="T35" fmla="*/ 5 h 42"/>
                  <a:gd name="T36" fmla="*/ 517 w 530"/>
                  <a:gd name="T37" fmla="*/ 3 h 42"/>
                  <a:gd name="T38" fmla="*/ 511 w 530"/>
                  <a:gd name="T39" fmla="*/ 3 h 42"/>
                  <a:gd name="T40" fmla="*/ 19 w 530"/>
                  <a:gd name="T41" fmla="*/ 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30" h="42">
                    <a:moveTo>
                      <a:pt x="19" y="0"/>
                    </a:moveTo>
                    <a:lnTo>
                      <a:pt x="14" y="0"/>
                    </a:lnTo>
                    <a:lnTo>
                      <a:pt x="10" y="1"/>
                    </a:lnTo>
                    <a:lnTo>
                      <a:pt x="2" y="9"/>
                    </a:lnTo>
                    <a:lnTo>
                      <a:pt x="0" y="13"/>
                    </a:lnTo>
                    <a:lnTo>
                      <a:pt x="0" y="25"/>
                    </a:lnTo>
                    <a:lnTo>
                      <a:pt x="2" y="28"/>
                    </a:lnTo>
                    <a:lnTo>
                      <a:pt x="10" y="36"/>
                    </a:lnTo>
                    <a:lnTo>
                      <a:pt x="14" y="38"/>
                    </a:lnTo>
                    <a:lnTo>
                      <a:pt x="19" y="38"/>
                    </a:lnTo>
                    <a:lnTo>
                      <a:pt x="511" y="42"/>
                    </a:lnTo>
                    <a:lnTo>
                      <a:pt x="517" y="42"/>
                    </a:lnTo>
                    <a:lnTo>
                      <a:pt x="521" y="40"/>
                    </a:lnTo>
                    <a:lnTo>
                      <a:pt x="528" y="32"/>
                    </a:lnTo>
                    <a:lnTo>
                      <a:pt x="530" y="28"/>
                    </a:lnTo>
                    <a:lnTo>
                      <a:pt x="530" y="17"/>
                    </a:lnTo>
                    <a:lnTo>
                      <a:pt x="528" y="13"/>
                    </a:lnTo>
                    <a:lnTo>
                      <a:pt x="521" y="5"/>
                    </a:lnTo>
                    <a:lnTo>
                      <a:pt x="517" y="3"/>
                    </a:lnTo>
                    <a:lnTo>
                      <a:pt x="511" y="3"/>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91" name="Rectangle 12"/>
              <p:cNvSpPr>
                <a:spLocks noChangeArrowheads="1"/>
              </p:cNvSpPr>
              <p:nvPr/>
            </p:nvSpPr>
            <p:spPr bwMode="auto">
              <a:xfrm>
                <a:off x="1384" y="3179"/>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wiss 721 SWA" charset="0"/>
                  </a:rPr>
                  <a:t>A</a:t>
                </a:r>
                <a:endParaRPr kumimoji="0" lang="en-US" altLang="tr-TR" sz="3600" b="1"/>
              </a:p>
            </p:txBody>
          </p:sp>
          <p:sp>
            <p:nvSpPr>
              <p:cNvPr id="181292" name="Rectangle 13"/>
              <p:cNvSpPr>
                <a:spLocks noChangeArrowheads="1"/>
              </p:cNvSpPr>
              <p:nvPr/>
            </p:nvSpPr>
            <p:spPr bwMode="auto">
              <a:xfrm>
                <a:off x="2357" y="3179"/>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wiss 721 SWA" charset="0"/>
                  </a:rPr>
                  <a:t>B</a:t>
                </a:r>
                <a:endParaRPr kumimoji="0" lang="en-US" altLang="tr-TR" sz="3600" b="1"/>
              </a:p>
            </p:txBody>
          </p:sp>
          <p:sp>
            <p:nvSpPr>
              <p:cNvPr id="181293" name="Rectangle 14"/>
              <p:cNvSpPr>
                <a:spLocks noChangeArrowheads="1"/>
              </p:cNvSpPr>
              <p:nvPr/>
            </p:nvSpPr>
            <p:spPr bwMode="auto">
              <a:xfrm>
                <a:off x="1745" y="3071"/>
                <a:ext cx="28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wiss 721 SWA" charset="0"/>
                  </a:rPr>
                  <a:t>1/0</a:t>
                </a:r>
                <a:endParaRPr kumimoji="0" lang="en-US" altLang="tr-TR" sz="3600" b="1"/>
              </a:p>
            </p:txBody>
          </p:sp>
          <p:sp>
            <p:nvSpPr>
              <p:cNvPr id="181294" name="Freeform 15"/>
              <p:cNvSpPr>
                <a:spLocks/>
              </p:cNvSpPr>
              <p:nvPr/>
            </p:nvSpPr>
            <p:spPr bwMode="auto">
              <a:xfrm>
                <a:off x="3145" y="3140"/>
                <a:ext cx="456" cy="456"/>
              </a:xfrm>
              <a:custGeom>
                <a:avLst/>
                <a:gdLst>
                  <a:gd name="T0" fmla="*/ 4 w 456"/>
                  <a:gd name="T1" fmla="*/ 271 h 456"/>
                  <a:gd name="T2" fmla="*/ 18 w 456"/>
                  <a:gd name="T3" fmla="*/ 316 h 456"/>
                  <a:gd name="T4" fmla="*/ 50 w 456"/>
                  <a:gd name="T5" fmla="*/ 371 h 456"/>
                  <a:gd name="T6" fmla="*/ 100 w 456"/>
                  <a:gd name="T7" fmla="*/ 415 h 456"/>
                  <a:gd name="T8" fmla="*/ 137 w 456"/>
                  <a:gd name="T9" fmla="*/ 437 h 456"/>
                  <a:gd name="T10" fmla="*/ 181 w 456"/>
                  <a:gd name="T11" fmla="*/ 450 h 456"/>
                  <a:gd name="T12" fmla="*/ 225 w 456"/>
                  <a:gd name="T13" fmla="*/ 456 h 456"/>
                  <a:gd name="T14" fmla="*/ 262 w 456"/>
                  <a:gd name="T15" fmla="*/ 452 h 456"/>
                  <a:gd name="T16" fmla="*/ 304 w 456"/>
                  <a:gd name="T17" fmla="*/ 442 h 456"/>
                  <a:gd name="T18" fmla="*/ 354 w 456"/>
                  <a:gd name="T19" fmla="*/ 415 h 456"/>
                  <a:gd name="T20" fmla="*/ 427 w 456"/>
                  <a:gd name="T21" fmla="*/ 335 h 456"/>
                  <a:gd name="T22" fmla="*/ 444 w 456"/>
                  <a:gd name="T23" fmla="*/ 294 h 456"/>
                  <a:gd name="T24" fmla="*/ 454 w 456"/>
                  <a:gd name="T25" fmla="*/ 250 h 456"/>
                  <a:gd name="T26" fmla="*/ 454 w 456"/>
                  <a:gd name="T27" fmla="*/ 216 h 456"/>
                  <a:gd name="T28" fmla="*/ 448 w 456"/>
                  <a:gd name="T29" fmla="*/ 168 h 456"/>
                  <a:gd name="T30" fmla="*/ 431 w 456"/>
                  <a:gd name="T31" fmla="*/ 127 h 456"/>
                  <a:gd name="T32" fmla="*/ 404 w 456"/>
                  <a:gd name="T33" fmla="*/ 81 h 456"/>
                  <a:gd name="T34" fmla="*/ 354 w 456"/>
                  <a:gd name="T35" fmla="*/ 39 h 456"/>
                  <a:gd name="T36" fmla="*/ 304 w 456"/>
                  <a:gd name="T37" fmla="*/ 12 h 456"/>
                  <a:gd name="T38" fmla="*/ 262 w 456"/>
                  <a:gd name="T39" fmla="*/ 2 h 456"/>
                  <a:gd name="T40" fmla="*/ 181 w 456"/>
                  <a:gd name="T41" fmla="*/ 4 h 456"/>
                  <a:gd name="T42" fmla="*/ 137 w 456"/>
                  <a:gd name="T43" fmla="*/ 18 h 456"/>
                  <a:gd name="T44" fmla="*/ 100 w 456"/>
                  <a:gd name="T45" fmla="*/ 39 h 456"/>
                  <a:gd name="T46" fmla="*/ 39 w 456"/>
                  <a:gd name="T47" fmla="*/ 100 h 456"/>
                  <a:gd name="T48" fmla="*/ 18 w 456"/>
                  <a:gd name="T49" fmla="*/ 137 h 456"/>
                  <a:gd name="T50" fmla="*/ 4 w 456"/>
                  <a:gd name="T51" fmla="*/ 181 h 456"/>
                  <a:gd name="T52" fmla="*/ 23 w 456"/>
                  <a:gd name="T53" fmla="*/ 227 h 456"/>
                  <a:gd name="T54" fmla="*/ 29 w 456"/>
                  <a:gd name="T55" fmla="*/ 175 h 456"/>
                  <a:gd name="T56" fmla="*/ 43 w 456"/>
                  <a:gd name="T57" fmla="*/ 139 h 456"/>
                  <a:gd name="T58" fmla="*/ 64 w 456"/>
                  <a:gd name="T59" fmla="*/ 102 h 456"/>
                  <a:gd name="T60" fmla="*/ 89 w 456"/>
                  <a:gd name="T61" fmla="*/ 77 h 456"/>
                  <a:gd name="T62" fmla="*/ 119 w 456"/>
                  <a:gd name="T63" fmla="*/ 52 h 456"/>
                  <a:gd name="T64" fmla="*/ 156 w 456"/>
                  <a:gd name="T65" fmla="*/ 35 h 456"/>
                  <a:gd name="T66" fmla="*/ 194 w 456"/>
                  <a:gd name="T67" fmla="*/ 25 h 456"/>
                  <a:gd name="T68" fmla="*/ 258 w 456"/>
                  <a:gd name="T69" fmla="*/ 25 h 456"/>
                  <a:gd name="T70" fmla="*/ 296 w 456"/>
                  <a:gd name="T71" fmla="*/ 35 h 456"/>
                  <a:gd name="T72" fmla="*/ 342 w 456"/>
                  <a:gd name="T73" fmla="*/ 58 h 456"/>
                  <a:gd name="T74" fmla="*/ 384 w 456"/>
                  <a:gd name="T75" fmla="*/ 97 h 456"/>
                  <a:gd name="T76" fmla="*/ 407 w 456"/>
                  <a:gd name="T77" fmla="*/ 129 h 456"/>
                  <a:gd name="T78" fmla="*/ 421 w 456"/>
                  <a:gd name="T79" fmla="*/ 166 h 456"/>
                  <a:gd name="T80" fmla="*/ 431 w 456"/>
                  <a:gd name="T81" fmla="*/ 204 h 456"/>
                  <a:gd name="T82" fmla="*/ 431 w 456"/>
                  <a:gd name="T83" fmla="*/ 235 h 456"/>
                  <a:gd name="T84" fmla="*/ 425 w 456"/>
                  <a:gd name="T85" fmla="*/ 277 h 456"/>
                  <a:gd name="T86" fmla="*/ 411 w 456"/>
                  <a:gd name="T87" fmla="*/ 314 h 456"/>
                  <a:gd name="T88" fmla="*/ 356 w 456"/>
                  <a:gd name="T89" fmla="*/ 385 h 456"/>
                  <a:gd name="T90" fmla="*/ 304 w 456"/>
                  <a:gd name="T91" fmla="*/ 417 h 456"/>
                  <a:gd name="T92" fmla="*/ 267 w 456"/>
                  <a:gd name="T93" fmla="*/ 427 h 456"/>
                  <a:gd name="T94" fmla="*/ 225 w 456"/>
                  <a:gd name="T95" fmla="*/ 433 h 456"/>
                  <a:gd name="T96" fmla="*/ 194 w 456"/>
                  <a:gd name="T97" fmla="*/ 429 h 456"/>
                  <a:gd name="T98" fmla="*/ 156 w 456"/>
                  <a:gd name="T99" fmla="*/ 419 h 456"/>
                  <a:gd name="T100" fmla="*/ 119 w 456"/>
                  <a:gd name="T101" fmla="*/ 402 h 456"/>
                  <a:gd name="T102" fmla="*/ 83 w 456"/>
                  <a:gd name="T103" fmla="*/ 371 h 456"/>
                  <a:gd name="T104" fmla="*/ 46 w 456"/>
                  <a:gd name="T105" fmla="*/ 323 h 456"/>
                  <a:gd name="T106" fmla="*/ 33 w 456"/>
                  <a:gd name="T107" fmla="*/ 287 h 456"/>
                  <a:gd name="T108" fmla="*/ 23 w 456"/>
                  <a:gd name="T109" fmla="*/ 248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6" h="456">
                    <a:moveTo>
                      <a:pt x="0" y="227"/>
                    </a:moveTo>
                    <a:lnTo>
                      <a:pt x="0" y="248"/>
                    </a:lnTo>
                    <a:lnTo>
                      <a:pt x="2" y="262"/>
                    </a:lnTo>
                    <a:lnTo>
                      <a:pt x="4" y="271"/>
                    </a:lnTo>
                    <a:lnTo>
                      <a:pt x="6" y="285"/>
                    </a:lnTo>
                    <a:lnTo>
                      <a:pt x="10" y="294"/>
                    </a:lnTo>
                    <a:lnTo>
                      <a:pt x="12" y="304"/>
                    </a:lnTo>
                    <a:lnTo>
                      <a:pt x="18" y="316"/>
                    </a:lnTo>
                    <a:lnTo>
                      <a:pt x="23" y="325"/>
                    </a:lnTo>
                    <a:lnTo>
                      <a:pt x="27" y="335"/>
                    </a:lnTo>
                    <a:lnTo>
                      <a:pt x="39" y="354"/>
                    </a:lnTo>
                    <a:lnTo>
                      <a:pt x="50" y="371"/>
                    </a:lnTo>
                    <a:lnTo>
                      <a:pt x="58" y="379"/>
                    </a:lnTo>
                    <a:lnTo>
                      <a:pt x="64" y="387"/>
                    </a:lnTo>
                    <a:lnTo>
                      <a:pt x="81" y="404"/>
                    </a:lnTo>
                    <a:lnTo>
                      <a:pt x="100" y="415"/>
                    </a:lnTo>
                    <a:lnTo>
                      <a:pt x="108" y="421"/>
                    </a:lnTo>
                    <a:lnTo>
                      <a:pt x="117" y="427"/>
                    </a:lnTo>
                    <a:lnTo>
                      <a:pt x="127" y="431"/>
                    </a:lnTo>
                    <a:lnTo>
                      <a:pt x="137" y="437"/>
                    </a:lnTo>
                    <a:lnTo>
                      <a:pt x="148" y="442"/>
                    </a:lnTo>
                    <a:lnTo>
                      <a:pt x="158" y="444"/>
                    </a:lnTo>
                    <a:lnTo>
                      <a:pt x="167" y="448"/>
                    </a:lnTo>
                    <a:lnTo>
                      <a:pt x="181" y="450"/>
                    </a:lnTo>
                    <a:lnTo>
                      <a:pt x="190" y="452"/>
                    </a:lnTo>
                    <a:lnTo>
                      <a:pt x="202" y="454"/>
                    </a:lnTo>
                    <a:lnTo>
                      <a:pt x="213" y="454"/>
                    </a:lnTo>
                    <a:lnTo>
                      <a:pt x="225" y="456"/>
                    </a:lnTo>
                    <a:lnTo>
                      <a:pt x="229" y="456"/>
                    </a:lnTo>
                    <a:lnTo>
                      <a:pt x="238" y="454"/>
                    </a:lnTo>
                    <a:lnTo>
                      <a:pt x="248" y="454"/>
                    </a:lnTo>
                    <a:lnTo>
                      <a:pt x="262" y="452"/>
                    </a:lnTo>
                    <a:lnTo>
                      <a:pt x="271" y="450"/>
                    </a:lnTo>
                    <a:lnTo>
                      <a:pt x="285" y="448"/>
                    </a:lnTo>
                    <a:lnTo>
                      <a:pt x="294" y="444"/>
                    </a:lnTo>
                    <a:lnTo>
                      <a:pt x="304" y="442"/>
                    </a:lnTo>
                    <a:lnTo>
                      <a:pt x="315" y="437"/>
                    </a:lnTo>
                    <a:lnTo>
                      <a:pt x="325" y="431"/>
                    </a:lnTo>
                    <a:lnTo>
                      <a:pt x="335" y="427"/>
                    </a:lnTo>
                    <a:lnTo>
                      <a:pt x="354" y="415"/>
                    </a:lnTo>
                    <a:lnTo>
                      <a:pt x="371" y="404"/>
                    </a:lnTo>
                    <a:lnTo>
                      <a:pt x="404" y="371"/>
                    </a:lnTo>
                    <a:lnTo>
                      <a:pt x="415" y="354"/>
                    </a:lnTo>
                    <a:lnTo>
                      <a:pt x="427" y="335"/>
                    </a:lnTo>
                    <a:lnTo>
                      <a:pt x="431" y="325"/>
                    </a:lnTo>
                    <a:lnTo>
                      <a:pt x="436" y="316"/>
                    </a:lnTo>
                    <a:lnTo>
                      <a:pt x="442" y="304"/>
                    </a:lnTo>
                    <a:lnTo>
                      <a:pt x="444" y="294"/>
                    </a:lnTo>
                    <a:lnTo>
                      <a:pt x="448" y="285"/>
                    </a:lnTo>
                    <a:lnTo>
                      <a:pt x="450" y="271"/>
                    </a:lnTo>
                    <a:lnTo>
                      <a:pt x="452" y="262"/>
                    </a:lnTo>
                    <a:lnTo>
                      <a:pt x="454" y="250"/>
                    </a:lnTo>
                    <a:lnTo>
                      <a:pt x="454" y="239"/>
                    </a:lnTo>
                    <a:lnTo>
                      <a:pt x="456" y="229"/>
                    </a:lnTo>
                    <a:lnTo>
                      <a:pt x="456" y="225"/>
                    </a:lnTo>
                    <a:lnTo>
                      <a:pt x="454" y="216"/>
                    </a:lnTo>
                    <a:lnTo>
                      <a:pt x="454" y="204"/>
                    </a:lnTo>
                    <a:lnTo>
                      <a:pt x="452" y="191"/>
                    </a:lnTo>
                    <a:lnTo>
                      <a:pt x="450" y="181"/>
                    </a:lnTo>
                    <a:lnTo>
                      <a:pt x="448" y="168"/>
                    </a:lnTo>
                    <a:lnTo>
                      <a:pt x="444" y="158"/>
                    </a:lnTo>
                    <a:lnTo>
                      <a:pt x="442" y="148"/>
                    </a:lnTo>
                    <a:lnTo>
                      <a:pt x="436" y="137"/>
                    </a:lnTo>
                    <a:lnTo>
                      <a:pt x="431" y="127"/>
                    </a:lnTo>
                    <a:lnTo>
                      <a:pt x="427" y="118"/>
                    </a:lnTo>
                    <a:lnTo>
                      <a:pt x="421" y="108"/>
                    </a:lnTo>
                    <a:lnTo>
                      <a:pt x="415" y="100"/>
                    </a:lnTo>
                    <a:lnTo>
                      <a:pt x="404" y="81"/>
                    </a:lnTo>
                    <a:lnTo>
                      <a:pt x="386" y="64"/>
                    </a:lnTo>
                    <a:lnTo>
                      <a:pt x="379" y="58"/>
                    </a:lnTo>
                    <a:lnTo>
                      <a:pt x="371" y="50"/>
                    </a:lnTo>
                    <a:lnTo>
                      <a:pt x="354" y="39"/>
                    </a:lnTo>
                    <a:lnTo>
                      <a:pt x="335" y="27"/>
                    </a:lnTo>
                    <a:lnTo>
                      <a:pt x="325" y="24"/>
                    </a:lnTo>
                    <a:lnTo>
                      <a:pt x="315" y="18"/>
                    </a:lnTo>
                    <a:lnTo>
                      <a:pt x="304" y="12"/>
                    </a:lnTo>
                    <a:lnTo>
                      <a:pt x="294" y="10"/>
                    </a:lnTo>
                    <a:lnTo>
                      <a:pt x="285" y="6"/>
                    </a:lnTo>
                    <a:lnTo>
                      <a:pt x="271" y="4"/>
                    </a:lnTo>
                    <a:lnTo>
                      <a:pt x="262" y="2"/>
                    </a:lnTo>
                    <a:lnTo>
                      <a:pt x="250" y="0"/>
                    </a:lnTo>
                    <a:lnTo>
                      <a:pt x="204" y="0"/>
                    </a:lnTo>
                    <a:lnTo>
                      <a:pt x="190" y="2"/>
                    </a:lnTo>
                    <a:lnTo>
                      <a:pt x="181" y="4"/>
                    </a:lnTo>
                    <a:lnTo>
                      <a:pt x="167" y="6"/>
                    </a:lnTo>
                    <a:lnTo>
                      <a:pt x="158" y="10"/>
                    </a:lnTo>
                    <a:lnTo>
                      <a:pt x="148" y="12"/>
                    </a:lnTo>
                    <a:lnTo>
                      <a:pt x="137" y="18"/>
                    </a:lnTo>
                    <a:lnTo>
                      <a:pt x="127" y="24"/>
                    </a:lnTo>
                    <a:lnTo>
                      <a:pt x="117" y="27"/>
                    </a:lnTo>
                    <a:lnTo>
                      <a:pt x="108" y="33"/>
                    </a:lnTo>
                    <a:lnTo>
                      <a:pt x="100" y="39"/>
                    </a:lnTo>
                    <a:lnTo>
                      <a:pt x="81" y="50"/>
                    </a:lnTo>
                    <a:lnTo>
                      <a:pt x="66" y="66"/>
                    </a:lnTo>
                    <a:lnTo>
                      <a:pt x="50" y="81"/>
                    </a:lnTo>
                    <a:lnTo>
                      <a:pt x="39" y="100"/>
                    </a:lnTo>
                    <a:lnTo>
                      <a:pt x="33" y="108"/>
                    </a:lnTo>
                    <a:lnTo>
                      <a:pt x="27" y="118"/>
                    </a:lnTo>
                    <a:lnTo>
                      <a:pt x="23" y="127"/>
                    </a:lnTo>
                    <a:lnTo>
                      <a:pt x="18" y="137"/>
                    </a:lnTo>
                    <a:lnTo>
                      <a:pt x="12" y="148"/>
                    </a:lnTo>
                    <a:lnTo>
                      <a:pt x="10" y="158"/>
                    </a:lnTo>
                    <a:lnTo>
                      <a:pt x="6" y="168"/>
                    </a:lnTo>
                    <a:lnTo>
                      <a:pt x="4" y="181"/>
                    </a:lnTo>
                    <a:lnTo>
                      <a:pt x="2" y="191"/>
                    </a:lnTo>
                    <a:lnTo>
                      <a:pt x="0" y="202"/>
                    </a:lnTo>
                    <a:lnTo>
                      <a:pt x="0" y="227"/>
                    </a:lnTo>
                    <a:lnTo>
                      <a:pt x="23" y="227"/>
                    </a:lnTo>
                    <a:lnTo>
                      <a:pt x="23" y="206"/>
                    </a:lnTo>
                    <a:lnTo>
                      <a:pt x="25" y="194"/>
                    </a:lnTo>
                    <a:lnTo>
                      <a:pt x="27" y="185"/>
                    </a:lnTo>
                    <a:lnTo>
                      <a:pt x="29" y="175"/>
                    </a:lnTo>
                    <a:lnTo>
                      <a:pt x="33" y="166"/>
                    </a:lnTo>
                    <a:lnTo>
                      <a:pt x="35" y="156"/>
                    </a:lnTo>
                    <a:lnTo>
                      <a:pt x="37" y="148"/>
                    </a:lnTo>
                    <a:lnTo>
                      <a:pt x="43" y="139"/>
                    </a:lnTo>
                    <a:lnTo>
                      <a:pt x="46" y="129"/>
                    </a:lnTo>
                    <a:lnTo>
                      <a:pt x="52" y="120"/>
                    </a:lnTo>
                    <a:lnTo>
                      <a:pt x="58" y="112"/>
                    </a:lnTo>
                    <a:lnTo>
                      <a:pt x="64" y="102"/>
                    </a:lnTo>
                    <a:lnTo>
                      <a:pt x="69" y="97"/>
                    </a:lnTo>
                    <a:lnTo>
                      <a:pt x="77" y="89"/>
                    </a:lnTo>
                    <a:lnTo>
                      <a:pt x="81" y="81"/>
                    </a:lnTo>
                    <a:lnTo>
                      <a:pt x="89" y="77"/>
                    </a:lnTo>
                    <a:lnTo>
                      <a:pt x="96" y="70"/>
                    </a:lnTo>
                    <a:lnTo>
                      <a:pt x="102" y="64"/>
                    </a:lnTo>
                    <a:lnTo>
                      <a:pt x="112" y="58"/>
                    </a:lnTo>
                    <a:lnTo>
                      <a:pt x="119" y="52"/>
                    </a:lnTo>
                    <a:lnTo>
                      <a:pt x="129" y="47"/>
                    </a:lnTo>
                    <a:lnTo>
                      <a:pt x="139" y="43"/>
                    </a:lnTo>
                    <a:lnTo>
                      <a:pt x="148" y="37"/>
                    </a:lnTo>
                    <a:lnTo>
                      <a:pt x="156" y="35"/>
                    </a:lnTo>
                    <a:lnTo>
                      <a:pt x="165" y="33"/>
                    </a:lnTo>
                    <a:lnTo>
                      <a:pt x="175" y="29"/>
                    </a:lnTo>
                    <a:lnTo>
                      <a:pt x="185" y="27"/>
                    </a:lnTo>
                    <a:lnTo>
                      <a:pt x="194" y="25"/>
                    </a:lnTo>
                    <a:lnTo>
                      <a:pt x="204" y="24"/>
                    </a:lnTo>
                    <a:lnTo>
                      <a:pt x="227" y="24"/>
                    </a:lnTo>
                    <a:lnTo>
                      <a:pt x="246" y="24"/>
                    </a:lnTo>
                    <a:lnTo>
                      <a:pt x="258" y="25"/>
                    </a:lnTo>
                    <a:lnTo>
                      <a:pt x="267" y="27"/>
                    </a:lnTo>
                    <a:lnTo>
                      <a:pt x="277" y="29"/>
                    </a:lnTo>
                    <a:lnTo>
                      <a:pt x="286" y="33"/>
                    </a:lnTo>
                    <a:lnTo>
                      <a:pt x="296" y="35"/>
                    </a:lnTo>
                    <a:lnTo>
                      <a:pt x="304" y="37"/>
                    </a:lnTo>
                    <a:lnTo>
                      <a:pt x="313" y="43"/>
                    </a:lnTo>
                    <a:lnTo>
                      <a:pt x="323" y="47"/>
                    </a:lnTo>
                    <a:lnTo>
                      <a:pt x="342" y="58"/>
                    </a:lnTo>
                    <a:lnTo>
                      <a:pt x="356" y="70"/>
                    </a:lnTo>
                    <a:lnTo>
                      <a:pt x="363" y="77"/>
                    </a:lnTo>
                    <a:lnTo>
                      <a:pt x="371" y="83"/>
                    </a:lnTo>
                    <a:lnTo>
                      <a:pt x="384" y="97"/>
                    </a:lnTo>
                    <a:lnTo>
                      <a:pt x="390" y="102"/>
                    </a:lnTo>
                    <a:lnTo>
                      <a:pt x="396" y="112"/>
                    </a:lnTo>
                    <a:lnTo>
                      <a:pt x="402" y="120"/>
                    </a:lnTo>
                    <a:lnTo>
                      <a:pt x="407" y="129"/>
                    </a:lnTo>
                    <a:lnTo>
                      <a:pt x="411" y="139"/>
                    </a:lnTo>
                    <a:lnTo>
                      <a:pt x="417" y="148"/>
                    </a:lnTo>
                    <a:lnTo>
                      <a:pt x="419" y="156"/>
                    </a:lnTo>
                    <a:lnTo>
                      <a:pt x="421" y="166"/>
                    </a:lnTo>
                    <a:lnTo>
                      <a:pt x="425" y="175"/>
                    </a:lnTo>
                    <a:lnTo>
                      <a:pt x="427" y="185"/>
                    </a:lnTo>
                    <a:lnTo>
                      <a:pt x="429" y="194"/>
                    </a:lnTo>
                    <a:lnTo>
                      <a:pt x="431" y="204"/>
                    </a:lnTo>
                    <a:lnTo>
                      <a:pt x="431" y="216"/>
                    </a:lnTo>
                    <a:lnTo>
                      <a:pt x="432" y="229"/>
                    </a:lnTo>
                    <a:lnTo>
                      <a:pt x="432" y="225"/>
                    </a:lnTo>
                    <a:lnTo>
                      <a:pt x="431" y="235"/>
                    </a:lnTo>
                    <a:lnTo>
                      <a:pt x="431" y="246"/>
                    </a:lnTo>
                    <a:lnTo>
                      <a:pt x="429" y="258"/>
                    </a:lnTo>
                    <a:lnTo>
                      <a:pt x="427" y="267"/>
                    </a:lnTo>
                    <a:lnTo>
                      <a:pt x="425" y="277"/>
                    </a:lnTo>
                    <a:lnTo>
                      <a:pt x="421" y="287"/>
                    </a:lnTo>
                    <a:lnTo>
                      <a:pt x="419" y="296"/>
                    </a:lnTo>
                    <a:lnTo>
                      <a:pt x="417" y="304"/>
                    </a:lnTo>
                    <a:lnTo>
                      <a:pt x="411" y="314"/>
                    </a:lnTo>
                    <a:lnTo>
                      <a:pt x="407" y="323"/>
                    </a:lnTo>
                    <a:lnTo>
                      <a:pt x="396" y="342"/>
                    </a:lnTo>
                    <a:lnTo>
                      <a:pt x="384" y="356"/>
                    </a:lnTo>
                    <a:lnTo>
                      <a:pt x="356" y="385"/>
                    </a:lnTo>
                    <a:lnTo>
                      <a:pt x="342" y="396"/>
                    </a:lnTo>
                    <a:lnTo>
                      <a:pt x="323" y="408"/>
                    </a:lnTo>
                    <a:lnTo>
                      <a:pt x="313" y="412"/>
                    </a:lnTo>
                    <a:lnTo>
                      <a:pt x="304" y="417"/>
                    </a:lnTo>
                    <a:lnTo>
                      <a:pt x="296" y="419"/>
                    </a:lnTo>
                    <a:lnTo>
                      <a:pt x="286" y="421"/>
                    </a:lnTo>
                    <a:lnTo>
                      <a:pt x="277" y="425"/>
                    </a:lnTo>
                    <a:lnTo>
                      <a:pt x="267" y="427"/>
                    </a:lnTo>
                    <a:lnTo>
                      <a:pt x="258" y="429"/>
                    </a:lnTo>
                    <a:lnTo>
                      <a:pt x="248" y="431"/>
                    </a:lnTo>
                    <a:lnTo>
                      <a:pt x="235" y="431"/>
                    </a:lnTo>
                    <a:lnTo>
                      <a:pt x="225" y="433"/>
                    </a:lnTo>
                    <a:lnTo>
                      <a:pt x="229" y="433"/>
                    </a:lnTo>
                    <a:lnTo>
                      <a:pt x="217" y="431"/>
                    </a:lnTo>
                    <a:lnTo>
                      <a:pt x="206" y="431"/>
                    </a:lnTo>
                    <a:lnTo>
                      <a:pt x="194" y="429"/>
                    </a:lnTo>
                    <a:lnTo>
                      <a:pt x="185" y="427"/>
                    </a:lnTo>
                    <a:lnTo>
                      <a:pt x="175" y="425"/>
                    </a:lnTo>
                    <a:lnTo>
                      <a:pt x="165" y="421"/>
                    </a:lnTo>
                    <a:lnTo>
                      <a:pt x="156" y="419"/>
                    </a:lnTo>
                    <a:lnTo>
                      <a:pt x="148" y="417"/>
                    </a:lnTo>
                    <a:lnTo>
                      <a:pt x="139" y="412"/>
                    </a:lnTo>
                    <a:lnTo>
                      <a:pt x="129" y="408"/>
                    </a:lnTo>
                    <a:lnTo>
                      <a:pt x="119" y="402"/>
                    </a:lnTo>
                    <a:lnTo>
                      <a:pt x="112" y="396"/>
                    </a:lnTo>
                    <a:lnTo>
                      <a:pt x="102" y="390"/>
                    </a:lnTo>
                    <a:lnTo>
                      <a:pt x="96" y="385"/>
                    </a:lnTo>
                    <a:lnTo>
                      <a:pt x="83" y="371"/>
                    </a:lnTo>
                    <a:lnTo>
                      <a:pt x="77" y="364"/>
                    </a:lnTo>
                    <a:lnTo>
                      <a:pt x="69" y="356"/>
                    </a:lnTo>
                    <a:lnTo>
                      <a:pt x="58" y="342"/>
                    </a:lnTo>
                    <a:lnTo>
                      <a:pt x="46" y="323"/>
                    </a:lnTo>
                    <a:lnTo>
                      <a:pt x="43" y="314"/>
                    </a:lnTo>
                    <a:lnTo>
                      <a:pt x="37" y="304"/>
                    </a:lnTo>
                    <a:lnTo>
                      <a:pt x="35" y="296"/>
                    </a:lnTo>
                    <a:lnTo>
                      <a:pt x="33" y="287"/>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95" name="Freeform 16"/>
              <p:cNvSpPr>
                <a:spLocks/>
              </p:cNvSpPr>
              <p:nvPr/>
            </p:nvSpPr>
            <p:spPr bwMode="auto">
              <a:xfrm>
                <a:off x="2604" y="3327"/>
                <a:ext cx="541" cy="42"/>
              </a:xfrm>
              <a:custGeom>
                <a:avLst/>
                <a:gdLst>
                  <a:gd name="T0" fmla="*/ 19 w 541"/>
                  <a:gd name="T1" fmla="*/ 4 h 42"/>
                  <a:gd name="T2" fmla="*/ 13 w 541"/>
                  <a:gd name="T3" fmla="*/ 4 h 42"/>
                  <a:gd name="T4" fmla="*/ 9 w 541"/>
                  <a:gd name="T5" fmla="*/ 6 h 42"/>
                  <a:gd name="T6" fmla="*/ 2 w 541"/>
                  <a:gd name="T7" fmla="*/ 13 h 42"/>
                  <a:gd name="T8" fmla="*/ 0 w 541"/>
                  <a:gd name="T9" fmla="*/ 17 h 42"/>
                  <a:gd name="T10" fmla="*/ 0 w 541"/>
                  <a:gd name="T11" fmla="*/ 29 h 42"/>
                  <a:gd name="T12" fmla="*/ 2 w 541"/>
                  <a:gd name="T13" fmla="*/ 32 h 42"/>
                  <a:gd name="T14" fmla="*/ 9 w 541"/>
                  <a:gd name="T15" fmla="*/ 40 h 42"/>
                  <a:gd name="T16" fmla="*/ 13 w 541"/>
                  <a:gd name="T17" fmla="*/ 42 h 42"/>
                  <a:gd name="T18" fmla="*/ 19 w 541"/>
                  <a:gd name="T19" fmla="*/ 42 h 42"/>
                  <a:gd name="T20" fmla="*/ 522 w 541"/>
                  <a:gd name="T21" fmla="*/ 38 h 42"/>
                  <a:gd name="T22" fmla="*/ 528 w 541"/>
                  <a:gd name="T23" fmla="*/ 38 h 42"/>
                  <a:gd name="T24" fmla="*/ 532 w 541"/>
                  <a:gd name="T25" fmla="*/ 36 h 42"/>
                  <a:gd name="T26" fmla="*/ 539 w 541"/>
                  <a:gd name="T27" fmla="*/ 29 h 42"/>
                  <a:gd name="T28" fmla="*/ 541 w 541"/>
                  <a:gd name="T29" fmla="*/ 25 h 42"/>
                  <a:gd name="T30" fmla="*/ 541 w 541"/>
                  <a:gd name="T31" fmla="*/ 13 h 42"/>
                  <a:gd name="T32" fmla="*/ 539 w 541"/>
                  <a:gd name="T33" fmla="*/ 9 h 42"/>
                  <a:gd name="T34" fmla="*/ 532 w 541"/>
                  <a:gd name="T35" fmla="*/ 2 h 42"/>
                  <a:gd name="T36" fmla="*/ 528 w 541"/>
                  <a:gd name="T37" fmla="*/ 0 h 42"/>
                  <a:gd name="T38" fmla="*/ 522 w 541"/>
                  <a:gd name="T39" fmla="*/ 0 h 42"/>
                  <a:gd name="T40" fmla="*/ 19 w 541"/>
                  <a:gd name="T41" fmla="*/ 4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1" h="42">
                    <a:moveTo>
                      <a:pt x="19" y="4"/>
                    </a:moveTo>
                    <a:lnTo>
                      <a:pt x="13" y="4"/>
                    </a:lnTo>
                    <a:lnTo>
                      <a:pt x="9" y="6"/>
                    </a:lnTo>
                    <a:lnTo>
                      <a:pt x="2" y="13"/>
                    </a:lnTo>
                    <a:lnTo>
                      <a:pt x="0" y="17"/>
                    </a:lnTo>
                    <a:lnTo>
                      <a:pt x="0" y="29"/>
                    </a:lnTo>
                    <a:lnTo>
                      <a:pt x="2" y="32"/>
                    </a:lnTo>
                    <a:lnTo>
                      <a:pt x="9" y="40"/>
                    </a:lnTo>
                    <a:lnTo>
                      <a:pt x="13" y="42"/>
                    </a:lnTo>
                    <a:lnTo>
                      <a:pt x="19" y="42"/>
                    </a:lnTo>
                    <a:lnTo>
                      <a:pt x="522" y="38"/>
                    </a:lnTo>
                    <a:lnTo>
                      <a:pt x="528" y="38"/>
                    </a:lnTo>
                    <a:lnTo>
                      <a:pt x="532" y="36"/>
                    </a:lnTo>
                    <a:lnTo>
                      <a:pt x="539" y="29"/>
                    </a:lnTo>
                    <a:lnTo>
                      <a:pt x="541" y="25"/>
                    </a:lnTo>
                    <a:lnTo>
                      <a:pt x="541" y="13"/>
                    </a:lnTo>
                    <a:lnTo>
                      <a:pt x="539" y="9"/>
                    </a:lnTo>
                    <a:lnTo>
                      <a:pt x="532" y="2"/>
                    </a:lnTo>
                    <a:lnTo>
                      <a:pt x="528" y="0"/>
                    </a:lnTo>
                    <a:lnTo>
                      <a:pt x="522" y="0"/>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96" name="Rectangle 17"/>
              <p:cNvSpPr>
                <a:spLocks noChangeArrowheads="1"/>
              </p:cNvSpPr>
              <p:nvPr/>
            </p:nvSpPr>
            <p:spPr bwMode="auto">
              <a:xfrm>
                <a:off x="3281" y="320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wiss 721 SWA" charset="0"/>
                  </a:rPr>
                  <a:t>C</a:t>
                </a:r>
                <a:endParaRPr kumimoji="0" lang="en-US" altLang="tr-TR" sz="3600" b="1"/>
              </a:p>
            </p:txBody>
          </p:sp>
          <p:sp>
            <p:nvSpPr>
              <p:cNvPr id="181297" name="Rectangle 18"/>
              <p:cNvSpPr>
                <a:spLocks noChangeArrowheads="1"/>
              </p:cNvSpPr>
              <p:nvPr/>
            </p:nvSpPr>
            <p:spPr bwMode="auto">
              <a:xfrm>
                <a:off x="2669" y="3060"/>
                <a:ext cx="28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wiss 721 SWA" charset="0"/>
                  </a:rPr>
                  <a:t>1/0</a:t>
                </a:r>
                <a:endParaRPr kumimoji="0" lang="en-US" altLang="tr-TR" sz="3600" b="1"/>
              </a:p>
            </p:txBody>
          </p:sp>
          <p:sp>
            <p:nvSpPr>
              <p:cNvPr id="181298" name="Freeform 19"/>
              <p:cNvSpPr>
                <a:spLocks/>
              </p:cNvSpPr>
              <p:nvPr/>
            </p:nvSpPr>
            <p:spPr bwMode="auto">
              <a:xfrm>
                <a:off x="3576" y="3344"/>
                <a:ext cx="545" cy="40"/>
              </a:xfrm>
              <a:custGeom>
                <a:avLst/>
                <a:gdLst>
                  <a:gd name="T0" fmla="*/ 19 w 545"/>
                  <a:gd name="T1" fmla="*/ 2 h 40"/>
                  <a:gd name="T2" fmla="*/ 13 w 545"/>
                  <a:gd name="T3" fmla="*/ 2 h 40"/>
                  <a:gd name="T4" fmla="*/ 9 w 545"/>
                  <a:gd name="T5" fmla="*/ 4 h 40"/>
                  <a:gd name="T6" fmla="*/ 1 w 545"/>
                  <a:gd name="T7" fmla="*/ 12 h 40"/>
                  <a:gd name="T8" fmla="*/ 0 w 545"/>
                  <a:gd name="T9" fmla="*/ 15 h 40"/>
                  <a:gd name="T10" fmla="*/ 0 w 545"/>
                  <a:gd name="T11" fmla="*/ 27 h 40"/>
                  <a:gd name="T12" fmla="*/ 1 w 545"/>
                  <a:gd name="T13" fmla="*/ 31 h 40"/>
                  <a:gd name="T14" fmla="*/ 9 w 545"/>
                  <a:gd name="T15" fmla="*/ 39 h 40"/>
                  <a:gd name="T16" fmla="*/ 13 w 545"/>
                  <a:gd name="T17" fmla="*/ 40 h 40"/>
                  <a:gd name="T18" fmla="*/ 19 w 545"/>
                  <a:gd name="T19" fmla="*/ 40 h 40"/>
                  <a:gd name="T20" fmla="*/ 526 w 545"/>
                  <a:gd name="T21" fmla="*/ 39 h 40"/>
                  <a:gd name="T22" fmla="*/ 532 w 545"/>
                  <a:gd name="T23" fmla="*/ 39 h 40"/>
                  <a:gd name="T24" fmla="*/ 535 w 545"/>
                  <a:gd name="T25" fmla="*/ 37 h 40"/>
                  <a:gd name="T26" fmla="*/ 543 w 545"/>
                  <a:gd name="T27" fmla="*/ 29 h 40"/>
                  <a:gd name="T28" fmla="*/ 545 w 545"/>
                  <a:gd name="T29" fmla="*/ 25 h 40"/>
                  <a:gd name="T30" fmla="*/ 545 w 545"/>
                  <a:gd name="T31" fmla="*/ 14 h 40"/>
                  <a:gd name="T32" fmla="*/ 543 w 545"/>
                  <a:gd name="T33" fmla="*/ 10 h 40"/>
                  <a:gd name="T34" fmla="*/ 535 w 545"/>
                  <a:gd name="T35" fmla="*/ 2 h 40"/>
                  <a:gd name="T36" fmla="*/ 532 w 545"/>
                  <a:gd name="T37" fmla="*/ 0 h 40"/>
                  <a:gd name="T38" fmla="*/ 526 w 545"/>
                  <a:gd name="T39" fmla="*/ 0 h 40"/>
                  <a:gd name="T40" fmla="*/ 19 w 545"/>
                  <a:gd name="T41" fmla="*/ 2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5" h="40">
                    <a:moveTo>
                      <a:pt x="19" y="2"/>
                    </a:moveTo>
                    <a:lnTo>
                      <a:pt x="13" y="2"/>
                    </a:lnTo>
                    <a:lnTo>
                      <a:pt x="9" y="4"/>
                    </a:lnTo>
                    <a:lnTo>
                      <a:pt x="1" y="12"/>
                    </a:lnTo>
                    <a:lnTo>
                      <a:pt x="0" y="15"/>
                    </a:lnTo>
                    <a:lnTo>
                      <a:pt x="0" y="27"/>
                    </a:lnTo>
                    <a:lnTo>
                      <a:pt x="1" y="31"/>
                    </a:lnTo>
                    <a:lnTo>
                      <a:pt x="9" y="39"/>
                    </a:lnTo>
                    <a:lnTo>
                      <a:pt x="13" y="40"/>
                    </a:lnTo>
                    <a:lnTo>
                      <a:pt x="19" y="40"/>
                    </a:lnTo>
                    <a:lnTo>
                      <a:pt x="526" y="39"/>
                    </a:lnTo>
                    <a:lnTo>
                      <a:pt x="532" y="39"/>
                    </a:lnTo>
                    <a:lnTo>
                      <a:pt x="535" y="37"/>
                    </a:lnTo>
                    <a:lnTo>
                      <a:pt x="543" y="29"/>
                    </a:lnTo>
                    <a:lnTo>
                      <a:pt x="545" y="25"/>
                    </a:lnTo>
                    <a:lnTo>
                      <a:pt x="545" y="14"/>
                    </a:lnTo>
                    <a:lnTo>
                      <a:pt x="543" y="10"/>
                    </a:lnTo>
                    <a:lnTo>
                      <a:pt x="535" y="2"/>
                    </a:lnTo>
                    <a:lnTo>
                      <a:pt x="532" y="0"/>
                    </a:lnTo>
                    <a:lnTo>
                      <a:pt x="526" y="0"/>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99" name="Rectangle 20"/>
              <p:cNvSpPr>
                <a:spLocks noChangeArrowheads="1"/>
              </p:cNvSpPr>
              <p:nvPr/>
            </p:nvSpPr>
            <p:spPr bwMode="auto">
              <a:xfrm>
                <a:off x="3660" y="3060"/>
                <a:ext cx="28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wiss 721 SWA" charset="0"/>
                  </a:rPr>
                  <a:t>0/0</a:t>
                </a:r>
                <a:endParaRPr kumimoji="0" lang="en-US" altLang="tr-TR" sz="3600" b="1"/>
              </a:p>
            </p:txBody>
          </p:sp>
          <p:sp>
            <p:nvSpPr>
              <p:cNvPr id="181300" name="Freeform 21"/>
              <p:cNvSpPr>
                <a:spLocks/>
              </p:cNvSpPr>
              <p:nvPr/>
            </p:nvSpPr>
            <p:spPr bwMode="auto">
              <a:xfrm>
                <a:off x="2024" y="3286"/>
                <a:ext cx="186" cy="79"/>
              </a:xfrm>
              <a:custGeom>
                <a:avLst/>
                <a:gdLst>
                  <a:gd name="T0" fmla="*/ 161 w 186"/>
                  <a:gd name="T1" fmla="*/ 79 h 79"/>
                  <a:gd name="T2" fmla="*/ 172 w 186"/>
                  <a:gd name="T3" fmla="*/ 79 h 79"/>
                  <a:gd name="T4" fmla="*/ 176 w 186"/>
                  <a:gd name="T5" fmla="*/ 77 h 79"/>
                  <a:gd name="T6" fmla="*/ 184 w 186"/>
                  <a:gd name="T7" fmla="*/ 70 h 79"/>
                  <a:gd name="T8" fmla="*/ 186 w 186"/>
                  <a:gd name="T9" fmla="*/ 66 h 79"/>
                  <a:gd name="T10" fmla="*/ 186 w 186"/>
                  <a:gd name="T11" fmla="*/ 54 h 79"/>
                  <a:gd name="T12" fmla="*/ 184 w 186"/>
                  <a:gd name="T13" fmla="*/ 50 h 79"/>
                  <a:gd name="T14" fmla="*/ 176 w 186"/>
                  <a:gd name="T15" fmla="*/ 43 h 79"/>
                  <a:gd name="T16" fmla="*/ 172 w 186"/>
                  <a:gd name="T17" fmla="*/ 41 h 79"/>
                  <a:gd name="T18" fmla="*/ 25 w 186"/>
                  <a:gd name="T19" fmla="*/ 0 h 79"/>
                  <a:gd name="T20" fmla="*/ 13 w 186"/>
                  <a:gd name="T21" fmla="*/ 0 h 79"/>
                  <a:gd name="T22" fmla="*/ 9 w 186"/>
                  <a:gd name="T23" fmla="*/ 2 h 79"/>
                  <a:gd name="T24" fmla="*/ 1 w 186"/>
                  <a:gd name="T25" fmla="*/ 10 h 79"/>
                  <a:gd name="T26" fmla="*/ 0 w 186"/>
                  <a:gd name="T27" fmla="*/ 14 h 79"/>
                  <a:gd name="T28" fmla="*/ 0 w 186"/>
                  <a:gd name="T29" fmla="*/ 25 h 79"/>
                  <a:gd name="T30" fmla="*/ 1 w 186"/>
                  <a:gd name="T31" fmla="*/ 29 h 79"/>
                  <a:gd name="T32" fmla="*/ 9 w 186"/>
                  <a:gd name="T33" fmla="*/ 37 h 79"/>
                  <a:gd name="T34" fmla="*/ 13 w 186"/>
                  <a:gd name="T35" fmla="*/ 39 h 79"/>
                  <a:gd name="T36" fmla="*/ 161 w 186"/>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79">
                    <a:moveTo>
                      <a:pt x="161" y="79"/>
                    </a:moveTo>
                    <a:lnTo>
                      <a:pt x="172" y="79"/>
                    </a:lnTo>
                    <a:lnTo>
                      <a:pt x="176" y="77"/>
                    </a:lnTo>
                    <a:lnTo>
                      <a:pt x="184" y="70"/>
                    </a:lnTo>
                    <a:lnTo>
                      <a:pt x="186" y="66"/>
                    </a:lnTo>
                    <a:lnTo>
                      <a:pt x="186" y="54"/>
                    </a:lnTo>
                    <a:lnTo>
                      <a:pt x="184" y="50"/>
                    </a:lnTo>
                    <a:lnTo>
                      <a:pt x="176" y="43"/>
                    </a:lnTo>
                    <a:lnTo>
                      <a:pt x="172" y="41"/>
                    </a:lnTo>
                    <a:lnTo>
                      <a:pt x="25" y="0"/>
                    </a:lnTo>
                    <a:lnTo>
                      <a:pt x="13" y="0"/>
                    </a:lnTo>
                    <a:lnTo>
                      <a:pt x="9" y="2"/>
                    </a:lnTo>
                    <a:lnTo>
                      <a:pt x="1" y="10"/>
                    </a:lnTo>
                    <a:lnTo>
                      <a:pt x="0" y="14"/>
                    </a:lnTo>
                    <a:lnTo>
                      <a:pt x="0" y="25"/>
                    </a:lnTo>
                    <a:lnTo>
                      <a:pt x="1" y="29"/>
                    </a:lnTo>
                    <a:lnTo>
                      <a:pt x="9" y="37"/>
                    </a:lnTo>
                    <a:lnTo>
                      <a:pt x="13" y="39"/>
                    </a:lnTo>
                    <a:lnTo>
                      <a:pt x="161"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301" name="Freeform 22"/>
              <p:cNvSpPr>
                <a:spLocks/>
              </p:cNvSpPr>
              <p:nvPr/>
            </p:nvSpPr>
            <p:spPr bwMode="auto">
              <a:xfrm>
                <a:off x="2024" y="3336"/>
                <a:ext cx="194" cy="79"/>
              </a:xfrm>
              <a:custGeom>
                <a:avLst/>
                <a:gdLst>
                  <a:gd name="T0" fmla="*/ 180 w 194"/>
                  <a:gd name="T1" fmla="*/ 39 h 79"/>
                  <a:gd name="T2" fmla="*/ 184 w 194"/>
                  <a:gd name="T3" fmla="*/ 37 h 79"/>
                  <a:gd name="T4" fmla="*/ 192 w 194"/>
                  <a:gd name="T5" fmla="*/ 29 h 79"/>
                  <a:gd name="T6" fmla="*/ 194 w 194"/>
                  <a:gd name="T7" fmla="*/ 25 h 79"/>
                  <a:gd name="T8" fmla="*/ 194 w 194"/>
                  <a:gd name="T9" fmla="*/ 14 h 79"/>
                  <a:gd name="T10" fmla="*/ 192 w 194"/>
                  <a:gd name="T11" fmla="*/ 10 h 79"/>
                  <a:gd name="T12" fmla="*/ 184 w 194"/>
                  <a:gd name="T13" fmla="*/ 2 h 79"/>
                  <a:gd name="T14" fmla="*/ 180 w 194"/>
                  <a:gd name="T15" fmla="*/ 0 h 79"/>
                  <a:gd name="T16" fmla="*/ 169 w 194"/>
                  <a:gd name="T17" fmla="*/ 0 h 79"/>
                  <a:gd name="T18" fmla="*/ 13 w 194"/>
                  <a:gd name="T19" fmla="*/ 41 h 79"/>
                  <a:gd name="T20" fmla="*/ 9 w 194"/>
                  <a:gd name="T21" fmla="*/ 43 h 79"/>
                  <a:gd name="T22" fmla="*/ 1 w 194"/>
                  <a:gd name="T23" fmla="*/ 50 h 79"/>
                  <a:gd name="T24" fmla="*/ 0 w 194"/>
                  <a:gd name="T25" fmla="*/ 54 h 79"/>
                  <a:gd name="T26" fmla="*/ 0 w 194"/>
                  <a:gd name="T27" fmla="*/ 66 h 79"/>
                  <a:gd name="T28" fmla="*/ 1 w 194"/>
                  <a:gd name="T29" fmla="*/ 70 h 79"/>
                  <a:gd name="T30" fmla="*/ 9 w 194"/>
                  <a:gd name="T31" fmla="*/ 77 h 79"/>
                  <a:gd name="T32" fmla="*/ 13 w 194"/>
                  <a:gd name="T33" fmla="*/ 79 h 79"/>
                  <a:gd name="T34" fmla="*/ 25 w 194"/>
                  <a:gd name="T35" fmla="*/ 79 h 79"/>
                  <a:gd name="T36" fmla="*/ 180 w 194"/>
                  <a:gd name="T37" fmla="*/ 3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4" h="79">
                    <a:moveTo>
                      <a:pt x="180" y="39"/>
                    </a:moveTo>
                    <a:lnTo>
                      <a:pt x="184" y="37"/>
                    </a:lnTo>
                    <a:lnTo>
                      <a:pt x="192" y="29"/>
                    </a:lnTo>
                    <a:lnTo>
                      <a:pt x="194" y="25"/>
                    </a:lnTo>
                    <a:lnTo>
                      <a:pt x="194" y="14"/>
                    </a:lnTo>
                    <a:lnTo>
                      <a:pt x="192" y="10"/>
                    </a:lnTo>
                    <a:lnTo>
                      <a:pt x="184" y="2"/>
                    </a:lnTo>
                    <a:lnTo>
                      <a:pt x="180" y="0"/>
                    </a:lnTo>
                    <a:lnTo>
                      <a:pt x="169" y="0"/>
                    </a:lnTo>
                    <a:lnTo>
                      <a:pt x="13" y="41"/>
                    </a:lnTo>
                    <a:lnTo>
                      <a:pt x="9" y="43"/>
                    </a:lnTo>
                    <a:lnTo>
                      <a:pt x="1" y="50"/>
                    </a:lnTo>
                    <a:lnTo>
                      <a:pt x="0" y="54"/>
                    </a:lnTo>
                    <a:lnTo>
                      <a:pt x="0" y="66"/>
                    </a:lnTo>
                    <a:lnTo>
                      <a:pt x="1" y="70"/>
                    </a:lnTo>
                    <a:lnTo>
                      <a:pt x="9" y="77"/>
                    </a:lnTo>
                    <a:lnTo>
                      <a:pt x="13" y="79"/>
                    </a:lnTo>
                    <a:lnTo>
                      <a:pt x="25" y="79"/>
                    </a:lnTo>
                    <a:lnTo>
                      <a:pt x="18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302" name="Freeform 23"/>
              <p:cNvSpPr>
                <a:spLocks/>
              </p:cNvSpPr>
              <p:nvPr/>
            </p:nvSpPr>
            <p:spPr bwMode="auto">
              <a:xfrm>
                <a:off x="2934" y="3275"/>
                <a:ext cx="186" cy="81"/>
              </a:xfrm>
              <a:custGeom>
                <a:avLst/>
                <a:gdLst>
                  <a:gd name="T0" fmla="*/ 161 w 186"/>
                  <a:gd name="T1" fmla="*/ 81 h 81"/>
                  <a:gd name="T2" fmla="*/ 171 w 186"/>
                  <a:gd name="T3" fmla="*/ 81 h 81"/>
                  <a:gd name="T4" fmla="*/ 177 w 186"/>
                  <a:gd name="T5" fmla="*/ 79 h 81"/>
                  <a:gd name="T6" fmla="*/ 184 w 186"/>
                  <a:gd name="T7" fmla="*/ 71 h 81"/>
                  <a:gd name="T8" fmla="*/ 186 w 186"/>
                  <a:gd name="T9" fmla="*/ 67 h 81"/>
                  <a:gd name="T10" fmla="*/ 186 w 186"/>
                  <a:gd name="T11" fmla="*/ 58 h 81"/>
                  <a:gd name="T12" fmla="*/ 184 w 186"/>
                  <a:gd name="T13" fmla="*/ 52 h 81"/>
                  <a:gd name="T14" fmla="*/ 177 w 186"/>
                  <a:gd name="T15" fmla="*/ 44 h 81"/>
                  <a:gd name="T16" fmla="*/ 173 w 186"/>
                  <a:gd name="T17" fmla="*/ 42 h 81"/>
                  <a:gd name="T18" fmla="*/ 25 w 186"/>
                  <a:gd name="T19" fmla="*/ 0 h 81"/>
                  <a:gd name="T20" fmla="*/ 15 w 186"/>
                  <a:gd name="T21" fmla="*/ 0 h 81"/>
                  <a:gd name="T22" fmla="*/ 10 w 186"/>
                  <a:gd name="T23" fmla="*/ 2 h 81"/>
                  <a:gd name="T24" fmla="*/ 2 w 186"/>
                  <a:gd name="T25" fmla="*/ 10 h 81"/>
                  <a:gd name="T26" fmla="*/ 0 w 186"/>
                  <a:gd name="T27" fmla="*/ 13 h 81"/>
                  <a:gd name="T28" fmla="*/ 0 w 186"/>
                  <a:gd name="T29" fmla="*/ 23 h 81"/>
                  <a:gd name="T30" fmla="*/ 2 w 186"/>
                  <a:gd name="T31" fmla="*/ 29 h 81"/>
                  <a:gd name="T32" fmla="*/ 10 w 186"/>
                  <a:gd name="T33" fmla="*/ 36 h 81"/>
                  <a:gd name="T34" fmla="*/ 13 w 186"/>
                  <a:gd name="T35" fmla="*/ 38 h 81"/>
                  <a:gd name="T36" fmla="*/ 161 w 186"/>
                  <a:gd name="T37" fmla="*/ 81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81">
                    <a:moveTo>
                      <a:pt x="161" y="81"/>
                    </a:moveTo>
                    <a:lnTo>
                      <a:pt x="171" y="81"/>
                    </a:lnTo>
                    <a:lnTo>
                      <a:pt x="177" y="79"/>
                    </a:lnTo>
                    <a:lnTo>
                      <a:pt x="184" y="71"/>
                    </a:lnTo>
                    <a:lnTo>
                      <a:pt x="186" y="67"/>
                    </a:lnTo>
                    <a:lnTo>
                      <a:pt x="186" y="58"/>
                    </a:lnTo>
                    <a:lnTo>
                      <a:pt x="184" y="52"/>
                    </a:lnTo>
                    <a:lnTo>
                      <a:pt x="177" y="44"/>
                    </a:lnTo>
                    <a:lnTo>
                      <a:pt x="173" y="42"/>
                    </a:lnTo>
                    <a:lnTo>
                      <a:pt x="25" y="0"/>
                    </a:lnTo>
                    <a:lnTo>
                      <a:pt x="15" y="0"/>
                    </a:lnTo>
                    <a:lnTo>
                      <a:pt x="10" y="2"/>
                    </a:lnTo>
                    <a:lnTo>
                      <a:pt x="2" y="10"/>
                    </a:lnTo>
                    <a:lnTo>
                      <a:pt x="0" y="13"/>
                    </a:lnTo>
                    <a:lnTo>
                      <a:pt x="0" y="23"/>
                    </a:lnTo>
                    <a:lnTo>
                      <a:pt x="2" y="29"/>
                    </a:lnTo>
                    <a:lnTo>
                      <a:pt x="10" y="36"/>
                    </a:lnTo>
                    <a:lnTo>
                      <a:pt x="13" y="38"/>
                    </a:lnTo>
                    <a:lnTo>
                      <a:pt x="161"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303" name="Freeform 24"/>
              <p:cNvSpPr>
                <a:spLocks/>
              </p:cNvSpPr>
              <p:nvPr/>
            </p:nvSpPr>
            <p:spPr bwMode="auto">
              <a:xfrm>
                <a:off x="2934" y="3325"/>
                <a:ext cx="196" cy="79"/>
              </a:xfrm>
              <a:custGeom>
                <a:avLst/>
                <a:gdLst>
                  <a:gd name="T0" fmla="*/ 181 w 196"/>
                  <a:gd name="T1" fmla="*/ 38 h 79"/>
                  <a:gd name="T2" fmla="*/ 186 w 196"/>
                  <a:gd name="T3" fmla="*/ 36 h 79"/>
                  <a:gd name="T4" fmla="*/ 194 w 196"/>
                  <a:gd name="T5" fmla="*/ 29 h 79"/>
                  <a:gd name="T6" fmla="*/ 196 w 196"/>
                  <a:gd name="T7" fmla="*/ 25 h 79"/>
                  <a:gd name="T8" fmla="*/ 196 w 196"/>
                  <a:gd name="T9" fmla="*/ 15 h 79"/>
                  <a:gd name="T10" fmla="*/ 194 w 196"/>
                  <a:gd name="T11" fmla="*/ 9 h 79"/>
                  <a:gd name="T12" fmla="*/ 186 w 196"/>
                  <a:gd name="T13" fmla="*/ 2 h 79"/>
                  <a:gd name="T14" fmla="*/ 182 w 196"/>
                  <a:gd name="T15" fmla="*/ 0 h 79"/>
                  <a:gd name="T16" fmla="*/ 173 w 196"/>
                  <a:gd name="T17" fmla="*/ 0 h 79"/>
                  <a:gd name="T18" fmla="*/ 15 w 196"/>
                  <a:gd name="T19" fmla="*/ 40 h 79"/>
                  <a:gd name="T20" fmla="*/ 10 w 196"/>
                  <a:gd name="T21" fmla="*/ 42 h 79"/>
                  <a:gd name="T22" fmla="*/ 2 w 196"/>
                  <a:gd name="T23" fmla="*/ 50 h 79"/>
                  <a:gd name="T24" fmla="*/ 0 w 196"/>
                  <a:gd name="T25" fmla="*/ 54 h 79"/>
                  <a:gd name="T26" fmla="*/ 0 w 196"/>
                  <a:gd name="T27" fmla="*/ 63 h 79"/>
                  <a:gd name="T28" fmla="*/ 2 w 196"/>
                  <a:gd name="T29" fmla="*/ 69 h 79"/>
                  <a:gd name="T30" fmla="*/ 10 w 196"/>
                  <a:gd name="T31" fmla="*/ 77 h 79"/>
                  <a:gd name="T32" fmla="*/ 13 w 196"/>
                  <a:gd name="T33" fmla="*/ 79 h 79"/>
                  <a:gd name="T34" fmla="*/ 23 w 196"/>
                  <a:gd name="T35" fmla="*/ 79 h 79"/>
                  <a:gd name="T36" fmla="*/ 181 w 196"/>
                  <a:gd name="T37" fmla="*/ 38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79">
                    <a:moveTo>
                      <a:pt x="181" y="38"/>
                    </a:moveTo>
                    <a:lnTo>
                      <a:pt x="186" y="36"/>
                    </a:lnTo>
                    <a:lnTo>
                      <a:pt x="194" y="29"/>
                    </a:lnTo>
                    <a:lnTo>
                      <a:pt x="196" y="25"/>
                    </a:lnTo>
                    <a:lnTo>
                      <a:pt x="196" y="15"/>
                    </a:lnTo>
                    <a:lnTo>
                      <a:pt x="194" y="9"/>
                    </a:lnTo>
                    <a:lnTo>
                      <a:pt x="186" y="2"/>
                    </a:lnTo>
                    <a:lnTo>
                      <a:pt x="182" y="0"/>
                    </a:lnTo>
                    <a:lnTo>
                      <a:pt x="173" y="0"/>
                    </a:lnTo>
                    <a:lnTo>
                      <a:pt x="15" y="40"/>
                    </a:lnTo>
                    <a:lnTo>
                      <a:pt x="10" y="42"/>
                    </a:lnTo>
                    <a:lnTo>
                      <a:pt x="2" y="50"/>
                    </a:lnTo>
                    <a:lnTo>
                      <a:pt x="0" y="54"/>
                    </a:lnTo>
                    <a:lnTo>
                      <a:pt x="0" y="63"/>
                    </a:lnTo>
                    <a:lnTo>
                      <a:pt x="2" y="69"/>
                    </a:lnTo>
                    <a:lnTo>
                      <a:pt x="10" y="77"/>
                    </a:lnTo>
                    <a:lnTo>
                      <a:pt x="13" y="79"/>
                    </a:lnTo>
                    <a:lnTo>
                      <a:pt x="23" y="79"/>
                    </a:lnTo>
                    <a:lnTo>
                      <a:pt x="18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304" name="Freeform 25"/>
              <p:cNvSpPr>
                <a:spLocks/>
              </p:cNvSpPr>
              <p:nvPr/>
            </p:nvSpPr>
            <p:spPr bwMode="auto">
              <a:xfrm>
                <a:off x="3914" y="3294"/>
                <a:ext cx="186" cy="79"/>
              </a:xfrm>
              <a:custGeom>
                <a:avLst/>
                <a:gdLst>
                  <a:gd name="T0" fmla="*/ 161 w 186"/>
                  <a:gd name="T1" fmla="*/ 79 h 79"/>
                  <a:gd name="T2" fmla="*/ 172 w 186"/>
                  <a:gd name="T3" fmla="*/ 79 h 79"/>
                  <a:gd name="T4" fmla="*/ 176 w 186"/>
                  <a:gd name="T5" fmla="*/ 77 h 79"/>
                  <a:gd name="T6" fmla="*/ 184 w 186"/>
                  <a:gd name="T7" fmla="*/ 69 h 79"/>
                  <a:gd name="T8" fmla="*/ 186 w 186"/>
                  <a:gd name="T9" fmla="*/ 65 h 79"/>
                  <a:gd name="T10" fmla="*/ 186 w 186"/>
                  <a:gd name="T11" fmla="*/ 54 h 79"/>
                  <a:gd name="T12" fmla="*/ 184 w 186"/>
                  <a:gd name="T13" fmla="*/ 50 h 79"/>
                  <a:gd name="T14" fmla="*/ 176 w 186"/>
                  <a:gd name="T15" fmla="*/ 42 h 79"/>
                  <a:gd name="T16" fmla="*/ 172 w 186"/>
                  <a:gd name="T17" fmla="*/ 40 h 79"/>
                  <a:gd name="T18" fmla="*/ 25 w 186"/>
                  <a:gd name="T19" fmla="*/ 0 h 79"/>
                  <a:gd name="T20" fmla="*/ 13 w 186"/>
                  <a:gd name="T21" fmla="*/ 0 h 79"/>
                  <a:gd name="T22" fmla="*/ 9 w 186"/>
                  <a:gd name="T23" fmla="*/ 2 h 79"/>
                  <a:gd name="T24" fmla="*/ 2 w 186"/>
                  <a:gd name="T25" fmla="*/ 10 h 79"/>
                  <a:gd name="T26" fmla="*/ 0 w 186"/>
                  <a:gd name="T27" fmla="*/ 14 h 79"/>
                  <a:gd name="T28" fmla="*/ 0 w 186"/>
                  <a:gd name="T29" fmla="*/ 25 h 79"/>
                  <a:gd name="T30" fmla="*/ 2 w 186"/>
                  <a:gd name="T31" fmla="*/ 29 h 79"/>
                  <a:gd name="T32" fmla="*/ 9 w 186"/>
                  <a:gd name="T33" fmla="*/ 37 h 79"/>
                  <a:gd name="T34" fmla="*/ 13 w 186"/>
                  <a:gd name="T35" fmla="*/ 39 h 79"/>
                  <a:gd name="T36" fmla="*/ 161 w 186"/>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79">
                    <a:moveTo>
                      <a:pt x="161" y="79"/>
                    </a:moveTo>
                    <a:lnTo>
                      <a:pt x="172" y="79"/>
                    </a:lnTo>
                    <a:lnTo>
                      <a:pt x="176" y="77"/>
                    </a:lnTo>
                    <a:lnTo>
                      <a:pt x="184" y="69"/>
                    </a:lnTo>
                    <a:lnTo>
                      <a:pt x="186" y="65"/>
                    </a:lnTo>
                    <a:lnTo>
                      <a:pt x="186" y="54"/>
                    </a:lnTo>
                    <a:lnTo>
                      <a:pt x="184" y="50"/>
                    </a:lnTo>
                    <a:lnTo>
                      <a:pt x="176" y="42"/>
                    </a:lnTo>
                    <a:lnTo>
                      <a:pt x="172" y="40"/>
                    </a:lnTo>
                    <a:lnTo>
                      <a:pt x="25" y="0"/>
                    </a:lnTo>
                    <a:lnTo>
                      <a:pt x="13" y="0"/>
                    </a:lnTo>
                    <a:lnTo>
                      <a:pt x="9" y="2"/>
                    </a:lnTo>
                    <a:lnTo>
                      <a:pt x="2" y="10"/>
                    </a:lnTo>
                    <a:lnTo>
                      <a:pt x="0" y="14"/>
                    </a:lnTo>
                    <a:lnTo>
                      <a:pt x="0" y="25"/>
                    </a:lnTo>
                    <a:lnTo>
                      <a:pt x="2" y="29"/>
                    </a:lnTo>
                    <a:lnTo>
                      <a:pt x="9" y="37"/>
                    </a:lnTo>
                    <a:lnTo>
                      <a:pt x="13" y="39"/>
                    </a:lnTo>
                    <a:lnTo>
                      <a:pt x="161"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305" name="Freeform 26"/>
              <p:cNvSpPr>
                <a:spLocks/>
              </p:cNvSpPr>
              <p:nvPr/>
            </p:nvSpPr>
            <p:spPr bwMode="auto">
              <a:xfrm>
                <a:off x="3914" y="3342"/>
                <a:ext cx="196" cy="81"/>
              </a:xfrm>
              <a:custGeom>
                <a:avLst/>
                <a:gdLst>
                  <a:gd name="T0" fmla="*/ 182 w 196"/>
                  <a:gd name="T1" fmla="*/ 39 h 81"/>
                  <a:gd name="T2" fmla="*/ 186 w 196"/>
                  <a:gd name="T3" fmla="*/ 37 h 81"/>
                  <a:gd name="T4" fmla="*/ 194 w 196"/>
                  <a:gd name="T5" fmla="*/ 29 h 81"/>
                  <a:gd name="T6" fmla="*/ 196 w 196"/>
                  <a:gd name="T7" fmla="*/ 25 h 81"/>
                  <a:gd name="T8" fmla="*/ 196 w 196"/>
                  <a:gd name="T9" fmla="*/ 14 h 81"/>
                  <a:gd name="T10" fmla="*/ 194 w 196"/>
                  <a:gd name="T11" fmla="*/ 10 h 81"/>
                  <a:gd name="T12" fmla="*/ 186 w 196"/>
                  <a:gd name="T13" fmla="*/ 2 h 81"/>
                  <a:gd name="T14" fmla="*/ 182 w 196"/>
                  <a:gd name="T15" fmla="*/ 0 h 81"/>
                  <a:gd name="T16" fmla="*/ 171 w 196"/>
                  <a:gd name="T17" fmla="*/ 0 h 81"/>
                  <a:gd name="T18" fmla="*/ 13 w 196"/>
                  <a:gd name="T19" fmla="*/ 42 h 81"/>
                  <a:gd name="T20" fmla="*/ 9 w 196"/>
                  <a:gd name="T21" fmla="*/ 44 h 81"/>
                  <a:gd name="T22" fmla="*/ 2 w 196"/>
                  <a:gd name="T23" fmla="*/ 52 h 81"/>
                  <a:gd name="T24" fmla="*/ 0 w 196"/>
                  <a:gd name="T25" fmla="*/ 56 h 81"/>
                  <a:gd name="T26" fmla="*/ 0 w 196"/>
                  <a:gd name="T27" fmla="*/ 67 h 81"/>
                  <a:gd name="T28" fmla="*/ 2 w 196"/>
                  <a:gd name="T29" fmla="*/ 71 h 81"/>
                  <a:gd name="T30" fmla="*/ 9 w 196"/>
                  <a:gd name="T31" fmla="*/ 79 h 81"/>
                  <a:gd name="T32" fmla="*/ 13 w 196"/>
                  <a:gd name="T33" fmla="*/ 81 h 81"/>
                  <a:gd name="T34" fmla="*/ 25 w 196"/>
                  <a:gd name="T35" fmla="*/ 81 h 81"/>
                  <a:gd name="T36" fmla="*/ 182 w 196"/>
                  <a:gd name="T37" fmla="*/ 39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81">
                    <a:moveTo>
                      <a:pt x="182" y="39"/>
                    </a:moveTo>
                    <a:lnTo>
                      <a:pt x="186" y="37"/>
                    </a:lnTo>
                    <a:lnTo>
                      <a:pt x="194" y="29"/>
                    </a:lnTo>
                    <a:lnTo>
                      <a:pt x="196" y="25"/>
                    </a:lnTo>
                    <a:lnTo>
                      <a:pt x="196" y="14"/>
                    </a:lnTo>
                    <a:lnTo>
                      <a:pt x="194" y="10"/>
                    </a:lnTo>
                    <a:lnTo>
                      <a:pt x="186" y="2"/>
                    </a:lnTo>
                    <a:lnTo>
                      <a:pt x="182" y="0"/>
                    </a:lnTo>
                    <a:lnTo>
                      <a:pt x="171" y="0"/>
                    </a:lnTo>
                    <a:lnTo>
                      <a:pt x="13" y="42"/>
                    </a:lnTo>
                    <a:lnTo>
                      <a:pt x="9" y="44"/>
                    </a:lnTo>
                    <a:lnTo>
                      <a:pt x="2" y="52"/>
                    </a:lnTo>
                    <a:lnTo>
                      <a:pt x="0" y="56"/>
                    </a:lnTo>
                    <a:lnTo>
                      <a:pt x="0" y="67"/>
                    </a:lnTo>
                    <a:lnTo>
                      <a:pt x="2" y="71"/>
                    </a:lnTo>
                    <a:lnTo>
                      <a:pt x="9" y="79"/>
                    </a:lnTo>
                    <a:lnTo>
                      <a:pt x="13" y="81"/>
                    </a:lnTo>
                    <a:lnTo>
                      <a:pt x="25" y="81"/>
                    </a:lnTo>
                    <a:lnTo>
                      <a:pt x="182"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grpSp>
      <p:grpSp>
        <p:nvGrpSpPr>
          <p:cNvPr id="530459" name="Group 27"/>
          <p:cNvGrpSpPr>
            <a:grpSpLocks/>
          </p:cNvGrpSpPr>
          <p:nvPr/>
        </p:nvGrpSpPr>
        <p:grpSpPr bwMode="auto">
          <a:xfrm>
            <a:off x="3830638" y="5487988"/>
            <a:ext cx="2781300" cy="828675"/>
            <a:chOff x="2413" y="3457"/>
            <a:chExt cx="1752" cy="522"/>
          </a:xfrm>
        </p:grpSpPr>
        <p:sp>
          <p:nvSpPr>
            <p:cNvPr id="181281" name="Freeform 28"/>
            <p:cNvSpPr>
              <a:spLocks/>
            </p:cNvSpPr>
            <p:nvPr/>
          </p:nvSpPr>
          <p:spPr bwMode="auto">
            <a:xfrm>
              <a:off x="2423" y="3457"/>
              <a:ext cx="1742" cy="522"/>
            </a:xfrm>
            <a:custGeom>
              <a:avLst/>
              <a:gdLst>
                <a:gd name="T0" fmla="*/ 1742 w 1742"/>
                <a:gd name="T1" fmla="*/ 21 h 522"/>
                <a:gd name="T2" fmla="*/ 1738 w 1742"/>
                <a:gd name="T3" fmla="*/ 7 h 522"/>
                <a:gd name="T4" fmla="*/ 1725 w 1742"/>
                <a:gd name="T5" fmla="*/ 0 h 522"/>
                <a:gd name="T6" fmla="*/ 1712 w 1742"/>
                <a:gd name="T7" fmla="*/ 4 h 522"/>
                <a:gd name="T8" fmla="*/ 1656 w 1742"/>
                <a:gd name="T9" fmla="*/ 69 h 522"/>
                <a:gd name="T10" fmla="*/ 1521 w 1742"/>
                <a:gd name="T11" fmla="*/ 215 h 522"/>
                <a:gd name="T12" fmla="*/ 1435 w 1742"/>
                <a:gd name="T13" fmla="*/ 290 h 522"/>
                <a:gd name="T14" fmla="*/ 1381 w 1742"/>
                <a:gd name="T15" fmla="*/ 328 h 522"/>
                <a:gd name="T16" fmla="*/ 1306 w 1742"/>
                <a:gd name="T17" fmla="*/ 374 h 522"/>
                <a:gd name="T18" fmla="*/ 1229 w 1742"/>
                <a:gd name="T19" fmla="*/ 413 h 522"/>
                <a:gd name="T20" fmla="*/ 1147 w 1742"/>
                <a:gd name="T21" fmla="*/ 445 h 522"/>
                <a:gd name="T22" fmla="*/ 1131 w 1742"/>
                <a:gd name="T23" fmla="*/ 451 h 522"/>
                <a:gd name="T24" fmla="*/ 1066 w 1742"/>
                <a:gd name="T25" fmla="*/ 467 h 522"/>
                <a:gd name="T26" fmla="*/ 974 w 1742"/>
                <a:gd name="T27" fmla="*/ 480 h 522"/>
                <a:gd name="T28" fmla="*/ 903 w 1742"/>
                <a:gd name="T29" fmla="*/ 484 h 522"/>
                <a:gd name="T30" fmla="*/ 753 w 1742"/>
                <a:gd name="T31" fmla="*/ 482 h 522"/>
                <a:gd name="T32" fmla="*/ 657 w 1742"/>
                <a:gd name="T33" fmla="*/ 472 h 522"/>
                <a:gd name="T34" fmla="*/ 521 w 1742"/>
                <a:gd name="T35" fmla="*/ 447 h 522"/>
                <a:gd name="T36" fmla="*/ 459 w 1742"/>
                <a:gd name="T37" fmla="*/ 432 h 522"/>
                <a:gd name="T38" fmla="*/ 409 w 1742"/>
                <a:gd name="T39" fmla="*/ 419 h 522"/>
                <a:gd name="T40" fmla="*/ 357 w 1742"/>
                <a:gd name="T41" fmla="*/ 397 h 522"/>
                <a:gd name="T42" fmla="*/ 280 w 1742"/>
                <a:gd name="T43" fmla="*/ 359 h 522"/>
                <a:gd name="T44" fmla="*/ 190 w 1742"/>
                <a:gd name="T45" fmla="*/ 298 h 522"/>
                <a:gd name="T46" fmla="*/ 144 w 1742"/>
                <a:gd name="T47" fmla="*/ 253 h 522"/>
                <a:gd name="T48" fmla="*/ 86 w 1742"/>
                <a:gd name="T49" fmla="*/ 180 h 522"/>
                <a:gd name="T50" fmla="*/ 56 w 1742"/>
                <a:gd name="T51" fmla="*/ 125 h 522"/>
                <a:gd name="T52" fmla="*/ 37 w 1742"/>
                <a:gd name="T53" fmla="*/ 80 h 522"/>
                <a:gd name="T54" fmla="*/ 27 w 1742"/>
                <a:gd name="T55" fmla="*/ 71 h 522"/>
                <a:gd name="T56" fmla="*/ 12 w 1742"/>
                <a:gd name="T57" fmla="*/ 71 h 522"/>
                <a:gd name="T58" fmla="*/ 2 w 1742"/>
                <a:gd name="T59" fmla="*/ 80 h 522"/>
                <a:gd name="T60" fmla="*/ 2 w 1742"/>
                <a:gd name="T61" fmla="*/ 96 h 522"/>
                <a:gd name="T62" fmla="*/ 21 w 1742"/>
                <a:gd name="T63" fmla="*/ 140 h 522"/>
                <a:gd name="T64" fmla="*/ 56 w 1742"/>
                <a:gd name="T65" fmla="*/ 200 h 522"/>
                <a:gd name="T66" fmla="*/ 117 w 1742"/>
                <a:gd name="T67" fmla="*/ 280 h 522"/>
                <a:gd name="T68" fmla="*/ 163 w 1742"/>
                <a:gd name="T69" fmla="*/ 324 h 522"/>
                <a:gd name="T70" fmla="*/ 248 w 1742"/>
                <a:gd name="T71" fmla="*/ 386 h 522"/>
                <a:gd name="T72" fmla="*/ 325 w 1742"/>
                <a:gd name="T73" fmla="*/ 426 h 522"/>
                <a:gd name="T74" fmla="*/ 375 w 1742"/>
                <a:gd name="T75" fmla="*/ 445 h 522"/>
                <a:gd name="T76" fmla="*/ 430 w 1742"/>
                <a:gd name="T77" fmla="*/ 467 h 522"/>
                <a:gd name="T78" fmla="*/ 492 w 1742"/>
                <a:gd name="T79" fmla="*/ 482 h 522"/>
                <a:gd name="T80" fmla="*/ 626 w 1742"/>
                <a:gd name="T81" fmla="*/ 507 h 522"/>
                <a:gd name="T82" fmla="*/ 701 w 1742"/>
                <a:gd name="T83" fmla="*/ 516 h 522"/>
                <a:gd name="T84" fmla="*/ 803 w 1742"/>
                <a:gd name="T85" fmla="*/ 522 h 522"/>
                <a:gd name="T86" fmla="*/ 951 w 1742"/>
                <a:gd name="T87" fmla="*/ 520 h 522"/>
                <a:gd name="T88" fmla="*/ 1026 w 1742"/>
                <a:gd name="T89" fmla="*/ 513 h 522"/>
                <a:gd name="T90" fmla="*/ 1116 w 1742"/>
                <a:gd name="T91" fmla="*/ 495 h 522"/>
                <a:gd name="T92" fmla="*/ 1143 w 1742"/>
                <a:gd name="T93" fmla="*/ 488 h 522"/>
                <a:gd name="T94" fmla="*/ 1224 w 1742"/>
                <a:gd name="T95" fmla="*/ 457 h 522"/>
                <a:gd name="T96" fmla="*/ 1285 w 1742"/>
                <a:gd name="T97" fmla="*/ 428 h 522"/>
                <a:gd name="T98" fmla="*/ 1383 w 1742"/>
                <a:gd name="T99" fmla="*/ 372 h 522"/>
                <a:gd name="T100" fmla="*/ 1439 w 1742"/>
                <a:gd name="T101" fmla="*/ 334 h 522"/>
                <a:gd name="T102" fmla="*/ 1494 w 1742"/>
                <a:gd name="T103" fmla="*/ 290 h 522"/>
                <a:gd name="T104" fmla="*/ 1671 w 1742"/>
                <a:gd name="T105" fmla="*/ 113 h 522"/>
                <a:gd name="T106" fmla="*/ 1738 w 1742"/>
                <a:gd name="T107" fmla="*/ 31 h 5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42" h="522">
                  <a:moveTo>
                    <a:pt x="1738" y="31"/>
                  </a:moveTo>
                  <a:lnTo>
                    <a:pt x="1740" y="27"/>
                  </a:lnTo>
                  <a:lnTo>
                    <a:pt x="1742" y="21"/>
                  </a:lnTo>
                  <a:lnTo>
                    <a:pt x="1742" y="17"/>
                  </a:lnTo>
                  <a:lnTo>
                    <a:pt x="1740" y="11"/>
                  </a:lnTo>
                  <a:lnTo>
                    <a:pt x="1738" y="7"/>
                  </a:lnTo>
                  <a:lnTo>
                    <a:pt x="1735" y="4"/>
                  </a:lnTo>
                  <a:lnTo>
                    <a:pt x="1731" y="2"/>
                  </a:lnTo>
                  <a:lnTo>
                    <a:pt x="1725" y="0"/>
                  </a:lnTo>
                  <a:lnTo>
                    <a:pt x="1721" y="0"/>
                  </a:lnTo>
                  <a:lnTo>
                    <a:pt x="1715" y="2"/>
                  </a:lnTo>
                  <a:lnTo>
                    <a:pt x="1712" y="4"/>
                  </a:lnTo>
                  <a:lnTo>
                    <a:pt x="1708" y="7"/>
                  </a:lnTo>
                  <a:lnTo>
                    <a:pt x="1673" y="48"/>
                  </a:lnTo>
                  <a:lnTo>
                    <a:pt x="1656" y="69"/>
                  </a:lnTo>
                  <a:lnTo>
                    <a:pt x="1640" y="90"/>
                  </a:lnTo>
                  <a:lnTo>
                    <a:pt x="1590" y="146"/>
                  </a:lnTo>
                  <a:lnTo>
                    <a:pt x="1521" y="215"/>
                  </a:lnTo>
                  <a:lnTo>
                    <a:pt x="1471" y="259"/>
                  </a:lnTo>
                  <a:lnTo>
                    <a:pt x="1452" y="274"/>
                  </a:lnTo>
                  <a:lnTo>
                    <a:pt x="1435" y="290"/>
                  </a:lnTo>
                  <a:lnTo>
                    <a:pt x="1416" y="303"/>
                  </a:lnTo>
                  <a:lnTo>
                    <a:pt x="1398" y="317"/>
                  </a:lnTo>
                  <a:lnTo>
                    <a:pt x="1381" y="328"/>
                  </a:lnTo>
                  <a:lnTo>
                    <a:pt x="1360" y="342"/>
                  </a:lnTo>
                  <a:lnTo>
                    <a:pt x="1345" y="353"/>
                  </a:lnTo>
                  <a:lnTo>
                    <a:pt x="1306" y="374"/>
                  </a:lnTo>
                  <a:lnTo>
                    <a:pt x="1270" y="394"/>
                  </a:lnTo>
                  <a:lnTo>
                    <a:pt x="1249" y="403"/>
                  </a:lnTo>
                  <a:lnTo>
                    <a:pt x="1229" y="413"/>
                  </a:lnTo>
                  <a:lnTo>
                    <a:pt x="1208" y="422"/>
                  </a:lnTo>
                  <a:lnTo>
                    <a:pt x="1189" y="430"/>
                  </a:lnTo>
                  <a:lnTo>
                    <a:pt x="1147" y="445"/>
                  </a:lnTo>
                  <a:lnTo>
                    <a:pt x="1128" y="453"/>
                  </a:lnTo>
                  <a:lnTo>
                    <a:pt x="1129" y="451"/>
                  </a:lnTo>
                  <a:lnTo>
                    <a:pt x="1131" y="451"/>
                  </a:lnTo>
                  <a:lnTo>
                    <a:pt x="1108" y="457"/>
                  </a:lnTo>
                  <a:lnTo>
                    <a:pt x="1087" y="461"/>
                  </a:lnTo>
                  <a:lnTo>
                    <a:pt x="1066" y="467"/>
                  </a:lnTo>
                  <a:lnTo>
                    <a:pt x="1022" y="474"/>
                  </a:lnTo>
                  <a:lnTo>
                    <a:pt x="997" y="476"/>
                  </a:lnTo>
                  <a:lnTo>
                    <a:pt x="974" y="480"/>
                  </a:lnTo>
                  <a:lnTo>
                    <a:pt x="951" y="482"/>
                  </a:lnTo>
                  <a:lnTo>
                    <a:pt x="926" y="482"/>
                  </a:lnTo>
                  <a:lnTo>
                    <a:pt x="903" y="484"/>
                  </a:lnTo>
                  <a:lnTo>
                    <a:pt x="803" y="484"/>
                  </a:lnTo>
                  <a:lnTo>
                    <a:pt x="778" y="482"/>
                  </a:lnTo>
                  <a:lnTo>
                    <a:pt x="753" y="482"/>
                  </a:lnTo>
                  <a:lnTo>
                    <a:pt x="705" y="478"/>
                  </a:lnTo>
                  <a:lnTo>
                    <a:pt x="680" y="474"/>
                  </a:lnTo>
                  <a:lnTo>
                    <a:pt x="657" y="472"/>
                  </a:lnTo>
                  <a:lnTo>
                    <a:pt x="634" y="468"/>
                  </a:lnTo>
                  <a:lnTo>
                    <a:pt x="542" y="453"/>
                  </a:lnTo>
                  <a:lnTo>
                    <a:pt x="521" y="447"/>
                  </a:lnTo>
                  <a:lnTo>
                    <a:pt x="499" y="443"/>
                  </a:lnTo>
                  <a:lnTo>
                    <a:pt x="480" y="438"/>
                  </a:lnTo>
                  <a:lnTo>
                    <a:pt x="459" y="432"/>
                  </a:lnTo>
                  <a:lnTo>
                    <a:pt x="442" y="428"/>
                  </a:lnTo>
                  <a:lnTo>
                    <a:pt x="407" y="419"/>
                  </a:lnTo>
                  <a:lnTo>
                    <a:pt x="409" y="419"/>
                  </a:lnTo>
                  <a:lnTo>
                    <a:pt x="390" y="411"/>
                  </a:lnTo>
                  <a:lnTo>
                    <a:pt x="375" y="405"/>
                  </a:lnTo>
                  <a:lnTo>
                    <a:pt x="357" y="397"/>
                  </a:lnTo>
                  <a:lnTo>
                    <a:pt x="340" y="392"/>
                  </a:lnTo>
                  <a:lnTo>
                    <a:pt x="296" y="369"/>
                  </a:lnTo>
                  <a:lnTo>
                    <a:pt x="280" y="359"/>
                  </a:lnTo>
                  <a:lnTo>
                    <a:pt x="254" y="344"/>
                  </a:lnTo>
                  <a:lnTo>
                    <a:pt x="200" y="305"/>
                  </a:lnTo>
                  <a:lnTo>
                    <a:pt x="190" y="298"/>
                  </a:lnTo>
                  <a:lnTo>
                    <a:pt x="179" y="286"/>
                  </a:lnTo>
                  <a:lnTo>
                    <a:pt x="167" y="276"/>
                  </a:lnTo>
                  <a:lnTo>
                    <a:pt x="144" y="253"/>
                  </a:lnTo>
                  <a:lnTo>
                    <a:pt x="135" y="242"/>
                  </a:lnTo>
                  <a:lnTo>
                    <a:pt x="115" y="219"/>
                  </a:lnTo>
                  <a:lnTo>
                    <a:pt x="86" y="180"/>
                  </a:lnTo>
                  <a:lnTo>
                    <a:pt x="73" y="153"/>
                  </a:lnTo>
                  <a:lnTo>
                    <a:pt x="63" y="138"/>
                  </a:lnTo>
                  <a:lnTo>
                    <a:pt x="56" y="125"/>
                  </a:lnTo>
                  <a:lnTo>
                    <a:pt x="50" y="111"/>
                  </a:lnTo>
                  <a:lnTo>
                    <a:pt x="42" y="96"/>
                  </a:lnTo>
                  <a:lnTo>
                    <a:pt x="37" y="80"/>
                  </a:lnTo>
                  <a:lnTo>
                    <a:pt x="35" y="77"/>
                  </a:lnTo>
                  <a:lnTo>
                    <a:pt x="31" y="73"/>
                  </a:lnTo>
                  <a:lnTo>
                    <a:pt x="27" y="71"/>
                  </a:lnTo>
                  <a:lnTo>
                    <a:pt x="21" y="69"/>
                  </a:lnTo>
                  <a:lnTo>
                    <a:pt x="17" y="69"/>
                  </a:lnTo>
                  <a:lnTo>
                    <a:pt x="12" y="71"/>
                  </a:lnTo>
                  <a:lnTo>
                    <a:pt x="8" y="73"/>
                  </a:lnTo>
                  <a:lnTo>
                    <a:pt x="4" y="77"/>
                  </a:lnTo>
                  <a:lnTo>
                    <a:pt x="2" y="80"/>
                  </a:lnTo>
                  <a:lnTo>
                    <a:pt x="0" y="86"/>
                  </a:lnTo>
                  <a:lnTo>
                    <a:pt x="0" y="90"/>
                  </a:lnTo>
                  <a:lnTo>
                    <a:pt x="2" y="96"/>
                  </a:lnTo>
                  <a:lnTo>
                    <a:pt x="8" y="111"/>
                  </a:lnTo>
                  <a:lnTo>
                    <a:pt x="15" y="127"/>
                  </a:lnTo>
                  <a:lnTo>
                    <a:pt x="21" y="140"/>
                  </a:lnTo>
                  <a:lnTo>
                    <a:pt x="29" y="157"/>
                  </a:lnTo>
                  <a:lnTo>
                    <a:pt x="38" y="173"/>
                  </a:lnTo>
                  <a:lnTo>
                    <a:pt x="56" y="200"/>
                  </a:lnTo>
                  <a:lnTo>
                    <a:pt x="85" y="242"/>
                  </a:lnTo>
                  <a:lnTo>
                    <a:pt x="104" y="265"/>
                  </a:lnTo>
                  <a:lnTo>
                    <a:pt x="117" y="280"/>
                  </a:lnTo>
                  <a:lnTo>
                    <a:pt x="140" y="303"/>
                  </a:lnTo>
                  <a:lnTo>
                    <a:pt x="152" y="313"/>
                  </a:lnTo>
                  <a:lnTo>
                    <a:pt x="163" y="324"/>
                  </a:lnTo>
                  <a:lnTo>
                    <a:pt x="177" y="336"/>
                  </a:lnTo>
                  <a:lnTo>
                    <a:pt x="231" y="374"/>
                  </a:lnTo>
                  <a:lnTo>
                    <a:pt x="248" y="386"/>
                  </a:lnTo>
                  <a:lnTo>
                    <a:pt x="261" y="394"/>
                  </a:lnTo>
                  <a:lnTo>
                    <a:pt x="277" y="403"/>
                  </a:lnTo>
                  <a:lnTo>
                    <a:pt x="325" y="426"/>
                  </a:lnTo>
                  <a:lnTo>
                    <a:pt x="342" y="432"/>
                  </a:lnTo>
                  <a:lnTo>
                    <a:pt x="359" y="440"/>
                  </a:lnTo>
                  <a:lnTo>
                    <a:pt x="375" y="445"/>
                  </a:lnTo>
                  <a:lnTo>
                    <a:pt x="394" y="453"/>
                  </a:lnTo>
                  <a:lnTo>
                    <a:pt x="396" y="453"/>
                  </a:lnTo>
                  <a:lnTo>
                    <a:pt x="430" y="467"/>
                  </a:lnTo>
                  <a:lnTo>
                    <a:pt x="451" y="470"/>
                  </a:lnTo>
                  <a:lnTo>
                    <a:pt x="469" y="476"/>
                  </a:lnTo>
                  <a:lnTo>
                    <a:pt x="492" y="482"/>
                  </a:lnTo>
                  <a:lnTo>
                    <a:pt x="513" y="486"/>
                  </a:lnTo>
                  <a:lnTo>
                    <a:pt x="534" y="492"/>
                  </a:lnTo>
                  <a:lnTo>
                    <a:pt x="626" y="507"/>
                  </a:lnTo>
                  <a:lnTo>
                    <a:pt x="653" y="511"/>
                  </a:lnTo>
                  <a:lnTo>
                    <a:pt x="676" y="513"/>
                  </a:lnTo>
                  <a:lnTo>
                    <a:pt x="701" y="516"/>
                  </a:lnTo>
                  <a:lnTo>
                    <a:pt x="753" y="520"/>
                  </a:lnTo>
                  <a:lnTo>
                    <a:pt x="778" y="520"/>
                  </a:lnTo>
                  <a:lnTo>
                    <a:pt x="803" y="522"/>
                  </a:lnTo>
                  <a:lnTo>
                    <a:pt x="903" y="522"/>
                  </a:lnTo>
                  <a:lnTo>
                    <a:pt x="926" y="520"/>
                  </a:lnTo>
                  <a:lnTo>
                    <a:pt x="951" y="520"/>
                  </a:lnTo>
                  <a:lnTo>
                    <a:pt x="978" y="518"/>
                  </a:lnTo>
                  <a:lnTo>
                    <a:pt x="1001" y="515"/>
                  </a:lnTo>
                  <a:lnTo>
                    <a:pt x="1026" y="513"/>
                  </a:lnTo>
                  <a:lnTo>
                    <a:pt x="1074" y="505"/>
                  </a:lnTo>
                  <a:lnTo>
                    <a:pt x="1095" y="499"/>
                  </a:lnTo>
                  <a:lnTo>
                    <a:pt x="1116" y="495"/>
                  </a:lnTo>
                  <a:lnTo>
                    <a:pt x="1139" y="490"/>
                  </a:lnTo>
                  <a:lnTo>
                    <a:pt x="1141" y="490"/>
                  </a:lnTo>
                  <a:lnTo>
                    <a:pt x="1143" y="488"/>
                  </a:lnTo>
                  <a:lnTo>
                    <a:pt x="1162" y="480"/>
                  </a:lnTo>
                  <a:lnTo>
                    <a:pt x="1204" y="465"/>
                  </a:lnTo>
                  <a:lnTo>
                    <a:pt x="1224" y="457"/>
                  </a:lnTo>
                  <a:lnTo>
                    <a:pt x="1245" y="447"/>
                  </a:lnTo>
                  <a:lnTo>
                    <a:pt x="1264" y="438"/>
                  </a:lnTo>
                  <a:lnTo>
                    <a:pt x="1285" y="428"/>
                  </a:lnTo>
                  <a:lnTo>
                    <a:pt x="1325" y="409"/>
                  </a:lnTo>
                  <a:lnTo>
                    <a:pt x="1364" y="384"/>
                  </a:lnTo>
                  <a:lnTo>
                    <a:pt x="1383" y="372"/>
                  </a:lnTo>
                  <a:lnTo>
                    <a:pt x="1400" y="359"/>
                  </a:lnTo>
                  <a:lnTo>
                    <a:pt x="1421" y="347"/>
                  </a:lnTo>
                  <a:lnTo>
                    <a:pt x="1439" y="334"/>
                  </a:lnTo>
                  <a:lnTo>
                    <a:pt x="1458" y="321"/>
                  </a:lnTo>
                  <a:lnTo>
                    <a:pt x="1475" y="305"/>
                  </a:lnTo>
                  <a:lnTo>
                    <a:pt x="1494" y="290"/>
                  </a:lnTo>
                  <a:lnTo>
                    <a:pt x="1548" y="242"/>
                  </a:lnTo>
                  <a:lnTo>
                    <a:pt x="1617" y="173"/>
                  </a:lnTo>
                  <a:lnTo>
                    <a:pt x="1671" y="113"/>
                  </a:lnTo>
                  <a:lnTo>
                    <a:pt x="1687" y="92"/>
                  </a:lnTo>
                  <a:lnTo>
                    <a:pt x="1704" y="75"/>
                  </a:lnTo>
                  <a:lnTo>
                    <a:pt x="1738" y="31"/>
                  </a:lnTo>
                  <a:close/>
                </a:path>
              </a:pathLst>
            </a:custGeom>
            <a:solidFill>
              <a:srgbClr val="6666FF"/>
            </a:solidFill>
            <a:ln w="9525">
              <a:solidFill>
                <a:srgbClr val="6666FF"/>
              </a:solidFill>
              <a:round/>
              <a:headEnd/>
              <a:tailEnd/>
            </a:ln>
          </p:spPr>
          <p:txBody>
            <a:bodyPr/>
            <a:lstStyle/>
            <a:p>
              <a:endParaRPr lang="tr-TR"/>
            </a:p>
          </p:txBody>
        </p:sp>
        <p:sp>
          <p:nvSpPr>
            <p:cNvPr id="181282" name="Freeform 29"/>
            <p:cNvSpPr>
              <a:spLocks/>
            </p:cNvSpPr>
            <p:nvPr/>
          </p:nvSpPr>
          <p:spPr bwMode="auto">
            <a:xfrm>
              <a:off x="2421" y="3538"/>
              <a:ext cx="56" cy="194"/>
            </a:xfrm>
            <a:custGeom>
              <a:avLst/>
              <a:gdLst>
                <a:gd name="T0" fmla="*/ 39 w 56"/>
                <a:gd name="T1" fmla="*/ 17 h 194"/>
                <a:gd name="T2" fmla="*/ 37 w 56"/>
                <a:gd name="T3" fmla="*/ 12 h 194"/>
                <a:gd name="T4" fmla="*/ 35 w 56"/>
                <a:gd name="T5" fmla="*/ 8 h 194"/>
                <a:gd name="T6" fmla="*/ 31 w 56"/>
                <a:gd name="T7" fmla="*/ 4 h 194"/>
                <a:gd name="T8" fmla="*/ 23 w 56"/>
                <a:gd name="T9" fmla="*/ 0 h 194"/>
                <a:gd name="T10" fmla="*/ 17 w 56"/>
                <a:gd name="T11" fmla="*/ 0 h 194"/>
                <a:gd name="T12" fmla="*/ 12 w 56"/>
                <a:gd name="T13" fmla="*/ 2 h 194"/>
                <a:gd name="T14" fmla="*/ 8 w 56"/>
                <a:gd name="T15" fmla="*/ 4 h 194"/>
                <a:gd name="T16" fmla="*/ 4 w 56"/>
                <a:gd name="T17" fmla="*/ 8 h 194"/>
                <a:gd name="T18" fmla="*/ 0 w 56"/>
                <a:gd name="T19" fmla="*/ 15 h 194"/>
                <a:gd name="T20" fmla="*/ 0 w 56"/>
                <a:gd name="T21" fmla="*/ 21 h 194"/>
                <a:gd name="T22" fmla="*/ 17 w 56"/>
                <a:gd name="T23" fmla="*/ 177 h 194"/>
                <a:gd name="T24" fmla="*/ 19 w 56"/>
                <a:gd name="T25" fmla="*/ 183 h 194"/>
                <a:gd name="T26" fmla="*/ 21 w 56"/>
                <a:gd name="T27" fmla="*/ 186 h 194"/>
                <a:gd name="T28" fmla="*/ 25 w 56"/>
                <a:gd name="T29" fmla="*/ 190 h 194"/>
                <a:gd name="T30" fmla="*/ 33 w 56"/>
                <a:gd name="T31" fmla="*/ 194 h 194"/>
                <a:gd name="T32" fmla="*/ 39 w 56"/>
                <a:gd name="T33" fmla="*/ 194 h 194"/>
                <a:gd name="T34" fmla="*/ 44 w 56"/>
                <a:gd name="T35" fmla="*/ 192 h 194"/>
                <a:gd name="T36" fmla="*/ 48 w 56"/>
                <a:gd name="T37" fmla="*/ 190 h 194"/>
                <a:gd name="T38" fmla="*/ 52 w 56"/>
                <a:gd name="T39" fmla="*/ 186 h 194"/>
                <a:gd name="T40" fmla="*/ 56 w 56"/>
                <a:gd name="T41" fmla="*/ 179 h 194"/>
                <a:gd name="T42" fmla="*/ 56 w 56"/>
                <a:gd name="T43" fmla="*/ 173 h 194"/>
                <a:gd name="T44" fmla="*/ 39 w 56"/>
                <a:gd name="T45" fmla="*/ 17 h 1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6" h="194">
                  <a:moveTo>
                    <a:pt x="39" y="17"/>
                  </a:moveTo>
                  <a:lnTo>
                    <a:pt x="37" y="12"/>
                  </a:lnTo>
                  <a:lnTo>
                    <a:pt x="35" y="8"/>
                  </a:lnTo>
                  <a:lnTo>
                    <a:pt x="31" y="4"/>
                  </a:lnTo>
                  <a:lnTo>
                    <a:pt x="23" y="0"/>
                  </a:lnTo>
                  <a:lnTo>
                    <a:pt x="17" y="0"/>
                  </a:lnTo>
                  <a:lnTo>
                    <a:pt x="12" y="2"/>
                  </a:lnTo>
                  <a:lnTo>
                    <a:pt x="8" y="4"/>
                  </a:lnTo>
                  <a:lnTo>
                    <a:pt x="4" y="8"/>
                  </a:lnTo>
                  <a:lnTo>
                    <a:pt x="0" y="15"/>
                  </a:lnTo>
                  <a:lnTo>
                    <a:pt x="0" y="21"/>
                  </a:lnTo>
                  <a:lnTo>
                    <a:pt x="17" y="177"/>
                  </a:lnTo>
                  <a:lnTo>
                    <a:pt x="19" y="183"/>
                  </a:lnTo>
                  <a:lnTo>
                    <a:pt x="21" y="186"/>
                  </a:lnTo>
                  <a:lnTo>
                    <a:pt x="25" y="190"/>
                  </a:lnTo>
                  <a:lnTo>
                    <a:pt x="33" y="194"/>
                  </a:lnTo>
                  <a:lnTo>
                    <a:pt x="39" y="194"/>
                  </a:lnTo>
                  <a:lnTo>
                    <a:pt x="44" y="192"/>
                  </a:lnTo>
                  <a:lnTo>
                    <a:pt x="48" y="190"/>
                  </a:lnTo>
                  <a:lnTo>
                    <a:pt x="52" y="186"/>
                  </a:lnTo>
                  <a:lnTo>
                    <a:pt x="56" y="179"/>
                  </a:lnTo>
                  <a:lnTo>
                    <a:pt x="56" y="173"/>
                  </a:lnTo>
                  <a:lnTo>
                    <a:pt x="39" y="17"/>
                  </a:lnTo>
                  <a:close/>
                </a:path>
              </a:pathLst>
            </a:custGeom>
            <a:solidFill>
              <a:srgbClr val="6666FF"/>
            </a:solidFill>
            <a:ln w="9525">
              <a:solidFill>
                <a:srgbClr val="6666FF"/>
              </a:solidFill>
              <a:round/>
              <a:headEnd/>
              <a:tailEnd/>
            </a:ln>
          </p:spPr>
          <p:txBody>
            <a:bodyPr/>
            <a:lstStyle/>
            <a:p>
              <a:endParaRPr lang="tr-TR"/>
            </a:p>
          </p:txBody>
        </p:sp>
        <p:sp>
          <p:nvSpPr>
            <p:cNvPr id="181283" name="Freeform 30"/>
            <p:cNvSpPr>
              <a:spLocks/>
            </p:cNvSpPr>
            <p:nvPr/>
          </p:nvSpPr>
          <p:spPr bwMode="auto">
            <a:xfrm>
              <a:off x="2413" y="3546"/>
              <a:ext cx="145" cy="136"/>
            </a:xfrm>
            <a:custGeom>
              <a:avLst/>
              <a:gdLst>
                <a:gd name="T0" fmla="*/ 33 w 145"/>
                <a:gd name="T1" fmla="*/ 6 h 136"/>
                <a:gd name="T2" fmla="*/ 29 w 145"/>
                <a:gd name="T3" fmla="*/ 2 h 136"/>
                <a:gd name="T4" fmla="*/ 24 w 145"/>
                <a:gd name="T5" fmla="*/ 0 h 136"/>
                <a:gd name="T6" fmla="*/ 14 w 145"/>
                <a:gd name="T7" fmla="*/ 0 h 136"/>
                <a:gd name="T8" fmla="*/ 10 w 145"/>
                <a:gd name="T9" fmla="*/ 4 h 136"/>
                <a:gd name="T10" fmla="*/ 6 w 145"/>
                <a:gd name="T11" fmla="*/ 6 h 136"/>
                <a:gd name="T12" fmla="*/ 2 w 145"/>
                <a:gd name="T13" fmla="*/ 9 h 136"/>
                <a:gd name="T14" fmla="*/ 0 w 145"/>
                <a:gd name="T15" fmla="*/ 15 h 136"/>
                <a:gd name="T16" fmla="*/ 0 w 145"/>
                <a:gd name="T17" fmla="*/ 25 h 136"/>
                <a:gd name="T18" fmla="*/ 4 w 145"/>
                <a:gd name="T19" fmla="*/ 29 h 136"/>
                <a:gd name="T20" fmla="*/ 6 w 145"/>
                <a:gd name="T21" fmla="*/ 32 h 136"/>
                <a:gd name="T22" fmla="*/ 112 w 145"/>
                <a:gd name="T23" fmla="*/ 130 h 136"/>
                <a:gd name="T24" fmla="*/ 116 w 145"/>
                <a:gd name="T25" fmla="*/ 134 h 136"/>
                <a:gd name="T26" fmla="*/ 121 w 145"/>
                <a:gd name="T27" fmla="*/ 136 h 136"/>
                <a:gd name="T28" fmla="*/ 131 w 145"/>
                <a:gd name="T29" fmla="*/ 136 h 136"/>
                <a:gd name="T30" fmla="*/ 135 w 145"/>
                <a:gd name="T31" fmla="*/ 132 h 136"/>
                <a:gd name="T32" fmla="*/ 139 w 145"/>
                <a:gd name="T33" fmla="*/ 130 h 136"/>
                <a:gd name="T34" fmla="*/ 143 w 145"/>
                <a:gd name="T35" fmla="*/ 127 h 136"/>
                <a:gd name="T36" fmla="*/ 145 w 145"/>
                <a:gd name="T37" fmla="*/ 121 h 136"/>
                <a:gd name="T38" fmla="*/ 145 w 145"/>
                <a:gd name="T39" fmla="*/ 111 h 136"/>
                <a:gd name="T40" fmla="*/ 141 w 145"/>
                <a:gd name="T41" fmla="*/ 107 h 136"/>
                <a:gd name="T42" fmla="*/ 139 w 145"/>
                <a:gd name="T43" fmla="*/ 103 h 136"/>
                <a:gd name="T44" fmla="*/ 33 w 145"/>
                <a:gd name="T45" fmla="*/ 6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5" h="136">
                  <a:moveTo>
                    <a:pt x="33" y="6"/>
                  </a:moveTo>
                  <a:lnTo>
                    <a:pt x="29" y="2"/>
                  </a:lnTo>
                  <a:lnTo>
                    <a:pt x="24" y="0"/>
                  </a:lnTo>
                  <a:lnTo>
                    <a:pt x="14" y="0"/>
                  </a:lnTo>
                  <a:lnTo>
                    <a:pt x="10" y="4"/>
                  </a:lnTo>
                  <a:lnTo>
                    <a:pt x="6" y="6"/>
                  </a:lnTo>
                  <a:lnTo>
                    <a:pt x="2" y="9"/>
                  </a:lnTo>
                  <a:lnTo>
                    <a:pt x="0" y="15"/>
                  </a:lnTo>
                  <a:lnTo>
                    <a:pt x="0" y="25"/>
                  </a:lnTo>
                  <a:lnTo>
                    <a:pt x="4" y="29"/>
                  </a:lnTo>
                  <a:lnTo>
                    <a:pt x="6" y="32"/>
                  </a:lnTo>
                  <a:lnTo>
                    <a:pt x="112" y="130"/>
                  </a:lnTo>
                  <a:lnTo>
                    <a:pt x="116" y="134"/>
                  </a:lnTo>
                  <a:lnTo>
                    <a:pt x="121" y="136"/>
                  </a:lnTo>
                  <a:lnTo>
                    <a:pt x="131" y="136"/>
                  </a:lnTo>
                  <a:lnTo>
                    <a:pt x="135" y="132"/>
                  </a:lnTo>
                  <a:lnTo>
                    <a:pt x="139" y="130"/>
                  </a:lnTo>
                  <a:lnTo>
                    <a:pt x="143" y="127"/>
                  </a:lnTo>
                  <a:lnTo>
                    <a:pt x="145" y="121"/>
                  </a:lnTo>
                  <a:lnTo>
                    <a:pt x="145" y="111"/>
                  </a:lnTo>
                  <a:lnTo>
                    <a:pt x="141" y="107"/>
                  </a:lnTo>
                  <a:lnTo>
                    <a:pt x="139" y="103"/>
                  </a:lnTo>
                  <a:lnTo>
                    <a:pt x="33" y="6"/>
                  </a:lnTo>
                  <a:close/>
                </a:path>
              </a:pathLst>
            </a:custGeom>
            <a:solidFill>
              <a:srgbClr val="6666FF"/>
            </a:solidFill>
            <a:ln w="9525">
              <a:solidFill>
                <a:srgbClr val="6666FF"/>
              </a:solidFill>
              <a:round/>
              <a:headEnd/>
              <a:tailEnd/>
            </a:ln>
          </p:spPr>
          <p:txBody>
            <a:bodyPr/>
            <a:lstStyle/>
            <a:p>
              <a:endParaRPr lang="tr-TR"/>
            </a:p>
          </p:txBody>
        </p:sp>
      </p:grpSp>
      <p:grpSp>
        <p:nvGrpSpPr>
          <p:cNvPr id="530463" name="Group 31"/>
          <p:cNvGrpSpPr>
            <a:grpSpLocks/>
          </p:cNvGrpSpPr>
          <p:nvPr/>
        </p:nvGrpSpPr>
        <p:grpSpPr bwMode="auto">
          <a:xfrm>
            <a:off x="1071563" y="1355725"/>
            <a:ext cx="6103937" cy="798513"/>
            <a:chOff x="675" y="854"/>
            <a:chExt cx="3845" cy="503"/>
          </a:xfrm>
        </p:grpSpPr>
        <p:grpSp>
          <p:nvGrpSpPr>
            <p:cNvPr id="181257" name="Group 32"/>
            <p:cNvGrpSpPr>
              <a:grpSpLocks/>
            </p:cNvGrpSpPr>
            <p:nvPr/>
          </p:nvGrpSpPr>
          <p:grpSpPr bwMode="auto">
            <a:xfrm>
              <a:off x="675" y="866"/>
              <a:ext cx="2887" cy="491"/>
              <a:chOff x="675" y="866"/>
              <a:chExt cx="2887" cy="491"/>
            </a:xfrm>
          </p:grpSpPr>
          <p:sp>
            <p:nvSpPr>
              <p:cNvPr id="181263" name="Freeform 33"/>
              <p:cNvSpPr>
                <a:spLocks/>
              </p:cNvSpPr>
              <p:nvPr/>
            </p:nvSpPr>
            <p:spPr bwMode="auto">
              <a:xfrm>
                <a:off x="675" y="866"/>
                <a:ext cx="455" cy="455"/>
              </a:xfrm>
              <a:custGeom>
                <a:avLst/>
                <a:gdLst>
                  <a:gd name="T0" fmla="*/ 4 w 455"/>
                  <a:gd name="T1" fmla="*/ 271 h 455"/>
                  <a:gd name="T2" fmla="*/ 17 w 455"/>
                  <a:gd name="T3" fmla="*/ 315 h 455"/>
                  <a:gd name="T4" fmla="*/ 50 w 455"/>
                  <a:gd name="T5" fmla="*/ 370 h 455"/>
                  <a:gd name="T6" fmla="*/ 100 w 455"/>
                  <a:gd name="T7" fmla="*/ 414 h 455"/>
                  <a:gd name="T8" fmla="*/ 136 w 455"/>
                  <a:gd name="T9" fmla="*/ 436 h 455"/>
                  <a:gd name="T10" fmla="*/ 181 w 455"/>
                  <a:gd name="T11" fmla="*/ 449 h 455"/>
                  <a:gd name="T12" fmla="*/ 225 w 455"/>
                  <a:gd name="T13" fmla="*/ 455 h 455"/>
                  <a:gd name="T14" fmla="*/ 261 w 455"/>
                  <a:gd name="T15" fmla="*/ 451 h 455"/>
                  <a:gd name="T16" fmla="*/ 303 w 455"/>
                  <a:gd name="T17" fmla="*/ 441 h 455"/>
                  <a:gd name="T18" fmla="*/ 353 w 455"/>
                  <a:gd name="T19" fmla="*/ 414 h 455"/>
                  <a:gd name="T20" fmla="*/ 426 w 455"/>
                  <a:gd name="T21" fmla="*/ 334 h 455"/>
                  <a:gd name="T22" fmla="*/ 444 w 455"/>
                  <a:gd name="T23" fmla="*/ 294 h 455"/>
                  <a:gd name="T24" fmla="*/ 453 w 455"/>
                  <a:gd name="T25" fmla="*/ 249 h 455"/>
                  <a:gd name="T26" fmla="*/ 453 w 455"/>
                  <a:gd name="T27" fmla="*/ 215 h 455"/>
                  <a:gd name="T28" fmla="*/ 448 w 455"/>
                  <a:gd name="T29" fmla="*/ 167 h 455"/>
                  <a:gd name="T30" fmla="*/ 430 w 455"/>
                  <a:gd name="T31" fmla="*/ 127 h 455"/>
                  <a:gd name="T32" fmla="*/ 403 w 455"/>
                  <a:gd name="T33" fmla="*/ 81 h 455"/>
                  <a:gd name="T34" fmla="*/ 353 w 455"/>
                  <a:gd name="T35" fmla="*/ 38 h 455"/>
                  <a:gd name="T36" fmla="*/ 303 w 455"/>
                  <a:gd name="T37" fmla="*/ 12 h 455"/>
                  <a:gd name="T38" fmla="*/ 261 w 455"/>
                  <a:gd name="T39" fmla="*/ 2 h 455"/>
                  <a:gd name="T40" fmla="*/ 181 w 455"/>
                  <a:gd name="T41" fmla="*/ 4 h 455"/>
                  <a:gd name="T42" fmla="*/ 136 w 455"/>
                  <a:gd name="T43" fmla="*/ 17 h 455"/>
                  <a:gd name="T44" fmla="*/ 100 w 455"/>
                  <a:gd name="T45" fmla="*/ 38 h 455"/>
                  <a:gd name="T46" fmla="*/ 38 w 455"/>
                  <a:gd name="T47" fmla="*/ 100 h 455"/>
                  <a:gd name="T48" fmla="*/ 17 w 455"/>
                  <a:gd name="T49" fmla="*/ 136 h 455"/>
                  <a:gd name="T50" fmla="*/ 4 w 455"/>
                  <a:gd name="T51" fmla="*/ 180 h 455"/>
                  <a:gd name="T52" fmla="*/ 23 w 455"/>
                  <a:gd name="T53" fmla="*/ 226 h 455"/>
                  <a:gd name="T54" fmla="*/ 29 w 455"/>
                  <a:gd name="T55" fmla="*/ 175 h 455"/>
                  <a:gd name="T56" fmla="*/ 42 w 455"/>
                  <a:gd name="T57" fmla="*/ 138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3 h 455"/>
                  <a:gd name="T82" fmla="*/ 430 w 455"/>
                  <a:gd name="T83" fmla="*/ 234 h 455"/>
                  <a:gd name="T84" fmla="*/ 424 w 455"/>
                  <a:gd name="T85" fmla="*/ 276 h 455"/>
                  <a:gd name="T86" fmla="*/ 411 w 455"/>
                  <a:gd name="T87" fmla="*/ 313 h 455"/>
                  <a:gd name="T88" fmla="*/ 355 w 455"/>
                  <a:gd name="T89" fmla="*/ 384 h 455"/>
                  <a:gd name="T90" fmla="*/ 303 w 455"/>
                  <a:gd name="T91" fmla="*/ 416 h 455"/>
                  <a:gd name="T92" fmla="*/ 267 w 455"/>
                  <a:gd name="T93" fmla="*/ 426 h 455"/>
                  <a:gd name="T94" fmla="*/ 225 w 455"/>
                  <a:gd name="T95" fmla="*/ 432 h 455"/>
                  <a:gd name="T96" fmla="*/ 194 w 455"/>
                  <a:gd name="T97" fmla="*/ 428 h 455"/>
                  <a:gd name="T98" fmla="*/ 156 w 455"/>
                  <a:gd name="T99" fmla="*/ 418 h 455"/>
                  <a:gd name="T100" fmla="*/ 119 w 455"/>
                  <a:gd name="T101" fmla="*/ 401 h 455"/>
                  <a:gd name="T102" fmla="*/ 83 w 455"/>
                  <a:gd name="T103" fmla="*/ 370 h 455"/>
                  <a:gd name="T104" fmla="*/ 46 w 455"/>
                  <a:gd name="T105" fmla="*/ 322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6"/>
                    </a:moveTo>
                    <a:lnTo>
                      <a:pt x="0" y="248"/>
                    </a:lnTo>
                    <a:lnTo>
                      <a:pt x="2" y="261"/>
                    </a:lnTo>
                    <a:lnTo>
                      <a:pt x="4" y="271"/>
                    </a:lnTo>
                    <a:lnTo>
                      <a:pt x="6" y="284"/>
                    </a:lnTo>
                    <a:lnTo>
                      <a:pt x="10" y="294"/>
                    </a:lnTo>
                    <a:lnTo>
                      <a:pt x="12" y="303"/>
                    </a:lnTo>
                    <a:lnTo>
                      <a:pt x="17" y="315"/>
                    </a:lnTo>
                    <a:lnTo>
                      <a:pt x="23" y="324"/>
                    </a:lnTo>
                    <a:lnTo>
                      <a:pt x="27" y="334"/>
                    </a:lnTo>
                    <a:lnTo>
                      <a:pt x="38" y="353"/>
                    </a:lnTo>
                    <a:lnTo>
                      <a:pt x="50" y="370"/>
                    </a:lnTo>
                    <a:lnTo>
                      <a:pt x="58" y="378"/>
                    </a:lnTo>
                    <a:lnTo>
                      <a:pt x="63" y="386"/>
                    </a:lnTo>
                    <a:lnTo>
                      <a:pt x="81" y="403"/>
                    </a:lnTo>
                    <a:lnTo>
                      <a:pt x="100" y="414"/>
                    </a:lnTo>
                    <a:lnTo>
                      <a:pt x="108" y="420"/>
                    </a:lnTo>
                    <a:lnTo>
                      <a:pt x="117" y="426"/>
                    </a:lnTo>
                    <a:lnTo>
                      <a:pt x="127" y="430"/>
                    </a:lnTo>
                    <a:lnTo>
                      <a:pt x="136" y="436"/>
                    </a:lnTo>
                    <a:lnTo>
                      <a:pt x="148" y="441"/>
                    </a:lnTo>
                    <a:lnTo>
                      <a:pt x="157" y="443"/>
                    </a:lnTo>
                    <a:lnTo>
                      <a:pt x="167" y="447"/>
                    </a:lnTo>
                    <a:lnTo>
                      <a:pt x="181" y="449"/>
                    </a:lnTo>
                    <a:lnTo>
                      <a:pt x="190" y="451"/>
                    </a:lnTo>
                    <a:lnTo>
                      <a:pt x="202" y="453"/>
                    </a:lnTo>
                    <a:lnTo>
                      <a:pt x="213" y="453"/>
                    </a:lnTo>
                    <a:lnTo>
                      <a:pt x="225" y="455"/>
                    </a:lnTo>
                    <a:lnTo>
                      <a:pt x="229" y="455"/>
                    </a:lnTo>
                    <a:lnTo>
                      <a:pt x="238" y="453"/>
                    </a:lnTo>
                    <a:lnTo>
                      <a:pt x="248" y="453"/>
                    </a:lnTo>
                    <a:lnTo>
                      <a:pt x="261" y="451"/>
                    </a:lnTo>
                    <a:lnTo>
                      <a:pt x="271" y="449"/>
                    </a:lnTo>
                    <a:lnTo>
                      <a:pt x="284" y="447"/>
                    </a:lnTo>
                    <a:lnTo>
                      <a:pt x="294" y="443"/>
                    </a:lnTo>
                    <a:lnTo>
                      <a:pt x="303" y="441"/>
                    </a:lnTo>
                    <a:lnTo>
                      <a:pt x="315" y="436"/>
                    </a:lnTo>
                    <a:lnTo>
                      <a:pt x="325" y="430"/>
                    </a:lnTo>
                    <a:lnTo>
                      <a:pt x="334" y="426"/>
                    </a:lnTo>
                    <a:lnTo>
                      <a:pt x="353" y="414"/>
                    </a:lnTo>
                    <a:lnTo>
                      <a:pt x="371" y="403"/>
                    </a:lnTo>
                    <a:lnTo>
                      <a:pt x="403" y="370"/>
                    </a:lnTo>
                    <a:lnTo>
                      <a:pt x="415" y="353"/>
                    </a:lnTo>
                    <a:lnTo>
                      <a:pt x="426" y="334"/>
                    </a:lnTo>
                    <a:lnTo>
                      <a:pt x="430" y="324"/>
                    </a:lnTo>
                    <a:lnTo>
                      <a:pt x="436" y="315"/>
                    </a:lnTo>
                    <a:lnTo>
                      <a:pt x="442" y="303"/>
                    </a:lnTo>
                    <a:lnTo>
                      <a:pt x="444" y="294"/>
                    </a:lnTo>
                    <a:lnTo>
                      <a:pt x="448" y="284"/>
                    </a:lnTo>
                    <a:lnTo>
                      <a:pt x="449" y="271"/>
                    </a:lnTo>
                    <a:lnTo>
                      <a:pt x="451" y="261"/>
                    </a:lnTo>
                    <a:lnTo>
                      <a:pt x="453" y="249"/>
                    </a:lnTo>
                    <a:lnTo>
                      <a:pt x="453" y="238"/>
                    </a:lnTo>
                    <a:lnTo>
                      <a:pt x="455" y="228"/>
                    </a:lnTo>
                    <a:lnTo>
                      <a:pt x="455" y="224"/>
                    </a:lnTo>
                    <a:lnTo>
                      <a:pt x="453" y="215"/>
                    </a:lnTo>
                    <a:lnTo>
                      <a:pt x="453" y="203"/>
                    </a:lnTo>
                    <a:lnTo>
                      <a:pt x="451" y="190"/>
                    </a:lnTo>
                    <a:lnTo>
                      <a:pt x="449" y="180"/>
                    </a:lnTo>
                    <a:lnTo>
                      <a:pt x="448" y="167"/>
                    </a:lnTo>
                    <a:lnTo>
                      <a:pt x="444" y="157"/>
                    </a:lnTo>
                    <a:lnTo>
                      <a:pt x="442" y="148"/>
                    </a:lnTo>
                    <a:lnTo>
                      <a:pt x="436" y="136"/>
                    </a:lnTo>
                    <a:lnTo>
                      <a:pt x="430" y="127"/>
                    </a:lnTo>
                    <a:lnTo>
                      <a:pt x="426" y="117"/>
                    </a:lnTo>
                    <a:lnTo>
                      <a:pt x="421" y="107"/>
                    </a:lnTo>
                    <a:lnTo>
                      <a:pt x="415" y="100"/>
                    </a:lnTo>
                    <a:lnTo>
                      <a:pt x="403" y="81"/>
                    </a:lnTo>
                    <a:lnTo>
                      <a:pt x="386" y="63"/>
                    </a:lnTo>
                    <a:lnTo>
                      <a:pt x="378" y="58"/>
                    </a:lnTo>
                    <a:lnTo>
                      <a:pt x="371" y="50"/>
                    </a:lnTo>
                    <a:lnTo>
                      <a:pt x="353" y="38"/>
                    </a:lnTo>
                    <a:lnTo>
                      <a:pt x="334" y="27"/>
                    </a:lnTo>
                    <a:lnTo>
                      <a:pt x="325" y="23"/>
                    </a:lnTo>
                    <a:lnTo>
                      <a:pt x="315" y="17"/>
                    </a:lnTo>
                    <a:lnTo>
                      <a:pt x="303" y="12"/>
                    </a:lnTo>
                    <a:lnTo>
                      <a:pt x="294" y="10"/>
                    </a:lnTo>
                    <a:lnTo>
                      <a:pt x="284" y="6"/>
                    </a:lnTo>
                    <a:lnTo>
                      <a:pt x="271" y="4"/>
                    </a:lnTo>
                    <a:lnTo>
                      <a:pt x="261" y="2"/>
                    </a:lnTo>
                    <a:lnTo>
                      <a:pt x="250" y="0"/>
                    </a:lnTo>
                    <a:lnTo>
                      <a:pt x="204" y="0"/>
                    </a:lnTo>
                    <a:lnTo>
                      <a:pt x="190" y="2"/>
                    </a:lnTo>
                    <a:lnTo>
                      <a:pt x="181" y="4"/>
                    </a:lnTo>
                    <a:lnTo>
                      <a:pt x="167" y="6"/>
                    </a:lnTo>
                    <a:lnTo>
                      <a:pt x="157" y="10"/>
                    </a:lnTo>
                    <a:lnTo>
                      <a:pt x="148" y="12"/>
                    </a:lnTo>
                    <a:lnTo>
                      <a:pt x="136" y="17"/>
                    </a:lnTo>
                    <a:lnTo>
                      <a:pt x="127" y="23"/>
                    </a:lnTo>
                    <a:lnTo>
                      <a:pt x="117" y="27"/>
                    </a:lnTo>
                    <a:lnTo>
                      <a:pt x="108" y="33"/>
                    </a:lnTo>
                    <a:lnTo>
                      <a:pt x="100" y="38"/>
                    </a:lnTo>
                    <a:lnTo>
                      <a:pt x="81" y="50"/>
                    </a:lnTo>
                    <a:lnTo>
                      <a:pt x="65" y="65"/>
                    </a:lnTo>
                    <a:lnTo>
                      <a:pt x="50" y="81"/>
                    </a:lnTo>
                    <a:lnTo>
                      <a:pt x="38" y="100"/>
                    </a:lnTo>
                    <a:lnTo>
                      <a:pt x="33" y="107"/>
                    </a:lnTo>
                    <a:lnTo>
                      <a:pt x="27" y="117"/>
                    </a:lnTo>
                    <a:lnTo>
                      <a:pt x="23" y="127"/>
                    </a:lnTo>
                    <a:lnTo>
                      <a:pt x="17" y="136"/>
                    </a:lnTo>
                    <a:lnTo>
                      <a:pt x="12" y="148"/>
                    </a:lnTo>
                    <a:lnTo>
                      <a:pt x="10" y="157"/>
                    </a:lnTo>
                    <a:lnTo>
                      <a:pt x="6" y="167"/>
                    </a:lnTo>
                    <a:lnTo>
                      <a:pt x="4" y="180"/>
                    </a:lnTo>
                    <a:lnTo>
                      <a:pt x="2" y="190"/>
                    </a:lnTo>
                    <a:lnTo>
                      <a:pt x="0" y="201"/>
                    </a:lnTo>
                    <a:lnTo>
                      <a:pt x="0" y="226"/>
                    </a:lnTo>
                    <a:lnTo>
                      <a:pt x="23" y="226"/>
                    </a:lnTo>
                    <a:lnTo>
                      <a:pt x="23" y="205"/>
                    </a:lnTo>
                    <a:lnTo>
                      <a:pt x="25" y="194"/>
                    </a:lnTo>
                    <a:lnTo>
                      <a:pt x="27" y="184"/>
                    </a:lnTo>
                    <a:lnTo>
                      <a:pt x="29" y="175"/>
                    </a:lnTo>
                    <a:lnTo>
                      <a:pt x="33" y="165"/>
                    </a:lnTo>
                    <a:lnTo>
                      <a:pt x="35" y="155"/>
                    </a:lnTo>
                    <a:lnTo>
                      <a:pt x="36" y="148"/>
                    </a:lnTo>
                    <a:lnTo>
                      <a:pt x="42" y="138"/>
                    </a:lnTo>
                    <a:lnTo>
                      <a:pt x="46" y="129"/>
                    </a:lnTo>
                    <a:lnTo>
                      <a:pt x="52" y="119"/>
                    </a:lnTo>
                    <a:lnTo>
                      <a:pt x="58" y="111"/>
                    </a:lnTo>
                    <a:lnTo>
                      <a:pt x="63" y="102"/>
                    </a:lnTo>
                    <a:lnTo>
                      <a:pt x="69" y="96"/>
                    </a:lnTo>
                    <a:lnTo>
                      <a:pt x="77" y="88"/>
                    </a:lnTo>
                    <a:lnTo>
                      <a:pt x="81" y="81"/>
                    </a:lnTo>
                    <a:lnTo>
                      <a:pt x="88" y="77"/>
                    </a:lnTo>
                    <a:lnTo>
                      <a:pt x="96" y="69"/>
                    </a:lnTo>
                    <a:lnTo>
                      <a:pt x="102" y="63"/>
                    </a:lnTo>
                    <a:lnTo>
                      <a:pt x="111" y="58"/>
                    </a:lnTo>
                    <a:lnTo>
                      <a:pt x="119" y="52"/>
                    </a:lnTo>
                    <a:lnTo>
                      <a:pt x="129" y="46"/>
                    </a:lnTo>
                    <a:lnTo>
                      <a:pt x="138" y="42"/>
                    </a:lnTo>
                    <a:lnTo>
                      <a:pt x="148" y="36"/>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3" y="36"/>
                    </a:lnTo>
                    <a:lnTo>
                      <a:pt x="313" y="42"/>
                    </a:lnTo>
                    <a:lnTo>
                      <a:pt x="323" y="46"/>
                    </a:lnTo>
                    <a:lnTo>
                      <a:pt x="342" y="58"/>
                    </a:lnTo>
                    <a:lnTo>
                      <a:pt x="355" y="69"/>
                    </a:lnTo>
                    <a:lnTo>
                      <a:pt x="363" y="77"/>
                    </a:lnTo>
                    <a:lnTo>
                      <a:pt x="371" y="83"/>
                    </a:lnTo>
                    <a:lnTo>
                      <a:pt x="384" y="96"/>
                    </a:lnTo>
                    <a:lnTo>
                      <a:pt x="390" y="102"/>
                    </a:lnTo>
                    <a:lnTo>
                      <a:pt x="396" y="111"/>
                    </a:lnTo>
                    <a:lnTo>
                      <a:pt x="401" y="119"/>
                    </a:lnTo>
                    <a:lnTo>
                      <a:pt x="407" y="129"/>
                    </a:lnTo>
                    <a:lnTo>
                      <a:pt x="411" y="138"/>
                    </a:lnTo>
                    <a:lnTo>
                      <a:pt x="417" y="148"/>
                    </a:lnTo>
                    <a:lnTo>
                      <a:pt x="419" y="155"/>
                    </a:lnTo>
                    <a:lnTo>
                      <a:pt x="421" y="165"/>
                    </a:lnTo>
                    <a:lnTo>
                      <a:pt x="424" y="175"/>
                    </a:lnTo>
                    <a:lnTo>
                      <a:pt x="426" y="184"/>
                    </a:lnTo>
                    <a:lnTo>
                      <a:pt x="428" y="194"/>
                    </a:lnTo>
                    <a:lnTo>
                      <a:pt x="430" y="203"/>
                    </a:lnTo>
                    <a:lnTo>
                      <a:pt x="430" y="215"/>
                    </a:lnTo>
                    <a:lnTo>
                      <a:pt x="432" y="228"/>
                    </a:lnTo>
                    <a:lnTo>
                      <a:pt x="432" y="224"/>
                    </a:lnTo>
                    <a:lnTo>
                      <a:pt x="430" y="234"/>
                    </a:lnTo>
                    <a:lnTo>
                      <a:pt x="430" y="246"/>
                    </a:lnTo>
                    <a:lnTo>
                      <a:pt x="428" y="257"/>
                    </a:lnTo>
                    <a:lnTo>
                      <a:pt x="426" y="267"/>
                    </a:lnTo>
                    <a:lnTo>
                      <a:pt x="424" y="276"/>
                    </a:lnTo>
                    <a:lnTo>
                      <a:pt x="421" y="286"/>
                    </a:lnTo>
                    <a:lnTo>
                      <a:pt x="419" y="295"/>
                    </a:lnTo>
                    <a:lnTo>
                      <a:pt x="417" y="303"/>
                    </a:lnTo>
                    <a:lnTo>
                      <a:pt x="411" y="313"/>
                    </a:lnTo>
                    <a:lnTo>
                      <a:pt x="407" y="322"/>
                    </a:lnTo>
                    <a:lnTo>
                      <a:pt x="396" y="342"/>
                    </a:lnTo>
                    <a:lnTo>
                      <a:pt x="384" y="355"/>
                    </a:lnTo>
                    <a:lnTo>
                      <a:pt x="355" y="384"/>
                    </a:lnTo>
                    <a:lnTo>
                      <a:pt x="342" y="395"/>
                    </a:lnTo>
                    <a:lnTo>
                      <a:pt x="323" y="407"/>
                    </a:lnTo>
                    <a:lnTo>
                      <a:pt x="313" y="411"/>
                    </a:lnTo>
                    <a:lnTo>
                      <a:pt x="303" y="416"/>
                    </a:lnTo>
                    <a:lnTo>
                      <a:pt x="296" y="418"/>
                    </a:lnTo>
                    <a:lnTo>
                      <a:pt x="286" y="420"/>
                    </a:lnTo>
                    <a:lnTo>
                      <a:pt x="277" y="424"/>
                    </a:lnTo>
                    <a:lnTo>
                      <a:pt x="267" y="426"/>
                    </a:lnTo>
                    <a:lnTo>
                      <a:pt x="257" y="428"/>
                    </a:lnTo>
                    <a:lnTo>
                      <a:pt x="248" y="430"/>
                    </a:lnTo>
                    <a:lnTo>
                      <a:pt x="234" y="430"/>
                    </a:lnTo>
                    <a:lnTo>
                      <a:pt x="225" y="432"/>
                    </a:lnTo>
                    <a:lnTo>
                      <a:pt x="229" y="432"/>
                    </a:lnTo>
                    <a:lnTo>
                      <a:pt x="217" y="430"/>
                    </a:lnTo>
                    <a:lnTo>
                      <a:pt x="206" y="430"/>
                    </a:lnTo>
                    <a:lnTo>
                      <a:pt x="194" y="428"/>
                    </a:lnTo>
                    <a:lnTo>
                      <a:pt x="184" y="426"/>
                    </a:lnTo>
                    <a:lnTo>
                      <a:pt x="175" y="424"/>
                    </a:lnTo>
                    <a:lnTo>
                      <a:pt x="165" y="420"/>
                    </a:lnTo>
                    <a:lnTo>
                      <a:pt x="156" y="418"/>
                    </a:lnTo>
                    <a:lnTo>
                      <a:pt x="148" y="416"/>
                    </a:lnTo>
                    <a:lnTo>
                      <a:pt x="138" y="411"/>
                    </a:lnTo>
                    <a:lnTo>
                      <a:pt x="129" y="407"/>
                    </a:lnTo>
                    <a:lnTo>
                      <a:pt x="119" y="401"/>
                    </a:lnTo>
                    <a:lnTo>
                      <a:pt x="111" y="395"/>
                    </a:lnTo>
                    <a:lnTo>
                      <a:pt x="102" y="389"/>
                    </a:lnTo>
                    <a:lnTo>
                      <a:pt x="96" y="384"/>
                    </a:lnTo>
                    <a:lnTo>
                      <a:pt x="83" y="370"/>
                    </a:lnTo>
                    <a:lnTo>
                      <a:pt x="77" y="363"/>
                    </a:lnTo>
                    <a:lnTo>
                      <a:pt x="69" y="355"/>
                    </a:lnTo>
                    <a:lnTo>
                      <a:pt x="58" y="342"/>
                    </a:lnTo>
                    <a:lnTo>
                      <a:pt x="46" y="322"/>
                    </a:lnTo>
                    <a:lnTo>
                      <a:pt x="42" y="313"/>
                    </a:lnTo>
                    <a:lnTo>
                      <a:pt x="36" y="303"/>
                    </a:lnTo>
                    <a:lnTo>
                      <a:pt x="35" y="295"/>
                    </a:lnTo>
                    <a:lnTo>
                      <a:pt x="33" y="286"/>
                    </a:lnTo>
                    <a:lnTo>
                      <a:pt x="29" y="276"/>
                    </a:lnTo>
                    <a:lnTo>
                      <a:pt x="27" y="267"/>
                    </a:lnTo>
                    <a:lnTo>
                      <a:pt x="25" y="257"/>
                    </a:lnTo>
                    <a:lnTo>
                      <a:pt x="23" y="248"/>
                    </a:lnTo>
                    <a:lnTo>
                      <a:pt x="23" y="226"/>
                    </a:lnTo>
                    <a:lnTo>
                      <a:pt x="0"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64" name="Freeform 34"/>
              <p:cNvSpPr>
                <a:spLocks/>
              </p:cNvSpPr>
              <p:nvPr/>
            </p:nvSpPr>
            <p:spPr bwMode="auto">
              <a:xfrm>
                <a:off x="1624" y="879"/>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0 w 455"/>
                  <a:gd name="T11" fmla="*/ 449 h 455"/>
                  <a:gd name="T12" fmla="*/ 225 w 455"/>
                  <a:gd name="T13" fmla="*/ 455 h 455"/>
                  <a:gd name="T14" fmla="*/ 261 w 455"/>
                  <a:gd name="T15" fmla="*/ 451 h 455"/>
                  <a:gd name="T16" fmla="*/ 303 w 455"/>
                  <a:gd name="T17" fmla="*/ 442 h 455"/>
                  <a:gd name="T18" fmla="*/ 353 w 455"/>
                  <a:gd name="T19" fmla="*/ 415 h 455"/>
                  <a:gd name="T20" fmla="*/ 426 w 455"/>
                  <a:gd name="T21" fmla="*/ 334 h 455"/>
                  <a:gd name="T22" fmla="*/ 443 w 455"/>
                  <a:gd name="T23" fmla="*/ 294 h 455"/>
                  <a:gd name="T24" fmla="*/ 453 w 455"/>
                  <a:gd name="T25" fmla="*/ 250 h 455"/>
                  <a:gd name="T26" fmla="*/ 453 w 455"/>
                  <a:gd name="T27" fmla="*/ 215 h 455"/>
                  <a:gd name="T28" fmla="*/ 447 w 455"/>
                  <a:gd name="T29" fmla="*/ 167 h 455"/>
                  <a:gd name="T30" fmla="*/ 430 w 455"/>
                  <a:gd name="T31" fmla="*/ 127 h 455"/>
                  <a:gd name="T32" fmla="*/ 403 w 455"/>
                  <a:gd name="T33" fmla="*/ 81 h 455"/>
                  <a:gd name="T34" fmla="*/ 353 w 455"/>
                  <a:gd name="T35" fmla="*/ 39 h 455"/>
                  <a:gd name="T36" fmla="*/ 303 w 455"/>
                  <a:gd name="T37" fmla="*/ 12 h 455"/>
                  <a:gd name="T38" fmla="*/ 261 w 455"/>
                  <a:gd name="T39" fmla="*/ 2 h 455"/>
                  <a:gd name="T40" fmla="*/ 180 w 455"/>
                  <a:gd name="T41" fmla="*/ 4 h 455"/>
                  <a:gd name="T42" fmla="*/ 136 w 455"/>
                  <a:gd name="T43" fmla="*/ 18 h 455"/>
                  <a:gd name="T44" fmla="*/ 100 w 455"/>
                  <a:gd name="T45" fmla="*/ 39 h 455"/>
                  <a:gd name="T46" fmla="*/ 38 w 455"/>
                  <a:gd name="T47" fmla="*/ 100 h 455"/>
                  <a:gd name="T48" fmla="*/ 17 w 455"/>
                  <a:gd name="T49" fmla="*/ 137 h 455"/>
                  <a:gd name="T50" fmla="*/ 4 w 455"/>
                  <a:gd name="T51" fmla="*/ 181 h 455"/>
                  <a:gd name="T52" fmla="*/ 23 w 455"/>
                  <a:gd name="T53" fmla="*/ 227 h 455"/>
                  <a:gd name="T54" fmla="*/ 29 w 455"/>
                  <a:gd name="T55" fmla="*/ 175 h 455"/>
                  <a:gd name="T56" fmla="*/ 42 w 455"/>
                  <a:gd name="T57" fmla="*/ 139 h 455"/>
                  <a:gd name="T58" fmla="*/ 63 w 455"/>
                  <a:gd name="T59" fmla="*/ 102 h 455"/>
                  <a:gd name="T60" fmla="*/ 88 w 455"/>
                  <a:gd name="T61" fmla="*/ 77 h 455"/>
                  <a:gd name="T62" fmla="*/ 119 w 455"/>
                  <a:gd name="T63" fmla="*/ 52 h 455"/>
                  <a:gd name="T64" fmla="*/ 155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0 w 455"/>
                  <a:gd name="T79" fmla="*/ 165 h 455"/>
                  <a:gd name="T80" fmla="*/ 430 w 455"/>
                  <a:gd name="T81" fmla="*/ 204 h 455"/>
                  <a:gd name="T82" fmla="*/ 430 w 455"/>
                  <a:gd name="T83" fmla="*/ 235 h 455"/>
                  <a:gd name="T84" fmla="*/ 424 w 455"/>
                  <a:gd name="T85" fmla="*/ 277 h 455"/>
                  <a:gd name="T86" fmla="*/ 411 w 455"/>
                  <a:gd name="T87" fmla="*/ 313 h 455"/>
                  <a:gd name="T88" fmla="*/ 355 w 455"/>
                  <a:gd name="T89" fmla="*/ 384 h 455"/>
                  <a:gd name="T90" fmla="*/ 303 w 455"/>
                  <a:gd name="T91" fmla="*/ 417 h 455"/>
                  <a:gd name="T92" fmla="*/ 267 w 455"/>
                  <a:gd name="T93" fmla="*/ 426 h 455"/>
                  <a:gd name="T94" fmla="*/ 225 w 455"/>
                  <a:gd name="T95" fmla="*/ 432 h 455"/>
                  <a:gd name="T96" fmla="*/ 194 w 455"/>
                  <a:gd name="T97" fmla="*/ 428 h 455"/>
                  <a:gd name="T98" fmla="*/ 155 w 455"/>
                  <a:gd name="T99" fmla="*/ 419 h 455"/>
                  <a:gd name="T100" fmla="*/ 119 w 455"/>
                  <a:gd name="T101" fmla="*/ 401 h 455"/>
                  <a:gd name="T102" fmla="*/ 82 w 455"/>
                  <a:gd name="T103" fmla="*/ 371 h 455"/>
                  <a:gd name="T104" fmla="*/ 46 w 455"/>
                  <a:gd name="T105" fmla="*/ 323 h 455"/>
                  <a:gd name="T106" fmla="*/ 32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7"/>
                    </a:moveTo>
                    <a:lnTo>
                      <a:pt x="0" y="248"/>
                    </a:lnTo>
                    <a:lnTo>
                      <a:pt x="2" y="261"/>
                    </a:lnTo>
                    <a:lnTo>
                      <a:pt x="4" y="271"/>
                    </a:lnTo>
                    <a:lnTo>
                      <a:pt x="6" y="284"/>
                    </a:lnTo>
                    <a:lnTo>
                      <a:pt x="9" y="294"/>
                    </a:lnTo>
                    <a:lnTo>
                      <a:pt x="11" y="304"/>
                    </a:lnTo>
                    <a:lnTo>
                      <a:pt x="17" y="315"/>
                    </a:lnTo>
                    <a:lnTo>
                      <a:pt x="23" y="325"/>
                    </a:lnTo>
                    <a:lnTo>
                      <a:pt x="27" y="334"/>
                    </a:lnTo>
                    <a:lnTo>
                      <a:pt x="38" y="353"/>
                    </a:lnTo>
                    <a:lnTo>
                      <a:pt x="50" y="371"/>
                    </a:lnTo>
                    <a:lnTo>
                      <a:pt x="57" y="378"/>
                    </a:lnTo>
                    <a:lnTo>
                      <a:pt x="63" y="386"/>
                    </a:lnTo>
                    <a:lnTo>
                      <a:pt x="80" y="403"/>
                    </a:lnTo>
                    <a:lnTo>
                      <a:pt x="100" y="415"/>
                    </a:lnTo>
                    <a:lnTo>
                      <a:pt x="107" y="421"/>
                    </a:lnTo>
                    <a:lnTo>
                      <a:pt x="117" y="426"/>
                    </a:lnTo>
                    <a:lnTo>
                      <a:pt x="127" y="430"/>
                    </a:lnTo>
                    <a:lnTo>
                      <a:pt x="136" y="436"/>
                    </a:lnTo>
                    <a:lnTo>
                      <a:pt x="148" y="442"/>
                    </a:lnTo>
                    <a:lnTo>
                      <a:pt x="157" y="444"/>
                    </a:lnTo>
                    <a:lnTo>
                      <a:pt x="167" y="447"/>
                    </a:lnTo>
                    <a:lnTo>
                      <a:pt x="180" y="449"/>
                    </a:lnTo>
                    <a:lnTo>
                      <a:pt x="190" y="451"/>
                    </a:lnTo>
                    <a:lnTo>
                      <a:pt x="201" y="453"/>
                    </a:lnTo>
                    <a:lnTo>
                      <a:pt x="213" y="453"/>
                    </a:lnTo>
                    <a:lnTo>
                      <a:pt x="225" y="455"/>
                    </a:lnTo>
                    <a:lnTo>
                      <a:pt x="228" y="455"/>
                    </a:lnTo>
                    <a:lnTo>
                      <a:pt x="238" y="453"/>
                    </a:lnTo>
                    <a:lnTo>
                      <a:pt x="248" y="453"/>
                    </a:lnTo>
                    <a:lnTo>
                      <a:pt x="261" y="451"/>
                    </a:lnTo>
                    <a:lnTo>
                      <a:pt x="271" y="449"/>
                    </a:lnTo>
                    <a:lnTo>
                      <a:pt x="284" y="447"/>
                    </a:lnTo>
                    <a:lnTo>
                      <a:pt x="294" y="444"/>
                    </a:lnTo>
                    <a:lnTo>
                      <a:pt x="303" y="442"/>
                    </a:lnTo>
                    <a:lnTo>
                      <a:pt x="315" y="436"/>
                    </a:lnTo>
                    <a:lnTo>
                      <a:pt x="324" y="430"/>
                    </a:lnTo>
                    <a:lnTo>
                      <a:pt x="334" y="426"/>
                    </a:lnTo>
                    <a:lnTo>
                      <a:pt x="353" y="415"/>
                    </a:lnTo>
                    <a:lnTo>
                      <a:pt x="370" y="403"/>
                    </a:lnTo>
                    <a:lnTo>
                      <a:pt x="403" y="371"/>
                    </a:lnTo>
                    <a:lnTo>
                      <a:pt x="415" y="353"/>
                    </a:lnTo>
                    <a:lnTo>
                      <a:pt x="426" y="334"/>
                    </a:lnTo>
                    <a:lnTo>
                      <a:pt x="430" y="325"/>
                    </a:lnTo>
                    <a:lnTo>
                      <a:pt x="436" y="315"/>
                    </a:lnTo>
                    <a:lnTo>
                      <a:pt x="442" y="304"/>
                    </a:lnTo>
                    <a:lnTo>
                      <a:pt x="443" y="294"/>
                    </a:lnTo>
                    <a:lnTo>
                      <a:pt x="447"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7" y="167"/>
                    </a:lnTo>
                    <a:lnTo>
                      <a:pt x="443" y="158"/>
                    </a:lnTo>
                    <a:lnTo>
                      <a:pt x="442" y="148"/>
                    </a:lnTo>
                    <a:lnTo>
                      <a:pt x="436" y="137"/>
                    </a:lnTo>
                    <a:lnTo>
                      <a:pt x="430" y="127"/>
                    </a:lnTo>
                    <a:lnTo>
                      <a:pt x="426" y="117"/>
                    </a:lnTo>
                    <a:lnTo>
                      <a:pt x="420" y="108"/>
                    </a:lnTo>
                    <a:lnTo>
                      <a:pt x="415" y="100"/>
                    </a:lnTo>
                    <a:lnTo>
                      <a:pt x="403" y="81"/>
                    </a:lnTo>
                    <a:lnTo>
                      <a:pt x="386" y="64"/>
                    </a:lnTo>
                    <a:lnTo>
                      <a:pt x="378" y="58"/>
                    </a:lnTo>
                    <a:lnTo>
                      <a:pt x="370" y="50"/>
                    </a:lnTo>
                    <a:lnTo>
                      <a:pt x="353" y="39"/>
                    </a:lnTo>
                    <a:lnTo>
                      <a:pt x="334" y="27"/>
                    </a:lnTo>
                    <a:lnTo>
                      <a:pt x="324" y="23"/>
                    </a:lnTo>
                    <a:lnTo>
                      <a:pt x="315" y="18"/>
                    </a:lnTo>
                    <a:lnTo>
                      <a:pt x="303" y="12"/>
                    </a:lnTo>
                    <a:lnTo>
                      <a:pt x="294" y="10"/>
                    </a:lnTo>
                    <a:lnTo>
                      <a:pt x="284" y="6"/>
                    </a:lnTo>
                    <a:lnTo>
                      <a:pt x="271" y="4"/>
                    </a:lnTo>
                    <a:lnTo>
                      <a:pt x="261" y="2"/>
                    </a:lnTo>
                    <a:lnTo>
                      <a:pt x="249" y="0"/>
                    </a:lnTo>
                    <a:lnTo>
                      <a:pt x="203" y="0"/>
                    </a:lnTo>
                    <a:lnTo>
                      <a:pt x="190" y="2"/>
                    </a:lnTo>
                    <a:lnTo>
                      <a:pt x="180" y="4"/>
                    </a:lnTo>
                    <a:lnTo>
                      <a:pt x="167" y="6"/>
                    </a:lnTo>
                    <a:lnTo>
                      <a:pt x="157" y="10"/>
                    </a:lnTo>
                    <a:lnTo>
                      <a:pt x="148" y="12"/>
                    </a:lnTo>
                    <a:lnTo>
                      <a:pt x="136" y="18"/>
                    </a:lnTo>
                    <a:lnTo>
                      <a:pt x="127" y="23"/>
                    </a:lnTo>
                    <a:lnTo>
                      <a:pt x="117" y="27"/>
                    </a:lnTo>
                    <a:lnTo>
                      <a:pt x="107" y="33"/>
                    </a:lnTo>
                    <a:lnTo>
                      <a:pt x="100" y="39"/>
                    </a:lnTo>
                    <a:lnTo>
                      <a:pt x="80" y="50"/>
                    </a:lnTo>
                    <a:lnTo>
                      <a:pt x="65" y="66"/>
                    </a:lnTo>
                    <a:lnTo>
                      <a:pt x="50" y="81"/>
                    </a:lnTo>
                    <a:lnTo>
                      <a:pt x="38" y="100"/>
                    </a:lnTo>
                    <a:lnTo>
                      <a:pt x="32" y="108"/>
                    </a:lnTo>
                    <a:lnTo>
                      <a:pt x="27" y="117"/>
                    </a:lnTo>
                    <a:lnTo>
                      <a:pt x="23" y="127"/>
                    </a:lnTo>
                    <a:lnTo>
                      <a:pt x="17" y="137"/>
                    </a:lnTo>
                    <a:lnTo>
                      <a:pt x="11" y="148"/>
                    </a:lnTo>
                    <a:lnTo>
                      <a:pt x="9" y="158"/>
                    </a:lnTo>
                    <a:lnTo>
                      <a:pt x="6" y="167"/>
                    </a:lnTo>
                    <a:lnTo>
                      <a:pt x="4" y="181"/>
                    </a:lnTo>
                    <a:lnTo>
                      <a:pt x="2" y="190"/>
                    </a:lnTo>
                    <a:lnTo>
                      <a:pt x="0" y="202"/>
                    </a:lnTo>
                    <a:lnTo>
                      <a:pt x="0" y="227"/>
                    </a:lnTo>
                    <a:lnTo>
                      <a:pt x="23" y="227"/>
                    </a:lnTo>
                    <a:lnTo>
                      <a:pt x="23" y="206"/>
                    </a:lnTo>
                    <a:lnTo>
                      <a:pt x="25" y="194"/>
                    </a:lnTo>
                    <a:lnTo>
                      <a:pt x="27" y="185"/>
                    </a:lnTo>
                    <a:lnTo>
                      <a:pt x="29" y="175"/>
                    </a:lnTo>
                    <a:lnTo>
                      <a:pt x="32" y="165"/>
                    </a:lnTo>
                    <a:lnTo>
                      <a:pt x="34" y="156"/>
                    </a:lnTo>
                    <a:lnTo>
                      <a:pt x="36" y="148"/>
                    </a:lnTo>
                    <a:lnTo>
                      <a:pt x="42" y="139"/>
                    </a:lnTo>
                    <a:lnTo>
                      <a:pt x="46" y="129"/>
                    </a:lnTo>
                    <a:lnTo>
                      <a:pt x="52" y="119"/>
                    </a:lnTo>
                    <a:lnTo>
                      <a:pt x="57" y="112"/>
                    </a:lnTo>
                    <a:lnTo>
                      <a:pt x="63" y="102"/>
                    </a:lnTo>
                    <a:lnTo>
                      <a:pt x="69" y="96"/>
                    </a:lnTo>
                    <a:lnTo>
                      <a:pt x="77" y="89"/>
                    </a:lnTo>
                    <a:lnTo>
                      <a:pt x="80" y="81"/>
                    </a:lnTo>
                    <a:lnTo>
                      <a:pt x="88" y="77"/>
                    </a:lnTo>
                    <a:lnTo>
                      <a:pt x="96" y="70"/>
                    </a:lnTo>
                    <a:lnTo>
                      <a:pt x="102" y="64"/>
                    </a:lnTo>
                    <a:lnTo>
                      <a:pt x="111" y="58"/>
                    </a:lnTo>
                    <a:lnTo>
                      <a:pt x="119" y="52"/>
                    </a:lnTo>
                    <a:lnTo>
                      <a:pt x="128" y="46"/>
                    </a:lnTo>
                    <a:lnTo>
                      <a:pt x="138" y="43"/>
                    </a:lnTo>
                    <a:lnTo>
                      <a:pt x="148" y="37"/>
                    </a:lnTo>
                    <a:lnTo>
                      <a:pt x="155" y="35"/>
                    </a:lnTo>
                    <a:lnTo>
                      <a:pt x="165" y="33"/>
                    </a:lnTo>
                    <a:lnTo>
                      <a:pt x="175" y="29"/>
                    </a:lnTo>
                    <a:lnTo>
                      <a:pt x="184" y="27"/>
                    </a:lnTo>
                    <a:lnTo>
                      <a:pt x="194" y="25"/>
                    </a:lnTo>
                    <a:lnTo>
                      <a:pt x="203" y="23"/>
                    </a:lnTo>
                    <a:lnTo>
                      <a:pt x="226" y="23"/>
                    </a:lnTo>
                    <a:lnTo>
                      <a:pt x="246" y="23"/>
                    </a:lnTo>
                    <a:lnTo>
                      <a:pt x="257" y="25"/>
                    </a:lnTo>
                    <a:lnTo>
                      <a:pt x="267" y="27"/>
                    </a:lnTo>
                    <a:lnTo>
                      <a:pt x="276" y="29"/>
                    </a:lnTo>
                    <a:lnTo>
                      <a:pt x="286" y="33"/>
                    </a:lnTo>
                    <a:lnTo>
                      <a:pt x="296" y="35"/>
                    </a:lnTo>
                    <a:lnTo>
                      <a:pt x="303" y="37"/>
                    </a:lnTo>
                    <a:lnTo>
                      <a:pt x="313" y="43"/>
                    </a:lnTo>
                    <a:lnTo>
                      <a:pt x="322" y="46"/>
                    </a:lnTo>
                    <a:lnTo>
                      <a:pt x="342" y="58"/>
                    </a:lnTo>
                    <a:lnTo>
                      <a:pt x="355" y="70"/>
                    </a:lnTo>
                    <a:lnTo>
                      <a:pt x="363" y="77"/>
                    </a:lnTo>
                    <a:lnTo>
                      <a:pt x="370" y="83"/>
                    </a:lnTo>
                    <a:lnTo>
                      <a:pt x="384" y="96"/>
                    </a:lnTo>
                    <a:lnTo>
                      <a:pt x="390" y="102"/>
                    </a:lnTo>
                    <a:lnTo>
                      <a:pt x="395" y="112"/>
                    </a:lnTo>
                    <a:lnTo>
                      <a:pt x="401" y="119"/>
                    </a:lnTo>
                    <a:lnTo>
                      <a:pt x="407" y="129"/>
                    </a:lnTo>
                    <a:lnTo>
                      <a:pt x="411" y="139"/>
                    </a:lnTo>
                    <a:lnTo>
                      <a:pt x="417" y="148"/>
                    </a:lnTo>
                    <a:lnTo>
                      <a:pt x="418" y="156"/>
                    </a:lnTo>
                    <a:lnTo>
                      <a:pt x="420" y="165"/>
                    </a:lnTo>
                    <a:lnTo>
                      <a:pt x="424" y="175"/>
                    </a:lnTo>
                    <a:lnTo>
                      <a:pt x="426" y="185"/>
                    </a:lnTo>
                    <a:lnTo>
                      <a:pt x="428" y="194"/>
                    </a:lnTo>
                    <a:lnTo>
                      <a:pt x="430" y="204"/>
                    </a:lnTo>
                    <a:lnTo>
                      <a:pt x="430" y="215"/>
                    </a:lnTo>
                    <a:lnTo>
                      <a:pt x="432" y="229"/>
                    </a:lnTo>
                    <a:lnTo>
                      <a:pt x="432" y="225"/>
                    </a:lnTo>
                    <a:lnTo>
                      <a:pt x="430" y="235"/>
                    </a:lnTo>
                    <a:lnTo>
                      <a:pt x="430" y="246"/>
                    </a:lnTo>
                    <a:lnTo>
                      <a:pt x="428" y="258"/>
                    </a:lnTo>
                    <a:lnTo>
                      <a:pt x="426" y="267"/>
                    </a:lnTo>
                    <a:lnTo>
                      <a:pt x="424" y="277"/>
                    </a:lnTo>
                    <a:lnTo>
                      <a:pt x="420" y="286"/>
                    </a:lnTo>
                    <a:lnTo>
                      <a:pt x="418" y="296"/>
                    </a:lnTo>
                    <a:lnTo>
                      <a:pt x="417" y="304"/>
                    </a:lnTo>
                    <a:lnTo>
                      <a:pt x="411" y="313"/>
                    </a:lnTo>
                    <a:lnTo>
                      <a:pt x="407" y="323"/>
                    </a:lnTo>
                    <a:lnTo>
                      <a:pt x="395" y="342"/>
                    </a:lnTo>
                    <a:lnTo>
                      <a:pt x="384" y="355"/>
                    </a:lnTo>
                    <a:lnTo>
                      <a:pt x="355" y="384"/>
                    </a:lnTo>
                    <a:lnTo>
                      <a:pt x="342" y="396"/>
                    </a:lnTo>
                    <a:lnTo>
                      <a:pt x="322" y="407"/>
                    </a:lnTo>
                    <a:lnTo>
                      <a:pt x="313" y="411"/>
                    </a:lnTo>
                    <a:lnTo>
                      <a:pt x="303" y="417"/>
                    </a:lnTo>
                    <a:lnTo>
                      <a:pt x="296" y="419"/>
                    </a:lnTo>
                    <a:lnTo>
                      <a:pt x="286" y="421"/>
                    </a:lnTo>
                    <a:lnTo>
                      <a:pt x="276" y="424"/>
                    </a:lnTo>
                    <a:lnTo>
                      <a:pt x="267" y="426"/>
                    </a:lnTo>
                    <a:lnTo>
                      <a:pt x="257" y="428"/>
                    </a:lnTo>
                    <a:lnTo>
                      <a:pt x="248" y="430"/>
                    </a:lnTo>
                    <a:lnTo>
                      <a:pt x="234" y="430"/>
                    </a:lnTo>
                    <a:lnTo>
                      <a:pt x="225" y="432"/>
                    </a:lnTo>
                    <a:lnTo>
                      <a:pt x="228" y="432"/>
                    </a:lnTo>
                    <a:lnTo>
                      <a:pt x="217" y="430"/>
                    </a:lnTo>
                    <a:lnTo>
                      <a:pt x="205" y="430"/>
                    </a:lnTo>
                    <a:lnTo>
                      <a:pt x="194" y="428"/>
                    </a:lnTo>
                    <a:lnTo>
                      <a:pt x="184" y="426"/>
                    </a:lnTo>
                    <a:lnTo>
                      <a:pt x="175" y="424"/>
                    </a:lnTo>
                    <a:lnTo>
                      <a:pt x="165" y="421"/>
                    </a:lnTo>
                    <a:lnTo>
                      <a:pt x="155" y="419"/>
                    </a:lnTo>
                    <a:lnTo>
                      <a:pt x="148" y="417"/>
                    </a:lnTo>
                    <a:lnTo>
                      <a:pt x="138" y="411"/>
                    </a:lnTo>
                    <a:lnTo>
                      <a:pt x="128" y="407"/>
                    </a:lnTo>
                    <a:lnTo>
                      <a:pt x="119" y="401"/>
                    </a:lnTo>
                    <a:lnTo>
                      <a:pt x="111" y="396"/>
                    </a:lnTo>
                    <a:lnTo>
                      <a:pt x="102" y="390"/>
                    </a:lnTo>
                    <a:lnTo>
                      <a:pt x="96" y="384"/>
                    </a:lnTo>
                    <a:lnTo>
                      <a:pt x="82" y="371"/>
                    </a:lnTo>
                    <a:lnTo>
                      <a:pt x="77" y="363"/>
                    </a:lnTo>
                    <a:lnTo>
                      <a:pt x="69" y="355"/>
                    </a:lnTo>
                    <a:lnTo>
                      <a:pt x="57" y="342"/>
                    </a:lnTo>
                    <a:lnTo>
                      <a:pt x="46" y="323"/>
                    </a:lnTo>
                    <a:lnTo>
                      <a:pt x="42" y="313"/>
                    </a:lnTo>
                    <a:lnTo>
                      <a:pt x="36" y="304"/>
                    </a:lnTo>
                    <a:lnTo>
                      <a:pt x="34" y="296"/>
                    </a:lnTo>
                    <a:lnTo>
                      <a:pt x="32" y="286"/>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65" name="Freeform 35"/>
              <p:cNvSpPr>
                <a:spLocks/>
              </p:cNvSpPr>
              <p:nvPr/>
            </p:nvSpPr>
            <p:spPr bwMode="auto">
              <a:xfrm>
                <a:off x="1109" y="1094"/>
                <a:ext cx="532" cy="43"/>
              </a:xfrm>
              <a:custGeom>
                <a:avLst/>
                <a:gdLst>
                  <a:gd name="T0" fmla="*/ 19 w 532"/>
                  <a:gd name="T1" fmla="*/ 0 h 43"/>
                  <a:gd name="T2" fmla="*/ 14 w 532"/>
                  <a:gd name="T3" fmla="*/ 0 h 43"/>
                  <a:gd name="T4" fmla="*/ 10 w 532"/>
                  <a:gd name="T5" fmla="*/ 2 h 43"/>
                  <a:gd name="T6" fmla="*/ 2 w 532"/>
                  <a:gd name="T7" fmla="*/ 10 h 43"/>
                  <a:gd name="T8" fmla="*/ 0 w 532"/>
                  <a:gd name="T9" fmla="*/ 14 h 43"/>
                  <a:gd name="T10" fmla="*/ 0 w 532"/>
                  <a:gd name="T11" fmla="*/ 25 h 43"/>
                  <a:gd name="T12" fmla="*/ 2 w 532"/>
                  <a:gd name="T13" fmla="*/ 29 h 43"/>
                  <a:gd name="T14" fmla="*/ 10 w 532"/>
                  <a:gd name="T15" fmla="*/ 37 h 43"/>
                  <a:gd name="T16" fmla="*/ 14 w 532"/>
                  <a:gd name="T17" fmla="*/ 39 h 43"/>
                  <a:gd name="T18" fmla="*/ 19 w 532"/>
                  <a:gd name="T19" fmla="*/ 39 h 43"/>
                  <a:gd name="T20" fmla="*/ 513 w 532"/>
                  <a:gd name="T21" fmla="*/ 43 h 43"/>
                  <a:gd name="T22" fmla="*/ 519 w 532"/>
                  <a:gd name="T23" fmla="*/ 43 h 43"/>
                  <a:gd name="T24" fmla="*/ 522 w 532"/>
                  <a:gd name="T25" fmla="*/ 41 h 43"/>
                  <a:gd name="T26" fmla="*/ 530 w 532"/>
                  <a:gd name="T27" fmla="*/ 33 h 43"/>
                  <a:gd name="T28" fmla="*/ 532 w 532"/>
                  <a:gd name="T29" fmla="*/ 29 h 43"/>
                  <a:gd name="T30" fmla="*/ 532 w 532"/>
                  <a:gd name="T31" fmla="*/ 18 h 43"/>
                  <a:gd name="T32" fmla="*/ 530 w 532"/>
                  <a:gd name="T33" fmla="*/ 14 h 43"/>
                  <a:gd name="T34" fmla="*/ 522 w 532"/>
                  <a:gd name="T35" fmla="*/ 6 h 43"/>
                  <a:gd name="T36" fmla="*/ 519 w 532"/>
                  <a:gd name="T37" fmla="*/ 4 h 43"/>
                  <a:gd name="T38" fmla="*/ 513 w 532"/>
                  <a:gd name="T39" fmla="*/ 4 h 43"/>
                  <a:gd name="T40" fmla="*/ 19 w 532"/>
                  <a:gd name="T41" fmla="*/ 0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32" h="43">
                    <a:moveTo>
                      <a:pt x="19" y="0"/>
                    </a:moveTo>
                    <a:lnTo>
                      <a:pt x="14" y="0"/>
                    </a:lnTo>
                    <a:lnTo>
                      <a:pt x="10" y="2"/>
                    </a:lnTo>
                    <a:lnTo>
                      <a:pt x="2" y="10"/>
                    </a:lnTo>
                    <a:lnTo>
                      <a:pt x="0" y="14"/>
                    </a:lnTo>
                    <a:lnTo>
                      <a:pt x="0" y="25"/>
                    </a:lnTo>
                    <a:lnTo>
                      <a:pt x="2" y="29"/>
                    </a:lnTo>
                    <a:lnTo>
                      <a:pt x="10" y="37"/>
                    </a:lnTo>
                    <a:lnTo>
                      <a:pt x="14" y="39"/>
                    </a:lnTo>
                    <a:lnTo>
                      <a:pt x="19" y="39"/>
                    </a:lnTo>
                    <a:lnTo>
                      <a:pt x="513" y="43"/>
                    </a:lnTo>
                    <a:lnTo>
                      <a:pt x="519" y="43"/>
                    </a:lnTo>
                    <a:lnTo>
                      <a:pt x="522" y="41"/>
                    </a:lnTo>
                    <a:lnTo>
                      <a:pt x="530" y="33"/>
                    </a:lnTo>
                    <a:lnTo>
                      <a:pt x="532" y="29"/>
                    </a:lnTo>
                    <a:lnTo>
                      <a:pt x="532" y="18"/>
                    </a:lnTo>
                    <a:lnTo>
                      <a:pt x="530" y="14"/>
                    </a:lnTo>
                    <a:lnTo>
                      <a:pt x="522" y="6"/>
                    </a:lnTo>
                    <a:lnTo>
                      <a:pt x="519" y="4"/>
                    </a:lnTo>
                    <a:lnTo>
                      <a:pt x="513"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66" name="Rectangle 36"/>
              <p:cNvSpPr>
                <a:spLocks noChangeArrowheads="1"/>
              </p:cNvSpPr>
              <p:nvPr/>
            </p:nvSpPr>
            <p:spPr bwMode="auto">
              <a:xfrm>
                <a:off x="807" y="948"/>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A</a:t>
                </a:r>
                <a:endParaRPr kumimoji="0" lang="en-US" altLang="tr-TR" sz="3600" b="1">
                  <a:solidFill>
                    <a:srgbClr val="00FF00"/>
                  </a:solidFill>
                </a:endParaRPr>
              </a:p>
            </p:txBody>
          </p:sp>
          <p:sp>
            <p:nvSpPr>
              <p:cNvPr id="181267" name="Rectangle 37"/>
              <p:cNvSpPr>
                <a:spLocks noChangeArrowheads="1"/>
              </p:cNvSpPr>
              <p:nvPr/>
            </p:nvSpPr>
            <p:spPr bwMode="auto">
              <a:xfrm>
                <a:off x="1764" y="956"/>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B</a:t>
                </a:r>
                <a:endParaRPr kumimoji="0" lang="en-US" altLang="tr-TR" sz="3600" b="1">
                  <a:solidFill>
                    <a:srgbClr val="00FF00"/>
                  </a:solidFill>
                </a:endParaRPr>
              </a:p>
            </p:txBody>
          </p:sp>
          <p:sp>
            <p:nvSpPr>
              <p:cNvPr id="181268" name="Rectangle 38"/>
              <p:cNvSpPr>
                <a:spLocks noChangeArrowheads="1"/>
              </p:cNvSpPr>
              <p:nvPr/>
            </p:nvSpPr>
            <p:spPr bwMode="auto">
              <a:xfrm>
                <a:off x="1192" y="889"/>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1/0</a:t>
                </a:r>
                <a:endParaRPr kumimoji="0" lang="en-US" altLang="tr-TR" b="1">
                  <a:solidFill>
                    <a:srgbClr val="00FF00"/>
                  </a:solidFill>
                </a:endParaRPr>
              </a:p>
            </p:txBody>
          </p:sp>
          <p:sp>
            <p:nvSpPr>
              <p:cNvPr id="181269" name="Freeform 39"/>
              <p:cNvSpPr>
                <a:spLocks/>
              </p:cNvSpPr>
              <p:nvPr/>
            </p:nvSpPr>
            <p:spPr bwMode="auto">
              <a:xfrm>
                <a:off x="2584" y="902"/>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1 w 455"/>
                  <a:gd name="T11" fmla="*/ 449 h 455"/>
                  <a:gd name="T12" fmla="*/ 225 w 455"/>
                  <a:gd name="T13" fmla="*/ 455 h 455"/>
                  <a:gd name="T14" fmla="*/ 261 w 455"/>
                  <a:gd name="T15" fmla="*/ 451 h 455"/>
                  <a:gd name="T16" fmla="*/ 304 w 455"/>
                  <a:gd name="T17" fmla="*/ 442 h 455"/>
                  <a:gd name="T18" fmla="*/ 354 w 455"/>
                  <a:gd name="T19" fmla="*/ 415 h 455"/>
                  <a:gd name="T20" fmla="*/ 426 w 455"/>
                  <a:gd name="T21" fmla="*/ 334 h 455"/>
                  <a:gd name="T22" fmla="*/ 444 w 455"/>
                  <a:gd name="T23" fmla="*/ 294 h 455"/>
                  <a:gd name="T24" fmla="*/ 453 w 455"/>
                  <a:gd name="T25" fmla="*/ 250 h 455"/>
                  <a:gd name="T26" fmla="*/ 453 w 455"/>
                  <a:gd name="T27" fmla="*/ 215 h 455"/>
                  <a:gd name="T28" fmla="*/ 448 w 455"/>
                  <a:gd name="T29" fmla="*/ 167 h 455"/>
                  <a:gd name="T30" fmla="*/ 430 w 455"/>
                  <a:gd name="T31" fmla="*/ 127 h 455"/>
                  <a:gd name="T32" fmla="*/ 403 w 455"/>
                  <a:gd name="T33" fmla="*/ 81 h 455"/>
                  <a:gd name="T34" fmla="*/ 354 w 455"/>
                  <a:gd name="T35" fmla="*/ 39 h 455"/>
                  <a:gd name="T36" fmla="*/ 304 w 455"/>
                  <a:gd name="T37" fmla="*/ 12 h 455"/>
                  <a:gd name="T38" fmla="*/ 261 w 455"/>
                  <a:gd name="T39" fmla="*/ 2 h 455"/>
                  <a:gd name="T40" fmla="*/ 181 w 455"/>
                  <a:gd name="T41" fmla="*/ 4 h 455"/>
                  <a:gd name="T42" fmla="*/ 136 w 455"/>
                  <a:gd name="T43" fmla="*/ 18 h 455"/>
                  <a:gd name="T44" fmla="*/ 100 w 455"/>
                  <a:gd name="T45" fmla="*/ 39 h 455"/>
                  <a:gd name="T46" fmla="*/ 39 w 455"/>
                  <a:gd name="T47" fmla="*/ 100 h 455"/>
                  <a:gd name="T48" fmla="*/ 17 w 455"/>
                  <a:gd name="T49" fmla="*/ 137 h 455"/>
                  <a:gd name="T50" fmla="*/ 4 w 455"/>
                  <a:gd name="T51" fmla="*/ 181 h 455"/>
                  <a:gd name="T52" fmla="*/ 23 w 455"/>
                  <a:gd name="T53" fmla="*/ 227 h 455"/>
                  <a:gd name="T54" fmla="*/ 29 w 455"/>
                  <a:gd name="T55" fmla="*/ 175 h 455"/>
                  <a:gd name="T56" fmla="*/ 42 w 455"/>
                  <a:gd name="T57" fmla="*/ 139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4 h 455"/>
                  <a:gd name="T82" fmla="*/ 430 w 455"/>
                  <a:gd name="T83" fmla="*/ 235 h 455"/>
                  <a:gd name="T84" fmla="*/ 425 w 455"/>
                  <a:gd name="T85" fmla="*/ 277 h 455"/>
                  <a:gd name="T86" fmla="*/ 411 w 455"/>
                  <a:gd name="T87" fmla="*/ 313 h 455"/>
                  <a:gd name="T88" fmla="*/ 355 w 455"/>
                  <a:gd name="T89" fmla="*/ 384 h 455"/>
                  <a:gd name="T90" fmla="*/ 304 w 455"/>
                  <a:gd name="T91" fmla="*/ 417 h 455"/>
                  <a:gd name="T92" fmla="*/ 267 w 455"/>
                  <a:gd name="T93" fmla="*/ 426 h 455"/>
                  <a:gd name="T94" fmla="*/ 225 w 455"/>
                  <a:gd name="T95" fmla="*/ 432 h 455"/>
                  <a:gd name="T96" fmla="*/ 194 w 455"/>
                  <a:gd name="T97" fmla="*/ 428 h 455"/>
                  <a:gd name="T98" fmla="*/ 156 w 455"/>
                  <a:gd name="T99" fmla="*/ 419 h 455"/>
                  <a:gd name="T100" fmla="*/ 119 w 455"/>
                  <a:gd name="T101" fmla="*/ 401 h 455"/>
                  <a:gd name="T102" fmla="*/ 83 w 455"/>
                  <a:gd name="T103" fmla="*/ 371 h 455"/>
                  <a:gd name="T104" fmla="*/ 46 w 455"/>
                  <a:gd name="T105" fmla="*/ 323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7"/>
                    </a:moveTo>
                    <a:lnTo>
                      <a:pt x="0" y="248"/>
                    </a:lnTo>
                    <a:lnTo>
                      <a:pt x="2" y="261"/>
                    </a:lnTo>
                    <a:lnTo>
                      <a:pt x="4" y="271"/>
                    </a:lnTo>
                    <a:lnTo>
                      <a:pt x="6" y="284"/>
                    </a:lnTo>
                    <a:lnTo>
                      <a:pt x="10" y="294"/>
                    </a:lnTo>
                    <a:lnTo>
                      <a:pt x="12" y="304"/>
                    </a:lnTo>
                    <a:lnTo>
                      <a:pt x="17" y="315"/>
                    </a:lnTo>
                    <a:lnTo>
                      <a:pt x="23" y="325"/>
                    </a:lnTo>
                    <a:lnTo>
                      <a:pt x="27" y="334"/>
                    </a:lnTo>
                    <a:lnTo>
                      <a:pt x="39" y="353"/>
                    </a:lnTo>
                    <a:lnTo>
                      <a:pt x="50" y="371"/>
                    </a:lnTo>
                    <a:lnTo>
                      <a:pt x="58" y="378"/>
                    </a:lnTo>
                    <a:lnTo>
                      <a:pt x="63" y="386"/>
                    </a:lnTo>
                    <a:lnTo>
                      <a:pt x="81" y="403"/>
                    </a:lnTo>
                    <a:lnTo>
                      <a:pt x="100" y="415"/>
                    </a:lnTo>
                    <a:lnTo>
                      <a:pt x="108" y="421"/>
                    </a:lnTo>
                    <a:lnTo>
                      <a:pt x="117" y="426"/>
                    </a:lnTo>
                    <a:lnTo>
                      <a:pt x="127" y="430"/>
                    </a:lnTo>
                    <a:lnTo>
                      <a:pt x="136" y="436"/>
                    </a:lnTo>
                    <a:lnTo>
                      <a:pt x="148" y="442"/>
                    </a:lnTo>
                    <a:lnTo>
                      <a:pt x="158" y="444"/>
                    </a:lnTo>
                    <a:lnTo>
                      <a:pt x="167" y="447"/>
                    </a:lnTo>
                    <a:lnTo>
                      <a:pt x="181" y="449"/>
                    </a:lnTo>
                    <a:lnTo>
                      <a:pt x="190" y="451"/>
                    </a:lnTo>
                    <a:lnTo>
                      <a:pt x="202" y="453"/>
                    </a:lnTo>
                    <a:lnTo>
                      <a:pt x="213" y="453"/>
                    </a:lnTo>
                    <a:lnTo>
                      <a:pt x="225" y="455"/>
                    </a:lnTo>
                    <a:lnTo>
                      <a:pt x="229" y="455"/>
                    </a:lnTo>
                    <a:lnTo>
                      <a:pt x="238" y="453"/>
                    </a:lnTo>
                    <a:lnTo>
                      <a:pt x="248" y="453"/>
                    </a:lnTo>
                    <a:lnTo>
                      <a:pt x="261" y="451"/>
                    </a:lnTo>
                    <a:lnTo>
                      <a:pt x="271" y="449"/>
                    </a:lnTo>
                    <a:lnTo>
                      <a:pt x="284" y="447"/>
                    </a:lnTo>
                    <a:lnTo>
                      <a:pt x="294" y="444"/>
                    </a:lnTo>
                    <a:lnTo>
                      <a:pt x="304" y="442"/>
                    </a:lnTo>
                    <a:lnTo>
                      <a:pt x="315" y="436"/>
                    </a:lnTo>
                    <a:lnTo>
                      <a:pt x="325" y="430"/>
                    </a:lnTo>
                    <a:lnTo>
                      <a:pt x="334" y="426"/>
                    </a:lnTo>
                    <a:lnTo>
                      <a:pt x="354" y="415"/>
                    </a:lnTo>
                    <a:lnTo>
                      <a:pt x="371" y="403"/>
                    </a:lnTo>
                    <a:lnTo>
                      <a:pt x="403" y="371"/>
                    </a:lnTo>
                    <a:lnTo>
                      <a:pt x="415" y="353"/>
                    </a:lnTo>
                    <a:lnTo>
                      <a:pt x="426" y="334"/>
                    </a:lnTo>
                    <a:lnTo>
                      <a:pt x="430" y="325"/>
                    </a:lnTo>
                    <a:lnTo>
                      <a:pt x="436" y="315"/>
                    </a:lnTo>
                    <a:lnTo>
                      <a:pt x="442" y="304"/>
                    </a:lnTo>
                    <a:lnTo>
                      <a:pt x="444" y="294"/>
                    </a:lnTo>
                    <a:lnTo>
                      <a:pt x="448" y="284"/>
                    </a:lnTo>
                    <a:lnTo>
                      <a:pt x="450" y="271"/>
                    </a:lnTo>
                    <a:lnTo>
                      <a:pt x="451" y="261"/>
                    </a:lnTo>
                    <a:lnTo>
                      <a:pt x="453" y="250"/>
                    </a:lnTo>
                    <a:lnTo>
                      <a:pt x="453" y="238"/>
                    </a:lnTo>
                    <a:lnTo>
                      <a:pt x="455" y="229"/>
                    </a:lnTo>
                    <a:lnTo>
                      <a:pt x="455" y="225"/>
                    </a:lnTo>
                    <a:lnTo>
                      <a:pt x="453" y="215"/>
                    </a:lnTo>
                    <a:lnTo>
                      <a:pt x="453" y="204"/>
                    </a:lnTo>
                    <a:lnTo>
                      <a:pt x="451" y="190"/>
                    </a:lnTo>
                    <a:lnTo>
                      <a:pt x="450" y="181"/>
                    </a:lnTo>
                    <a:lnTo>
                      <a:pt x="448" y="167"/>
                    </a:lnTo>
                    <a:lnTo>
                      <a:pt x="444" y="158"/>
                    </a:lnTo>
                    <a:lnTo>
                      <a:pt x="442" y="148"/>
                    </a:lnTo>
                    <a:lnTo>
                      <a:pt x="436" y="137"/>
                    </a:lnTo>
                    <a:lnTo>
                      <a:pt x="430" y="127"/>
                    </a:lnTo>
                    <a:lnTo>
                      <a:pt x="426" y="117"/>
                    </a:lnTo>
                    <a:lnTo>
                      <a:pt x="421" y="108"/>
                    </a:lnTo>
                    <a:lnTo>
                      <a:pt x="415" y="100"/>
                    </a:lnTo>
                    <a:lnTo>
                      <a:pt x="403" y="81"/>
                    </a:lnTo>
                    <a:lnTo>
                      <a:pt x="386" y="64"/>
                    </a:lnTo>
                    <a:lnTo>
                      <a:pt x="378" y="58"/>
                    </a:lnTo>
                    <a:lnTo>
                      <a:pt x="371" y="50"/>
                    </a:lnTo>
                    <a:lnTo>
                      <a:pt x="354" y="39"/>
                    </a:lnTo>
                    <a:lnTo>
                      <a:pt x="334" y="27"/>
                    </a:lnTo>
                    <a:lnTo>
                      <a:pt x="325" y="23"/>
                    </a:lnTo>
                    <a:lnTo>
                      <a:pt x="315" y="18"/>
                    </a:lnTo>
                    <a:lnTo>
                      <a:pt x="304" y="12"/>
                    </a:lnTo>
                    <a:lnTo>
                      <a:pt x="294" y="10"/>
                    </a:lnTo>
                    <a:lnTo>
                      <a:pt x="284" y="6"/>
                    </a:lnTo>
                    <a:lnTo>
                      <a:pt x="271" y="4"/>
                    </a:lnTo>
                    <a:lnTo>
                      <a:pt x="261" y="2"/>
                    </a:lnTo>
                    <a:lnTo>
                      <a:pt x="250" y="0"/>
                    </a:lnTo>
                    <a:lnTo>
                      <a:pt x="204" y="0"/>
                    </a:lnTo>
                    <a:lnTo>
                      <a:pt x="190" y="2"/>
                    </a:lnTo>
                    <a:lnTo>
                      <a:pt x="181" y="4"/>
                    </a:lnTo>
                    <a:lnTo>
                      <a:pt x="167" y="6"/>
                    </a:lnTo>
                    <a:lnTo>
                      <a:pt x="158" y="10"/>
                    </a:lnTo>
                    <a:lnTo>
                      <a:pt x="148" y="12"/>
                    </a:lnTo>
                    <a:lnTo>
                      <a:pt x="136" y="18"/>
                    </a:lnTo>
                    <a:lnTo>
                      <a:pt x="127" y="23"/>
                    </a:lnTo>
                    <a:lnTo>
                      <a:pt x="117" y="27"/>
                    </a:lnTo>
                    <a:lnTo>
                      <a:pt x="108" y="33"/>
                    </a:lnTo>
                    <a:lnTo>
                      <a:pt x="100" y="39"/>
                    </a:lnTo>
                    <a:lnTo>
                      <a:pt x="81" y="50"/>
                    </a:lnTo>
                    <a:lnTo>
                      <a:pt x="65" y="66"/>
                    </a:lnTo>
                    <a:lnTo>
                      <a:pt x="50" y="81"/>
                    </a:lnTo>
                    <a:lnTo>
                      <a:pt x="39" y="100"/>
                    </a:lnTo>
                    <a:lnTo>
                      <a:pt x="33" y="108"/>
                    </a:lnTo>
                    <a:lnTo>
                      <a:pt x="27" y="117"/>
                    </a:lnTo>
                    <a:lnTo>
                      <a:pt x="23" y="127"/>
                    </a:lnTo>
                    <a:lnTo>
                      <a:pt x="17" y="137"/>
                    </a:lnTo>
                    <a:lnTo>
                      <a:pt x="12" y="148"/>
                    </a:lnTo>
                    <a:lnTo>
                      <a:pt x="10" y="158"/>
                    </a:lnTo>
                    <a:lnTo>
                      <a:pt x="6" y="167"/>
                    </a:lnTo>
                    <a:lnTo>
                      <a:pt x="4" y="181"/>
                    </a:lnTo>
                    <a:lnTo>
                      <a:pt x="2" y="190"/>
                    </a:lnTo>
                    <a:lnTo>
                      <a:pt x="0" y="202"/>
                    </a:lnTo>
                    <a:lnTo>
                      <a:pt x="0" y="227"/>
                    </a:lnTo>
                    <a:lnTo>
                      <a:pt x="23" y="227"/>
                    </a:lnTo>
                    <a:lnTo>
                      <a:pt x="23" y="206"/>
                    </a:lnTo>
                    <a:lnTo>
                      <a:pt x="25" y="194"/>
                    </a:lnTo>
                    <a:lnTo>
                      <a:pt x="27" y="185"/>
                    </a:lnTo>
                    <a:lnTo>
                      <a:pt x="29" y="175"/>
                    </a:lnTo>
                    <a:lnTo>
                      <a:pt x="33" y="165"/>
                    </a:lnTo>
                    <a:lnTo>
                      <a:pt x="35" y="156"/>
                    </a:lnTo>
                    <a:lnTo>
                      <a:pt x="37" y="148"/>
                    </a:lnTo>
                    <a:lnTo>
                      <a:pt x="42" y="139"/>
                    </a:lnTo>
                    <a:lnTo>
                      <a:pt x="46" y="129"/>
                    </a:lnTo>
                    <a:lnTo>
                      <a:pt x="52" y="119"/>
                    </a:lnTo>
                    <a:lnTo>
                      <a:pt x="58" y="112"/>
                    </a:lnTo>
                    <a:lnTo>
                      <a:pt x="63" y="102"/>
                    </a:lnTo>
                    <a:lnTo>
                      <a:pt x="69" y="96"/>
                    </a:lnTo>
                    <a:lnTo>
                      <a:pt x="77" y="89"/>
                    </a:lnTo>
                    <a:lnTo>
                      <a:pt x="81" y="81"/>
                    </a:lnTo>
                    <a:lnTo>
                      <a:pt x="88" y="77"/>
                    </a:lnTo>
                    <a:lnTo>
                      <a:pt x="96" y="70"/>
                    </a:lnTo>
                    <a:lnTo>
                      <a:pt x="102" y="64"/>
                    </a:lnTo>
                    <a:lnTo>
                      <a:pt x="112" y="58"/>
                    </a:lnTo>
                    <a:lnTo>
                      <a:pt x="119" y="52"/>
                    </a:lnTo>
                    <a:lnTo>
                      <a:pt x="129" y="47"/>
                    </a:lnTo>
                    <a:lnTo>
                      <a:pt x="138" y="43"/>
                    </a:lnTo>
                    <a:lnTo>
                      <a:pt x="148" y="37"/>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4" y="37"/>
                    </a:lnTo>
                    <a:lnTo>
                      <a:pt x="313" y="43"/>
                    </a:lnTo>
                    <a:lnTo>
                      <a:pt x="323" y="47"/>
                    </a:lnTo>
                    <a:lnTo>
                      <a:pt x="342" y="58"/>
                    </a:lnTo>
                    <a:lnTo>
                      <a:pt x="355" y="70"/>
                    </a:lnTo>
                    <a:lnTo>
                      <a:pt x="363" y="77"/>
                    </a:lnTo>
                    <a:lnTo>
                      <a:pt x="371" y="83"/>
                    </a:lnTo>
                    <a:lnTo>
                      <a:pt x="384" y="96"/>
                    </a:lnTo>
                    <a:lnTo>
                      <a:pt x="390" y="102"/>
                    </a:lnTo>
                    <a:lnTo>
                      <a:pt x="396" y="112"/>
                    </a:lnTo>
                    <a:lnTo>
                      <a:pt x="402" y="119"/>
                    </a:lnTo>
                    <a:lnTo>
                      <a:pt x="407" y="129"/>
                    </a:lnTo>
                    <a:lnTo>
                      <a:pt x="411" y="139"/>
                    </a:lnTo>
                    <a:lnTo>
                      <a:pt x="417" y="148"/>
                    </a:lnTo>
                    <a:lnTo>
                      <a:pt x="419" y="156"/>
                    </a:lnTo>
                    <a:lnTo>
                      <a:pt x="421" y="165"/>
                    </a:lnTo>
                    <a:lnTo>
                      <a:pt x="425" y="175"/>
                    </a:lnTo>
                    <a:lnTo>
                      <a:pt x="426" y="185"/>
                    </a:lnTo>
                    <a:lnTo>
                      <a:pt x="428" y="194"/>
                    </a:lnTo>
                    <a:lnTo>
                      <a:pt x="430" y="204"/>
                    </a:lnTo>
                    <a:lnTo>
                      <a:pt x="430" y="215"/>
                    </a:lnTo>
                    <a:lnTo>
                      <a:pt x="432" y="229"/>
                    </a:lnTo>
                    <a:lnTo>
                      <a:pt x="432" y="225"/>
                    </a:lnTo>
                    <a:lnTo>
                      <a:pt x="430" y="235"/>
                    </a:lnTo>
                    <a:lnTo>
                      <a:pt x="430" y="246"/>
                    </a:lnTo>
                    <a:lnTo>
                      <a:pt x="428" y="258"/>
                    </a:lnTo>
                    <a:lnTo>
                      <a:pt x="426" y="267"/>
                    </a:lnTo>
                    <a:lnTo>
                      <a:pt x="425" y="277"/>
                    </a:lnTo>
                    <a:lnTo>
                      <a:pt x="421" y="286"/>
                    </a:lnTo>
                    <a:lnTo>
                      <a:pt x="419" y="296"/>
                    </a:lnTo>
                    <a:lnTo>
                      <a:pt x="417" y="304"/>
                    </a:lnTo>
                    <a:lnTo>
                      <a:pt x="411" y="313"/>
                    </a:lnTo>
                    <a:lnTo>
                      <a:pt x="407" y="323"/>
                    </a:lnTo>
                    <a:lnTo>
                      <a:pt x="396" y="342"/>
                    </a:lnTo>
                    <a:lnTo>
                      <a:pt x="384" y="355"/>
                    </a:lnTo>
                    <a:lnTo>
                      <a:pt x="355" y="384"/>
                    </a:lnTo>
                    <a:lnTo>
                      <a:pt x="342" y="396"/>
                    </a:lnTo>
                    <a:lnTo>
                      <a:pt x="323" y="407"/>
                    </a:lnTo>
                    <a:lnTo>
                      <a:pt x="313" y="411"/>
                    </a:lnTo>
                    <a:lnTo>
                      <a:pt x="304" y="417"/>
                    </a:lnTo>
                    <a:lnTo>
                      <a:pt x="296" y="419"/>
                    </a:lnTo>
                    <a:lnTo>
                      <a:pt x="286" y="421"/>
                    </a:lnTo>
                    <a:lnTo>
                      <a:pt x="277" y="424"/>
                    </a:lnTo>
                    <a:lnTo>
                      <a:pt x="267" y="426"/>
                    </a:lnTo>
                    <a:lnTo>
                      <a:pt x="257" y="428"/>
                    </a:lnTo>
                    <a:lnTo>
                      <a:pt x="248" y="430"/>
                    </a:lnTo>
                    <a:lnTo>
                      <a:pt x="234" y="430"/>
                    </a:lnTo>
                    <a:lnTo>
                      <a:pt x="225" y="432"/>
                    </a:lnTo>
                    <a:lnTo>
                      <a:pt x="229" y="432"/>
                    </a:lnTo>
                    <a:lnTo>
                      <a:pt x="217" y="430"/>
                    </a:lnTo>
                    <a:lnTo>
                      <a:pt x="206" y="430"/>
                    </a:lnTo>
                    <a:lnTo>
                      <a:pt x="194" y="428"/>
                    </a:lnTo>
                    <a:lnTo>
                      <a:pt x="184" y="426"/>
                    </a:lnTo>
                    <a:lnTo>
                      <a:pt x="175" y="424"/>
                    </a:lnTo>
                    <a:lnTo>
                      <a:pt x="165" y="421"/>
                    </a:lnTo>
                    <a:lnTo>
                      <a:pt x="156" y="419"/>
                    </a:lnTo>
                    <a:lnTo>
                      <a:pt x="148" y="417"/>
                    </a:lnTo>
                    <a:lnTo>
                      <a:pt x="138" y="411"/>
                    </a:lnTo>
                    <a:lnTo>
                      <a:pt x="129" y="407"/>
                    </a:lnTo>
                    <a:lnTo>
                      <a:pt x="119" y="401"/>
                    </a:lnTo>
                    <a:lnTo>
                      <a:pt x="112" y="396"/>
                    </a:lnTo>
                    <a:lnTo>
                      <a:pt x="102" y="390"/>
                    </a:lnTo>
                    <a:lnTo>
                      <a:pt x="96" y="384"/>
                    </a:lnTo>
                    <a:lnTo>
                      <a:pt x="83" y="371"/>
                    </a:lnTo>
                    <a:lnTo>
                      <a:pt x="77" y="363"/>
                    </a:lnTo>
                    <a:lnTo>
                      <a:pt x="69" y="355"/>
                    </a:lnTo>
                    <a:lnTo>
                      <a:pt x="58" y="342"/>
                    </a:lnTo>
                    <a:lnTo>
                      <a:pt x="46" y="323"/>
                    </a:lnTo>
                    <a:lnTo>
                      <a:pt x="42" y="313"/>
                    </a:lnTo>
                    <a:lnTo>
                      <a:pt x="37" y="304"/>
                    </a:lnTo>
                    <a:lnTo>
                      <a:pt x="35" y="296"/>
                    </a:lnTo>
                    <a:lnTo>
                      <a:pt x="33" y="286"/>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70" name="Freeform 40"/>
              <p:cNvSpPr>
                <a:spLocks/>
              </p:cNvSpPr>
              <p:nvPr/>
            </p:nvSpPr>
            <p:spPr bwMode="auto">
              <a:xfrm>
                <a:off x="2042" y="1089"/>
                <a:ext cx="542" cy="42"/>
              </a:xfrm>
              <a:custGeom>
                <a:avLst/>
                <a:gdLst>
                  <a:gd name="T0" fmla="*/ 20 w 542"/>
                  <a:gd name="T1" fmla="*/ 3 h 42"/>
                  <a:gd name="T2" fmla="*/ 14 w 542"/>
                  <a:gd name="T3" fmla="*/ 3 h 42"/>
                  <a:gd name="T4" fmla="*/ 10 w 542"/>
                  <a:gd name="T5" fmla="*/ 5 h 42"/>
                  <a:gd name="T6" fmla="*/ 2 w 542"/>
                  <a:gd name="T7" fmla="*/ 13 h 42"/>
                  <a:gd name="T8" fmla="*/ 0 w 542"/>
                  <a:gd name="T9" fmla="*/ 17 h 42"/>
                  <a:gd name="T10" fmla="*/ 0 w 542"/>
                  <a:gd name="T11" fmla="*/ 28 h 42"/>
                  <a:gd name="T12" fmla="*/ 2 w 542"/>
                  <a:gd name="T13" fmla="*/ 32 h 42"/>
                  <a:gd name="T14" fmla="*/ 10 w 542"/>
                  <a:gd name="T15" fmla="*/ 40 h 42"/>
                  <a:gd name="T16" fmla="*/ 14 w 542"/>
                  <a:gd name="T17" fmla="*/ 42 h 42"/>
                  <a:gd name="T18" fmla="*/ 20 w 542"/>
                  <a:gd name="T19" fmla="*/ 42 h 42"/>
                  <a:gd name="T20" fmla="*/ 523 w 542"/>
                  <a:gd name="T21" fmla="*/ 38 h 42"/>
                  <a:gd name="T22" fmla="*/ 529 w 542"/>
                  <a:gd name="T23" fmla="*/ 38 h 42"/>
                  <a:gd name="T24" fmla="*/ 533 w 542"/>
                  <a:gd name="T25" fmla="*/ 36 h 42"/>
                  <a:gd name="T26" fmla="*/ 540 w 542"/>
                  <a:gd name="T27" fmla="*/ 28 h 42"/>
                  <a:gd name="T28" fmla="*/ 542 w 542"/>
                  <a:gd name="T29" fmla="*/ 25 h 42"/>
                  <a:gd name="T30" fmla="*/ 542 w 542"/>
                  <a:gd name="T31" fmla="*/ 13 h 42"/>
                  <a:gd name="T32" fmla="*/ 540 w 542"/>
                  <a:gd name="T33" fmla="*/ 9 h 42"/>
                  <a:gd name="T34" fmla="*/ 533 w 542"/>
                  <a:gd name="T35" fmla="*/ 1 h 42"/>
                  <a:gd name="T36" fmla="*/ 529 w 542"/>
                  <a:gd name="T37" fmla="*/ 0 h 42"/>
                  <a:gd name="T38" fmla="*/ 523 w 542"/>
                  <a:gd name="T39" fmla="*/ 0 h 42"/>
                  <a:gd name="T40" fmla="*/ 20 w 542"/>
                  <a:gd name="T41" fmla="*/ 3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2" h="42">
                    <a:moveTo>
                      <a:pt x="20" y="3"/>
                    </a:moveTo>
                    <a:lnTo>
                      <a:pt x="14" y="3"/>
                    </a:lnTo>
                    <a:lnTo>
                      <a:pt x="10" y="5"/>
                    </a:lnTo>
                    <a:lnTo>
                      <a:pt x="2" y="13"/>
                    </a:lnTo>
                    <a:lnTo>
                      <a:pt x="0" y="17"/>
                    </a:lnTo>
                    <a:lnTo>
                      <a:pt x="0" y="28"/>
                    </a:lnTo>
                    <a:lnTo>
                      <a:pt x="2" y="32"/>
                    </a:lnTo>
                    <a:lnTo>
                      <a:pt x="10" y="40"/>
                    </a:lnTo>
                    <a:lnTo>
                      <a:pt x="14" y="42"/>
                    </a:lnTo>
                    <a:lnTo>
                      <a:pt x="20" y="42"/>
                    </a:lnTo>
                    <a:lnTo>
                      <a:pt x="523" y="38"/>
                    </a:lnTo>
                    <a:lnTo>
                      <a:pt x="529" y="38"/>
                    </a:lnTo>
                    <a:lnTo>
                      <a:pt x="533" y="36"/>
                    </a:lnTo>
                    <a:lnTo>
                      <a:pt x="540" y="28"/>
                    </a:lnTo>
                    <a:lnTo>
                      <a:pt x="542" y="25"/>
                    </a:lnTo>
                    <a:lnTo>
                      <a:pt x="542" y="13"/>
                    </a:lnTo>
                    <a:lnTo>
                      <a:pt x="540" y="9"/>
                    </a:lnTo>
                    <a:lnTo>
                      <a:pt x="533" y="1"/>
                    </a:lnTo>
                    <a:lnTo>
                      <a:pt x="529" y="0"/>
                    </a:lnTo>
                    <a:lnTo>
                      <a:pt x="523" y="0"/>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71" name="Rectangle 41"/>
              <p:cNvSpPr>
                <a:spLocks noChangeArrowheads="1"/>
              </p:cNvSpPr>
              <p:nvPr/>
            </p:nvSpPr>
            <p:spPr bwMode="auto">
              <a:xfrm>
                <a:off x="2720" y="981"/>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C</a:t>
                </a:r>
                <a:endParaRPr kumimoji="0" lang="en-US" altLang="tr-TR" sz="3600" b="1">
                  <a:solidFill>
                    <a:srgbClr val="00FF00"/>
                  </a:solidFill>
                </a:endParaRPr>
              </a:p>
            </p:txBody>
          </p:sp>
          <p:sp>
            <p:nvSpPr>
              <p:cNvPr id="181272" name="Rectangle 42"/>
              <p:cNvSpPr>
                <a:spLocks noChangeArrowheads="1"/>
              </p:cNvSpPr>
              <p:nvPr/>
            </p:nvSpPr>
            <p:spPr bwMode="auto">
              <a:xfrm>
                <a:off x="2091" y="870"/>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1/0</a:t>
                </a:r>
                <a:endParaRPr kumimoji="0" lang="en-US" altLang="tr-TR" b="1">
                  <a:solidFill>
                    <a:srgbClr val="00FF00"/>
                  </a:solidFill>
                </a:endParaRPr>
              </a:p>
            </p:txBody>
          </p:sp>
          <p:sp>
            <p:nvSpPr>
              <p:cNvPr id="181273" name="Freeform 43"/>
              <p:cNvSpPr>
                <a:spLocks/>
              </p:cNvSpPr>
              <p:nvPr/>
            </p:nvSpPr>
            <p:spPr bwMode="auto">
              <a:xfrm>
                <a:off x="3014" y="1106"/>
                <a:ext cx="548" cy="40"/>
              </a:xfrm>
              <a:custGeom>
                <a:avLst/>
                <a:gdLst>
                  <a:gd name="T0" fmla="*/ 20 w 548"/>
                  <a:gd name="T1" fmla="*/ 2 h 40"/>
                  <a:gd name="T2" fmla="*/ 14 w 548"/>
                  <a:gd name="T3" fmla="*/ 2 h 40"/>
                  <a:gd name="T4" fmla="*/ 10 w 548"/>
                  <a:gd name="T5" fmla="*/ 4 h 40"/>
                  <a:gd name="T6" fmla="*/ 2 w 548"/>
                  <a:gd name="T7" fmla="*/ 11 h 40"/>
                  <a:gd name="T8" fmla="*/ 0 w 548"/>
                  <a:gd name="T9" fmla="*/ 15 h 40"/>
                  <a:gd name="T10" fmla="*/ 0 w 548"/>
                  <a:gd name="T11" fmla="*/ 27 h 40"/>
                  <a:gd name="T12" fmla="*/ 2 w 548"/>
                  <a:gd name="T13" fmla="*/ 31 h 40"/>
                  <a:gd name="T14" fmla="*/ 10 w 548"/>
                  <a:gd name="T15" fmla="*/ 38 h 40"/>
                  <a:gd name="T16" fmla="*/ 14 w 548"/>
                  <a:gd name="T17" fmla="*/ 40 h 40"/>
                  <a:gd name="T18" fmla="*/ 20 w 548"/>
                  <a:gd name="T19" fmla="*/ 40 h 40"/>
                  <a:gd name="T20" fmla="*/ 529 w 548"/>
                  <a:gd name="T21" fmla="*/ 38 h 40"/>
                  <a:gd name="T22" fmla="*/ 534 w 548"/>
                  <a:gd name="T23" fmla="*/ 38 h 40"/>
                  <a:gd name="T24" fmla="*/ 538 w 548"/>
                  <a:gd name="T25" fmla="*/ 36 h 40"/>
                  <a:gd name="T26" fmla="*/ 546 w 548"/>
                  <a:gd name="T27" fmla="*/ 29 h 40"/>
                  <a:gd name="T28" fmla="*/ 548 w 548"/>
                  <a:gd name="T29" fmla="*/ 25 h 40"/>
                  <a:gd name="T30" fmla="*/ 548 w 548"/>
                  <a:gd name="T31" fmla="*/ 13 h 40"/>
                  <a:gd name="T32" fmla="*/ 546 w 548"/>
                  <a:gd name="T33" fmla="*/ 9 h 40"/>
                  <a:gd name="T34" fmla="*/ 538 w 548"/>
                  <a:gd name="T35" fmla="*/ 2 h 40"/>
                  <a:gd name="T36" fmla="*/ 534 w 548"/>
                  <a:gd name="T37" fmla="*/ 0 h 40"/>
                  <a:gd name="T38" fmla="*/ 529 w 548"/>
                  <a:gd name="T39" fmla="*/ 0 h 40"/>
                  <a:gd name="T40" fmla="*/ 20 w 548"/>
                  <a:gd name="T41" fmla="*/ 2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8" h="40">
                    <a:moveTo>
                      <a:pt x="20" y="2"/>
                    </a:moveTo>
                    <a:lnTo>
                      <a:pt x="14" y="2"/>
                    </a:lnTo>
                    <a:lnTo>
                      <a:pt x="10" y="4"/>
                    </a:lnTo>
                    <a:lnTo>
                      <a:pt x="2" y="11"/>
                    </a:lnTo>
                    <a:lnTo>
                      <a:pt x="0" y="15"/>
                    </a:lnTo>
                    <a:lnTo>
                      <a:pt x="0" y="27"/>
                    </a:lnTo>
                    <a:lnTo>
                      <a:pt x="2" y="31"/>
                    </a:lnTo>
                    <a:lnTo>
                      <a:pt x="10" y="38"/>
                    </a:lnTo>
                    <a:lnTo>
                      <a:pt x="14" y="40"/>
                    </a:lnTo>
                    <a:lnTo>
                      <a:pt x="20" y="40"/>
                    </a:lnTo>
                    <a:lnTo>
                      <a:pt x="529" y="38"/>
                    </a:lnTo>
                    <a:lnTo>
                      <a:pt x="534" y="38"/>
                    </a:lnTo>
                    <a:lnTo>
                      <a:pt x="538" y="36"/>
                    </a:lnTo>
                    <a:lnTo>
                      <a:pt x="546" y="29"/>
                    </a:lnTo>
                    <a:lnTo>
                      <a:pt x="548" y="25"/>
                    </a:lnTo>
                    <a:lnTo>
                      <a:pt x="548" y="13"/>
                    </a:lnTo>
                    <a:lnTo>
                      <a:pt x="546" y="9"/>
                    </a:lnTo>
                    <a:lnTo>
                      <a:pt x="538" y="2"/>
                    </a:lnTo>
                    <a:lnTo>
                      <a:pt x="534" y="0"/>
                    </a:lnTo>
                    <a:lnTo>
                      <a:pt x="529" y="0"/>
                    </a:lnTo>
                    <a:lnTo>
                      <a:pt x="2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74" name="Rectangle 44"/>
              <p:cNvSpPr>
                <a:spLocks noChangeArrowheads="1"/>
              </p:cNvSpPr>
              <p:nvPr/>
            </p:nvSpPr>
            <p:spPr bwMode="auto">
              <a:xfrm>
                <a:off x="3091" y="878"/>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0/0</a:t>
                </a:r>
                <a:endParaRPr kumimoji="0" lang="en-US" altLang="tr-TR" b="1">
                  <a:solidFill>
                    <a:srgbClr val="00FF00"/>
                  </a:solidFill>
                </a:endParaRPr>
              </a:p>
            </p:txBody>
          </p:sp>
          <p:sp>
            <p:nvSpPr>
              <p:cNvPr id="181275" name="Freeform 45"/>
              <p:cNvSpPr>
                <a:spLocks/>
              </p:cNvSpPr>
              <p:nvPr/>
            </p:nvSpPr>
            <p:spPr bwMode="auto">
              <a:xfrm>
                <a:off x="1462" y="1048"/>
                <a:ext cx="187" cy="79"/>
              </a:xfrm>
              <a:custGeom>
                <a:avLst/>
                <a:gdLst>
                  <a:gd name="T0" fmla="*/ 162 w 187"/>
                  <a:gd name="T1" fmla="*/ 79 h 79"/>
                  <a:gd name="T2" fmla="*/ 173 w 187"/>
                  <a:gd name="T3" fmla="*/ 79 h 79"/>
                  <a:gd name="T4" fmla="*/ 177 w 187"/>
                  <a:gd name="T5" fmla="*/ 77 h 79"/>
                  <a:gd name="T6" fmla="*/ 185 w 187"/>
                  <a:gd name="T7" fmla="*/ 69 h 79"/>
                  <a:gd name="T8" fmla="*/ 187 w 187"/>
                  <a:gd name="T9" fmla="*/ 66 h 79"/>
                  <a:gd name="T10" fmla="*/ 187 w 187"/>
                  <a:gd name="T11" fmla="*/ 54 h 79"/>
                  <a:gd name="T12" fmla="*/ 185 w 187"/>
                  <a:gd name="T13" fmla="*/ 50 h 79"/>
                  <a:gd name="T14" fmla="*/ 177 w 187"/>
                  <a:gd name="T15" fmla="*/ 42 h 79"/>
                  <a:gd name="T16" fmla="*/ 173 w 187"/>
                  <a:gd name="T17" fmla="*/ 41 h 79"/>
                  <a:gd name="T18" fmla="*/ 25 w 187"/>
                  <a:gd name="T19" fmla="*/ 0 h 79"/>
                  <a:gd name="T20" fmla="*/ 14 w 187"/>
                  <a:gd name="T21" fmla="*/ 0 h 79"/>
                  <a:gd name="T22" fmla="*/ 10 w 187"/>
                  <a:gd name="T23" fmla="*/ 2 h 79"/>
                  <a:gd name="T24" fmla="*/ 2 w 187"/>
                  <a:gd name="T25" fmla="*/ 10 h 79"/>
                  <a:gd name="T26" fmla="*/ 0 w 187"/>
                  <a:gd name="T27" fmla="*/ 14 h 79"/>
                  <a:gd name="T28" fmla="*/ 0 w 187"/>
                  <a:gd name="T29" fmla="*/ 25 h 79"/>
                  <a:gd name="T30" fmla="*/ 2 w 187"/>
                  <a:gd name="T31" fmla="*/ 29 h 79"/>
                  <a:gd name="T32" fmla="*/ 10 w 187"/>
                  <a:gd name="T33" fmla="*/ 37 h 79"/>
                  <a:gd name="T34" fmla="*/ 14 w 187"/>
                  <a:gd name="T35" fmla="*/ 39 h 79"/>
                  <a:gd name="T36" fmla="*/ 162 w 187"/>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7" h="79">
                    <a:moveTo>
                      <a:pt x="162" y="79"/>
                    </a:moveTo>
                    <a:lnTo>
                      <a:pt x="173" y="79"/>
                    </a:lnTo>
                    <a:lnTo>
                      <a:pt x="177" y="77"/>
                    </a:lnTo>
                    <a:lnTo>
                      <a:pt x="185" y="69"/>
                    </a:lnTo>
                    <a:lnTo>
                      <a:pt x="187" y="66"/>
                    </a:lnTo>
                    <a:lnTo>
                      <a:pt x="187" y="54"/>
                    </a:lnTo>
                    <a:lnTo>
                      <a:pt x="185" y="50"/>
                    </a:lnTo>
                    <a:lnTo>
                      <a:pt x="177" y="42"/>
                    </a:lnTo>
                    <a:lnTo>
                      <a:pt x="173" y="41"/>
                    </a:lnTo>
                    <a:lnTo>
                      <a:pt x="25" y="0"/>
                    </a:lnTo>
                    <a:lnTo>
                      <a:pt x="14" y="0"/>
                    </a:lnTo>
                    <a:lnTo>
                      <a:pt x="10" y="2"/>
                    </a:lnTo>
                    <a:lnTo>
                      <a:pt x="2" y="10"/>
                    </a:lnTo>
                    <a:lnTo>
                      <a:pt x="0" y="14"/>
                    </a:lnTo>
                    <a:lnTo>
                      <a:pt x="0" y="25"/>
                    </a:lnTo>
                    <a:lnTo>
                      <a:pt x="2" y="29"/>
                    </a:lnTo>
                    <a:lnTo>
                      <a:pt x="10" y="37"/>
                    </a:lnTo>
                    <a:lnTo>
                      <a:pt x="14" y="39"/>
                    </a:lnTo>
                    <a:lnTo>
                      <a:pt x="16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76" name="Freeform 46"/>
              <p:cNvSpPr>
                <a:spLocks/>
              </p:cNvSpPr>
              <p:nvPr/>
            </p:nvSpPr>
            <p:spPr bwMode="auto">
              <a:xfrm>
                <a:off x="1462" y="1098"/>
                <a:ext cx="194" cy="79"/>
              </a:xfrm>
              <a:custGeom>
                <a:avLst/>
                <a:gdLst>
                  <a:gd name="T0" fmla="*/ 181 w 194"/>
                  <a:gd name="T1" fmla="*/ 39 h 79"/>
                  <a:gd name="T2" fmla="*/ 185 w 194"/>
                  <a:gd name="T3" fmla="*/ 37 h 79"/>
                  <a:gd name="T4" fmla="*/ 193 w 194"/>
                  <a:gd name="T5" fmla="*/ 29 h 79"/>
                  <a:gd name="T6" fmla="*/ 194 w 194"/>
                  <a:gd name="T7" fmla="*/ 25 h 79"/>
                  <a:gd name="T8" fmla="*/ 194 w 194"/>
                  <a:gd name="T9" fmla="*/ 14 h 79"/>
                  <a:gd name="T10" fmla="*/ 193 w 194"/>
                  <a:gd name="T11" fmla="*/ 10 h 79"/>
                  <a:gd name="T12" fmla="*/ 185 w 194"/>
                  <a:gd name="T13" fmla="*/ 2 h 79"/>
                  <a:gd name="T14" fmla="*/ 181 w 194"/>
                  <a:gd name="T15" fmla="*/ 0 h 79"/>
                  <a:gd name="T16" fmla="*/ 169 w 194"/>
                  <a:gd name="T17" fmla="*/ 0 h 79"/>
                  <a:gd name="T18" fmla="*/ 14 w 194"/>
                  <a:gd name="T19" fmla="*/ 40 h 79"/>
                  <a:gd name="T20" fmla="*/ 10 w 194"/>
                  <a:gd name="T21" fmla="*/ 42 h 79"/>
                  <a:gd name="T22" fmla="*/ 2 w 194"/>
                  <a:gd name="T23" fmla="*/ 50 h 79"/>
                  <a:gd name="T24" fmla="*/ 0 w 194"/>
                  <a:gd name="T25" fmla="*/ 54 h 79"/>
                  <a:gd name="T26" fmla="*/ 0 w 194"/>
                  <a:gd name="T27" fmla="*/ 65 h 79"/>
                  <a:gd name="T28" fmla="*/ 2 w 194"/>
                  <a:gd name="T29" fmla="*/ 69 h 79"/>
                  <a:gd name="T30" fmla="*/ 10 w 194"/>
                  <a:gd name="T31" fmla="*/ 77 h 79"/>
                  <a:gd name="T32" fmla="*/ 14 w 194"/>
                  <a:gd name="T33" fmla="*/ 79 h 79"/>
                  <a:gd name="T34" fmla="*/ 25 w 194"/>
                  <a:gd name="T35" fmla="*/ 79 h 79"/>
                  <a:gd name="T36" fmla="*/ 181 w 194"/>
                  <a:gd name="T37" fmla="*/ 3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4" h="79">
                    <a:moveTo>
                      <a:pt x="181" y="39"/>
                    </a:moveTo>
                    <a:lnTo>
                      <a:pt x="185" y="37"/>
                    </a:lnTo>
                    <a:lnTo>
                      <a:pt x="193" y="29"/>
                    </a:lnTo>
                    <a:lnTo>
                      <a:pt x="194" y="25"/>
                    </a:lnTo>
                    <a:lnTo>
                      <a:pt x="194" y="14"/>
                    </a:lnTo>
                    <a:lnTo>
                      <a:pt x="193" y="10"/>
                    </a:lnTo>
                    <a:lnTo>
                      <a:pt x="185" y="2"/>
                    </a:lnTo>
                    <a:lnTo>
                      <a:pt x="181" y="0"/>
                    </a:lnTo>
                    <a:lnTo>
                      <a:pt x="169" y="0"/>
                    </a:lnTo>
                    <a:lnTo>
                      <a:pt x="14" y="40"/>
                    </a:lnTo>
                    <a:lnTo>
                      <a:pt x="10" y="42"/>
                    </a:lnTo>
                    <a:lnTo>
                      <a:pt x="2" y="50"/>
                    </a:lnTo>
                    <a:lnTo>
                      <a:pt x="0" y="54"/>
                    </a:lnTo>
                    <a:lnTo>
                      <a:pt x="0" y="65"/>
                    </a:lnTo>
                    <a:lnTo>
                      <a:pt x="2" y="69"/>
                    </a:lnTo>
                    <a:lnTo>
                      <a:pt x="10" y="77"/>
                    </a:lnTo>
                    <a:lnTo>
                      <a:pt x="14" y="79"/>
                    </a:lnTo>
                    <a:lnTo>
                      <a:pt x="25" y="79"/>
                    </a:lnTo>
                    <a:lnTo>
                      <a:pt x="18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77" name="Freeform 47"/>
              <p:cNvSpPr>
                <a:spLocks/>
              </p:cNvSpPr>
              <p:nvPr/>
            </p:nvSpPr>
            <p:spPr bwMode="auto">
              <a:xfrm>
                <a:off x="2373" y="1037"/>
                <a:ext cx="186" cy="80"/>
              </a:xfrm>
              <a:custGeom>
                <a:avLst/>
                <a:gdLst>
                  <a:gd name="T0" fmla="*/ 161 w 186"/>
                  <a:gd name="T1" fmla="*/ 80 h 80"/>
                  <a:gd name="T2" fmla="*/ 171 w 186"/>
                  <a:gd name="T3" fmla="*/ 80 h 80"/>
                  <a:gd name="T4" fmla="*/ 177 w 186"/>
                  <a:gd name="T5" fmla="*/ 78 h 80"/>
                  <a:gd name="T6" fmla="*/ 184 w 186"/>
                  <a:gd name="T7" fmla="*/ 71 h 80"/>
                  <a:gd name="T8" fmla="*/ 186 w 186"/>
                  <a:gd name="T9" fmla="*/ 67 h 80"/>
                  <a:gd name="T10" fmla="*/ 186 w 186"/>
                  <a:gd name="T11" fmla="*/ 57 h 80"/>
                  <a:gd name="T12" fmla="*/ 184 w 186"/>
                  <a:gd name="T13" fmla="*/ 52 h 80"/>
                  <a:gd name="T14" fmla="*/ 177 w 186"/>
                  <a:gd name="T15" fmla="*/ 44 h 80"/>
                  <a:gd name="T16" fmla="*/ 173 w 186"/>
                  <a:gd name="T17" fmla="*/ 42 h 80"/>
                  <a:gd name="T18" fmla="*/ 25 w 186"/>
                  <a:gd name="T19" fmla="*/ 0 h 80"/>
                  <a:gd name="T20" fmla="*/ 15 w 186"/>
                  <a:gd name="T21" fmla="*/ 0 h 80"/>
                  <a:gd name="T22" fmla="*/ 9 w 186"/>
                  <a:gd name="T23" fmla="*/ 2 h 80"/>
                  <a:gd name="T24" fmla="*/ 2 w 186"/>
                  <a:gd name="T25" fmla="*/ 9 h 80"/>
                  <a:gd name="T26" fmla="*/ 0 w 186"/>
                  <a:gd name="T27" fmla="*/ 13 h 80"/>
                  <a:gd name="T28" fmla="*/ 0 w 186"/>
                  <a:gd name="T29" fmla="*/ 23 h 80"/>
                  <a:gd name="T30" fmla="*/ 2 w 186"/>
                  <a:gd name="T31" fmla="*/ 29 h 80"/>
                  <a:gd name="T32" fmla="*/ 9 w 186"/>
                  <a:gd name="T33" fmla="*/ 36 h 80"/>
                  <a:gd name="T34" fmla="*/ 13 w 186"/>
                  <a:gd name="T35" fmla="*/ 38 h 80"/>
                  <a:gd name="T36" fmla="*/ 161 w 186"/>
                  <a:gd name="T37" fmla="*/ 80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80">
                    <a:moveTo>
                      <a:pt x="161" y="80"/>
                    </a:moveTo>
                    <a:lnTo>
                      <a:pt x="171" y="80"/>
                    </a:lnTo>
                    <a:lnTo>
                      <a:pt x="177" y="78"/>
                    </a:lnTo>
                    <a:lnTo>
                      <a:pt x="184" y="71"/>
                    </a:lnTo>
                    <a:lnTo>
                      <a:pt x="186" y="67"/>
                    </a:lnTo>
                    <a:lnTo>
                      <a:pt x="186" y="57"/>
                    </a:lnTo>
                    <a:lnTo>
                      <a:pt x="184" y="52"/>
                    </a:lnTo>
                    <a:lnTo>
                      <a:pt x="177" y="44"/>
                    </a:lnTo>
                    <a:lnTo>
                      <a:pt x="173" y="42"/>
                    </a:lnTo>
                    <a:lnTo>
                      <a:pt x="25" y="0"/>
                    </a:lnTo>
                    <a:lnTo>
                      <a:pt x="15" y="0"/>
                    </a:lnTo>
                    <a:lnTo>
                      <a:pt x="9" y="2"/>
                    </a:lnTo>
                    <a:lnTo>
                      <a:pt x="2" y="9"/>
                    </a:lnTo>
                    <a:lnTo>
                      <a:pt x="0" y="13"/>
                    </a:lnTo>
                    <a:lnTo>
                      <a:pt x="0" y="23"/>
                    </a:lnTo>
                    <a:lnTo>
                      <a:pt x="2" y="29"/>
                    </a:lnTo>
                    <a:lnTo>
                      <a:pt x="9" y="36"/>
                    </a:lnTo>
                    <a:lnTo>
                      <a:pt x="13" y="38"/>
                    </a:lnTo>
                    <a:lnTo>
                      <a:pt x="16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78" name="Freeform 48"/>
              <p:cNvSpPr>
                <a:spLocks/>
              </p:cNvSpPr>
              <p:nvPr/>
            </p:nvSpPr>
            <p:spPr bwMode="auto">
              <a:xfrm>
                <a:off x="2373" y="1087"/>
                <a:ext cx="196" cy="78"/>
              </a:xfrm>
              <a:custGeom>
                <a:avLst/>
                <a:gdLst>
                  <a:gd name="T0" fmla="*/ 180 w 196"/>
                  <a:gd name="T1" fmla="*/ 38 h 78"/>
                  <a:gd name="T2" fmla="*/ 186 w 196"/>
                  <a:gd name="T3" fmla="*/ 36 h 78"/>
                  <a:gd name="T4" fmla="*/ 194 w 196"/>
                  <a:gd name="T5" fmla="*/ 28 h 78"/>
                  <a:gd name="T6" fmla="*/ 196 w 196"/>
                  <a:gd name="T7" fmla="*/ 25 h 78"/>
                  <a:gd name="T8" fmla="*/ 196 w 196"/>
                  <a:gd name="T9" fmla="*/ 15 h 78"/>
                  <a:gd name="T10" fmla="*/ 194 w 196"/>
                  <a:gd name="T11" fmla="*/ 9 h 78"/>
                  <a:gd name="T12" fmla="*/ 186 w 196"/>
                  <a:gd name="T13" fmla="*/ 2 h 78"/>
                  <a:gd name="T14" fmla="*/ 182 w 196"/>
                  <a:gd name="T15" fmla="*/ 0 h 78"/>
                  <a:gd name="T16" fmla="*/ 173 w 196"/>
                  <a:gd name="T17" fmla="*/ 0 h 78"/>
                  <a:gd name="T18" fmla="*/ 15 w 196"/>
                  <a:gd name="T19" fmla="*/ 40 h 78"/>
                  <a:gd name="T20" fmla="*/ 9 w 196"/>
                  <a:gd name="T21" fmla="*/ 42 h 78"/>
                  <a:gd name="T22" fmla="*/ 2 w 196"/>
                  <a:gd name="T23" fmla="*/ 50 h 78"/>
                  <a:gd name="T24" fmla="*/ 0 w 196"/>
                  <a:gd name="T25" fmla="*/ 53 h 78"/>
                  <a:gd name="T26" fmla="*/ 0 w 196"/>
                  <a:gd name="T27" fmla="*/ 63 h 78"/>
                  <a:gd name="T28" fmla="*/ 2 w 196"/>
                  <a:gd name="T29" fmla="*/ 69 h 78"/>
                  <a:gd name="T30" fmla="*/ 9 w 196"/>
                  <a:gd name="T31" fmla="*/ 76 h 78"/>
                  <a:gd name="T32" fmla="*/ 13 w 196"/>
                  <a:gd name="T33" fmla="*/ 78 h 78"/>
                  <a:gd name="T34" fmla="*/ 23 w 196"/>
                  <a:gd name="T35" fmla="*/ 78 h 78"/>
                  <a:gd name="T36" fmla="*/ 180 w 196"/>
                  <a:gd name="T37" fmla="*/ 38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78">
                    <a:moveTo>
                      <a:pt x="180" y="38"/>
                    </a:moveTo>
                    <a:lnTo>
                      <a:pt x="186" y="36"/>
                    </a:lnTo>
                    <a:lnTo>
                      <a:pt x="194" y="28"/>
                    </a:lnTo>
                    <a:lnTo>
                      <a:pt x="196" y="25"/>
                    </a:lnTo>
                    <a:lnTo>
                      <a:pt x="196" y="15"/>
                    </a:lnTo>
                    <a:lnTo>
                      <a:pt x="194" y="9"/>
                    </a:lnTo>
                    <a:lnTo>
                      <a:pt x="186" y="2"/>
                    </a:lnTo>
                    <a:lnTo>
                      <a:pt x="182" y="0"/>
                    </a:lnTo>
                    <a:lnTo>
                      <a:pt x="173" y="0"/>
                    </a:lnTo>
                    <a:lnTo>
                      <a:pt x="15" y="40"/>
                    </a:lnTo>
                    <a:lnTo>
                      <a:pt x="9" y="42"/>
                    </a:lnTo>
                    <a:lnTo>
                      <a:pt x="2" y="50"/>
                    </a:lnTo>
                    <a:lnTo>
                      <a:pt x="0" y="53"/>
                    </a:lnTo>
                    <a:lnTo>
                      <a:pt x="0" y="63"/>
                    </a:lnTo>
                    <a:lnTo>
                      <a:pt x="2" y="69"/>
                    </a:lnTo>
                    <a:lnTo>
                      <a:pt x="9" y="76"/>
                    </a:lnTo>
                    <a:lnTo>
                      <a:pt x="13" y="78"/>
                    </a:lnTo>
                    <a:lnTo>
                      <a:pt x="23" y="78"/>
                    </a:lnTo>
                    <a:lnTo>
                      <a:pt x="18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79" name="Freeform 49"/>
              <p:cNvSpPr>
                <a:spLocks/>
              </p:cNvSpPr>
              <p:nvPr/>
            </p:nvSpPr>
            <p:spPr bwMode="auto">
              <a:xfrm>
                <a:off x="3352" y="1056"/>
                <a:ext cx="187" cy="79"/>
              </a:xfrm>
              <a:custGeom>
                <a:avLst/>
                <a:gdLst>
                  <a:gd name="T0" fmla="*/ 162 w 187"/>
                  <a:gd name="T1" fmla="*/ 79 h 79"/>
                  <a:gd name="T2" fmla="*/ 173 w 187"/>
                  <a:gd name="T3" fmla="*/ 79 h 79"/>
                  <a:gd name="T4" fmla="*/ 177 w 187"/>
                  <a:gd name="T5" fmla="*/ 77 h 79"/>
                  <a:gd name="T6" fmla="*/ 185 w 187"/>
                  <a:gd name="T7" fmla="*/ 69 h 79"/>
                  <a:gd name="T8" fmla="*/ 187 w 187"/>
                  <a:gd name="T9" fmla="*/ 65 h 79"/>
                  <a:gd name="T10" fmla="*/ 187 w 187"/>
                  <a:gd name="T11" fmla="*/ 54 h 79"/>
                  <a:gd name="T12" fmla="*/ 185 w 187"/>
                  <a:gd name="T13" fmla="*/ 50 h 79"/>
                  <a:gd name="T14" fmla="*/ 177 w 187"/>
                  <a:gd name="T15" fmla="*/ 42 h 79"/>
                  <a:gd name="T16" fmla="*/ 173 w 187"/>
                  <a:gd name="T17" fmla="*/ 40 h 79"/>
                  <a:gd name="T18" fmla="*/ 25 w 187"/>
                  <a:gd name="T19" fmla="*/ 0 h 79"/>
                  <a:gd name="T20" fmla="*/ 14 w 187"/>
                  <a:gd name="T21" fmla="*/ 0 h 79"/>
                  <a:gd name="T22" fmla="*/ 10 w 187"/>
                  <a:gd name="T23" fmla="*/ 2 h 79"/>
                  <a:gd name="T24" fmla="*/ 2 w 187"/>
                  <a:gd name="T25" fmla="*/ 10 h 79"/>
                  <a:gd name="T26" fmla="*/ 0 w 187"/>
                  <a:gd name="T27" fmla="*/ 13 h 79"/>
                  <a:gd name="T28" fmla="*/ 0 w 187"/>
                  <a:gd name="T29" fmla="*/ 25 h 79"/>
                  <a:gd name="T30" fmla="*/ 2 w 187"/>
                  <a:gd name="T31" fmla="*/ 29 h 79"/>
                  <a:gd name="T32" fmla="*/ 10 w 187"/>
                  <a:gd name="T33" fmla="*/ 36 h 79"/>
                  <a:gd name="T34" fmla="*/ 14 w 187"/>
                  <a:gd name="T35" fmla="*/ 38 h 79"/>
                  <a:gd name="T36" fmla="*/ 162 w 187"/>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7" h="79">
                    <a:moveTo>
                      <a:pt x="162" y="79"/>
                    </a:moveTo>
                    <a:lnTo>
                      <a:pt x="173" y="79"/>
                    </a:lnTo>
                    <a:lnTo>
                      <a:pt x="177" y="77"/>
                    </a:lnTo>
                    <a:lnTo>
                      <a:pt x="185" y="69"/>
                    </a:lnTo>
                    <a:lnTo>
                      <a:pt x="187" y="65"/>
                    </a:lnTo>
                    <a:lnTo>
                      <a:pt x="187" y="54"/>
                    </a:lnTo>
                    <a:lnTo>
                      <a:pt x="185" y="50"/>
                    </a:lnTo>
                    <a:lnTo>
                      <a:pt x="177" y="42"/>
                    </a:lnTo>
                    <a:lnTo>
                      <a:pt x="173" y="40"/>
                    </a:lnTo>
                    <a:lnTo>
                      <a:pt x="25" y="0"/>
                    </a:lnTo>
                    <a:lnTo>
                      <a:pt x="14" y="0"/>
                    </a:lnTo>
                    <a:lnTo>
                      <a:pt x="10" y="2"/>
                    </a:lnTo>
                    <a:lnTo>
                      <a:pt x="2" y="10"/>
                    </a:lnTo>
                    <a:lnTo>
                      <a:pt x="0" y="13"/>
                    </a:lnTo>
                    <a:lnTo>
                      <a:pt x="0" y="25"/>
                    </a:lnTo>
                    <a:lnTo>
                      <a:pt x="2" y="29"/>
                    </a:lnTo>
                    <a:lnTo>
                      <a:pt x="10" y="36"/>
                    </a:lnTo>
                    <a:lnTo>
                      <a:pt x="14" y="38"/>
                    </a:lnTo>
                    <a:lnTo>
                      <a:pt x="16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1280" name="Freeform 50"/>
              <p:cNvSpPr>
                <a:spLocks/>
              </p:cNvSpPr>
              <p:nvPr/>
            </p:nvSpPr>
            <p:spPr bwMode="auto">
              <a:xfrm>
                <a:off x="3352" y="1104"/>
                <a:ext cx="196" cy="80"/>
              </a:xfrm>
              <a:custGeom>
                <a:avLst/>
                <a:gdLst>
                  <a:gd name="T0" fmla="*/ 183 w 196"/>
                  <a:gd name="T1" fmla="*/ 38 h 80"/>
                  <a:gd name="T2" fmla="*/ 187 w 196"/>
                  <a:gd name="T3" fmla="*/ 36 h 80"/>
                  <a:gd name="T4" fmla="*/ 194 w 196"/>
                  <a:gd name="T5" fmla="*/ 29 h 80"/>
                  <a:gd name="T6" fmla="*/ 196 w 196"/>
                  <a:gd name="T7" fmla="*/ 25 h 80"/>
                  <a:gd name="T8" fmla="*/ 196 w 196"/>
                  <a:gd name="T9" fmla="*/ 13 h 80"/>
                  <a:gd name="T10" fmla="*/ 194 w 196"/>
                  <a:gd name="T11" fmla="*/ 10 h 80"/>
                  <a:gd name="T12" fmla="*/ 187 w 196"/>
                  <a:gd name="T13" fmla="*/ 2 h 80"/>
                  <a:gd name="T14" fmla="*/ 183 w 196"/>
                  <a:gd name="T15" fmla="*/ 0 h 80"/>
                  <a:gd name="T16" fmla="*/ 171 w 196"/>
                  <a:gd name="T17" fmla="*/ 0 h 80"/>
                  <a:gd name="T18" fmla="*/ 14 w 196"/>
                  <a:gd name="T19" fmla="*/ 42 h 80"/>
                  <a:gd name="T20" fmla="*/ 10 w 196"/>
                  <a:gd name="T21" fmla="*/ 44 h 80"/>
                  <a:gd name="T22" fmla="*/ 2 w 196"/>
                  <a:gd name="T23" fmla="*/ 52 h 80"/>
                  <a:gd name="T24" fmla="*/ 0 w 196"/>
                  <a:gd name="T25" fmla="*/ 56 h 80"/>
                  <a:gd name="T26" fmla="*/ 0 w 196"/>
                  <a:gd name="T27" fmla="*/ 67 h 80"/>
                  <a:gd name="T28" fmla="*/ 2 w 196"/>
                  <a:gd name="T29" fmla="*/ 71 h 80"/>
                  <a:gd name="T30" fmla="*/ 10 w 196"/>
                  <a:gd name="T31" fmla="*/ 79 h 80"/>
                  <a:gd name="T32" fmla="*/ 14 w 196"/>
                  <a:gd name="T33" fmla="*/ 80 h 80"/>
                  <a:gd name="T34" fmla="*/ 25 w 196"/>
                  <a:gd name="T35" fmla="*/ 80 h 80"/>
                  <a:gd name="T36" fmla="*/ 183 w 196"/>
                  <a:gd name="T37" fmla="*/ 38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80">
                    <a:moveTo>
                      <a:pt x="183" y="38"/>
                    </a:moveTo>
                    <a:lnTo>
                      <a:pt x="187" y="36"/>
                    </a:lnTo>
                    <a:lnTo>
                      <a:pt x="194" y="29"/>
                    </a:lnTo>
                    <a:lnTo>
                      <a:pt x="196" y="25"/>
                    </a:lnTo>
                    <a:lnTo>
                      <a:pt x="196" y="13"/>
                    </a:lnTo>
                    <a:lnTo>
                      <a:pt x="194" y="10"/>
                    </a:lnTo>
                    <a:lnTo>
                      <a:pt x="187" y="2"/>
                    </a:lnTo>
                    <a:lnTo>
                      <a:pt x="183" y="0"/>
                    </a:lnTo>
                    <a:lnTo>
                      <a:pt x="171" y="0"/>
                    </a:lnTo>
                    <a:lnTo>
                      <a:pt x="14" y="42"/>
                    </a:lnTo>
                    <a:lnTo>
                      <a:pt x="10" y="44"/>
                    </a:lnTo>
                    <a:lnTo>
                      <a:pt x="2" y="52"/>
                    </a:lnTo>
                    <a:lnTo>
                      <a:pt x="0" y="56"/>
                    </a:lnTo>
                    <a:lnTo>
                      <a:pt x="0" y="67"/>
                    </a:lnTo>
                    <a:lnTo>
                      <a:pt x="2" y="71"/>
                    </a:lnTo>
                    <a:lnTo>
                      <a:pt x="10" y="79"/>
                    </a:lnTo>
                    <a:lnTo>
                      <a:pt x="14" y="80"/>
                    </a:lnTo>
                    <a:lnTo>
                      <a:pt x="25" y="80"/>
                    </a:lnTo>
                    <a:lnTo>
                      <a:pt x="18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grpSp>
          <p:nvGrpSpPr>
            <p:cNvPr id="181258" name="Group 51"/>
            <p:cNvGrpSpPr>
              <a:grpSpLocks/>
            </p:cNvGrpSpPr>
            <p:nvPr/>
          </p:nvGrpSpPr>
          <p:grpSpPr bwMode="auto">
            <a:xfrm>
              <a:off x="3539" y="854"/>
              <a:ext cx="981" cy="495"/>
              <a:chOff x="3539" y="854"/>
              <a:chExt cx="981" cy="495"/>
            </a:xfrm>
          </p:grpSpPr>
          <p:sp>
            <p:nvSpPr>
              <p:cNvPr id="181259" name="Freeform 52"/>
              <p:cNvSpPr>
                <a:spLocks/>
              </p:cNvSpPr>
              <p:nvPr/>
            </p:nvSpPr>
            <p:spPr bwMode="auto">
              <a:xfrm>
                <a:off x="3539" y="894"/>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0 w 455"/>
                  <a:gd name="T11" fmla="*/ 449 h 455"/>
                  <a:gd name="T12" fmla="*/ 224 w 455"/>
                  <a:gd name="T13" fmla="*/ 455 h 455"/>
                  <a:gd name="T14" fmla="*/ 261 w 455"/>
                  <a:gd name="T15" fmla="*/ 451 h 455"/>
                  <a:gd name="T16" fmla="*/ 303 w 455"/>
                  <a:gd name="T17" fmla="*/ 442 h 455"/>
                  <a:gd name="T18" fmla="*/ 353 w 455"/>
                  <a:gd name="T19" fmla="*/ 415 h 455"/>
                  <a:gd name="T20" fmla="*/ 426 w 455"/>
                  <a:gd name="T21" fmla="*/ 334 h 455"/>
                  <a:gd name="T22" fmla="*/ 443 w 455"/>
                  <a:gd name="T23" fmla="*/ 294 h 455"/>
                  <a:gd name="T24" fmla="*/ 453 w 455"/>
                  <a:gd name="T25" fmla="*/ 250 h 455"/>
                  <a:gd name="T26" fmla="*/ 453 w 455"/>
                  <a:gd name="T27" fmla="*/ 215 h 455"/>
                  <a:gd name="T28" fmla="*/ 447 w 455"/>
                  <a:gd name="T29" fmla="*/ 167 h 455"/>
                  <a:gd name="T30" fmla="*/ 430 w 455"/>
                  <a:gd name="T31" fmla="*/ 127 h 455"/>
                  <a:gd name="T32" fmla="*/ 403 w 455"/>
                  <a:gd name="T33" fmla="*/ 81 h 455"/>
                  <a:gd name="T34" fmla="*/ 353 w 455"/>
                  <a:gd name="T35" fmla="*/ 39 h 455"/>
                  <a:gd name="T36" fmla="*/ 303 w 455"/>
                  <a:gd name="T37" fmla="*/ 12 h 455"/>
                  <a:gd name="T38" fmla="*/ 261 w 455"/>
                  <a:gd name="T39" fmla="*/ 2 h 455"/>
                  <a:gd name="T40" fmla="*/ 180 w 455"/>
                  <a:gd name="T41" fmla="*/ 4 h 455"/>
                  <a:gd name="T42" fmla="*/ 136 w 455"/>
                  <a:gd name="T43" fmla="*/ 18 h 455"/>
                  <a:gd name="T44" fmla="*/ 100 w 455"/>
                  <a:gd name="T45" fmla="*/ 39 h 455"/>
                  <a:gd name="T46" fmla="*/ 38 w 455"/>
                  <a:gd name="T47" fmla="*/ 100 h 455"/>
                  <a:gd name="T48" fmla="*/ 17 w 455"/>
                  <a:gd name="T49" fmla="*/ 137 h 455"/>
                  <a:gd name="T50" fmla="*/ 4 w 455"/>
                  <a:gd name="T51" fmla="*/ 181 h 455"/>
                  <a:gd name="T52" fmla="*/ 23 w 455"/>
                  <a:gd name="T53" fmla="*/ 227 h 455"/>
                  <a:gd name="T54" fmla="*/ 28 w 455"/>
                  <a:gd name="T55" fmla="*/ 175 h 455"/>
                  <a:gd name="T56" fmla="*/ 42 w 455"/>
                  <a:gd name="T57" fmla="*/ 139 h 455"/>
                  <a:gd name="T58" fmla="*/ 63 w 455"/>
                  <a:gd name="T59" fmla="*/ 102 h 455"/>
                  <a:gd name="T60" fmla="*/ 88 w 455"/>
                  <a:gd name="T61" fmla="*/ 77 h 455"/>
                  <a:gd name="T62" fmla="*/ 119 w 455"/>
                  <a:gd name="T63" fmla="*/ 52 h 455"/>
                  <a:gd name="T64" fmla="*/ 155 w 455"/>
                  <a:gd name="T65" fmla="*/ 35 h 455"/>
                  <a:gd name="T66" fmla="*/ 194 w 455"/>
                  <a:gd name="T67" fmla="*/ 25 h 455"/>
                  <a:gd name="T68" fmla="*/ 286 w 455"/>
                  <a:gd name="T69" fmla="*/ 33 h 455"/>
                  <a:gd name="T70" fmla="*/ 322 w 455"/>
                  <a:gd name="T71" fmla="*/ 47 h 455"/>
                  <a:gd name="T72" fmla="*/ 370 w 455"/>
                  <a:gd name="T73" fmla="*/ 83 h 455"/>
                  <a:gd name="T74" fmla="*/ 401 w 455"/>
                  <a:gd name="T75" fmla="*/ 119 h 455"/>
                  <a:gd name="T76" fmla="*/ 418 w 455"/>
                  <a:gd name="T77" fmla="*/ 156 h 455"/>
                  <a:gd name="T78" fmla="*/ 428 w 455"/>
                  <a:gd name="T79" fmla="*/ 194 h 455"/>
                  <a:gd name="T80" fmla="*/ 432 w 455"/>
                  <a:gd name="T81" fmla="*/ 225 h 455"/>
                  <a:gd name="T82" fmla="*/ 426 w 455"/>
                  <a:gd name="T83" fmla="*/ 267 h 455"/>
                  <a:gd name="T84" fmla="*/ 416 w 455"/>
                  <a:gd name="T85" fmla="*/ 304 h 455"/>
                  <a:gd name="T86" fmla="*/ 384 w 455"/>
                  <a:gd name="T87" fmla="*/ 355 h 455"/>
                  <a:gd name="T88" fmla="*/ 313 w 455"/>
                  <a:gd name="T89" fmla="*/ 411 h 455"/>
                  <a:gd name="T90" fmla="*/ 276 w 455"/>
                  <a:gd name="T91" fmla="*/ 424 h 455"/>
                  <a:gd name="T92" fmla="*/ 234 w 455"/>
                  <a:gd name="T93" fmla="*/ 430 h 455"/>
                  <a:gd name="T94" fmla="*/ 205 w 455"/>
                  <a:gd name="T95" fmla="*/ 430 h 455"/>
                  <a:gd name="T96" fmla="*/ 165 w 455"/>
                  <a:gd name="T97" fmla="*/ 421 h 455"/>
                  <a:gd name="T98" fmla="*/ 128 w 455"/>
                  <a:gd name="T99" fmla="*/ 407 h 455"/>
                  <a:gd name="T100" fmla="*/ 96 w 455"/>
                  <a:gd name="T101" fmla="*/ 384 h 455"/>
                  <a:gd name="T102" fmla="*/ 57 w 455"/>
                  <a:gd name="T103" fmla="*/ 342 h 455"/>
                  <a:gd name="T104" fmla="*/ 34 w 455"/>
                  <a:gd name="T105" fmla="*/ 296 h 455"/>
                  <a:gd name="T106" fmla="*/ 25 w 455"/>
                  <a:gd name="T107" fmla="*/ 258 h 4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55" h="455">
                    <a:moveTo>
                      <a:pt x="0" y="227"/>
                    </a:moveTo>
                    <a:lnTo>
                      <a:pt x="0" y="248"/>
                    </a:lnTo>
                    <a:lnTo>
                      <a:pt x="2" y="261"/>
                    </a:lnTo>
                    <a:lnTo>
                      <a:pt x="4" y="271"/>
                    </a:lnTo>
                    <a:lnTo>
                      <a:pt x="5" y="284"/>
                    </a:lnTo>
                    <a:lnTo>
                      <a:pt x="9" y="294"/>
                    </a:lnTo>
                    <a:lnTo>
                      <a:pt x="11" y="304"/>
                    </a:lnTo>
                    <a:lnTo>
                      <a:pt x="17" y="315"/>
                    </a:lnTo>
                    <a:lnTo>
                      <a:pt x="23" y="325"/>
                    </a:lnTo>
                    <a:lnTo>
                      <a:pt x="27" y="334"/>
                    </a:lnTo>
                    <a:lnTo>
                      <a:pt x="38" y="353"/>
                    </a:lnTo>
                    <a:lnTo>
                      <a:pt x="50" y="371"/>
                    </a:lnTo>
                    <a:lnTo>
                      <a:pt x="57" y="378"/>
                    </a:lnTo>
                    <a:lnTo>
                      <a:pt x="63" y="386"/>
                    </a:lnTo>
                    <a:lnTo>
                      <a:pt x="80" y="403"/>
                    </a:lnTo>
                    <a:lnTo>
                      <a:pt x="100" y="415"/>
                    </a:lnTo>
                    <a:lnTo>
                      <a:pt x="107" y="421"/>
                    </a:lnTo>
                    <a:lnTo>
                      <a:pt x="117" y="426"/>
                    </a:lnTo>
                    <a:lnTo>
                      <a:pt x="126" y="430"/>
                    </a:lnTo>
                    <a:lnTo>
                      <a:pt x="136" y="436"/>
                    </a:lnTo>
                    <a:lnTo>
                      <a:pt x="148" y="442"/>
                    </a:lnTo>
                    <a:lnTo>
                      <a:pt x="157" y="444"/>
                    </a:lnTo>
                    <a:lnTo>
                      <a:pt x="167" y="447"/>
                    </a:lnTo>
                    <a:lnTo>
                      <a:pt x="180" y="449"/>
                    </a:lnTo>
                    <a:lnTo>
                      <a:pt x="190" y="451"/>
                    </a:lnTo>
                    <a:lnTo>
                      <a:pt x="201" y="453"/>
                    </a:lnTo>
                    <a:lnTo>
                      <a:pt x="213" y="453"/>
                    </a:lnTo>
                    <a:lnTo>
                      <a:pt x="224" y="455"/>
                    </a:lnTo>
                    <a:lnTo>
                      <a:pt x="228" y="455"/>
                    </a:lnTo>
                    <a:lnTo>
                      <a:pt x="238" y="453"/>
                    </a:lnTo>
                    <a:lnTo>
                      <a:pt x="247" y="453"/>
                    </a:lnTo>
                    <a:lnTo>
                      <a:pt x="261" y="451"/>
                    </a:lnTo>
                    <a:lnTo>
                      <a:pt x="270" y="449"/>
                    </a:lnTo>
                    <a:lnTo>
                      <a:pt x="284" y="447"/>
                    </a:lnTo>
                    <a:lnTo>
                      <a:pt x="294" y="444"/>
                    </a:lnTo>
                    <a:lnTo>
                      <a:pt x="303" y="442"/>
                    </a:lnTo>
                    <a:lnTo>
                      <a:pt x="315" y="436"/>
                    </a:lnTo>
                    <a:lnTo>
                      <a:pt x="324" y="430"/>
                    </a:lnTo>
                    <a:lnTo>
                      <a:pt x="334" y="426"/>
                    </a:lnTo>
                    <a:lnTo>
                      <a:pt x="353" y="415"/>
                    </a:lnTo>
                    <a:lnTo>
                      <a:pt x="370" y="403"/>
                    </a:lnTo>
                    <a:lnTo>
                      <a:pt x="403" y="371"/>
                    </a:lnTo>
                    <a:lnTo>
                      <a:pt x="415" y="353"/>
                    </a:lnTo>
                    <a:lnTo>
                      <a:pt x="426" y="334"/>
                    </a:lnTo>
                    <a:lnTo>
                      <a:pt x="430" y="325"/>
                    </a:lnTo>
                    <a:lnTo>
                      <a:pt x="436" y="315"/>
                    </a:lnTo>
                    <a:lnTo>
                      <a:pt x="441" y="304"/>
                    </a:lnTo>
                    <a:lnTo>
                      <a:pt x="443" y="294"/>
                    </a:lnTo>
                    <a:lnTo>
                      <a:pt x="447"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7" y="167"/>
                    </a:lnTo>
                    <a:lnTo>
                      <a:pt x="443" y="158"/>
                    </a:lnTo>
                    <a:lnTo>
                      <a:pt x="441" y="148"/>
                    </a:lnTo>
                    <a:lnTo>
                      <a:pt x="436" y="137"/>
                    </a:lnTo>
                    <a:lnTo>
                      <a:pt x="430" y="127"/>
                    </a:lnTo>
                    <a:lnTo>
                      <a:pt x="426" y="117"/>
                    </a:lnTo>
                    <a:lnTo>
                      <a:pt x="420" y="108"/>
                    </a:lnTo>
                    <a:lnTo>
                      <a:pt x="415" y="100"/>
                    </a:lnTo>
                    <a:lnTo>
                      <a:pt x="403" y="81"/>
                    </a:lnTo>
                    <a:lnTo>
                      <a:pt x="386" y="64"/>
                    </a:lnTo>
                    <a:lnTo>
                      <a:pt x="378" y="58"/>
                    </a:lnTo>
                    <a:lnTo>
                      <a:pt x="370" y="50"/>
                    </a:lnTo>
                    <a:lnTo>
                      <a:pt x="353" y="39"/>
                    </a:lnTo>
                    <a:lnTo>
                      <a:pt x="334" y="27"/>
                    </a:lnTo>
                    <a:lnTo>
                      <a:pt x="324" y="23"/>
                    </a:lnTo>
                    <a:lnTo>
                      <a:pt x="315" y="18"/>
                    </a:lnTo>
                    <a:lnTo>
                      <a:pt x="303" y="12"/>
                    </a:lnTo>
                    <a:lnTo>
                      <a:pt x="294" y="10"/>
                    </a:lnTo>
                    <a:lnTo>
                      <a:pt x="284" y="6"/>
                    </a:lnTo>
                    <a:lnTo>
                      <a:pt x="270" y="4"/>
                    </a:lnTo>
                    <a:lnTo>
                      <a:pt x="261" y="2"/>
                    </a:lnTo>
                    <a:lnTo>
                      <a:pt x="249" y="0"/>
                    </a:lnTo>
                    <a:lnTo>
                      <a:pt x="203" y="0"/>
                    </a:lnTo>
                    <a:lnTo>
                      <a:pt x="190" y="2"/>
                    </a:lnTo>
                    <a:lnTo>
                      <a:pt x="180" y="4"/>
                    </a:lnTo>
                    <a:lnTo>
                      <a:pt x="167" y="6"/>
                    </a:lnTo>
                    <a:lnTo>
                      <a:pt x="157" y="10"/>
                    </a:lnTo>
                    <a:lnTo>
                      <a:pt x="148" y="12"/>
                    </a:lnTo>
                    <a:lnTo>
                      <a:pt x="136" y="18"/>
                    </a:lnTo>
                    <a:lnTo>
                      <a:pt x="126" y="23"/>
                    </a:lnTo>
                    <a:lnTo>
                      <a:pt x="117" y="27"/>
                    </a:lnTo>
                    <a:lnTo>
                      <a:pt x="107" y="33"/>
                    </a:lnTo>
                    <a:lnTo>
                      <a:pt x="100" y="39"/>
                    </a:lnTo>
                    <a:lnTo>
                      <a:pt x="80" y="50"/>
                    </a:lnTo>
                    <a:lnTo>
                      <a:pt x="65" y="66"/>
                    </a:lnTo>
                    <a:lnTo>
                      <a:pt x="50" y="81"/>
                    </a:lnTo>
                    <a:lnTo>
                      <a:pt x="38" y="100"/>
                    </a:lnTo>
                    <a:lnTo>
                      <a:pt x="32" y="108"/>
                    </a:lnTo>
                    <a:lnTo>
                      <a:pt x="27" y="117"/>
                    </a:lnTo>
                    <a:lnTo>
                      <a:pt x="23" y="127"/>
                    </a:lnTo>
                    <a:lnTo>
                      <a:pt x="17" y="137"/>
                    </a:lnTo>
                    <a:lnTo>
                      <a:pt x="11" y="148"/>
                    </a:lnTo>
                    <a:lnTo>
                      <a:pt x="9" y="158"/>
                    </a:lnTo>
                    <a:lnTo>
                      <a:pt x="5" y="167"/>
                    </a:lnTo>
                    <a:lnTo>
                      <a:pt x="4" y="181"/>
                    </a:lnTo>
                    <a:lnTo>
                      <a:pt x="2" y="190"/>
                    </a:lnTo>
                    <a:lnTo>
                      <a:pt x="0" y="202"/>
                    </a:lnTo>
                    <a:lnTo>
                      <a:pt x="0" y="227"/>
                    </a:lnTo>
                    <a:lnTo>
                      <a:pt x="23" y="227"/>
                    </a:lnTo>
                    <a:lnTo>
                      <a:pt x="23" y="206"/>
                    </a:lnTo>
                    <a:lnTo>
                      <a:pt x="25" y="194"/>
                    </a:lnTo>
                    <a:lnTo>
                      <a:pt x="27" y="185"/>
                    </a:lnTo>
                    <a:lnTo>
                      <a:pt x="28" y="175"/>
                    </a:lnTo>
                    <a:lnTo>
                      <a:pt x="32" y="165"/>
                    </a:lnTo>
                    <a:lnTo>
                      <a:pt x="34" y="156"/>
                    </a:lnTo>
                    <a:lnTo>
                      <a:pt x="36" y="148"/>
                    </a:lnTo>
                    <a:lnTo>
                      <a:pt x="42" y="139"/>
                    </a:lnTo>
                    <a:lnTo>
                      <a:pt x="46" y="129"/>
                    </a:lnTo>
                    <a:lnTo>
                      <a:pt x="52" y="119"/>
                    </a:lnTo>
                    <a:lnTo>
                      <a:pt x="57" y="112"/>
                    </a:lnTo>
                    <a:lnTo>
                      <a:pt x="63" y="102"/>
                    </a:lnTo>
                    <a:lnTo>
                      <a:pt x="69" y="96"/>
                    </a:lnTo>
                    <a:lnTo>
                      <a:pt x="76" y="89"/>
                    </a:lnTo>
                    <a:lnTo>
                      <a:pt x="80" y="81"/>
                    </a:lnTo>
                    <a:lnTo>
                      <a:pt x="88" y="77"/>
                    </a:lnTo>
                    <a:lnTo>
                      <a:pt x="96" y="70"/>
                    </a:lnTo>
                    <a:lnTo>
                      <a:pt x="101" y="64"/>
                    </a:lnTo>
                    <a:lnTo>
                      <a:pt x="111" y="58"/>
                    </a:lnTo>
                    <a:lnTo>
                      <a:pt x="119" y="52"/>
                    </a:lnTo>
                    <a:lnTo>
                      <a:pt x="128" y="47"/>
                    </a:lnTo>
                    <a:lnTo>
                      <a:pt x="138" y="43"/>
                    </a:lnTo>
                    <a:lnTo>
                      <a:pt x="148" y="37"/>
                    </a:lnTo>
                    <a:lnTo>
                      <a:pt x="155" y="35"/>
                    </a:lnTo>
                    <a:lnTo>
                      <a:pt x="165" y="33"/>
                    </a:lnTo>
                    <a:lnTo>
                      <a:pt x="174" y="29"/>
                    </a:lnTo>
                    <a:lnTo>
                      <a:pt x="184" y="27"/>
                    </a:lnTo>
                    <a:lnTo>
                      <a:pt x="194" y="25"/>
                    </a:lnTo>
                    <a:lnTo>
                      <a:pt x="203" y="23"/>
                    </a:lnTo>
                    <a:lnTo>
                      <a:pt x="267" y="27"/>
                    </a:lnTo>
                    <a:lnTo>
                      <a:pt x="276" y="29"/>
                    </a:lnTo>
                    <a:lnTo>
                      <a:pt x="286" y="33"/>
                    </a:lnTo>
                    <a:lnTo>
                      <a:pt x="295" y="35"/>
                    </a:lnTo>
                    <a:lnTo>
                      <a:pt x="303" y="37"/>
                    </a:lnTo>
                    <a:lnTo>
                      <a:pt x="313" y="43"/>
                    </a:lnTo>
                    <a:lnTo>
                      <a:pt x="322" y="47"/>
                    </a:lnTo>
                    <a:lnTo>
                      <a:pt x="342" y="58"/>
                    </a:lnTo>
                    <a:lnTo>
                      <a:pt x="355" y="70"/>
                    </a:lnTo>
                    <a:lnTo>
                      <a:pt x="363" y="77"/>
                    </a:lnTo>
                    <a:lnTo>
                      <a:pt x="370" y="83"/>
                    </a:lnTo>
                    <a:lnTo>
                      <a:pt x="384" y="96"/>
                    </a:lnTo>
                    <a:lnTo>
                      <a:pt x="390" y="102"/>
                    </a:lnTo>
                    <a:lnTo>
                      <a:pt x="395" y="112"/>
                    </a:lnTo>
                    <a:lnTo>
                      <a:pt x="401" y="119"/>
                    </a:lnTo>
                    <a:lnTo>
                      <a:pt x="407" y="129"/>
                    </a:lnTo>
                    <a:lnTo>
                      <a:pt x="411" y="139"/>
                    </a:lnTo>
                    <a:lnTo>
                      <a:pt x="416" y="148"/>
                    </a:lnTo>
                    <a:lnTo>
                      <a:pt x="418" y="156"/>
                    </a:lnTo>
                    <a:lnTo>
                      <a:pt x="420" y="165"/>
                    </a:lnTo>
                    <a:lnTo>
                      <a:pt x="424" y="175"/>
                    </a:lnTo>
                    <a:lnTo>
                      <a:pt x="426" y="185"/>
                    </a:lnTo>
                    <a:lnTo>
                      <a:pt x="428" y="194"/>
                    </a:lnTo>
                    <a:lnTo>
                      <a:pt x="430" y="204"/>
                    </a:lnTo>
                    <a:lnTo>
                      <a:pt x="430" y="215"/>
                    </a:lnTo>
                    <a:lnTo>
                      <a:pt x="432" y="229"/>
                    </a:lnTo>
                    <a:lnTo>
                      <a:pt x="432" y="225"/>
                    </a:lnTo>
                    <a:lnTo>
                      <a:pt x="430" y="235"/>
                    </a:lnTo>
                    <a:lnTo>
                      <a:pt x="430" y="246"/>
                    </a:lnTo>
                    <a:lnTo>
                      <a:pt x="428" y="258"/>
                    </a:lnTo>
                    <a:lnTo>
                      <a:pt x="426" y="267"/>
                    </a:lnTo>
                    <a:lnTo>
                      <a:pt x="424" y="277"/>
                    </a:lnTo>
                    <a:lnTo>
                      <a:pt x="420" y="286"/>
                    </a:lnTo>
                    <a:lnTo>
                      <a:pt x="418" y="296"/>
                    </a:lnTo>
                    <a:lnTo>
                      <a:pt x="416" y="304"/>
                    </a:lnTo>
                    <a:lnTo>
                      <a:pt x="411" y="313"/>
                    </a:lnTo>
                    <a:lnTo>
                      <a:pt x="407" y="323"/>
                    </a:lnTo>
                    <a:lnTo>
                      <a:pt x="395" y="342"/>
                    </a:lnTo>
                    <a:lnTo>
                      <a:pt x="384" y="355"/>
                    </a:lnTo>
                    <a:lnTo>
                      <a:pt x="355" y="384"/>
                    </a:lnTo>
                    <a:lnTo>
                      <a:pt x="342" y="396"/>
                    </a:lnTo>
                    <a:lnTo>
                      <a:pt x="322" y="407"/>
                    </a:lnTo>
                    <a:lnTo>
                      <a:pt x="313" y="411"/>
                    </a:lnTo>
                    <a:lnTo>
                      <a:pt x="303" y="417"/>
                    </a:lnTo>
                    <a:lnTo>
                      <a:pt x="295" y="419"/>
                    </a:lnTo>
                    <a:lnTo>
                      <a:pt x="286" y="421"/>
                    </a:lnTo>
                    <a:lnTo>
                      <a:pt x="276" y="424"/>
                    </a:lnTo>
                    <a:lnTo>
                      <a:pt x="267" y="426"/>
                    </a:lnTo>
                    <a:lnTo>
                      <a:pt x="257" y="428"/>
                    </a:lnTo>
                    <a:lnTo>
                      <a:pt x="247" y="430"/>
                    </a:lnTo>
                    <a:lnTo>
                      <a:pt x="234" y="430"/>
                    </a:lnTo>
                    <a:lnTo>
                      <a:pt x="224" y="432"/>
                    </a:lnTo>
                    <a:lnTo>
                      <a:pt x="228" y="432"/>
                    </a:lnTo>
                    <a:lnTo>
                      <a:pt x="217" y="430"/>
                    </a:lnTo>
                    <a:lnTo>
                      <a:pt x="205" y="430"/>
                    </a:lnTo>
                    <a:lnTo>
                      <a:pt x="194" y="428"/>
                    </a:lnTo>
                    <a:lnTo>
                      <a:pt x="184" y="426"/>
                    </a:lnTo>
                    <a:lnTo>
                      <a:pt x="174" y="424"/>
                    </a:lnTo>
                    <a:lnTo>
                      <a:pt x="165" y="421"/>
                    </a:lnTo>
                    <a:lnTo>
                      <a:pt x="155" y="419"/>
                    </a:lnTo>
                    <a:lnTo>
                      <a:pt x="148" y="417"/>
                    </a:lnTo>
                    <a:lnTo>
                      <a:pt x="138" y="411"/>
                    </a:lnTo>
                    <a:lnTo>
                      <a:pt x="128" y="407"/>
                    </a:lnTo>
                    <a:lnTo>
                      <a:pt x="119" y="401"/>
                    </a:lnTo>
                    <a:lnTo>
                      <a:pt x="111" y="396"/>
                    </a:lnTo>
                    <a:lnTo>
                      <a:pt x="101" y="390"/>
                    </a:lnTo>
                    <a:lnTo>
                      <a:pt x="96" y="384"/>
                    </a:lnTo>
                    <a:lnTo>
                      <a:pt x="82" y="371"/>
                    </a:lnTo>
                    <a:lnTo>
                      <a:pt x="76" y="363"/>
                    </a:lnTo>
                    <a:lnTo>
                      <a:pt x="69" y="355"/>
                    </a:lnTo>
                    <a:lnTo>
                      <a:pt x="57" y="342"/>
                    </a:lnTo>
                    <a:lnTo>
                      <a:pt x="46" y="323"/>
                    </a:lnTo>
                    <a:lnTo>
                      <a:pt x="42" y="313"/>
                    </a:lnTo>
                    <a:lnTo>
                      <a:pt x="36" y="304"/>
                    </a:lnTo>
                    <a:lnTo>
                      <a:pt x="34" y="296"/>
                    </a:lnTo>
                    <a:lnTo>
                      <a:pt x="32" y="286"/>
                    </a:lnTo>
                    <a:lnTo>
                      <a:pt x="28" y="277"/>
                    </a:lnTo>
                    <a:lnTo>
                      <a:pt x="27" y="267"/>
                    </a:lnTo>
                    <a:lnTo>
                      <a:pt x="25" y="258"/>
                    </a:lnTo>
                    <a:lnTo>
                      <a:pt x="23" y="248"/>
                    </a:lnTo>
                    <a:lnTo>
                      <a:pt x="23" y="227"/>
                    </a:lnTo>
                    <a:lnTo>
                      <a:pt x="0" y="227"/>
                    </a:lnTo>
                    <a:close/>
                  </a:path>
                </a:pathLst>
              </a:custGeom>
              <a:solidFill>
                <a:srgbClr val="6666FF"/>
              </a:solidFill>
              <a:ln w="9525">
                <a:solidFill>
                  <a:srgbClr val="6666FF"/>
                </a:solidFill>
                <a:round/>
                <a:headEnd/>
                <a:tailEnd/>
              </a:ln>
            </p:spPr>
            <p:txBody>
              <a:bodyPr/>
              <a:lstStyle/>
              <a:p>
                <a:endParaRPr lang="tr-TR"/>
              </a:p>
            </p:txBody>
          </p:sp>
          <p:sp>
            <p:nvSpPr>
              <p:cNvPr id="181260" name="Rectangle 53"/>
              <p:cNvSpPr>
                <a:spLocks noChangeArrowheads="1"/>
              </p:cNvSpPr>
              <p:nvPr/>
            </p:nvSpPr>
            <p:spPr bwMode="auto">
              <a:xfrm>
                <a:off x="3693" y="989"/>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FF"/>
                    </a:solidFill>
                    <a:latin typeface="Swiss 721 SWA" charset="0"/>
                  </a:rPr>
                  <a:t>D</a:t>
                </a:r>
                <a:endParaRPr kumimoji="0" lang="en-US" altLang="tr-TR" sz="3600" b="1">
                  <a:solidFill>
                    <a:srgbClr val="00FF00"/>
                  </a:solidFill>
                </a:endParaRPr>
              </a:p>
            </p:txBody>
          </p:sp>
          <p:sp>
            <p:nvSpPr>
              <p:cNvPr id="181261" name="Rectangle 54"/>
              <p:cNvSpPr>
                <a:spLocks noChangeArrowheads="1"/>
              </p:cNvSpPr>
              <p:nvPr/>
            </p:nvSpPr>
            <p:spPr bwMode="auto">
              <a:xfrm>
                <a:off x="4050" y="854"/>
                <a:ext cx="28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FF"/>
                    </a:solidFill>
                    <a:latin typeface="Swiss 721 SWA" charset="0"/>
                  </a:rPr>
                  <a:t>1/1</a:t>
                </a:r>
                <a:endParaRPr kumimoji="0" lang="en-US" altLang="tr-TR" sz="3600" b="1">
                  <a:solidFill>
                    <a:srgbClr val="00FF00"/>
                  </a:solidFill>
                </a:endParaRPr>
              </a:p>
            </p:txBody>
          </p:sp>
          <p:sp>
            <p:nvSpPr>
              <p:cNvPr id="181262" name="Line 55"/>
              <p:cNvSpPr>
                <a:spLocks noChangeShapeType="1"/>
              </p:cNvSpPr>
              <p:nvPr/>
            </p:nvSpPr>
            <p:spPr bwMode="auto">
              <a:xfrm>
                <a:off x="3992" y="1112"/>
                <a:ext cx="528" cy="0"/>
              </a:xfrm>
              <a:prstGeom prst="line">
                <a:avLst/>
              </a:prstGeom>
              <a:noFill/>
              <a:ln w="57150">
                <a:solidFill>
                  <a:srgbClr val="6666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pSp>
      <p:sp>
        <p:nvSpPr>
          <p:cNvPr id="181256" name="Text Box 56"/>
          <p:cNvSpPr txBox="1">
            <a:spLocks noChangeArrowheads="1"/>
          </p:cNvSpPr>
          <p:nvPr/>
        </p:nvSpPr>
        <p:spPr bwMode="auto">
          <a:xfrm>
            <a:off x="5387975" y="887413"/>
            <a:ext cx="1314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chemeClr val="bg2"/>
                </a:solidFill>
                <a:latin typeface="Arial" panose="020B0604020202020204" pitchFamily="34" charset="0"/>
              </a:rPr>
              <a:t>23Ekim2k8</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0463"/>
                                        </p:tgtEl>
                                        <p:attrNameLst>
                                          <p:attrName>style.visibility</p:attrName>
                                        </p:attrNameLst>
                                      </p:cBhvr>
                                      <p:to>
                                        <p:strVal val="visible"/>
                                      </p:to>
                                    </p:set>
                                    <p:animEffect transition="in" filter="dissolve">
                                      <p:cBhvr>
                                        <p:cTn id="7" dur="500"/>
                                        <p:tgtEl>
                                          <p:spTgt spid="53046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530435">
                                            <p:txEl>
                                              <p:pRg st="1" end="1"/>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499"/>
                                          </p:stCondLst>
                                        </p:cTn>
                                        <p:tgtEl>
                                          <p:spTgt spid="530436"/>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4" fill="hold" nodeType="clickEffect">
                                  <p:stCondLst>
                                    <p:cond delay="0"/>
                                  </p:stCondLst>
                                  <p:childTnLst>
                                    <p:set>
                                      <p:cBhvr>
                                        <p:cTn id="19" dur="1" fill="hold">
                                          <p:stCondLst>
                                            <p:cond delay="0"/>
                                          </p:stCondLst>
                                        </p:cTn>
                                        <p:tgtEl>
                                          <p:spTgt spid="530459"/>
                                        </p:tgtEl>
                                        <p:attrNameLst>
                                          <p:attrName>style.visibility</p:attrName>
                                        </p:attrNameLst>
                                      </p:cBhvr>
                                      <p:to>
                                        <p:strVal val="visible"/>
                                      </p:to>
                                    </p:set>
                                    <p:anim calcmode="lin" valueType="num">
                                      <p:cBhvr additive="base">
                                        <p:cTn id="20" dur="500" fill="hold"/>
                                        <p:tgtEl>
                                          <p:spTgt spid="530459"/>
                                        </p:tgtEl>
                                        <p:attrNameLst>
                                          <p:attrName>ppt_x</p:attrName>
                                        </p:attrNameLst>
                                      </p:cBhvr>
                                      <p:tavLst>
                                        <p:tav tm="0">
                                          <p:val>
                                            <p:strVal val="#ppt_x"/>
                                          </p:val>
                                        </p:tav>
                                        <p:tav tm="100000">
                                          <p:val>
                                            <p:strVal val="#ppt_x"/>
                                          </p:val>
                                        </p:tav>
                                      </p:tavLst>
                                    </p:anim>
                                    <p:anim calcmode="lin" valueType="num">
                                      <p:cBhvr additive="base">
                                        <p:cTn id="21" dur="500" fill="hold"/>
                                        <p:tgtEl>
                                          <p:spTgt spid="530459"/>
                                        </p:tgtEl>
                                        <p:attrNameLst>
                                          <p:attrName>ppt_y</p:attrName>
                                        </p:attrNameLst>
                                      </p:cBhvr>
                                      <p:tavLst>
                                        <p:tav tm="0">
                                          <p:val>
                                            <p:strVal val="1+#ppt_h/2"/>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530436"/>
                                        </p:tgtEl>
                                        <p:attrNameLst>
                                          <p:attrName>style.visibility</p:attrName>
                                        </p:attrNameLst>
                                      </p:cBhvr>
                                      <p:to>
                                        <p:strVal val="visible"/>
                                      </p:to>
                                    </p:set>
                                    <p:animEffect transition="in" filter="dissolve">
                                      <p:cBhvr>
                                        <p:cTn id="26" dur="500"/>
                                        <p:tgtEl>
                                          <p:spTgt spid="530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35" grpId="0" build="p"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AAF5349-9928-4C4A-979A-1792BB9FC870}" type="slidenum">
              <a:rPr kumimoji="0" lang="en-US" altLang="tr-TR" sz="1200" smtClean="0"/>
              <a:pPr>
                <a:spcBef>
                  <a:spcPct val="50000"/>
                </a:spcBef>
                <a:buFontTx/>
                <a:buNone/>
              </a:pPr>
              <a:t>147</a:t>
            </a:fld>
            <a:endParaRPr kumimoji="0" lang="en-US" altLang="tr-TR" sz="1200" smtClean="0"/>
          </a:p>
        </p:txBody>
      </p:sp>
      <p:sp>
        <p:nvSpPr>
          <p:cNvPr id="182275" name="Rectangle 2"/>
          <p:cNvSpPr>
            <a:spLocks noGrp="1" noChangeArrowheads="1"/>
          </p:cNvSpPr>
          <p:nvPr>
            <p:ph type="title"/>
          </p:nvPr>
        </p:nvSpPr>
        <p:spPr>
          <a:xfrm>
            <a:off x="715963" y="0"/>
            <a:ext cx="7772400" cy="765175"/>
          </a:xfrm>
        </p:spPr>
        <p:txBody>
          <a:bodyPr/>
          <a:lstStyle/>
          <a:p>
            <a:r>
              <a:rPr lang="en-US" altLang="tr-TR" smtClean="0"/>
              <a:t>Example: Recognize 1101</a:t>
            </a:r>
            <a:r>
              <a:rPr lang="en-US" altLang="tr-TR" b="0" smtClean="0"/>
              <a:t> </a:t>
            </a:r>
            <a:r>
              <a:rPr lang="tr-TR" altLang="tr-TR" smtClean="0"/>
              <a:t>...</a:t>
            </a:r>
            <a:endParaRPr lang="en-US" altLang="tr-TR" smtClean="0"/>
          </a:p>
        </p:txBody>
      </p:sp>
      <p:sp>
        <p:nvSpPr>
          <p:cNvPr id="531459" name="Rectangle 3"/>
          <p:cNvSpPr>
            <a:spLocks noGrp="1" noChangeArrowheads="1"/>
          </p:cNvSpPr>
          <p:nvPr>
            <p:ph type="body" idx="1"/>
          </p:nvPr>
        </p:nvSpPr>
        <p:spPr>
          <a:xfrm>
            <a:off x="636588" y="2530475"/>
            <a:ext cx="7772400" cy="3890963"/>
          </a:xfrm>
        </p:spPr>
        <p:txBody>
          <a:bodyPr/>
          <a:lstStyle/>
          <a:p>
            <a:pPr>
              <a:spcAft>
                <a:spcPts val="600"/>
              </a:spcAft>
            </a:pPr>
            <a:r>
              <a:rPr lang="en-US" altLang="tr-TR" sz="2800" smtClean="0"/>
              <a:t>The state have the following abstract meanings:</a:t>
            </a:r>
          </a:p>
          <a:p>
            <a:pPr lvl="1">
              <a:spcAft>
                <a:spcPts val="600"/>
              </a:spcAft>
            </a:pPr>
            <a:r>
              <a:rPr lang="en-US" altLang="tr-TR" sz="2400" smtClean="0"/>
              <a:t>A:  No proper sub-sequence of the sequence has occurred.</a:t>
            </a:r>
          </a:p>
          <a:p>
            <a:pPr lvl="1">
              <a:spcAft>
                <a:spcPts val="600"/>
              </a:spcAft>
            </a:pPr>
            <a:r>
              <a:rPr lang="en-US" altLang="tr-TR" sz="2400" smtClean="0"/>
              <a:t>B:  The sub-sequence 1 has occurred.</a:t>
            </a:r>
          </a:p>
          <a:p>
            <a:pPr lvl="1">
              <a:spcAft>
                <a:spcPts val="600"/>
              </a:spcAft>
            </a:pPr>
            <a:r>
              <a:rPr lang="en-US" altLang="tr-TR" sz="2400" smtClean="0"/>
              <a:t>C:  The sub-sequence 11 has occurred.</a:t>
            </a:r>
          </a:p>
          <a:p>
            <a:pPr lvl="1">
              <a:spcAft>
                <a:spcPts val="600"/>
              </a:spcAft>
            </a:pPr>
            <a:r>
              <a:rPr lang="en-US" altLang="tr-TR" sz="2400" smtClean="0"/>
              <a:t>D:  The sub-sequence 110 has occurred.</a:t>
            </a:r>
          </a:p>
          <a:p>
            <a:pPr lvl="1">
              <a:spcBef>
                <a:spcPts val="600"/>
              </a:spcBef>
              <a:spcAft>
                <a:spcPts val="600"/>
              </a:spcAft>
            </a:pPr>
            <a:r>
              <a:rPr lang="en-US" altLang="tr-TR" sz="2400" smtClean="0"/>
              <a:t>The 1/1 on the arc from D to B means that the last 1 has occurred and thus, the sequence is recognized.</a:t>
            </a:r>
            <a:endParaRPr lang="en-US" altLang="tr-TR" sz="3200" smtClean="0"/>
          </a:p>
        </p:txBody>
      </p:sp>
      <p:grpSp>
        <p:nvGrpSpPr>
          <p:cNvPr id="531460" name="Group 4"/>
          <p:cNvGrpSpPr>
            <a:grpSpLocks/>
          </p:cNvGrpSpPr>
          <p:nvPr/>
        </p:nvGrpSpPr>
        <p:grpSpPr bwMode="auto">
          <a:xfrm>
            <a:off x="1706563" y="962025"/>
            <a:ext cx="5268912" cy="1547813"/>
            <a:chOff x="1067" y="780"/>
            <a:chExt cx="3319" cy="975"/>
          </a:xfrm>
        </p:grpSpPr>
        <p:sp>
          <p:nvSpPr>
            <p:cNvPr id="182278" name="Rectangle 5"/>
            <p:cNvSpPr>
              <a:spLocks noChangeArrowheads="1"/>
            </p:cNvSpPr>
            <p:nvPr/>
          </p:nvSpPr>
          <p:spPr bwMode="auto">
            <a:xfrm>
              <a:off x="3088" y="1453"/>
              <a:ext cx="3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wiss 721 SWA" charset="0"/>
                </a:rPr>
                <a:t>1/1</a:t>
              </a:r>
              <a:endParaRPr kumimoji="0" lang="en-US" altLang="tr-TR" sz="3600" b="1"/>
            </a:p>
          </p:txBody>
        </p:sp>
        <p:sp>
          <p:nvSpPr>
            <p:cNvPr id="182279" name="Freeform 6"/>
            <p:cNvSpPr>
              <a:spLocks/>
            </p:cNvSpPr>
            <p:nvPr/>
          </p:nvSpPr>
          <p:spPr bwMode="auto">
            <a:xfrm>
              <a:off x="2254" y="1233"/>
              <a:ext cx="1742" cy="522"/>
            </a:xfrm>
            <a:custGeom>
              <a:avLst/>
              <a:gdLst>
                <a:gd name="T0" fmla="*/ 1742 w 1742"/>
                <a:gd name="T1" fmla="*/ 21 h 522"/>
                <a:gd name="T2" fmla="*/ 1738 w 1742"/>
                <a:gd name="T3" fmla="*/ 7 h 522"/>
                <a:gd name="T4" fmla="*/ 1725 w 1742"/>
                <a:gd name="T5" fmla="*/ 0 h 522"/>
                <a:gd name="T6" fmla="*/ 1712 w 1742"/>
                <a:gd name="T7" fmla="*/ 4 h 522"/>
                <a:gd name="T8" fmla="*/ 1656 w 1742"/>
                <a:gd name="T9" fmla="*/ 69 h 522"/>
                <a:gd name="T10" fmla="*/ 1521 w 1742"/>
                <a:gd name="T11" fmla="*/ 215 h 522"/>
                <a:gd name="T12" fmla="*/ 1435 w 1742"/>
                <a:gd name="T13" fmla="*/ 290 h 522"/>
                <a:gd name="T14" fmla="*/ 1381 w 1742"/>
                <a:gd name="T15" fmla="*/ 328 h 522"/>
                <a:gd name="T16" fmla="*/ 1306 w 1742"/>
                <a:gd name="T17" fmla="*/ 374 h 522"/>
                <a:gd name="T18" fmla="*/ 1229 w 1742"/>
                <a:gd name="T19" fmla="*/ 413 h 522"/>
                <a:gd name="T20" fmla="*/ 1147 w 1742"/>
                <a:gd name="T21" fmla="*/ 445 h 522"/>
                <a:gd name="T22" fmla="*/ 1131 w 1742"/>
                <a:gd name="T23" fmla="*/ 451 h 522"/>
                <a:gd name="T24" fmla="*/ 1066 w 1742"/>
                <a:gd name="T25" fmla="*/ 467 h 522"/>
                <a:gd name="T26" fmla="*/ 974 w 1742"/>
                <a:gd name="T27" fmla="*/ 480 h 522"/>
                <a:gd name="T28" fmla="*/ 903 w 1742"/>
                <a:gd name="T29" fmla="*/ 484 h 522"/>
                <a:gd name="T30" fmla="*/ 753 w 1742"/>
                <a:gd name="T31" fmla="*/ 482 h 522"/>
                <a:gd name="T32" fmla="*/ 657 w 1742"/>
                <a:gd name="T33" fmla="*/ 472 h 522"/>
                <a:gd name="T34" fmla="*/ 521 w 1742"/>
                <a:gd name="T35" fmla="*/ 447 h 522"/>
                <a:gd name="T36" fmla="*/ 459 w 1742"/>
                <a:gd name="T37" fmla="*/ 432 h 522"/>
                <a:gd name="T38" fmla="*/ 409 w 1742"/>
                <a:gd name="T39" fmla="*/ 419 h 522"/>
                <a:gd name="T40" fmla="*/ 357 w 1742"/>
                <a:gd name="T41" fmla="*/ 397 h 522"/>
                <a:gd name="T42" fmla="*/ 280 w 1742"/>
                <a:gd name="T43" fmla="*/ 359 h 522"/>
                <a:gd name="T44" fmla="*/ 190 w 1742"/>
                <a:gd name="T45" fmla="*/ 298 h 522"/>
                <a:gd name="T46" fmla="*/ 144 w 1742"/>
                <a:gd name="T47" fmla="*/ 253 h 522"/>
                <a:gd name="T48" fmla="*/ 86 w 1742"/>
                <a:gd name="T49" fmla="*/ 180 h 522"/>
                <a:gd name="T50" fmla="*/ 56 w 1742"/>
                <a:gd name="T51" fmla="*/ 125 h 522"/>
                <a:gd name="T52" fmla="*/ 37 w 1742"/>
                <a:gd name="T53" fmla="*/ 80 h 522"/>
                <a:gd name="T54" fmla="*/ 27 w 1742"/>
                <a:gd name="T55" fmla="*/ 71 h 522"/>
                <a:gd name="T56" fmla="*/ 12 w 1742"/>
                <a:gd name="T57" fmla="*/ 71 h 522"/>
                <a:gd name="T58" fmla="*/ 2 w 1742"/>
                <a:gd name="T59" fmla="*/ 80 h 522"/>
                <a:gd name="T60" fmla="*/ 2 w 1742"/>
                <a:gd name="T61" fmla="*/ 96 h 522"/>
                <a:gd name="T62" fmla="*/ 21 w 1742"/>
                <a:gd name="T63" fmla="*/ 140 h 522"/>
                <a:gd name="T64" fmla="*/ 56 w 1742"/>
                <a:gd name="T65" fmla="*/ 200 h 522"/>
                <a:gd name="T66" fmla="*/ 117 w 1742"/>
                <a:gd name="T67" fmla="*/ 280 h 522"/>
                <a:gd name="T68" fmla="*/ 163 w 1742"/>
                <a:gd name="T69" fmla="*/ 324 h 522"/>
                <a:gd name="T70" fmla="*/ 248 w 1742"/>
                <a:gd name="T71" fmla="*/ 386 h 522"/>
                <a:gd name="T72" fmla="*/ 325 w 1742"/>
                <a:gd name="T73" fmla="*/ 426 h 522"/>
                <a:gd name="T74" fmla="*/ 375 w 1742"/>
                <a:gd name="T75" fmla="*/ 445 h 522"/>
                <a:gd name="T76" fmla="*/ 430 w 1742"/>
                <a:gd name="T77" fmla="*/ 467 h 522"/>
                <a:gd name="T78" fmla="*/ 492 w 1742"/>
                <a:gd name="T79" fmla="*/ 482 h 522"/>
                <a:gd name="T80" fmla="*/ 626 w 1742"/>
                <a:gd name="T81" fmla="*/ 507 h 522"/>
                <a:gd name="T82" fmla="*/ 701 w 1742"/>
                <a:gd name="T83" fmla="*/ 516 h 522"/>
                <a:gd name="T84" fmla="*/ 803 w 1742"/>
                <a:gd name="T85" fmla="*/ 522 h 522"/>
                <a:gd name="T86" fmla="*/ 951 w 1742"/>
                <a:gd name="T87" fmla="*/ 520 h 522"/>
                <a:gd name="T88" fmla="*/ 1026 w 1742"/>
                <a:gd name="T89" fmla="*/ 513 h 522"/>
                <a:gd name="T90" fmla="*/ 1116 w 1742"/>
                <a:gd name="T91" fmla="*/ 495 h 522"/>
                <a:gd name="T92" fmla="*/ 1143 w 1742"/>
                <a:gd name="T93" fmla="*/ 488 h 522"/>
                <a:gd name="T94" fmla="*/ 1224 w 1742"/>
                <a:gd name="T95" fmla="*/ 457 h 522"/>
                <a:gd name="T96" fmla="*/ 1285 w 1742"/>
                <a:gd name="T97" fmla="*/ 428 h 522"/>
                <a:gd name="T98" fmla="*/ 1383 w 1742"/>
                <a:gd name="T99" fmla="*/ 372 h 522"/>
                <a:gd name="T100" fmla="*/ 1439 w 1742"/>
                <a:gd name="T101" fmla="*/ 334 h 522"/>
                <a:gd name="T102" fmla="*/ 1494 w 1742"/>
                <a:gd name="T103" fmla="*/ 290 h 522"/>
                <a:gd name="T104" fmla="*/ 1671 w 1742"/>
                <a:gd name="T105" fmla="*/ 113 h 522"/>
                <a:gd name="T106" fmla="*/ 1738 w 1742"/>
                <a:gd name="T107" fmla="*/ 31 h 5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42" h="522">
                  <a:moveTo>
                    <a:pt x="1738" y="31"/>
                  </a:moveTo>
                  <a:lnTo>
                    <a:pt x="1740" y="27"/>
                  </a:lnTo>
                  <a:lnTo>
                    <a:pt x="1742" y="21"/>
                  </a:lnTo>
                  <a:lnTo>
                    <a:pt x="1742" y="17"/>
                  </a:lnTo>
                  <a:lnTo>
                    <a:pt x="1740" y="11"/>
                  </a:lnTo>
                  <a:lnTo>
                    <a:pt x="1738" y="7"/>
                  </a:lnTo>
                  <a:lnTo>
                    <a:pt x="1735" y="4"/>
                  </a:lnTo>
                  <a:lnTo>
                    <a:pt x="1731" y="2"/>
                  </a:lnTo>
                  <a:lnTo>
                    <a:pt x="1725" y="0"/>
                  </a:lnTo>
                  <a:lnTo>
                    <a:pt x="1721" y="0"/>
                  </a:lnTo>
                  <a:lnTo>
                    <a:pt x="1715" y="2"/>
                  </a:lnTo>
                  <a:lnTo>
                    <a:pt x="1712" y="4"/>
                  </a:lnTo>
                  <a:lnTo>
                    <a:pt x="1708" y="7"/>
                  </a:lnTo>
                  <a:lnTo>
                    <a:pt x="1673" y="48"/>
                  </a:lnTo>
                  <a:lnTo>
                    <a:pt x="1656" y="69"/>
                  </a:lnTo>
                  <a:lnTo>
                    <a:pt x="1640" y="90"/>
                  </a:lnTo>
                  <a:lnTo>
                    <a:pt x="1590" y="146"/>
                  </a:lnTo>
                  <a:lnTo>
                    <a:pt x="1521" y="215"/>
                  </a:lnTo>
                  <a:lnTo>
                    <a:pt x="1471" y="259"/>
                  </a:lnTo>
                  <a:lnTo>
                    <a:pt x="1452" y="274"/>
                  </a:lnTo>
                  <a:lnTo>
                    <a:pt x="1435" y="290"/>
                  </a:lnTo>
                  <a:lnTo>
                    <a:pt x="1416" y="303"/>
                  </a:lnTo>
                  <a:lnTo>
                    <a:pt x="1398" y="317"/>
                  </a:lnTo>
                  <a:lnTo>
                    <a:pt x="1381" y="328"/>
                  </a:lnTo>
                  <a:lnTo>
                    <a:pt x="1360" y="342"/>
                  </a:lnTo>
                  <a:lnTo>
                    <a:pt x="1345" y="353"/>
                  </a:lnTo>
                  <a:lnTo>
                    <a:pt x="1306" y="374"/>
                  </a:lnTo>
                  <a:lnTo>
                    <a:pt x="1270" y="394"/>
                  </a:lnTo>
                  <a:lnTo>
                    <a:pt x="1249" y="403"/>
                  </a:lnTo>
                  <a:lnTo>
                    <a:pt x="1229" y="413"/>
                  </a:lnTo>
                  <a:lnTo>
                    <a:pt x="1208" y="422"/>
                  </a:lnTo>
                  <a:lnTo>
                    <a:pt x="1189" y="430"/>
                  </a:lnTo>
                  <a:lnTo>
                    <a:pt x="1147" y="445"/>
                  </a:lnTo>
                  <a:lnTo>
                    <a:pt x="1128" y="453"/>
                  </a:lnTo>
                  <a:lnTo>
                    <a:pt x="1129" y="451"/>
                  </a:lnTo>
                  <a:lnTo>
                    <a:pt x="1131" y="451"/>
                  </a:lnTo>
                  <a:lnTo>
                    <a:pt x="1108" y="457"/>
                  </a:lnTo>
                  <a:lnTo>
                    <a:pt x="1087" y="461"/>
                  </a:lnTo>
                  <a:lnTo>
                    <a:pt x="1066" y="467"/>
                  </a:lnTo>
                  <a:lnTo>
                    <a:pt x="1022" y="474"/>
                  </a:lnTo>
                  <a:lnTo>
                    <a:pt x="997" y="476"/>
                  </a:lnTo>
                  <a:lnTo>
                    <a:pt x="974" y="480"/>
                  </a:lnTo>
                  <a:lnTo>
                    <a:pt x="951" y="482"/>
                  </a:lnTo>
                  <a:lnTo>
                    <a:pt x="926" y="482"/>
                  </a:lnTo>
                  <a:lnTo>
                    <a:pt x="903" y="484"/>
                  </a:lnTo>
                  <a:lnTo>
                    <a:pt x="803" y="484"/>
                  </a:lnTo>
                  <a:lnTo>
                    <a:pt x="778" y="482"/>
                  </a:lnTo>
                  <a:lnTo>
                    <a:pt x="753" y="482"/>
                  </a:lnTo>
                  <a:lnTo>
                    <a:pt x="705" y="478"/>
                  </a:lnTo>
                  <a:lnTo>
                    <a:pt x="680" y="474"/>
                  </a:lnTo>
                  <a:lnTo>
                    <a:pt x="657" y="472"/>
                  </a:lnTo>
                  <a:lnTo>
                    <a:pt x="634" y="468"/>
                  </a:lnTo>
                  <a:lnTo>
                    <a:pt x="542" y="453"/>
                  </a:lnTo>
                  <a:lnTo>
                    <a:pt x="521" y="447"/>
                  </a:lnTo>
                  <a:lnTo>
                    <a:pt x="499" y="443"/>
                  </a:lnTo>
                  <a:lnTo>
                    <a:pt x="480" y="438"/>
                  </a:lnTo>
                  <a:lnTo>
                    <a:pt x="459" y="432"/>
                  </a:lnTo>
                  <a:lnTo>
                    <a:pt x="442" y="428"/>
                  </a:lnTo>
                  <a:lnTo>
                    <a:pt x="407" y="419"/>
                  </a:lnTo>
                  <a:lnTo>
                    <a:pt x="409" y="419"/>
                  </a:lnTo>
                  <a:lnTo>
                    <a:pt x="390" y="411"/>
                  </a:lnTo>
                  <a:lnTo>
                    <a:pt x="375" y="405"/>
                  </a:lnTo>
                  <a:lnTo>
                    <a:pt x="357" y="397"/>
                  </a:lnTo>
                  <a:lnTo>
                    <a:pt x="340" y="392"/>
                  </a:lnTo>
                  <a:lnTo>
                    <a:pt x="296" y="369"/>
                  </a:lnTo>
                  <a:lnTo>
                    <a:pt x="280" y="359"/>
                  </a:lnTo>
                  <a:lnTo>
                    <a:pt x="254" y="344"/>
                  </a:lnTo>
                  <a:lnTo>
                    <a:pt x="200" y="305"/>
                  </a:lnTo>
                  <a:lnTo>
                    <a:pt x="190" y="298"/>
                  </a:lnTo>
                  <a:lnTo>
                    <a:pt x="179" y="286"/>
                  </a:lnTo>
                  <a:lnTo>
                    <a:pt x="167" y="276"/>
                  </a:lnTo>
                  <a:lnTo>
                    <a:pt x="144" y="253"/>
                  </a:lnTo>
                  <a:lnTo>
                    <a:pt x="135" y="242"/>
                  </a:lnTo>
                  <a:lnTo>
                    <a:pt x="115" y="219"/>
                  </a:lnTo>
                  <a:lnTo>
                    <a:pt x="86" y="180"/>
                  </a:lnTo>
                  <a:lnTo>
                    <a:pt x="73" y="153"/>
                  </a:lnTo>
                  <a:lnTo>
                    <a:pt x="63" y="138"/>
                  </a:lnTo>
                  <a:lnTo>
                    <a:pt x="56" y="125"/>
                  </a:lnTo>
                  <a:lnTo>
                    <a:pt x="50" y="111"/>
                  </a:lnTo>
                  <a:lnTo>
                    <a:pt x="42" y="96"/>
                  </a:lnTo>
                  <a:lnTo>
                    <a:pt x="37" y="80"/>
                  </a:lnTo>
                  <a:lnTo>
                    <a:pt x="35" y="77"/>
                  </a:lnTo>
                  <a:lnTo>
                    <a:pt x="31" y="73"/>
                  </a:lnTo>
                  <a:lnTo>
                    <a:pt x="27" y="71"/>
                  </a:lnTo>
                  <a:lnTo>
                    <a:pt x="21" y="69"/>
                  </a:lnTo>
                  <a:lnTo>
                    <a:pt x="17" y="69"/>
                  </a:lnTo>
                  <a:lnTo>
                    <a:pt x="12" y="71"/>
                  </a:lnTo>
                  <a:lnTo>
                    <a:pt x="8" y="73"/>
                  </a:lnTo>
                  <a:lnTo>
                    <a:pt x="4" y="77"/>
                  </a:lnTo>
                  <a:lnTo>
                    <a:pt x="2" y="80"/>
                  </a:lnTo>
                  <a:lnTo>
                    <a:pt x="0" y="86"/>
                  </a:lnTo>
                  <a:lnTo>
                    <a:pt x="0" y="90"/>
                  </a:lnTo>
                  <a:lnTo>
                    <a:pt x="2" y="96"/>
                  </a:lnTo>
                  <a:lnTo>
                    <a:pt x="8" y="111"/>
                  </a:lnTo>
                  <a:lnTo>
                    <a:pt x="15" y="127"/>
                  </a:lnTo>
                  <a:lnTo>
                    <a:pt x="21" y="140"/>
                  </a:lnTo>
                  <a:lnTo>
                    <a:pt x="29" y="157"/>
                  </a:lnTo>
                  <a:lnTo>
                    <a:pt x="38" y="173"/>
                  </a:lnTo>
                  <a:lnTo>
                    <a:pt x="56" y="200"/>
                  </a:lnTo>
                  <a:lnTo>
                    <a:pt x="85" y="242"/>
                  </a:lnTo>
                  <a:lnTo>
                    <a:pt x="104" y="265"/>
                  </a:lnTo>
                  <a:lnTo>
                    <a:pt x="117" y="280"/>
                  </a:lnTo>
                  <a:lnTo>
                    <a:pt x="140" y="303"/>
                  </a:lnTo>
                  <a:lnTo>
                    <a:pt x="152" y="313"/>
                  </a:lnTo>
                  <a:lnTo>
                    <a:pt x="163" y="324"/>
                  </a:lnTo>
                  <a:lnTo>
                    <a:pt x="177" y="336"/>
                  </a:lnTo>
                  <a:lnTo>
                    <a:pt x="231" y="374"/>
                  </a:lnTo>
                  <a:lnTo>
                    <a:pt x="248" y="386"/>
                  </a:lnTo>
                  <a:lnTo>
                    <a:pt x="261" y="394"/>
                  </a:lnTo>
                  <a:lnTo>
                    <a:pt x="277" y="403"/>
                  </a:lnTo>
                  <a:lnTo>
                    <a:pt x="325" y="426"/>
                  </a:lnTo>
                  <a:lnTo>
                    <a:pt x="342" y="432"/>
                  </a:lnTo>
                  <a:lnTo>
                    <a:pt x="359" y="440"/>
                  </a:lnTo>
                  <a:lnTo>
                    <a:pt x="375" y="445"/>
                  </a:lnTo>
                  <a:lnTo>
                    <a:pt x="394" y="453"/>
                  </a:lnTo>
                  <a:lnTo>
                    <a:pt x="396" y="453"/>
                  </a:lnTo>
                  <a:lnTo>
                    <a:pt x="430" y="467"/>
                  </a:lnTo>
                  <a:lnTo>
                    <a:pt x="451" y="470"/>
                  </a:lnTo>
                  <a:lnTo>
                    <a:pt x="469" y="476"/>
                  </a:lnTo>
                  <a:lnTo>
                    <a:pt x="492" y="482"/>
                  </a:lnTo>
                  <a:lnTo>
                    <a:pt x="513" y="486"/>
                  </a:lnTo>
                  <a:lnTo>
                    <a:pt x="534" y="492"/>
                  </a:lnTo>
                  <a:lnTo>
                    <a:pt x="626" y="507"/>
                  </a:lnTo>
                  <a:lnTo>
                    <a:pt x="653" y="511"/>
                  </a:lnTo>
                  <a:lnTo>
                    <a:pt x="676" y="513"/>
                  </a:lnTo>
                  <a:lnTo>
                    <a:pt x="701" y="516"/>
                  </a:lnTo>
                  <a:lnTo>
                    <a:pt x="753" y="520"/>
                  </a:lnTo>
                  <a:lnTo>
                    <a:pt x="778" y="520"/>
                  </a:lnTo>
                  <a:lnTo>
                    <a:pt x="803" y="522"/>
                  </a:lnTo>
                  <a:lnTo>
                    <a:pt x="903" y="522"/>
                  </a:lnTo>
                  <a:lnTo>
                    <a:pt x="926" y="520"/>
                  </a:lnTo>
                  <a:lnTo>
                    <a:pt x="951" y="520"/>
                  </a:lnTo>
                  <a:lnTo>
                    <a:pt x="978" y="518"/>
                  </a:lnTo>
                  <a:lnTo>
                    <a:pt x="1001" y="515"/>
                  </a:lnTo>
                  <a:lnTo>
                    <a:pt x="1026" y="513"/>
                  </a:lnTo>
                  <a:lnTo>
                    <a:pt x="1074" y="505"/>
                  </a:lnTo>
                  <a:lnTo>
                    <a:pt x="1095" y="499"/>
                  </a:lnTo>
                  <a:lnTo>
                    <a:pt x="1116" y="495"/>
                  </a:lnTo>
                  <a:lnTo>
                    <a:pt x="1139" y="490"/>
                  </a:lnTo>
                  <a:lnTo>
                    <a:pt x="1141" y="490"/>
                  </a:lnTo>
                  <a:lnTo>
                    <a:pt x="1143" y="488"/>
                  </a:lnTo>
                  <a:lnTo>
                    <a:pt x="1162" y="480"/>
                  </a:lnTo>
                  <a:lnTo>
                    <a:pt x="1204" y="465"/>
                  </a:lnTo>
                  <a:lnTo>
                    <a:pt x="1224" y="457"/>
                  </a:lnTo>
                  <a:lnTo>
                    <a:pt x="1245" y="447"/>
                  </a:lnTo>
                  <a:lnTo>
                    <a:pt x="1264" y="438"/>
                  </a:lnTo>
                  <a:lnTo>
                    <a:pt x="1285" y="428"/>
                  </a:lnTo>
                  <a:lnTo>
                    <a:pt x="1325" y="409"/>
                  </a:lnTo>
                  <a:lnTo>
                    <a:pt x="1364" y="384"/>
                  </a:lnTo>
                  <a:lnTo>
                    <a:pt x="1383" y="372"/>
                  </a:lnTo>
                  <a:lnTo>
                    <a:pt x="1400" y="359"/>
                  </a:lnTo>
                  <a:lnTo>
                    <a:pt x="1421" y="347"/>
                  </a:lnTo>
                  <a:lnTo>
                    <a:pt x="1439" y="334"/>
                  </a:lnTo>
                  <a:lnTo>
                    <a:pt x="1458" y="321"/>
                  </a:lnTo>
                  <a:lnTo>
                    <a:pt x="1475" y="305"/>
                  </a:lnTo>
                  <a:lnTo>
                    <a:pt x="1494" y="290"/>
                  </a:lnTo>
                  <a:lnTo>
                    <a:pt x="1548" y="242"/>
                  </a:lnTo>
                  <a:lnTo>
                    <a:pt x="1617" y="173"/>
                  </a:lnTo>
                  <a:lnTo>
                    <a:pt x="1671" y="113"/>
                  </a:lnTo>
                  <a:lnTo>
                    <a:pt x="1687" y="92"/>
                  </a:lnTo>
                  <a:lnTo>
                    <a:pt x="1704" y="75"/>
                  </a:lnTo>
                  <a:lnTo>
                    <a:pt x="1738" y="31"/>
                  </a:lnTo>
                  <a:close/>
                </a:path>
              </a:pathLst>
            </a:custGeom>
            <a:solidFill>
              <a:schemeClr val="tx2"/>
            </a:solidFill>
            <a:ln w="9525">
              <a:solidFill>
                <a:schemeClr val="tx2"/>
              </a:solidFill>
              <a:round/>
              <a:headEnd/>
              <a:tailEnd/>
            </a:ln>
          </p:spPr>
          <p:txBody>
            <a:bodyPr/>
            <a:lstStyle/>
            <a:p>
              <a:endParaRPr lang="tr-TR"/>
            </a:p>
          </p:txBody>
        </p:sp>
        <p:sp>
          <p:nvSpPr>
            <p:cNvPr id="182280" name="Freeform 7"/>
            <p:cNvSpPr>
              <a:spLocks/>
            </p:cNvSpPr>
            <p:nvPr/>
          </p:nvSpPr>
          <p:spPr bwMode="auto">
            <a:xfrm>
              <a:off x="1067" y="848"/>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1 w 455"/>
                <a:gd name="T11" fmla="*/ 449 h 455"/>
                <a:gd name="T12" fmla="*/ 225 w 455"/>
                <a:gd name="T13" fmla="*/ 455 h 455"/>
                <a:gd name="T14" fmla="*/ 261 w 455"/>
                <a:gd name="T15" fmla="*/ 451 h 455"/>
                <a:gd name="T16" fmla="*/ 303 w 455"/>
                <a:gd name="T17" fmla="*/ 442 h 455"/>
                <a:gd name="T18" fmla="*/ 353 w 455"/>
                <a:gd name="T19" fmla="*/ 415 h 455"/>
                <a:gd name="T20" fmla="*/ 426 w 455"/>
                <a:gd name="T21" fmla="*/ 334 h 455"/>
                <a:gd name="T22" fmla="*/ 444 w 455"/>
                <a:gd name="T23" fmla="*/ 294 h 455"/>
                <a:gd name="T24" fmla="*/ 453 w 455"/>
                <a:gd name="T25" fmla="*/ 250 h 455"/>
                <a:gd name="T26" fmla="*/ 453 w 455"/>
                <a:gd name="T27" fmla="*/ 215 h 455"/>
                <a:gd name="T28" fmla="*/ 448 w 455"/>
                <a:gd name="T29" fmla="*/ 167 h 455"/>
                <a:gd name="T30" fmla="*/ 430 w 455"/>
                <a:gd name="T31" fmla="*/ 127 h 455"/>
                <a:gd name="T32" fmla="*/ 403 w 455"/>
                <a:gd name="T33" fmla="*/ 81 h 455"/>
                <a:gd name="T34" fmla="*/ 353 w 455"/>
                <a:gd name="T35" fmla="*/ 38 h 455"/>
                <a:gd name="T36" fmla="*/ 303 w 455"/>
                <a:gd name="T37" fmla="*/ 12 h 455"/>
                <a:gd name="T38" fmla="*/ 261 w 455"/>
                <a:gd name="T39" fmla="*/ 2 h 455"/>
                <a:gd name="T40" fmla="*/ 181 w 455"/>
                <a:gd name="T41" fmla="*/ 4 h 455"/>
                <a:gd name="T42" fmla="*/ 136 w 455"/>
                <a:gd name="T43" fmla="*/ 17 h 455"/>
                <a:gd name="T44" fmla="*/ 100 w 455"/>
                <a:gd name="T45" fmla="*/ 38 h 455"/>
                <a:gd name="T46" fmla="*/ 38 w 455"/>
                <a:gd name="T47" fmla="*/ 100 h 455"/>
                <a:gd name="T48" fmla="*/ 17 w 455"/>
                <a:gd name="T49" fmla="*/ 136 h 455"/>
                <a:gd name="T50" fmla="*/ 4 w 455"/>
                <a:gd name="T51" fmla="*/ 181 h 455"/>
                <a:gd name="T52" fmla="*/ 23 w 455"/>
                <a:gd name="T53" fmla="*/ 227 h 455"/>
                <a:gd name="T54" fmla="*/ 29 w 455"/>
                <a:gd name="T55" fmla="*/ 175 h 455"/>
                <a:gd name="T56" fmla="*/ 42 w 455"/>
                <a:gd name="T57" fmla="*/ 138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4 h 455"/>
                <a:gd name="T82" fmla="*/ 430 w 455"/>
                <a:gd name="T83" fmla="*/ 234 h 455"/>
                <a:gd name="T84" fmla="*/ 424 w 455"/>
                <a:gd name="T85" fmla="*/ 277 h 455"/>
                <a:gd name="T86" fmla="*/ 411 w 455"/>
                <a:gd name="T87" fmla="*/ 313 h 455"/>
                <a:gd name="T88" fmla="*/ 355 w 455"/>
                <a:gd name="T89" fmla="*/ 384 h 455"/>
                <a:gd name="T90" fmla="*/ 303 w 455"/>
                <a:gd name="T91" fmla="*/ 417 h 455"/>
                <a:gd name="T92" fmla="*/ 267 w 455"/>
                <a:gd name="T93" fmla="*/ 426 h 455"/>
                <a:gd name="T94" fmla="*/ 225 w 455"/>
                <a:gd name="T95" fmla="*/ 432 h 455"/>
                <a:gd name="T96" fmla="*/ 194 w 455"/>
                <a:gd name="T97" fmla="*/ 428 h 455"/>
                <a:gd name="T98" fmla="*/ 156 w 455"/>
                <a:gd name="T99" fmla="*/ 419 h 455"/>
                <a:gd name="T100" fmla="*/ 119 w 455"/>
                <a:gd name="T101" fmla="*/ 401 h 455"/>
                <a:gd name="T102" fmla="*/ 83 w 455"/>
                <a:gd name="T103" fmla="*/ 371 h 455"/>
                <a:gd name="T104" fmla="*/ 46 w 455"/>
                <a:gd name="T105" fmla="*/ 323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7"/>
                  </a:moveTo>
                  <a:lnTo>
                    <a:pt x="0" y="248"/>
                  </a:lnTo>
                  <a:lnTo>
                    <a:pt x="2" y="261"/>
                  </a:lnTo>
                  <a:lnTo>
                    <a:pt x="4" y="271"/>
                  </a:lnTo>
                  <a:lnTo>
                    <a:pt x="6" y="284"/>
                  </a:lnTo>
                  <a:lnTo>
                    <a:pt x="10" y="294"/>
                  </a:lnTo>
                  <a:lnTo>
                    <a:pt x="12" y="303"/>
                  </a:lnTo>
                  <a:lnTo>
                    <a:pt x="17" y="315"/>
                  </a:lnTo>
                  <a:lnTo>
                    <a:pt x="23" y="325"/>
                  </a:lnTo>
                  <a:lnTo>
                    <a:pt x="27" y="334"/>
                  </a:lnTo>
                  <a:lnTo>
                    <a:pt x="38" y="353"/>
                  </a:lnTo>
                  <a:lnTo>
                    <a:pt x="50" y="371"/>
                  </a:lnTo>
                  <a:lnTo>
                    <a:pt x="58" y="378"/>
                  </a:lnTo>
                  <a:lnTo>
                    <a:pt x="63" y="386"/>
                  </a:lnTo>
                  <a:lnTo>
                    <a:pt x="81" y="403"/>
                  </a:lnTo>
                  <a:lnTo>
                    <a:pt x="100" y="415"/>
                  </a:lnTo>
                  <a:lnTo>
                    <a:pt x="108" y="421"/>
                  </a:lnTo>
                  <a:lnTo>
                    <a:pt x="117" y="426"/>
                  </a:lnTo>
                  <a:lnTo>
                    <a:pt x="127" y="430"/>
                  </a:lnTo>
                  <a:lnTo>
                    <a:pt x="136" y="436"/>
                  </a:lnTo>
                  <a:lnTo>
                    <a:pt x="148" y="442"/>
                  </a:lnTo>
                  <a:lnTo>
                    <a:pt x="158" y="444"/>
                  </a:lnTo>
                  <a:lnTo>
                    <a:pt x="167" y="448"/>
                  </a:lnTo>
                  <a:lnTo>
                    <a:pt x="181" y="449"/>
                  </a:lnTo>
                  <a:lnTo>
                    <a:pt x="190" y="451"/>
                  </a:lnTo>
                  <a:lnTo>
                    <a:pt x="202" y="453"/>
                  </a:lnTo>
                  <a:lnTo>
                    <a:pt x="213" y="453"/>
                  </a:lnTo>
                  <a:lnTo>
                    <a:pt x="225" y="455"/>
                  </a:lnTo>
                  <a:lnTo>
                    <a:pt x="229" y="455"/>
                  </a:lnTo>
                  <a:lnTo>
                    <a:pt x="238" y="453"/>
                  </a:lnTo>
                  <a:lnTo>
                    <a:pt x="248" y="453"/>
                  </a:lnTo>
                  <a:lnTo>
                    <a:pt x="261" y="451"/>
                  </a:lnTo>
                  <a:lnTo>
                    <a:pt x="271" y="449"/>
                  </a:lnTo>
                  <a:lnTo>
                    <a:pt x="284" y="448"/>
                  </a:lnTo>
                  <a:lnTo>
                    <a:pt x="294" y="444"/>
                  </a:lnTo>
                  <a:lnTo>
                    <a:pt x="303" y="442"/>
                  </a:lnTo>
                  <a:lnTo>
                    <a:pt x="315" y="436"/>
                  </a:lnTo>
                  <a:lnTo>
                    <a:pt x="325" y="430"/>
                  </a:lnTo>
                  <a:lnTo>
                    <a:pt x="334" y="426"/>
                  </a:lnTo>
                  <a:lnTo>
                    <a:pt x="353" y="415"/>
                  </a:lnTo>
                  <a:lnTo>
                    <a:pt x="371" y="403"/>
                  </a:lnTo>
                  <a:lnTo>
                    <a:pt x="403" y="371"/>
                  </a:lnTo>
                  <a:lnTo>
                    <a:pt x="415" y="353"/>
                  </a:lnTo>
                  <a:lnTo>
                    <a:pt x="426" y="334"/>
                  </a:lnTo>
                  <a:lnTo>
                    <a:pt x="430" y="325"/>
                  </a:lnTo>
                  <a:lnTo>
                    <a:pt x="436" y="315"/>
                  </a:lnTo>
                  <a:lnTo>
                    <a:pt x="442" y="303"/>
                  </a:lnTo>
                  <a:lnTo>
                    <a:pt x="444" y="294"/>
                  </a:lnTo>
                  <a:lnTo>
                    <a:pt x="448"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8" y="167"/>
                  </a:lnTo>
                  <a:lnTo>
                    <a:pt x="444" y="158"/>
                  </a:lnTo>
                  <a:lnTo>
                    <a:pt x="442" y="148"/>
                  </a:lnTo>
                  <a:lnTo>
                    <a:pt x="436" y="136"/>
                  </a:lnTo>
                  <a:lnTo>
                    <a:pt x="430" y="127"/>
                  </a:lnTo>
                  <a:lnTo>
                    <a:pt x="426" y="117"/>
                  </a:lnTo>
                  <a:lnTo>
                    <a:pt x="421" y="108"/>
                  </a:lnTo>
                  <a:lnTo>
                    <a:pt x="415" y="100"/>
                  </a:lnTo>
                  <a:lnTo>
                    <a:pt x="403" y="81"/>
                  </a:lnTo>
                  <a:lnTo>
                    <a:pt x="386" y="63"/>
                  </a:lnTo>
                  <a:lnTo>
                    <a:pt x="378" y="58"/>
                  </a:lnTo>
                  <a:lnTo>
                    <a:pt x="371" y="50"/>
                  </a:lnTo>
                  <a:lnTo>
                    <a:pt x="353" y="38"/>
                  </a:lnTo>
                  <a:lnTo>
                    <a:pt x="334" y="27"/>
                  </a:lnTo>
                  <a:lnTo>
                    <a:pt x="325" y="23"/>
                  </a:lnTo>
                  <a:lnTo>
                    <a:pt x="315" y="17"/>
                  </a:lnTo>
                  <a:lnTo>
                    <a:pt x="303" y="12"/>
                  </a:lnTo>
                  <a:lnTo>
                    <a:pt x="294" y="10"/>
                  </a:lnTo>
                  <a:lnTo>
                    <a:pt x="284" y="6"/>
                  </a:lnTo>
                  <a:lnTo>
                    <a:pt x="271" y="4"/>
                  </a:lnTo>
                  <a:lnTo>
                    <a:pt x="261" y="2"/>
                  </a:lnTo>
                  <a:lnTo>
                    <a:pt x="250" y="0"/>
                  </a:lnTo>
                  <a:lnTo>
                    <a:pt x="204" y="0"/>
                  </a:lnTo>
                  <a:lnTo>
                    <a:pt x="190" y="2"/>
                  </a:lnTo>
                  <a:lnTo>
                    <a:pt x="181" y="4"/>
                  </a:lnTo>
                  <a:lnTo>
                    <a:pt x="167" y="6"/>
                  </a:lnTo>
                  <a:lnTo>
                    <a:pt x="158" y="10"/>
                  </a:lnTo>
                  <a:lnTo>
                    <a:pt x="148" y="12"/>
                  </a:lnTo>
                  <a:lnTo>
                    <a:pt x="136" y="17"/>
                  </a:lnTo>
                  <a:lnTo>
                    <a:pt x="127" y="23"/>
                  </a:lnTo>
                  <a:lnTo>
                    <a:pt x="117" y="27"/>
                  </a:lnTo>
                  <a:lnTo>
                    <a:pt x="108" y="33"/>
                  </a:lnTo>
                  <a:lnTo>
                    <a:pt x="100" y="38"/>
                  </a:lnTo>
                  <a:lnTo>
                    <a:pt x="81" y="50"/>
                  </a:lnTo>
                  <a:lnTo>
                    <a:pt x="65" y="65"/>
                  </a:lnTo>
                  <a:lnTo>
                    <a:pt x="50" y="81"/>
                  </a:lnTo>
                  <a:lnTo>
                    <a:pt x="38" y="100"/>
                  </a:lnTo>
                  <a:lnTo>
                    <a:pt x="33" y="108"/>
                  </a:lnTo>
                  <a:lnTo>
                    <a:pt x="27" y="117"/>
                  </a:lnTo>
                  <a:lnTo>
                    <a:pt x="23" y="127"/>
                  </a:lnTo>
                  <a:lnTo>
                    <a:pt x="17" y="136"/>
                  </a:lnTo>
                  <a:lnTo>
                    <a:pt x="12" y="148"/>
                  </a:lnTo>
                  <a:lnTo>
                    <a:pt x="10" y="158"/>
                  </a:lnTo>
                  <a:lnTo>
                    <a:pt x="6" y="167"/>
                  </a:lnTo>
                  <a:lnTo>
                    <a:pt x="4" y="181"/>
                  </a:lnTo>
                  <a:lnTo>
                    <a:pt x="2" y="190"/>
                  </a:lnTo>
                  <a:lnTo>
                    <a:pt x="0" y="202"/>
                  </a:lnTo>
                  <a:lnTo>
                    <a:pt x="0" y="227"/>
                  </a:lnTo>
                  <a:lnTo>
                    <a:pt x="23" y="227"/>
                  </a:lnTo>
                  <a:lnTo>
                    <a:pt x="23" y="206"/>
                  </a:lnTo>
                  <a:lnTo>
                    <a:pt x="25" y="194"/>
                  </a:lnTo>
                  <a:lnTo>
                    <a:pt x="27" y="184"/>
                  </a:lnTo>
                  <a:lnTo>
                    <a:pt x="29" y="175"/>
                  </a:lnTo>
                  <a:lnTo>
                    <a:pt x="33" y="165"/>
                  </a:lnTo>
                  <a:lnTo>
                    <a:pt x="35" y="156"/>
                  </a:lnTo>
                  <a:lnTo>
                    <a:pt x="36" y="148"/>
                  </a:lnTo>
                  <a:lnTo>
                    <a:pt x="42" y="138"/>
                  </a:lnTo>
                  <a:lnTo>
                    <a:pt x="46" y="129"/>
                  </a:lnTo>
                  <a:lnTo>
                    <a:pt x="52" y="119"/>
                  </a:lnTo>
                  <a:lnTo>
                    <a:pt x="58" y="111"/>
                  </a:lnTo>
                  <a:lnTo>
                    <a:pt x="63" y="102"/>
                  </a:lnTo>
                  <a:lnTo>
                    <a:pt x="69" y="96"/>
                  </a:lnTo>
                  <a:lnTo>
                    <a:pt x="77" y="88"/>
                  </a:lnTo>
                  <a:lnTo>
                    <a:pt x="81" y="81"/>
                  </a:lnTo>
                  <a:lnTo>
                    <a:pt x="88" y="77"/>
                  </a:lnTo>
                  <a:lnTo>
                    <a:pt x="96" y="69"/>
                  </a:lnTo>
                  <a:lnTo>
                    <a:pt x="102" y="63"/>
                  </a:lnTo>
                  <a:lnTo>
                    <a:pt x="111" y="58"/>
                  </a:lnTo>
                  <a:lnTo>
                    <a:pt x="119" y="52"/>
                  </a:lnTo>
                  <a:lnTo>
                    <a:pt x="129" y="46"/>
                  </a:lnTo>
                  <a:lnTo>
                    <a:pt x="138" y="42"/>
                  </a:lnTo>
                  <a:lnTo>
                    <a:pt x="148" y="36"/>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3" y="36"/>
                  </a:lnTo>
                  <a:lnTo>
                    <a:pt x="313" y="42"/>
                  </a:lnTo>
                  <a:lnTo>
                    <a:pt x="323" y="46"/>
                  </a:lnTo>
                  <a:lnTo>
                    <a:pt x="342" y="58"/>
                  </a:lnTo>
                  <a:lnTo>
                    <a:pt x="355" y="69"/>
                  </a:lnTo>
                  <a:lnTo>
                    <a:pt x="363" y="77"/>
                  </a:lnTo>
                  <a:lnTo>
                    <a:pt x="371" y="83"/>
                  </a:lnTo>
                  <a:lnTo>
                    <a:pt x="384" y="96"/>
                  </a:lnTo>
                  <a:lnTo>
                    <a:pt x="390" y="102"/>
                  </a:lnTo>
                  <a:lnTo>
                    <a:pt x="396" y="111"/>
                  </a:lnTo>
                  <a:lnTo>
                    <a:pt x="401" y="119"/>
                  </a:lnTo>
                  <a:lnTo>
                    <a:pt x="407" y="129"/>
                  </a:lnTo>
                  <a:lnTo>
                    <a:pt x="411" y="138"/>
                  </a:lnTo>
                  <a:lnTo>
                    <a:pt x="417" y="148"/>
                  </a:lnTo>
                  <a:lnTo>
                    <a:pt x="419" y="156"/>
                  </a:lnTo>
                  <a:lnTo>
                    <a:pt x="421" y="165"/>
                  </a:lnTo>
                  <a:lnTo>
                    <a:pt x="424" y="175"/>
                  </a:lnTo>
                  <a:lnTo>
                    <a:pt x="426" y="184"/>
                  </a:lnTo>
                  <a:lnTo>
                    <a:pt x="428" y="194"/>
                  </a:lnTo>
                  <a:lnTo>
                    <a:pt x="430" y="204"/>
                  </a:lnTo>
                  <a:lnTo>
                    <a:pt x="430" y="215"/>
                  </a:lnTo>
                  <a:lnTo>
                    <a:pt x="432" y="229"/>
                  </a:lnTo>
                  <a:lnTo>
                    <a:pt x="432" y="225"/>
                  </a:lnTo>
                  <a:lnTo>
                    <a:pt x="430" y="234"/>
                  </a:lnTo>
                  <a:lnTo>
                    <a:pt x="430" y="246"/>
                  </a:lnTo>
                  <a:lnTo>
                    <a:pt x="428" y="257"/>
                  </a:lnTo>
                  <a:lnTo>
                    <a:pt x="426" y="267"/>
                  </a:lnTo>
                  <a:lnTo>
                    <a:pt x="424" y="277"/>
                  </a:lnTo>
                  <a:lnTo>
                    <a:pt x="421" y="286"/>
                  </a:lnTo>
                  <a:lnTo>
                    <a:pt x="419" y="296"/>
                  </a:lnTo>
                  <a:lnTo>
                    <a:pt x="417" y="303"/>
                  </a:lnTo>
                  <a:lnTo>
                    <a:pt x="411" y="313"/>
                  </a:lnTo>
                  <a:lnTo>
                    <a:pt x="407" y="323"/>
                  </a:lnTo>
                  <a:lnTo>
                    <a:pt x="396" y="342"/>
                  </a:lnTo>
                  <a:lnTo>
                    <a:pt x="384" y="355"/>
                  </a:lnTo>
                  <a:lnTo>
                    <a:pt x="355" y="384"/>
                  </a:lnTo>
                  <a:lnTo>
                    <a:pt x="342" y="396"/>
                  </a:lnTo>
                  <a:lnTo>
                    <a:pt x="323" y="407"/>
                  </a:lnTo>
                  <a:lnTo>
                    <a:pt x="313" y="411"/>
                  </a:lnTo>
                  <a:lnTo>
                    <a:pt x="303" y="417"/>
                  </a:lnTo>
                  <a:lnTo>
                    <a:pt x="296" y="419"/>
                  </a:lnTo>
                  <a:lnTo>
                    <a:pt x="286" y="421"/>
                  </a:lnTo>
                  <a:lnTo>
                    <a:pt x="277" y="424"/>
                  </a:lnTo>
                  <a:lnTo>
                    <a:pt x="267" y="426"/>
                  </a:lnTo>
                  <a:lnTo>
                    <a:pt x="257" y="428"/>
                  </a:lnTo>
                  <a:lnTo>
                    <a:pt x="248" y="430"/>
                  </a:lnTo>
                  <a:lnTo>
                    <a:pt x="234" y="430"/>
                  </a:lnTo>
                  <a:lnTo>
                    <a:pt x="225" y="432"/>
                  </a:lnTo>
                  <a:lnTo>
                    <a:pt x="229" y="432"/>
                  </a:lnTo>
                  <a:lnTo>
                    <a:pt x="217" y="430"/>
                  </a:lnTo>
                  <a:lnTo>
                    <a:pt x="206" y="430"/>
                  </a:lnTo>
                  <a:lnTo>
                    <a:pt x="194" y="428"/>
                  </a:lnTo>
                  <a:lnTo>
                    <a:pt x="184" y="426"/>
                  </a:lnTo>
                  <a:lnTo>
                    <a:pt x="175" y="424"/>
                  </a:lnTo>
                  <a:lnTo>
                    <a:pt x="165" y="421"/>
                  </a:lnTo>
                  <a:lnTo>
                    <a:pt x="156" y="419"/>
                  </a:lnTo>
                  <a:lnTo>
                    <a:pt x="148" y="417"/>
                  </a:lnTo>
                  <a:lnTo>
                    <a:pt x="138" y="411"/>
                  </a:lnTo>
                  <a:lnTo>
                    <a:pt x="129" y="407"/>
                  </a:lnTo>
                  <a:lnTo>
                    <a:pt x="119" y="401"/>
                  </a:lnTo>
                  <a:lnTo>
                    <a:pt x="111" y="396"/>
                  </a:lnTo>
                  <a:lnTo>
                    <a:pt x="102" y="390"/>
                  </a:lnTo>
                  <a:lnTo>
                    <a:pt x="96" y="384"/>
                  </a:lnTo>
                  <a:lnTo>
                    <a:pt x="83" y="371"/>
                  </a:lnTo>
                  <a:lnTo>
                    <a:pt x="77" y="363"/>
                  </a:lnTo>
                  <a:lnTo>
                    <a:pt x="69" y="355"/>
                  </a:lnTo>
                  <a:lnTo>
                    <a:pt x="58" y="342"/>
                  </a:lnTo>
                  <a:lnTo>
                    <a:pt x="46" y="323"/>
                  </a:lnTo>
                  <a:lnTo>
                    <a:pt x="42" y="313"/>
                  </a:lnTo>
                  <a:lnTo>
                    <a:pt x="36" y="303"/>
                  </a:lnTo>
                  <a:lnTo>
                    <a:pt x="35" y="296"/>
                  </a:lnTo>
                  <a:lnTo>
                    <a:pt x="33" y="286"/>
                  </a:lnTo>
                  <a:lnTo>
                    <a:pt x="29" y="277"/>
                  </a:lnTo>
                  <a:lnTo>
                    <a:pt x="27" y="267"/>
                  </a:lnTo>
                  <a:lnTo>
                    <a:pt x="25" y="257"/>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81" name="Freeform 8"/>
            <p:cNvSpPr>
              <a:spLocks/>
            </p:cNvSpPr>
            <p:nvPr/>
          </p:nvSpPr>
          <p:spPr bwMode="auto">
            <a:xfrm>
              <a:off x="2016" y="861"/>
              <a:ext cx="455" cy="456"/>
            </a:xfrm>
            <a:custGeom>
              <a:avLst/>
              <a:gdLst>
                <a:gd name="T0" fmla="*/ 4 w 455"/>
                <a:gd name="T1" fmla="*/ 271 h 456"/>
                <a:gd name="T2" fmla="*/ 17 w 455"/>
                <a:gd name="T3" fmla="*/ 315 h 456"/>
                <a:gd name="T4" fmla="*/ 50 w 455"/>
                <a:gd name="T5" fmla="*/ 371 h 456"/>
                <a:gd name="T6" fmla="*/ 100 w 455"/>
                <a:gd name="T7" fmla="*/ 415 h 456"/>
                <a:gd name="T8" fmla="*/ 136 w 455"/>
                <a:gd name="T9" fmla="*/ 436 h 456"/>
                <a:gd name="T10" fmla="*/ 180 w 455"/>
                <a:gd name="T11" fmla="*/ 450 h 456"/>
                <a:gd name="T12" fmla="*/ 225 w 455"/>
                <a:gd name="T13" fmla="*/ 456 h 456"/>
                <a:gd name="T14" fmla="*/ 261 w 455"/>
                <a:gd name="T15" fmla="*/ 452 h 456"/>
                <a:gd name="T16" fmla="*/ 303 w 455"/>
                <a:gd name="T17" fmla="*/ 442 h 456"/>
                <a:gd name="T18" fmla="*/ 353 w 455"/>
                <a:gd name="T19" fmla="*/ 415 h 456"/>
                <a:gd name="T20" fmla="*/ 426 w 455"/>
                <a:gd name="T21" fmla="*/ 335 h 456"/>
                <a:gd name="T22" fmla="*/ 444 w 455"/>
                <a:gd name="T23" fmla="*/ 294 h 456"/>
                <a:gd name="T24" fmla="*/ 453 w 455"/>
                <a:gd name="T25" fmla="*/ 250 h 456"/>
                <a:gd name="T26" fmla="*/ 453 w 455"/>
                <a:gd name="T27" fmla="*/ 216 h 456"/>
                <a:gd name="T28" fmla="*/ 447 w 455"/>
                <a:gd name="T29" fmla="*/ 168 h 456"/>
                <a:gd name="T30" fmla="*/ 430 w 455"/>
                <a:gd name="T31" fmla="*/ 127 h 456"/>
                <a:gd name="T32" fmla="*/ 403 w 455"/>
                <a:gd name="T33" fmla="*/ 81 h 456"/>
                <a:gd name="T34" fmla="*/ 353 w 455"/>
                <a:gd name="T35" fmla="*/ 39 h 456"/>
                <a:gd name="T36" fmla="*/ 303 w 455"/>
                <a:gd name="T37" fmla="*/ 12 h 456"/>
                <a:gd name="T38" fmla="*/ 261 w 455"/>
                <a:gd name="T39" fmla="*/ 2 h 456"/>
                <a:gd name="T40" fmla="*/ 180 w 455"/>
                <a:gd name="T41" fmla="*/ 4 h 456"/>
                <a:gd name="T42" fmla="*/ 136 w 455"/>
                <a:gd name="T43" fmla="*/ 18 h 456"/>
                <a:gd name="T44" fmla="*/ 100 w 455"/>
                <a:gd name="T45" fmla="*/ 39 h 456"/>
                <a:gd name="T46" fmla="*/ 38 w 455"/>
                <a:gd name="T47" fmla="*/ 100 h 456"/>
                <a:gd name="T48" fmla="*/ 17 w 455"/>
                <a:gd name="T49" fmla="*/ 137 h 456"/>
                <a:gd name="T50" fmla="*/ 4 w 455"/>
                <a:gd name="T51" fmla="*/ 181 h 456"/>
                <a:gd name="T52" fmla="*/ 23 w 455"/>
                <a:gd name="T53" fmla="*/ 227 h 456"/>
                <a:gd name="T54" fmla="*/ 29 w 455"/>
                <a:gd name="T55" fmla="*/ 175 h 456"/>
                <a:gd name="T56" fmla="*/ 42 w 455"/>
                <a:gd name="T57" fmla="*/ 139 h 456"/>
                <a:gd name="T58" fmla="*/ 63 w 455"/>
                <a:gd name="T59" fmla="*/ 102 h 456"/>
                <a:gd name="T60" fmla="*/ 88 w 455"/>
                <a:gd name="T61" fmla="*/ 77 h 456"/>
                <a:gd name="T62" fmla="*/ 119 w 455"/>
                <a:gd name="T63" fmla="*/ 52 h 456"/>
                <a:gd name="T64" fmla="*/ 155 w 455"/>
                <a:gd name="T65" fmla="*/ 35 h 456"/>
                <a:gd name="T66" fmla="*/ 194 w 455"/>
                <a:gd name="T67" fmla="*/ 25 h 456"/>
                <a:gd name="T68" fmla="*/ 257 w 455"/>
                <a:gd name="T69" fmla="*/ 25 h 456"/>
                <a:gd name="T70" fmla="*/ 296 w 455"/>
                <a:gd name="T71" fmla="*/ 35 h 456"/>
                <a:gd name="T72" fmla="*/ 342 w 455"/>
                <a:gd name="T73" fmla="*/ 58 h 456"/>
                <a:gd name="T74" fmla="*/ 384 w 455"/>
                <a:gd name="T75" fmla="*/ 96 h 456"/>
                <a:gd name="T76" fmla="*/ 407 w 455"/>
                <a:gd name="T77" fmla="*/ 129 h 456"/>
                <a:gd name="T78" fmla="*/ 421 w 455"/>
                <a:gd name="T79" fmla="*/ 166 h 456"/>
                <a:gd name="T80" fmla="*/ 430 w 455"/>
                <a:gd name="T81" fmla="*/ 204 h 456"/>
                <a:gd name="T82" fmla="*/ 430 w 455"/>
                <a:gd name="T83" fmla="*/ 235 h 456"/>
                <a:gd name="T84" fmla="*/ 424 w 455"/>
                <a:gd name="T85" fmla="*/ 277 h 456"/>
                <a:gd name="T86" fmla="*/ 411 w 455"/>
                <a:gd name="T87" fmla="*/ 314 h 456"/>
                <a:gd name="T88" fmla="*/ 355 w 455"/>
                <a:gd name="T89" fmla="*/ 385 h 456"/>
                <a:gd name="T90" fmla="*/ 303 w 455"/>
                <a:gd name="T91" fmla="*/ 417 h 456"/>
                <a:gd name="T92" fmla="*/ 267 w 455"/>
                <a:gd name="T93" fmla="*/ 427 h 456"/>
                <a:gd name="T94" fmla="*/ 225 w 455"/>
                <a:gd name="T95" fmla="*/ 433 h 456"/>
                <a:gd name="T96" fmla="*/ 194 w 455"/>
                <a:gd name="T97" fmla="*/ 429 h 456"/>
                <a:gd name="T98" fmla="*/ 155 w 455"/>
                <a:gd name="T99" fmla="*/ 419 h 456"/>
                <a:gd name="T100" fmla="*/ 119 w 455"/>
                <a:gd name="T101" fmla="*/ 402 h 456"/>
                <a:gd name="T102" fmla="*/ 82 w 455"/>
                <a:gd name="T103" fmla="*/ 371 h 456"/>
                <a:gd name="T104" fmla="*/ 46 w 455"/>
                <a:gd name="T105" fmla="*/ 323 h 456"/>
                <a:gd name="T106" fmla="*/ 33 w 455"/>
                <a:gd name="T107" fmla="*/ 287 h 456"/>
                <a:gd name="T108" fmla="*/ 23 w 455"/>
                <a:gd name="T109" fmla="*/ 248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6">
                  <a:moveTo>
                    <a:pt x="0" y="227"/>
                  </a:moveTo>
                  <a:lnTo>
                    <a:pt x="0" y="248"/>
                  </a:lnTo>
                  <a:lnTo>
                    <a:pt x="2" y="262"/>
                  </a:lnTo>
                  <a:lnTo>
                    <a:pt x="4" y="271"/>
                  </a:lnTo>
                  <a:lnTo>
                    <a:pt x="6" y="285"/>
                  </a:lnTo>
                  <a:lnTo>
                    <a:pt x="9" y="294"/>
                  </a:lnTo>
                  <a:lnTo>
                    <a:pt x="11" y="304"/>
                  </a:lnTo>
                  <a:lnTo>
                    <a:pt x="17" y="315"/>
                  </a:lnTo>
                  <a:lnTo>
                    <a:pt x="23" y="325"/>
                  </a:lnTo>
                  <a:lnTo>
                    <a:pt x="27" y="335"/>
                  </a:lnTo>
                  <a:lnTo>
                    <a:pt x="38" y="354"/>
                  </a:lnTo>
                  <a:lnTo>
                    <a:pt x="50" y="371"/>
                  </a:lnTo>
                  <a:lnTo>
                    <a:pt x="58" y="379"/>
                  </a:lnTo>
                  <a:lnTo>
                    <a:pt x="63" y="387"/>
                  </a:lnTo>
                  <a:lnTo>
                    <a:pt x="81" y="404"/>
                  </a:lnTo>
                  <a:lnTo>
                    <a:pt x="100" y="415"/>
                  </a:lnTo>
                  <a:lnTo>
                    <a:pt x="107" y="421"/>
                  </a:lnTo>
                  <a:lnTo>
                    <a:pt x="117" y="427"/>
                  </a:lnTo>
                  <a:lnTo>
                    <a:pt x="127" y="431"/>
                  </a:lnTo>
                  <a:lnTo>
                    <a:pt x="136" y="436"/>
                  </a:lnTo>
                  <a:lnTo>
                    <a:pt x="148" y="442"/>
                  </a:lnTo>
                  <a:lnTo>
                    <a:pt x="157" y="444"/>
                  </a:lnTo>
                  <a:lnTo>
                    <a:pt x="167" y="448"/>
                  </a:lnTo>
                  <a:lnTo>
                    <a:pt x="180" y="450"/>
                  </a:lnTo>
                  <a:lnTo>
                    <a:pt x="190" y="452"/>
                  </a:lnTo>
                  <a:lnTo>
                    <a:pt x="202" y="454"/>
                  </a:lnTo>
                  <a:lnTo>
                    <a:pt x="213" y="454"/>
                  </a:lnTo>
                  <a:lnTo>
                    <a:pt x="225" y="456"/>
                  </a:lnTo>
                  <a:lnTo>
                    <a:pt x="228" y="456"/>
                  </a:lnTo>
                  <a:lnTo>
                    <a:pt x="238" y="454"/>
                  </a:lnTo>
                  <a:lnTo>
                    <a:pt x="248" y="454"/>
                  </a:lnTo>
                  <a:lnTo>
                    <a:pt x="261" y="452"/>
                  </a:lnTo>
                  <a:lnTo>
                    <a:pt x="271" y="450"/>
                  </a:lnTo>
                  <a:lnTo>
                    <a:pt x="284" y="448"/>
                  </a:lnTo>
                  <a:lnTo>
                    <a:pt x="294" y="444"/>
                  </a:lnTo>
                  <a:lnTo>
                    <a:pt x="303" y="442"/>
                  </a:lnTo>
                  <a:lnTo>
                    <a:pt x="315" y="436"/>
                  </a:lnTo>
                  <a:lnTo>
                    <a:pt x="324" y="431"/>
                  </a:lnTo>
                  <a:lnTo>
                    <a:pt x="334" y="427"/>
                  </a:lnTo>
                  <a:lnTo>
                    <a:pt x="353" y="415"/>
                  </a:lnTo>
                  <a:lnTo>
                    <a:pt x="371" y="404"/>
                  </a:lnTo>
                  <a:lnTo>
                    <a:pt x="403" y="371"/>
                  </a:lnTo>
                  <a:lnTo>
                    <a:pt x="415" y="354"/>
                  </a:lnTo>
                  <a:lnTo>
                    <a:pt x="426" y="335"/>
                  </a:lnTo>
                  <a:lnTo>
                    <a:pt x="430" y="325"/>
                  </a:lnTo>
                  <a:lnTo>
                    <a:pt x="436" y="315"/>
                  </a:lnTo>
                  <a:lnTo>
                    <a:pt x="442" y="304"/>
                  </a:lnTo>
                  <a:lnTo>
                    <a:pt x="444" y="294"/>
                  </a:lnTo>
                  <a:lnTo>
                    <a:pt x="447" y="285"/>
                  </a:lnTo>
                  <a:lnTo>
                    <a:pt x="449" y="271"/>
                  </a:lnTo>
                  <a:lnTo>
                    <a:pt x="451" y="262"/>
                  </a:lnTo>
                  <a:lnTo>
                    <a:pt x="453" y="250"/>
                  </a:lnTo>
                  <a:lnTo>
                    <a:pt x="453" y="239"/>
                  </a:lnTo>
                  <a:lnTo>
                    <a:pt x="455" y="229"/>
                  </a:lnTo>
                  <a:lnTo>
                    <a:pt x="455" y="225"/>
                  </a:lnTo>
                  <a:lnTo>
                    <a:pt x="453" y="216"/>
                  </a:lnTo>
                  <a:lnTo>
                    <a:pt x="453" y="204"/>
                  </a:lnTo>
                  <a:lnTo>
                    <a:pt x="451" y="191"/>
                  </a:lnTo>
                  <a:lnTo>
                    <a:pt x="449" y="181"/>
                  </a:lnTo>
                  <a:lnTo>
                    <a:pt x="447" y="168"/>
                  </a:lnTo>
                  <a:lnTo>
                    <a:pt x="444" y="158"/>
                  </a:lnTo>
                  <a:lnTo>
                    <a:pt x="442" y="148"/>
                  </a:lnTo>
                  <a:lnTo>
                    <a:pt x="436" y="137"/>
                  </a:lnTo>
                  <a:lnTo>
                    <a:pt x="430" y="127"/>
                  </a:lnTo>
                  <a:lnTo>
                    <a:pt x="426" y="118"/>
                  </a:lnTo>
                  <a:lnTo>
                    <a:pt x="421" y="108"/>
                  </a:lnTo>
                  <a:lnTo>
                    <a:pt x="415" y="100"/>
                  </a:lnTo>
                  <a:lnTo>
                    <a:pt x="403" y="81"/>
                  </a:lnTo>
                  <a:lnTo>
                    <a:pt x="386" y="64"/>
                  </a:lnTo>
                  <a:lnTo>
                    <a:pt x="378" y="58"/>
                  </a:lnTo>
                  <a:lnTo>
                    <a:pt x="371" y="50"/>
                  </a:lnTo>
                  <a:lnTo>
                    <a:pt x="353" y="39"/>
                  </a:lnTo>
                  <a:lnTo>
                    <a:pt x="334" y="27"/>
                  </a:lnTo>
                  <a:lnTo>
                    <a:pt x="324" y="23"/>
                  </a:lnTo>
                  <a:lnTo>
                    <a:pt x="315" y="18"/>
                  </a:lnTo>
                  <a:lnTo>
                    <a:pt x="303" y="12"/>
                  </a:lnTo>
                  <a:lnTo>
                    <a:pt x="294" y="10"/>
                  </a:lnTo>
                  <a:lnTo>
                    <a:pt x="284" y="6"/>
                  </a:lnTo>
                  <a:lnTo>
                    <a:pt x="271" y="4"/>
                  </a:lnTo>
                  <a:lnTo>
                    <a:pt x="261" y="2"/>
                  </a:lnTo>
                  <a:lnTo>
                    <a:pt x="250" y="0"/>
                  </a:lnTo>
                  <a:lnTo>
                    <a:pt x="203" y="0"/>
                  </a:lnTo>
                  <a:lnTo>
                    <a:pt x="190" y="2"/>
                  </a:lnTo>
                  <a:lnTo>
                    <a:pt x="180" y="4"/>
                  </a:lnTo>
                  <a:lnTo>
                    <a:pt x="167" y="6"/>
                  </a:lnTo>
                  <a:lnTo>
                    <a:pt x="157" y="10"/>
                  </a:lnTo>
                  <a:lnTo>
                    <a:pt x="148" y="12"/>
                  </a:lnTo>
                  <a:lnTo>
                    <a:pt x="136" y="18"/>
                  </a:lnTo>
                  <a:lnTo>
                    <a:pt x="127" y="23"/>
                  </a:lnTo>
                  <a:lnTo>
                    <a:pt x="117" y="27"/>
                  </a:lnTo>
                  <a:lnTo>
                    <a:pt x="107" y="33"/>
                  </a:lnTo>
                  <a:lnTo>
                    <a:pt x="100" y="39"/>
                  </a:lnTo>
                  <a:lnTo>
                    <a:pt x="81" y="50"/>
                  </a:lnTo>
                  <a:lnTo>
                    <a:pt x="65" y="66"/>
                  </a:lnTo>
                  <a:lnTo>
                    <a:pt x="50" y="81"/>
                  </a:lnTo>
                  <a:lnTo>
                    <a:pt x="38" y="100"/>
                  </a:lnTo>
                  <a:lnTo>
                    <a:pt x="33" y="108"/>
                  </a:lnTo>
                  <a:lnTo>
                    <a:pt x="27" y="118"/>
                  </a:lnTo>
                  <a:lnTo>
                    <a:pt x="23" y="127"/>
                  </a:lnTo>
                  <a:lnTo>
                    <a:pt x="17" y="137"/>
                  </a:lnTo>
                  <a:lnTo>
                    <a:pt x="11" y="148"/>
                  </a:lnTo>
                  <a:lnTo>
                    <a:pt x="9" y="158"/>
                  </a:lnTo>
                  <a:lnTo>
                    <a:pt x="6" y="168"/>
                  </a:lnTo>
                  <a:lnTo>
                    <a:pt x="4" y="181"/>
                  </a:lnTo>
                  <a:lnTo>
                    <a:pt x="2" y="191"/>
                  </a:lnTo>
                  <a:lnTo>
                    <a:pt x="0" y="202"/>
                  </a:lnTo>
                  <a:lnTo>
                    <a:pt x="0" y="227"/>
                  </a:lnTo>
                  <a:lnTo>
                    <a:pt x="23" y="227"/>
                  </a:lnTo>
                  <a:lnTo>
                    <a:pt x="23" y="206"/>
                  </a:lnTo>
                  <a:lnTo>
                    <a:pt x="25" y="194"/>
                  </a:lnTo>
                  <a:lnTo>
                    <a:pt x="27" y="185"/>
                  </a:lnTo>
                  <a:lnTo>
                    <a:pt x="29" y="175"/>
                  </a:lnTo>
                  <a:lnTo>
                    <a:pt x="33" y="166"/>
                  </a:lnTo>
                  <a:lnTo>
                    <a:pt x="34" y="156"/>
                  </a:lnTo>
                  <a:lnTo>
                    <a:pt x="36" y="148"/>
                  </a:lnTo>
                  <a:lnTo>
                    <a:pt x="42" y="139"/>
                  </a:lnTo>
                  <a:lnTo>
                    <a:pt x="46" y="129"/>
                  </a:lnTo>
                  <a:lnTo>
                    <a:pt x="52" y="120"/>
                  </a:lnTo>
                  <a:lnTo>
                    <a:pt x="58" y="112"/>
                  </a:lnTo>
                  <a:lnTo>
                    <a:pt x="63" y="102"/>
                  </a:lnTo>
                  <a:lnTo>
                    <a:pt x="69" y="96"/>
                  </a:lnTo>
                  <a:lnTo>
                    <a:pt x="77" y="89"/>
                  </a:lnTo>
                  <a:lnTo>
                    <a:pt x="81" y="81"/>
                  </a:lnTo>
                  <a:lnTo>
                    <a:pt x="88" y="77"/>
                  </a:lnTo>
                  <a:lnTo>
                    <a:pt x="96" y="70"/>
                  </a:lnTo>
                  <a:lnTo>
                    <a:pt x="102" y="64"/>
                  </a:lnTo>
                  <a:lnTo>
                    <a:pt x="111" y="58"/>
                  </a:lnTo>
                  <a:lnTo>
                    <a:pt x="119" y="52"/>
                  </a:lnTo>
                  <a:lnTo>
                    <a:pt x="129" y="47"/>
                  </a:lnTo>
                  <a:lnTo>
                    <a:pt x="138" y="43"/>
                  </a:lnTo>
                  <a:lnTo>
                    <a:pt x="148" y="37"/>
                  </a:lnTo>
                  <a:lnTo>
                    <a:pt x="155" y="35"/>
                  </a:lnTo>
                  <a:lnTo>
                    <a:pt x="165" y="33"/>
                  </a:lnTo>
                  <a:lnTo>
                    <a:pt x="175" y="29"/>
                  </a:lnTo>
                  <a:lnTo>
                    <a:pt x="184" y="27"/>
                  </a:lnTo>
                  <a:lnTo>
                    <a:pt x="194" y="25"/>
                  </a:lnTo>
                  <a:lnTo>
                    <a:pt x="203" y="23"/>
                  </a:lnTo>
                  <a:lnTo>
                    <a:pt x="227" y="23"/>
                  </a:lnTo>
                  <a:lnTo>
                    <a:pt x="246" y="23"/>
                  </a:lnTo>
                  <a:lnTo>
                    <a:pt x="257" y="25"/>
                  </a:lnTo>
                  <a:lnTo>
                    <a:pt x="267" y="27"/>
                  </a:lnTo>
                  <a:lnTo>
                    <a:pt x="276" y="29"/>
                  </a:lnTo>
                  <a:lnTo>
                    <a:pt x="286" y="33"/>
                  </a:lnTo>
                  <a:lnTo>
                    <a:pt x="296" y="35"/>
                  </a:lnTo>
                  <a:lnTo>
                    <a:pt x="303" y="37"/>
                  </a:lnTo>
                  <a:lnTo>
                    <a:pt x="313" y="43"/>
                  </a:lnTo>
                  <a:lnTo>
                    <a:pt x="323" y="47"/>
                  </a:lnTo>
                  <a:lnTo>
                    <a:pt x="342" y="58"/>
                  </a:lnTo>
                  <a:lnTo>
                    <a:pt x="355" y="70"/>
                  </a:lnTo>
                  <a:lnTo>
                    <a:pt x="363" y="77"/>
                  </a:lnTo>
                  <a:lnTo>
                    <a:pt x="371" y="83"/>
                  </a:lnTo>
                  <a:lnTo>
                    <a:pt x="384" y="96"/>
                  </a:lnTo>
                  <a:lnTo>
                    <a:pt x="390" y="102"/>
                  </a:lnTo>
                  <a:lnTo>
                    <a:pt x="396" y="112"/>
                  </a:lnTo>
                  <a:lnTo>
                    <a:pt x="401" y="120"/>
                  </a:lnTo>
                  <a:lnTo>
                    <a:pt x="407" y="129"/>
                  </a:lnTo>
                  <a:lnTo>
                    <a:pt x="411" y="139"/>
                  </a:lnTo>
                  <a:lnTo>
                    <a:pt x="417" y="148"/>
                  </a:lnTo>
                  <a:lnTo>
                    <a:pt x="419" y="156"/>
                  </a:lnTo>
                  <a:lnTo>
                    <a:pt x="421" y="166"/>
                  </a:lnTo>
                  <a:lnTo>
                    <a:pt x="424" y="175"/>
                  </a:lnTo>
                  <a:lnTo>
                    <a:pt x="426" y="185"/>
                  </a:lnTo>
                  <a:lnTo>
                    <a:pt x="428" y="194"/>
                  </a:lnTo>
                  <a:lnTo>
                    <a:pt x="430" y="204"/>
                  </a:lnTo>
                  <a:lnTo>
                    <a:pt x="430" y="216"/>
                  </a:lnTo>
                  <a:lnTo>
                    <a:pt x="432" y="229"/>
                  </a:lnTo>
                  <a:lnTo>
                    <a:pt x="432" y="225"/>
                  </a:lnTo>
                  <a:lnTo>
                    <a:pt x="430" y="235"/>
                  </a:lnTo>
                  <a:lnTo>
                    <a:pt x="430" y="246"/>
                  </a:lnTo>
                  <a:lnTo>
                    <a:pt x="428" y="258"/>
                  </a:lnTo>
                  <a:lnTo>
                    <a:pt x="426" y="267"/>
                  </a:lnTo>
                  <a:lnTo>
                    <a:pt x="424" y="277"/>
                  </a:lnTo>
                  <a:lnTo>
                    <a:pt x="421" y="287"/>
                  </a:lnTo>
                  <a:lnTo>
                    <a:pt x="419" y="296"/>
                  </a:lnTo>
                  <a:lnTo>
                    <a:pt x="417" y="304"/>
                  </a:lnTo>
                  <a:lnTo>
                    <a:pt x="411" y="314"/>
                  </a:lnTo>
                  <a:lnTo>
                    <a:pt x="407" y="323"/>
                  </a:lnTo>
                  <a:lnTo>
                    <a:pt x="396" y="342"/>
                  </a:lnTo>
                  <a:lnTo>
                    <a:pt x="384" y="356"/>
                  </a:lnTo>
                  <a:lnTo>
                    <a:pt x="355" y="385"/>
                  </a:lnTo>
                  <a:lnTo>
                    <a:pt x="342" y="396"/>
                  </a:lnTo>
                  <a:lnTo>
                    <a:pt x="323" y="408"/>
                  </a:lnTo>
                  <a:lnTo>
                    <a:pt x="313" y="411"/>
                  </a:lnTo>
                  <a:lnTo>
                    <a:pt x="303" y="417"/>
                  </a:lnTo>
                  <a:lnTo>
                    <a:pt x="296" y="419"/>
                  </a:lnTo>
                  <a:lnTo>
                    <a:pt x="286" y="421"/>
                  </a:lnTo>
                  <a:lnTo>
                    <a:pt x="276" y="425"/>
                  </a:lnTo>
                  <a:lnTo>
                    <a:pt x="267" y="427"/>
                  </a:lnTo>
                  <a:lnTo>
                    <a:pt x="257" y="429"/>
                  </a:lnTo>
                  <a:lnTo>
                    <a:pt x="248" y="431"/>
                  </a:lnTo>
                  <a:lnTo>
                    <a:pt x="234" y="431"/>
                  </a:lnTo>
                  <a:lnTo>
                    <a:pt x="225" y="433"/>
                  </a:lnTo>
                  <a:lnTo>
                    <a:pt x="228" y="433"/>
                  </a:lnTo>
                  <a:lnTo>
                    <a:pt x="217" y="431"/>
                  </a:lnTo>
                  <a:lnTo>
                    <a:pt x="205" y="431"/>
                  </a:lnTo>
                  <a:lnTo>
                    <a:pt x="194" y="429"/>
                  </a:lnTo>
                  <a:lnTo>
                    <a:pt x="184" y="427"/>
                  </a:lnTo>
                  <a:lnTo>
                    <a:pt x="175" y="425"/>
                  </a:lnTo>
                  <a:lnTo>
                    <a:pt x="165" y="421"/>
                  </a:lnTo>
                  <a:lnTo>
                    <a:pt x="155" y="419"/>
                  </a:lnTo>
                  <a:lnTo>
                    <a:pt x="148" y="417"/>
                  </a:lnTo>
                  <a:lnTo>
                    <a:pt x="138" y="411"/>
                  </a:lnTo>
                  <a:lnTo>
                    <a:pt x="129" y="408"/>
                  </a:lnTo>
                  <a:lnTo>
                    <a:pt x="119" y="402"/>
                  </a:lnTo>
                  <a:lnTo>
                    <a:pt x="111" y="396"/>
                  </a:lnTo>
                  <a:lnTo>
                    <a:pt x="102" y="390"/>
                  </a:lnTo>
                  <a:lnTo>
                    <a:pt x="96" y="385"/>
                  </a:lnTo>
                  <a:lnTo>
                    <a:pt x="82" y="371"/>
                  </a:lnTo>
                  <a:lnTo>
                    <a:pt x="77" y="363"/>
                  </a:lnTo>
                  <a:lnTo>
                    <a:pt x="69" y="356"/>
                  </a:lnTo>
                  <a:lnTo>
                    <a:pt x="58" y="342"/>
                  </a:lnTo>
                  <a:lnTo>
                    <a:pt x="46" y="323"/>
                  </a:lnTo>
                  <a:lnTo>
                    <a:pt x="42" y="314"/>
                  </a:lnTo>
                  <a:lnTo>
                    <a:pt x="36" y="304"/>
                  </a:lnTo>
                  <a:lnTo>
                    <a:pt x="34" y="296"/>
                  </a:lnTo>
                  <a:lnTo>
                    <a:pt x="33" y="287"/>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82" name="Freeform 9"/>
            <p:cNvSpPr>
              <a:spLocks/>
            </p:cNvSpPr>
            <p:nvPr/>
          </p:nvSpPr>
          <p:spPr bwMode="auto">
            <a:xfrm>
              <a:off x="1485" y="1037"/>
              <a:ext cx="530" cy="42"/>
            </a:xfrm>
            <a:custGeom>
              <a:avLst/>
              <a:gdLst>
                <a:gd name="T0" fmla="*/ 19 w 530"/>
                <a:gd name="T1" fmla="*/ 0 h 42"/>
                <a:gd name="T2" fmla="*/ 14 w 530"/>
                <a:gd name="T3" fmla="*/ 0 h 42"/>
                <a:gd name="T4" fmla="*/ 10 w 530"/>
                <a:gd name="T5" fmla="*/ 1 h 42"/>
                <a:gd name="T6" fmla="*/ 2 w 530"/>
                <a:gd name="T7" fmla="*/ 9 h 42"/>
                <a:gd name="T8" fmla="*/ 0 w 530"/>
                <a:gd name="T9" fmla="*/ 13 h 42"/>
                <a:gd name="T10" fmla="*/ 0 w 530"/>
                <a:gd name="T11" fmla="*/ 25 h 42"/>
                <a:gd name="T12" fmla="*/ 2 w 530"/>
                <a:gd name="T13" fmla="*/ 28 h 42"/>
                <a:gd name="T14" fmla="*/ 10 w 530"/>
                <a:gd name="T15" fmla="*/ 36 h 42"/>
                <a:gd name="T16" fmla="*/ 14 w 530"/>
                <a:gd name="T17" fmla="*/ 38 h 42"/>
                <a:gd name="T18" fmla="*/ 19 w 530"/>
                <a:gd name="T19" fmla="*/ 38 h 42"/>
                <a:gd name="T20" fmla="*/ 511 w 530"/>
                <a:gd name="T21" fmla="*/ 42 h 42"/>
                <a:gd name="T22" fmla="*/ 517 w 530"/>
                <a:gd name="T23" fmla="*/ 42 h 42"/>
                <a:gd name="T24" fmla="*/ 521 w 530"/>
                <a:gd name="T25" fmla="*/ 40 h 42"/>
                <a:gd name="T26" fmla="*/ 528 w 530"/>
                <a:gd name="T27" fmla="*/ 32 h 42"/>
                <a:gd name="T28" fmla="*/ 530 w 530"/>
                <a:gd name="T29" fmla="*/ 28 h 42"/>
                <a:gd name="T30" fmla="*/ 530 w 530"/>
                <a:gd name="T31" fmla="*/ 17 h 42"/>
                <a:gd name="T32" fmla="*/ 528 w 530"/>
                <a:gd name="T33" fmla="*/ 13 h 42"/>
                <a:gd name="T34" fmla="*/ 521 w 530"/>
                <a:gd name="T35" fmla="*/ 5 h 42"/>
                <a:gd name="T36" fmla="*/ 517 w 530"/>
                <a:gd name="T37" fmla="*/ 3 h 42"/>
                <a:gd name="T38" fmla="*/ 511 w 530"/>
                <a:gd name="T39" fmla="*/ 3 h 42"/>
                <a:gd name="T40" fmla="*/ 19 w 530"/>
                <a:gd name="T41" fmla="*/ 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30" h="42">
                  <a:moveTo>
                    <a:pt x="19" y="0"/>
                  </a:moveTo>
                  <a:lnTo>
                    <a:pt x="14" y="0"/>
                  </a:lnTo>
                  <a:lnTo>
                    <a:pt x="10" y="1"/>
                  </a:lnTo>
                  <a:lnTo>
                    <a:pt x="2" y="9"/>
                  </a:lnTo>
                  <a:lnTo>
                    <a:pt x="0" y="13"/>
                  </a:lnTo>
                  <a:lnTo>
                    <a:pt x="0" y="25"/>
                  </a:lnTo>
                  <a:lnTo>
                    <a:pt x="2" y="28"/>
                  </a:lnTo>
                  <a:lnTo>
                    <a:pt x="10" y="36"/>
                  </a:lnTo>
                  <a:lnTo>
                    <a:pt x="14" y="38"/>
                  </a:lnTo>
                  <a:lnTo>
                    <a:pt x="19" y="38"/>
                  </a:lnTo>
                  <a:lnTo>
                    <a:pt x="511" y="42"/>
                  </a:lnTo>
                  <a:lnTo>
                    <a:pt x="517" y="42"/>
                  </a:lnTo>
                  <a:lnTo>
                    <a:pt x="521" y="40"/>
                  </a:lnTo>
                  <a:lnTo>
                    <a:pt x="528" y="32"/>
                  </a:lnTo>
                  <a:lnTo>
                    <a:pt x="530" y="28"/>
                  </a:lnTo>
                  <a:lnTo>
                    <a:pt x="530" y="17"/>
                  </a:lnTo>
                  <a:lnTo>
                    <a:pt x="528" y="13"/>
                  </a:lnTo>
                  <a:lnTo>
                    <a:pt x="521" y="5"/>
                  </a:lnTo>
                  <a:lnTo>
                    <a:pt x="517" y="3"/>
                  </a:lnTo>
                  <a:lnTo>
                    <a:pt x="511" y="3"/>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83" name="Rectangle 10"/>
            <p:cNvSpPr>
              <a:spLocks noChangeArrowheads="1"/>
            </p:cNvSpPr>
            <p:nvPr/>
          </p:nvSpPr>
          <p:spPr bwMode="auto">
            <a:xfrm>
              <a:off x="1207" y="939"/>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A</a:t>
              </a:r>
              <a:endParaRPr kumimoji="0" lang="en-US" altLang="tr-TR" sz="3600" b="1">
                <a:solidFill>
                  <a:srgbClr val="00FF00"/>
                </a:solidFill>
              </a:endParaRPr>
            </a:p>
          </p:txBody>
        </p:sp>
        <p:sp>
          <p:nvSpPr>
            <p:cNvPr id="182284" name="Rectangle 11"/>
            <p:cNvSpPr>
              <a:spLocks noChangeArrowheads="1"/>
            </p:cNvSpPr>
            <p:nvPr/>
          </p:nvSpPr>
          <p:spPr bwMode="auto">
            <a:xfrm>
              <a:off x="2180" y="939"/>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B</a:t>
              </a:r>
              <a:endParaRPr kumimoji="0" lang="en-US" altLang="tr-TR" sz="3600" b="1">
                <a:solidFill>
                  <a:srgbClr val="00FF00"/>
                </a:solidFill>
              </a:endParaRPr>
            </a:p>
          </p:txBody>
        </p:sp>
        <p:sp>
          <p:nvSpPr>
            <p:cNvPr id="182285" name="Rectangle 12"/>
            <p:cNvSpPr>
              <a:spLocks noChangeArrowheads="1"/>
            </p:cNvSpPr>
            <p:nvPr/>
          </p:nvSpPr>
          <p:spPr bwMode="auto">
            <a:xfrm>
              <a:off x="1568" y="791"/>
              <a:ext cx="3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1/0</a:t>
              </a:r>
              <a:endParaRPr kumimoji="0" lang="en-US" altLang="tr-TR" sz="3600" b="1">
                <a:solidFill>
                  <a:srgbClr val="00FF00"/>
                </a:solidFill>
              </a:endParaRPr>
            </a:p>
          </p:txBody>
        </p:sp>
        <p:sp>
          <p:nvSpPr>
            <p:cNvPr id="182286" name="Freeform 13"/>
            <p:cNvSpPr>
              <a:spLocks/>
            </p:cNvSpPr>
            <p:nvPr/>
          </p:nvSpPr>
          <p:spPr bwMode="auto">
            <a:xfrm>
              <a:off x="2976" y="884"/>
              <a:ext cx="456" cy="456"/>
            </a:xfrm>
            <a:custGeom>
              <a:avLst/>
              <a:gdLst>
                <a:gd name="T0" fmla="*/ 4 w 456"/>
                <a:gd name="T1" fmla="*/ 271 h 456"/>
                <a:gd name="T2" fmla="*/ 18 w 456"/>
                <a:gd name="T3" fmla="*/ 316 h 456"/>
                <a:gd name="T4" fmla="*/ 50 w 456"/>
                <a:gd name="T5" fmla="*/ 371 h 456"/>
                <a:gd name="T6" fmla="*/ 100 w 456"/>
                <a:gd name="T7" fmla="*/ 415 h 456"/>
                <a:gd name="T8" fmla="*/ 137 w 456"/>
                <a:gd name="T9" fmla="*/ 437 h 456"/>
                <a:gd name="T10" fmla="*/ 181 w 456"/>
                <a:gd name="T11" fmla="*/ 450 h 456"/>
                <a:gd name="T12" fmla="*/ 225 w 456"/>
                <a:gd name="T13" fmla="*/ 456 h 456"/>
                <a:gd name="T14" fmla="*/ 262 w 456"/>
                <a:gd name="T15" fmla="*/ 452 h 456"/>
                <a:gd name="T16" fmla="*/ 304 w 456"/>
                <a:gd name="T17" fmla="*/ 442 h 456"/>
                <a:gd name="T18" fmla="*/ 354 w 456"/>
                <a:gd name="T19" fmla="*/ 415 h 456"/>
                <a:gd name="T20" fmla="*/ 427 w 456"/>
                <a:gd name="T21" fmla="*/ 335 h 456"/>
                <a:gd name="T22" fmla="*/ 444 w 456"/>
                <a:gd name="T23" fmla="*/ 294 h 456"/>
                <a:gd name="T24" fmla="*/ 454 w 456"/>
                <a:gd name="T25" fmla="*/ 250 h 456"/>
                <a:gd name="T26" fmla="*/ 454 w 456"/>
                <a:gd name="T27" fmla="*/ 216 h 456"/>
                <a:gd name="T28" fmla="*/ 448 w 456"/>
                <a:gd name="T29" fmla="*/ 168 h 456"/>
                <a:gd name="T30" fmla="*/ 431 w 456"/>
                <a:gd name="T31" fmla="*/ 127 h 456"/>
                <a:gd name="T32" fmla="*/ 404 w 456"/>
                <a:gd name="T33" fmla="*/ 81 h 456"/>
                <a:gd name="T34" fmla="*/ 354 w 456"/>
                <a:gd name="T35" fmla="*/ 39 h 456"/>
                <a:gd name="T36" fmla="*/ 304 w 456"/>
                <a:gd name="T37" fmla="*/ 12 h 456"/>
                <a:gd name="T38" fmla="*/ 262 w 456"/>
                <a:gd name="T39" fmla="*/ 2 h 456"/>
                <a:gd name="T40" fmla="*/ 181 w 456"/>
                <a:gd name="T41" fmla="*/ 4 h 456"/>
                <a:gd name="T42" fmla="*/ 137 w 456"/>
                <a:gd name="T43" fmla="*/ 18 h 456"/>
                <a:gd name="T44" fmla="*/ 100 w 456"/>
                <a:gd name="T45" fmla="*/ 39 h 456"/>
                <a:gd name="T46" fmla="*/ 39 w 456"/>
                <a:gd name="T47" fmla="*/ 100 h 456"/>
                <a:gd name="T48" fmla="*/ 18 w 456"/>
                <a:gd name="T49" fmla="*/ 137 h 456"/>
                <a:gd name="T50" fmla="*/ 4 w 456"/>
                <a:gd name="T51" fmla="*/ 181 h 456"/>
                <a:gd name="T52" fmla="*/ 23 w 456"/>
                <a:gd name="T53" fmla="*/ 227 h 456"/>
                <a:gd name="T54" fmla="*/ 29 w 456"/>
                <a:gd name="T55" fmla="*/ 175 h 456"/>
                <a:gd name="T56" fmla="*/ 43 w 456"/>
                <a:gd name="T57" fmla="*/ 139 h 456"/>
                <a:gd name="T58" fmla="*/ 64 w 456"/>
                <a:gd name="T59" fmla="*/ 102 h 456"/>
                <a:gd name="T60" fmla="*/ 89 w 456"/>
                <a:gd name="T61" fmla="*/ 77 h 456"/>
                <a:gd name="T62" fmla="*/ 119 w 456"/>
                <a:gd name="T63" fmla="*/ 52 h 456"/>
                <a:gd name="T64" fmla="*/ 156 w 456"/>
                <a:gd name="T65" fmla="*/ 35 h 456"/>
                <a:gd name="T66" fmla="*/ 194 w 456"/>
                <a:gd name="T67" fmla="*/ 25 h 456"/>
                <a:gd name="T68" fmla="*/ 258 w 456"/>
                <a:gd name="T69" fmla="*/ 25 h 456"/>
                <a:gd name="T70" fmla="*/ 296 w 456"/>
                <a:gd name="T71" fmla="*/ 35 h 456"/>
                <a:gd name="T72" fmla="*/ 342 w 456"/>
                <a:gd name="T73" fmla="*/ 58 h 456"/>
                <a:gd name="T74" fmla="*/ 384 w 456"/>
                <a:gd name="T75" fmla="*/ 97 h 456"/>
                <a:gd name="T76" fmla="*/ 407 w 456"/>
                <a:gd name="T77" fmla="*/ 129 h 456"/>
                <a:gd name="T78" fmla="*/ 421 w 456"/>
                <a:gd name="T79" fmla="*/ 166 h 456"/>
                <a:gd name="T80" fmla="*/ 431 w 456"/>
                <a:gd name="T81" fmla="*/ 204 h 456"/>
                <a:gd name="T82" fmla="*/ 431 w 456"/>
                <a:gd name="T83" fmla="*/ 235 h 456"/>
                <a:gd name="T84" fmla="*/ 425 w 456"/>
                <a:gd name="T85" fmla="*/ 277 h 456"/>
                <a:gd name="T86" fmla="*/ 411 w 456"/>
                <a:gd name="T87" fmla="*/ 314 h 456"/>
                <a:gd name="T88" fmla="*/ 356 w 456"/>
                <a:gd name="T89" fmla="*/ 385 h 456"/>
                <a:gd name="T90" fmla="*/ 304 w 456"/>
                <a:gd name="T91" fmla="*/ 417 h 456"/>
                <a:gd name="T92" fmla="*/ 267 w 456"/>
                <a:gd name="T93" fmla="*/ 427 h 456"/>
                <a:gd name="T94" fmla="*/ 225 w 456"/>
                <a:gd name="T95" fmla="*/ 433 h 456"/>
                <a:gd name="T96" fmla="*/ 194 w 456"/>
                <a:gd name="T97" fmla="*/ 429 h 456"/>
                <a:gd name="T98" fmla="*/ 156 w 456"/>
                <a:gd name="T99" fmla="*/ 419 h 456"/>
                <a:gd name="T100" fmla="*/ 119 w 456"/>
                <a:gd name="T101" fmla="*/ 402 h 456"/>
                <a:gd name="T102" fmla="*/ 83 w 456"/>
                <a:gd name="T103" fmla="*/ 371 h 456"/>
                <a:gd name="T104" fmla="*/ 46 w 456"/>
                <a:gd name="T105" fmla="*/ 323 h 456"/>
                <a:gd name="T106" fmla="*/ 33 w 456"/>
                <a:gd name="T107" fmla="*/ 287 h 456"/>
                <a:gd name="T108" fmla="*/ 23 w 456"/>
                <a:gd name="T109" fmla="*/ 248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6" h="456">
                  <a:moveTo>
                    <a:pt x="0" y="227"/>
                  </a:moveTo>
                  <a:lnTo>
                    <a:pt x="0" y="248"/>
                  </a:lnTo>
                  <a:lnTo>
                    <a:pt x="2" y="262"/>
                  </a:lnTo>
                  <a:lnTo>
                    <a:pt x="4" y="271"/>
                  </a:lnTo>
                  <a:lnTo>
                    <a:pt x="6" y="285"/>
                  </a:lnTo>
                  <a:lnTo>
                    <a:pt x="10" y="294"/>
                  </a:lnTo>
                  <a:lnTo>
                    <a:pt x="12" y="304"/>
                  </a:lnTo>
                  <a:lnTo>
                    <a:pt x="18" y="316"/>
                  </a:lnTo>
                  <a:lnTo>
                    <a:pt x="23" y="325"/>
                  </a:lnTo>
                  <a:lnTo>
                    <a:pt x="27" y="335"/>
                  </a:lnTo>
                  <a:lnTo>
                    <a:pt x="39" y="354"/>
                  </a:lnTo>
                  <a:lnTo>
                    <a:pt x="50" y="371"/>
                  </a:lnTo>
                  <a:lnTo>
                    <a:pt x="58" y="379"/>
                  </a:lnTo>
                  <a:lnTo>
                    <a:pt x="64" y="387"/>
                  </a:lnTo>
                  <a:lnTo>
                    <a:pt x="81" y="404"/>
                  </a:lnTo>
                  <a:lnTo>
                    <a:pt x="100" y="415"/>
                  </a:lnTo>
                  <a:lnTo>
                    <a:pt x="108" y="421"/>
                  </a:lnTo>
                  <a:lnTo>
                    <a:pt x="117" y="427"/>
                  </a:lnTo>
                  <a:lnTo>
                    <a:pt x="127" y="431"/>
                  </a:lnTo>
                  <a:lnTo>
                    <a:pt x="137" y="437"/>
                  </a:lnTo>
                  <a:lnTo>
                    <a:pt x="148" y="442"/>
                  </a:lnTo>
                  <a:lnTo>
                    <a:pt x="158" y="444"/>
                  </a:lnTo>
                  <a:lnTo>
                    <a:pt x="167" y="448"/>
                  </a:lnTo>
                  <a:lnTo>
                    <a:pt x="181" y="450"/>
                  </a:lnTo>
                  <a:lnTo>
                    <a:pt x="190" y="452"/>
                  </a:lnTo>
                  <a:lnTo>
                    <a:pt x="202" y="454"/>
                  </a:lnTo>
                  <a:lnTo>
                    <a:pt x="213" y="454"/>
                  </a:lnTo>
                  <a:lnTo>
                    <a:pt x="225" y="456"/>
                  </a:lnTo>
                  <a:lnTo>
                    <a:pt x="229" y="456"/>
                  </a:lnTo>
                  <a:lnTo>
                    <a:pt x="238" y="454"/>
                  </a:lnTo>
                  <a:lnTo>
                    <a:pt x="248" y="454"/>
                  </a:lnTo>
                  <a:lnTo>
                    <a:pt x="262" y="452"/>
                  </a:lnTo>
                  <a:lnTo>
                    <a:pt x="271" y="450"/>
                  </a:lnTo>
                  <a:lnTo>
                    <a:pt x="285" y="448"/>
                  </a:lnTo>
                  <a:lnTo>
                    <a:pt x="294" y="444"/>
                  </a:lnTo>
                  <a:lnTo>
                    <a:pt x="304" y="442"/>
                  </a:lnTo>
                  <a:lnTo>
                    <a:pt x="315" y="437"/>
                  </a:lnTo>
                  <a:lnTo>
                    <a:pt x="325" y="431"/>
                  </a:lnTo>
                  <a:lnTo>
                    <a:pt x="335" y="427"/>
                  </a:lnTo>
                  <a:lnTo>
                    <a:pt x="354" y="415"/>
                  </a:lnTo>
                  <a:lnTo>
                    <a:pt x="371" y="404"/>
                  </a:lnTo>
                  <a:lnTo>
                    <a:pt x="404" y="371"/>
                  </a:lnTo>
                  <a:lnTo>
                    <a:pt x="415" y="354"/>
                  </a:lnTo>
                  <a:lnTo>
                    <a:pt x="427" y="335"/>
                  </a:lnTo>
                  <a:lnTo>
                    <a:pt x="431" y="325"/>
                  </a:lnTo>
                  <a:lnTo>
                    <a:pt x="436" y="316"/>
                  </a:lnTo>
                  <a:lnTo>
                    <a:pt x="442" y="304"/>
                  </a:lnTo>
                  <a:lnTo>
                    <a:pt x="444" y="294"/>
                  </a:lnTo>
                  <a:lnTo>
                    <a:pt x="448" y="285"/>
                  </a:lnTo>
                  <a:lnTo>
                    <a:pt x="450" y="271"/>
                  </a:lnTo>
                  <a:lnTo>
                    <a:pt x="452" y="262"/>
                  </a:lnTo>
                  <a:lnTo>
                    <a:pt x="454" y="250"/>
                  </a:lnTo>
                  <a:lnTo>
                    <a:pt x="454" y="239"/>
                  </a:lnTo>
                  <a:lnTo>
                    <a:pt x="456" y="229"/>
                  </a:lnTo>
                  <a:lnTo>
                    <a:pt x="456" y="225"/>
                  </a:lnTo>
                  <a:lnTo>
                    <a:pt x="454" y="216"/>
                  </a:lnTo>
                  <a:lnTo>
                    <a:pt x="454" y="204"/>
                  </a:lnTo>
                  <a:lnTo>
                    <a:pt x="452" y="191"/>
                  </a:lnTo>
                  <a:lnTo>
                    <a:pt x="450" y="181"/>
                  </a:lnTo>
                  <a:lnTo>
                    <a:pt x="448" y="168"/>
                  </a:lnTo>
                  <a:lnTo>
                    <a:pt x="444" y="158"/>
                  </a:lnTo>
                  <a:lnTo>
                    <a:pt x="442" y="148"/>
                  </a:lnTo>
                  <a:lnTo>
                    <a:pt x="436" y="137"/>
                  </a:lnTo>
                  <a:lnTo>
                    <a:pt x="431" y="127"/>
                  </a:lnTo>
                  <a:lnTo>
                    <a:pt x="427" y="118"/>
                  </a:lnTo>
                  <a:lnTo>
                    <a:pt x="421" y="108"/>
                  </a:lnTo>
                  <a:lnTo>
                    <a:pt x="415" y="100"/>
                  </a:lnTo>
                  <a:lnTo>
                    <a:pt x="404" y="81"/>
                  </a:lnTo>
                  <a:lnTo>
                    <a:pt x="386" y="64"/>
                  </a:lnTo>
                  <a:lnTo>
                    <a:pt x="379" y="58"/>
                  </a:lnTo>
                  <a:lnTo>
                    <a:pt x="371" y="50"/>
                  </a:lnTo>
                  <a:lnTo>
                    <a:pt x="354" y="39"/>
                  </a:lnTo>
                  <a:lnTo>
                    <a:pt x="335" y="27"/>
                  </a:lnTo>
                  <a:lnTo>
                    <a:pt x="325" y="24"/>
                  </a:lnTo>
                  <a:lnTo>
                    <a:pt x="315" y="18"/>
                  </a:lnTo>
                  <a:lnTo>
                    <a:pt x="304" y="12"/>
                  </a:lnTo>
                  <a:lnTo>
                    <a:pt x="294" y="10"/>
                  </a:lnTo>
                  <a:lnTo>
                    <a:pt x="285" y="6"/>
                  </a:lnTo>
                  <a:lnTo>
                    <a:pt x="271" y="4"/>
                  </a:lnTo>
                  <a:lnTo>
                    <a:pt x="262" y="2"/>
                  </a:lnTo>
                  <a:lnTo>
                    <a:pt x="250" y="0"/>
                  </a:lnTo>
                  <a:lnTo>
                    <a:pt x="204" y="0"/>
                  </a:lnTo>
                  <a:lnTo>
                    <a:pt x="190" y="2"/>
                  </a:lnTo>
                  <a:lnTo>
                    <a:pt x="181" y="4"/>
                  </a:lnTo>
                  <a:lnTo>
                    <a:pt x="167" y="6"/>
                  </a:lnTo>
                  <a:lnTo>
                    <a:pt x="158" y="10"/>
                  </a:lnTo>
                  <a:lnTo>
                    <a:pt x="148" y="12"/>
                  </a:lnTo>
                  <a:lnTo>
                    <a:pt x="137" y="18"/>
                  </a:lnTo>
                  <a:lnTo>
                    <a:pt x="127" y="24"/>
                  </a:lnTo>
                  <a:lnTo>
                    <a:pt x="117" y="27"/>
                  </a:lnTo>
                  <a:lnTo>
                    <a:pt x="108" y="33"/>
                  </a:lnTo>
                  <a:lnTo>
                    <a:pt x="100" y="39"/>
                  </a:lnTo>
                  <a:lnTo>
                    <a:pt x="81" y="50"/>
                  </a:lnTo>
                  <a:lnTo>
                    <a:pt x="66" y="66"/>
                  </a:lnTo>
                  <a:lnTo>
                    <a:pt x="50" y="81"/>
                  </a:lnTo>
                  <a:lnTo>
                    <a:pt x="39" y="100"/>
                  </a:lnTo>
                  <a:lnTo>
                    <a:pt x="33" y="108"/>
                  </a:lnTo>
                  <a:lnTo>
                    <a:pt x="27" y="118"/>
                  </a:lnTo>
                  <a:lnTo>
                    <a:pt x="23" y="127"/>
                  </a:lnTo>
                  <a:lnTo>
                    <a:pt x="18" y="137"/>
                  </a:lnTo>
                  <a:lnTo>
                    <a:pt x="12" y="148"/>
                  </a:lnTo>
                  <a:lnTo>
                    <a:pt x="10" y="158"/>
                  </a:lnTo>
                  <a:lnTo>
                    <a:pt x="6" y="168"/>
                  </a:lnTo>
                  <a:lnTo>
                    <a:pt x="4" y="181"/>
                  </a:lnTo>
                  <a:lnTo>
                    <a:pt x="2" y="191"/>
                  </a:lnTo>
                  <a:lnTo>
                    <a:pt x="0" y="202"/>
                  </a:lnTo>
                  <a:lnTo>
                    <a:pt x="0" y="227"/>
                  </a:lnTo>
                  <a:lnTo>
                    <a:pt x="23" y="227"/>
                  </a:lnTo>
                  <a:lnTo>
                    <a:pt x="23" y="206"/>
                  </a:lnTo>
                  <a:lnTo>
                    <a:pt x="25" y="194"/>
                  </a:lnTo>
                  <a:lnTo>
                    <a:pt x="27" y="185"/>
                  </a:lnTo>
                  <a:lnTo>
                    <a:pt x="29" y="175"/>
                  </a:lnTo>
                  <a:lnTo>
                    <a:pt x="33" y="166"/>
                  </a:lnTo>
                  <a:lnTo>
                    <a:pt x="35" y="156"/>
                  </a:lnTo>
                  <a:lnTo>
                    <a:pt x="37" y="148"/>
                  </a:lnTo>
                  <a:lnTo>
                    <a:pt x="43" y="139"/>
                  </a:lnTo>
                  <a:lnTo>
                    <a:pt x="46" y="129"/>
                  </a:lnTo>
                  <a:lnTo>
                    <a:pt x="52" y="120"/>
                  </a:lnTo>
                  <a:lnTo>
                    <a:pt x="58" y="112"/>
                  </a:lnTo>
                  <a:lnTo>
                    <a:pt x="64" y="102"/>
                  </a:lnTo>
                  <a:lnTo>
                    <a:pt x="69" y="97"/>
                  </a:lnTo>
                  <a:lnTo>
                    <a:pt x="77" y="89"/>
                  </a:lnTo>
                  <a:lnTo>
                    <a:pt x="81" y="81"/>
                  </a:lnTo>
                  <a:lnTo>
                    <a:pt x="89" y="77"/>
                  </a:lnTo>
                  <a:lnTo>
                    <a:pt x="96" y="70"/>
                  </a:lnTo>
                  <a:lnTo>
                    <a:pt x="102" y="64"/>
                  </a:lnTo>
                  <a:lnTo>
                    <a:pt x="112" y="58"/>
                  </a:lnTo>
                  <a:lnTo>
                    <a:pt x="119" y="52"/>
                  </a:lnTo>
                  <a:lnTo>
                    <a:pt x="129" y="47"/>
                  </a:lnTo>
                  <a:lnTo>
                    <a:pt x="139" y="43"/>
                  </a:lnTo>
                  <a:lnTo>
                    <a:pt x="148" y="37"/>
                  </a:lnTo>
                  <a:lnTo>
                    <a:pt x="156" y="35"/>
                  </a:lnTo>
                  <a:lnTo>
                    <a:pt x="165" y="33"/>
                  </a:lnTo>
                  <a:lnTo>
                    <a:pt x="175" y="29"/>
                  </a:lnTo>
                  <a:lnTo>
                    <a:pt x="185" y="27"/>
                  </a:lnTo>
                  <a:lnTo>
                    <a:pt x="194" y="25"/>
                  </a:lnTo>
                  <a:lnTo>
                    <a:pt x="204" y="24"/>
                  </a:lnTo>
                  <a:lnTo>
                    <a:pt x="227" y="24"/>
                  </a:lnTo>
                  <a:lnTo>
                    <a:pt x="246" y="24"/>
                  </a:lnTo>
                  <a:lnTo>
                    <a:pt x="258" y="25"/>
                  </a:lnTo>
                  <a:lnTo>
                    <a:pt x="267" y="27"/>
                  </a:lnTo>
                  <a:lnTo>
                    <a:pt x="277" y="29"/>
                  </a:lnTo>
                  <a:lnTo>
                    <a:pt x="286" y="33"/>
                  </a:lnTo>
                  <a:lnTo>
                    <a:pt x="296" y="35"/>
                  </a:lnTo>
                  <a:lnTo>
                    <a:pt x="304" y="37"/>
                  </a:lnTo>
                  <a:lnTo>
                    <a:pt x="313" y="43"/>
                  </a:lnTo>
                  <a:lnTo>
                    <a:pt x="323" y="47"/>
                  </a:lnTo>
                  <a:lnTo>
                    <a:pt x="342" y="58"/>
                  </a:lnTo>
                  <a:lnTo>
                    <a:pt x="356" y="70"/>
                  </a:lnTo>
                  <a:lnTo>
                    <a:pt x="363" y="77"/>
                  </a:lnTo>
                  <a:lnTo>
                    <a:pt x="371" y="83"/>
                  </a:lnTo>
                  <a:lnTo>
                    <a:pt x="384" y="97"/>
                  </a:lnTo>
                  <a:lnTo>
                    <a:pt x="390" y="102"/>
                  </a:lnTo>
                  <a:lnTo>
                    <a:pt x="396" y="112"/>
                  </a:lnTo>
                  <a:lnTo>
                    <a:pt x="402" y="120"/>
                  </a:lnTo>
                  <a:lnTo>
                    <a:pt x="407" y="129"/>
                  </a:lnTo>
                  <a:lnTo>
                    <a:pt x="411" y="139"/>
                  </a:lnTo>
                  <a:lnTo>
                    <a:pt x="417" y="148"/>
                  </a:lnTo>
                  <a:lnTo>
                    <a:pt x="419" y="156"/>
                  </a:lnTo>
                  <a:lnTo>
                    <a:pt x="421" y="166"/>
                  </a:lnTo>
                  <a:lnTo>
                    <a:pt x="425" y="175"/>
                  </a:lnTo>
                  <a:lnTo>
                    <a:pt x="427" y="185"/>
                  </a:lnTo>
                  <a:lnTo>
                    <a:pt x="429" y="194"/>
                  </a:lnTo>
                  <a:lnTo>
                    <a:pt x="431" y="204"/>
                  </a:lnTo>
                  <a:lnTo>
                    <a:pt x="431" y="216"/>
                  </a:lnTo>
                  <a:lnTo>
                    <a:pt x="432" y="229"/>
                  </a:lnTo>
                  <a:lnTo>
                    <a:pt x="432" y="225"/>
                  </a:lnTo>
                  <a:lnTo>
                    <a:pt x="431" y="235"/>
                  </a:lnTo>
                  <a:lnTo>
                    <a:pt x="431" y="246"/>
                  </a:lnTo>
                  <a:lnTo>
                    <a:pt x="429" y="258"/>
                  </a:lnTo>
                  <a:lnTo>
                    <a:pt x="427" y="267"/>
                  </a:lnTo>
                  <a:lnTo>
                    <a:pt x="425" y="277"/>
                  </a:lnTo>
                  <a:lnTo>
                    <a:pt x="421" y="287"/>
                  </a:lnTo>
                  <a:lnTo>
                    <a:pt x="419" y="296"/>
                  </a:lnTo>
                  <a:lnTo>
                    <a:pt x="417" y="304"/>
                  </a:lnTo>
                  <a:lnTo>
                    <a:pt x="411" y="314"/>
                  </a:lnTo>
                  <a:lnTo>
                    <a:pt x="407" y="323"/>
                  </a:lnTo>
                  <a:lnTo>
                    <a:pt x="396" y="342"/>
                  </a:lnTo>
                  <a:lnTo>
                    <a:pt x="384" y="356"/>
                  </a:lnTo>
                  <a:lnTo>
                    <a:pt x="356" y="385"/>
                  </a:lnTo>
                  <a:lnTo>
                    <a:pt x="342" y="396"/>
                  </a:lnTo>
                  <a:lnTo>
                    <a:pt x="323" y="408"/>
                  </a:lnTo>
                  <a:lnTo>
                    <a:pt x="313" y="412"/>
                  </a:lnTo>
                  <a:lnTo>
                    <a:pt x="304" y="417"/>
                  </a:lnTo>
                  <a:lnTo>
                    <a:pt x="296" y="419"/>
                  </a:lnTo>
                  <a:lnTo>
                    <a:pt x="286" y="421"/>
                  </a:lnTo>
                  <a:lnTo>
                    <a:pt x="277" y="425"/>
                  </a:lnTo>
                  <a:lnTo>
                    <a:pt x="267" y="427"/>
                  </a:lnTo>
                  <a:lnTo>
                    <a:pt x="258" y="429"/>
                  </a:lnTo>
                  <a:lnTo>
                    <a:pt x="248" y="431"/>
                  </a:lnTo>
                  <a:lnTo>
                    <a:pt x="235" y="431"/>
                  </a:lnTo>
                  <a:lnTo>
                    <a:pt x="225" y="433"/>
                  </a:lnTo>
                  <a:lnTo>
                    <a:pt x="229" y="433"/>
                  </a:lnTo>
                  <a:lnTo>
                    <a:pt x="217" y="431"/>
                  </a:lnTo>
                  <a:lnTo>
                    <a:pt x="206" y="431"/>
                  </a:lnTo>
                  <a:lnTo>
                    <a:pt x="194" y="429"/>
                  </a:lnTo>
                  <a:lnTo>
                    <a:pt x="185" y="427"/>
                  </a:lnTo>
                  <a:lnTo>
                    <a:pt x="175" y="425"/>
                  </a:lnTo>
                  <a:lnTo>
                    <a:pt x="165" y="421"/>
                  </a:lnTo>
                  <a:lnTo>
                    <a:pt x="156" y="419"/>
                  </a:lnTo>
                  <a:lnTo>
                    <a:pt x="148" y="417"/>
                  </a:lnTo>
                  <a:lnTo>
                    <a:pt x="139" y="412"/>
                  </a:lnTo>
                  <a:lnTo>
                    <a:pt x="129" y="408"/>
                  </a:lnTo>
                  <a:lnTo>
                    <a:pt x="119" y="402"/>
                  </a:lnTo>
                  <a:lnTo>
                    <a:pt x="112" y="396"/>
                  </a:lnTo>
                  <a:lnTo>
                    <a:pt x="102" y="390"/>
                  </a:lnTo>
                  <a:lnTo>
                    <a:pt x="96" y="385"/>
                  </a:lnTo>
                  <a:lnTo>
                    <a:pt x="83" y="371"/>
                  </a:lnTo>
                  <a:lnTo>
                    <a:pt x="77" y="364"/>
                  </a:lnTo>
                  <a:lnTo>
                    <a:pt x="69" y="356"/>
                  </a:lnTo>
                  <a:lnTo>
                    <a:pt x="58" y="342"/>
                  </a:lnTo>
                  <a:lnTo>
                    <a:pt x="46" y="323"/>
                  </a:lnTo>
                  <a:lnTo>
                    <a:pt x="43" y="314"/>
                  </a:lnTo>
                  <a:lnTo>
                    <a:pt x="37" y="304"/>
                  </a:lnTo>
                  <a:lnTo>
                    <a:pt x="35" y="296"/>
                  </a:lnTo>
                  <a:lnTo>
                    <a:pt x="33" y="287"/>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87" name="Freeform 14"/>
            <p:cNvSpPr>
              <a:spLocks/>
            </p:cNvSpPr>
            <p:nvPr/>
          </p:nvSpPr>
          <p:spPr bwMode="auto">
            <a:xfrm>
              <a:off x="2419" y="1031"/>
              <a:ext cx="541" cy="42"/>
            </a:xfrm>
            <a:custGeom>
              <a:avLst/>
              <a:gdLst>
                <a:gd name="T0" fmla="*/ 19 w 541"/>
                <a:gd name="T1" fmla="*/ 4 h 42"/>
                <a:gd name="T2" fmla="*/ 13 w 541"/>
                <a:gd name="T3" fmla="*/ 4 h 42"/>
                <a:gd name="T4" fmla="*/ 9 w 541"/>
                <a:gd name="T5" fmla="*/ 6 h 42"/>
                <a:gd name="T6" fmla="*/ 2 w 541"/>
                <a:gd name="T7" fmla="*/ 13 h 42"/>
                <a:gd name="T8" fmla="*/ 0 w 541"/>
                <a:gd name="T9" fmla="*/ 17 h 42"/>
                <a:gd name="T10" fmla="*/ 0 w 541"/>
                <a:gd name="T11" fmla="*/ 29 h 42"/>
                <a:gd name="T12" fmla="*/ 2 w 541"/>
                <a:gd name="T13" fmla="*/ 32 h 42"/>
                <a:gd name="T14" fmla="*/ 9 w 541"/>
                <a:gd name="T15" fmla="*/ 40 h 42"/>
                <a:gd name="T16" fmla="*/ 13 w 541"/>
                <a:gd name="T17" fmla="*/ 42 h 42"/>
                <a:gd name="T18" fmla="*/ 19 w 541"/>
                <a:gd name="T19" fmla="*/ 42 h 42"/>
                <a:gd name="T20" fmla="*/ 522 w 541"/>
                <a:gd name="T21" fmla="*/ 38 h 42"/>
                <a:gd name="T22" fmla="*/ 528 w 541"/>
                <a:gd name="T23" fmla="*/ 38 h 42"/>
                <a:gd name="T24" fmla="*/ 532 w 541"/>
                <a:gd name="T25" fmla="*/ 36 h 42"/>
                <a:gd name="T26" fmla="*/ 539 w 541"/>
                <a:gd name="T27" fmla="*/ 29 h 42"/>
                <a:gd name="T28" fmla="*/ 541 w 541"/>
                <a:gd name="T29" fmla="*/ 25 h 42"/>
                <a:gd name="T30" fmla="*/ 541 w 541"/>
                <a:gd name="T31" fmla="*/ 13 h 42"/>
                <a:gd name="T32" fmla="*/ 539 w 541"/>
                <a:gd name="T33" fmla="*/ 9 h 42"/>
                <a:gd name="T34" fmla="*/ 532 w 541"/>
                <a:gd name="T35" fmla="*/ 2 h 42"/>
                <a:gd name="T36" fmla="*/ 528 w 541"/>
                <a:gd name="T37" fmla="*/ 0 h 42"/>
                <a:gd name="T38" fmla="*/ 522 w 541"/>
                <a:gd name="T39" fmla="*/ 0 h 42"/>
                <a:gd name="T40" fmla="*/ 19 w 541"/>
                <a:gd name="T41" fmla="*/ 4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1" h="42">
                  <a:moveTo>
                    <a:pt x="19" y="4"/>
                  </a:moveTo>
                  <a:lnTo>
                    <a:pt x="13" y="4"/>
                  </a:lnTo>
                  <a:lnTo>
                    <a:pt x="9" y="6"/>
                  </a:lnTo>
                  <a:lnTo>
                    <a:pt x="2" y="13"/>
                  </a:lnTo>
                  <a:lnTo>
                    <a:pt x="0" y="17"/>
                  </a:lnTo>
                  <a:lnTo>
                    <a:pt x="0" y="29"/>
                  </a:lnTo>
                  <a:lnTo>
                    <a:pt x="2" y="32"/>
                  </a:lnTo>
                  <a:lnTo>
                    <a:pt x="9" y="40"/>
                  </a:lnTo>
                  <a:lnTo>
                    <a:pt x="13" y="42"/>
                  </a:lnTo>
                  <a:lnTo>
                    <a:pt x="19" y="42"/>
                  </a:lnTo>
                  <a:lnTo>
                    <a:pt x="522" y="38"/>
                  </a:lnTo>
                  <a:lnTo>
                    <a:pt x="528" y="38"/>
                  </a:lnTo>
                  <a:lnTo>
                    <a:pt x="532" y="36"/>
                  </a:lnTo>
                  <a:lnTo>
                    <a:pt x="539" y="29"/>
                  </a:lnTo>
                  <a:lnTo>
                    <a:pt x="541" y="25"/>
                  </a:lnTo>
                  <a:lnTo>
                    <a:pt x="541" y="13"/>
                  </a:lnTo>
                  <a:lnTo>
                    <a:pt x="539" y="9"/>
                  </a:lnTo>
                  <a:lnTo>
                    <a:pt x="532" y="2"/>
                  </a:lnTo>
                  <a:lnTo>
                    <a:pt x="528" y="0"/>
                  </a:lnTo>
                  <a:lnTo>
                    <a:pt x="522" y="0"/>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88" name="Rectangle 15"/>
            <p:cNvSpPr>
              <a:spLocks noChangeArrowheads="1"/>
            </p:cNvSpPr>
            <p:nvPr/>
          </p:nvSpPr>
          <p:spPr bwMode="auto">
            <a:xfrm>
              <a:off x="3104" y="96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C</a:t>
              </a:r>
              <a:endParaRPr kumimoji="0" lang="en-US" altLang="tr-TR" sz="3600" b="1">
                <a:solidFill>
                  <a:srgbClr val="00FF00"/>
                </a:solidFill>
              </a:endParaRPr>
            </a:p>
          </p:txBody>
        </p:sp>
        <p:sp>
          <p:nvSpPr>
            <p:cNvPr id="182289" name="Rectangle 16"/>
            <p:cNvSpPr>
              <a:spLocks noChangeArrowheads="1"/>
            </p:cNvSpPr>
            <p:nvPr/>
          </p:nvSpPr>
          <p:spPr bwMode="auto">
            <a:xfrm>
              <a:off x="2492" y="780"/>
              <a:ext cx="3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1/0</a:t>
              </a:r>
              <a:endParaRPr kumimoji="0" lang="en-US" altLang="tr-TR" sz="3600" b="1">
                <a:solidFill>
                  <a:srgbClr val="00FF00"/>
                </a:solidFill>
              </a:endParaRPr>
            </a:p>
          </p:txBody>
        </p:sp>
        <p:sp>
          <p:nvSpPr>
            <p:cNvPr id="182290" name="Freeform 17"/>
            <p:cNvSpPr>
              <a:spLocks/>
            </p:cNvSpPr>
            <p:nvPr/>
          </p:nvSpPr>
          <p:spPr bwMode="auto">
            <a:xfrm>
              <a:off x="3931" y="884"/>
              <a:ext cx="455" cy="456"/>
            </a:xfrm>
            <a:custGeom>
              <a:avLst/>
              <a:gdLst>
                <a:gd name="T0" fmla="*/ 4 w 455"/>
                <a:gd name="T1" fmla="*/ 271 h 456"/>
                <a:gd name="T2" fmla="*/ 17 w 455"/>
                <a:gd name="T3" fmla="*/ 316 h 456"/>
                <a:gd name="T4" fmla="*/ 50 w 455"/>
                <a:gd name="T5" fmla="*/ 371 h 456"/>
                <a:gd name="T6" fmla="*/ 100 w 455"/>
                <a:gd name="T7" fmla="*/ 415 h 456"/>
                <a:gd name="T8" fmla="*/ 136 w 455"/>
                <a:gd name="T9" fmla="*/ 437 h 456"/>
                <a:gd name="T10" fmla="*/ 180 w 455"/>
                <a:gd name="T11" fmla="*/ 450 h 456"/>
                <a:gd name="T12" fmla="*/ 225 w 455"/>
                <a:gd name="T13" fmla="*/ 456 h 456"/>
                <a:gd name="T14" fmla="*/ 261 w 455"/>
                <a:gd name="T15" fmla="*/ 452 h 456"/>
                <a:gd name="T16" fmla="*/ 303 w 455"/>
                <a:gd name="T17" fmla="*/ 442 h 456"/>
                <a:gd name="T18" fmla="*/ 353 w 455"/>
                <a:gd name="T19" fmla="*/ 415 h 456"/>
                <a:gd name="T20" fmla="*/ 426 w 455"/>
                <a:gd name="T21" fmla="*/ 335 h 456"/>
                <a:gd name="T22" fmla="*/ 444 w 455"/>
                <a:gd name="T23" fmla="*/ 294 h 456"/>
                <a:gd name="T24" fmla="*/ 453 w 455"/>
                <a:gd name="T25" fmla="*/ 250 h 456"/>
                <a:gd name="T26" fmla="*/ 453 w 455"/>
                <a:gd name="T27" fmla="*/ 216 h 456"/>
                <a:gd name="T28" fmla="*/ 447 w 455"/>
                <a:gd name="T29" fmla="*/ 168 h 456"/>
                <a:gd name="T30" fmla="*/ 430 w 455"/>
                <a:gd name="T31" fmla="*/ 127 h 456"/>
                <a:gd name="T32" fmla="*/ 403 w 455"/>
                <a:gd name="T33" fmla="*/ 81 h 456"/>
                <a:gd name="T34" fmla="*/ 353 w 455"/>
                <a:gd name="T35" fmla="*/ 39 h 456"/>
                <a:gd name="T36" fmla="*/ 303 w 455"/>
                <a:gd name="T37" fmla="*/ 12 h 456"/>
                <a:gd name="T38" fmla="*/ 261 w 455"/>
                <a:gd name="T39" fmla="*/ 2 h 456"/>
                <a:gd name="T40" fmla="*/ 180 w 455"/>
                <a:gd name="T41" fmla="*/ 4 h 456"/>
                <a:gd name="T42" fmla="*/ 136 w 455"/>
                <a:gd name="T43" fmla="*/ 18 h 456"/>
                <a:gd name="T44" fmla="*/ 100 w 455"/>
                <a:gd name="T45" fmla="*/ 39 h 456"/>
                <a:gd name="T46" fmla="*/ 38 w 455"/>
                <a:gd name="T47" fmla="*/ 100 h 456"/>
                <a:gd name="T48" fmla="*/ 17 w 455"/>
                <a:gd name="T49" fmla="*/ 137 h 456"/>
                <a:gd name="T50" fmla="*/ 4 w 455"/>
                <a:gd name="T51" fmla="*/ 181 h 456"/>
                <a:gd name="T52" fmla="*/ 23 w 455"/>
                <a:gd name="T53" fmla="*/ 227 h 456"/>
                <a:gd name="T54" fmla="*/ 29 w 455"/>
                <a:gd name="T55" fmla="*/ 175 h 456"/>
                <a:gd name="T56" fmla="*/ 42 w 455"/>
                <a:gd name="T57" fmla="*/ 139 h 456"/>
                <a:gd name="T58" fmla="*/ 63 w 455"/>
                <a:gd name="T59" fmla="*/ 102 h 456"/>
                <a:gd name="T60" fmla="*/ 88 w 455"/>
                <a:gd name="T61" fmla="*/ 77 h 456"/>
                <a:gd name="T62" fmla="*/ 119 w 455"/>
                <a:gd name="T63" fmla="*/ 52 h 456"/>
                <a:gd name="T64" fmla="*/ 156 w 455"/>
                <a:gd name="T65" fmla="*/ 35 h 456"/>
                <a:gd name="T66" fmla="*/ 194 w 455"/>
                <a:gd name="T67" fmla="*/ 25 h 456"/>
                <a:gd name="T68" fmla="*/ 286 w 455"/>
                <a:gd name="T69" fmla="*/ 33 h 456"/>
                <a:gd name="T70" fmla="*/ 323 w 455"/>
                <a:gd name="T71" fmla="*/ 47 h 456"/>
                <a:gd name="T72" fmla="*/ 371 w 455"/>
                <a:gd name="T73" fmla="*/ 83 h 456"/>
                <a:gd name="T74" fmla="*/ 401 w 455"/>
                <a:gd name="T75" fmla="*/ 120 h 456"/>
                <a:gd name="T76" fmla="*/ 419 w 455"/>
                <a:gd name="T77" fmla="*/ 156 h 456"/>
                <a:gd name="T78" fmla="*/ 428 w 455"/>
                <a:gd name="T79" fmla="*/ 194 h 456"/>
                <a:gd name="T80" fmla="*/ 432 w 455"/>
                <a:gd name="T81" fmla="*/ 225 h 456"/>
                <a:gd name="T82" fmla="*/ 426 w 455"/>
                <a:gd name="T83" fmla="*/ 267 h 456"/>
                <a:gd name="T84" fmla="*/ 417 w 455"/>
                <a:gd name="T85" fmla="*/ 304 h 456"/>
                <a:gd name="T86" fmla="*/ 384 w 455"/>
                <a:gd name="T87" fmla="*/ 356 h 456"/>
                <a:gd name="T88" fmla="*/ 313 w 455"/>
                <a:gd name="T89" fmla="*/ 412 h 456"/>
                <a:gd name="T90" fmla="*/ 277 w 455"/>
                <a:gd name="T91" fmla="*/ 425 h 456"/>
                <a:gd name="T92" fmla="*/ 234 w 455"/>
                <a:gd name="T93" fmla="*/ 431 h 456"/>
                <a:gd name="T94" fmla="*/ 205 w 455"/>
                <a:gd name="T95" fmla="*/ 431 h 456"/>
                <a:gd name="T96" fmla="*/ 165 w 455"/>
                <a:gd name="T97" fmla="*/ 421 h 456"/>
                <a:gd name="T98" fmla="*/ 129 w 455"/>
                <a:gd name="T99" fmla="*/ 408 h 456"/>
                <a:gd name="T100" fmla="*/ 96 w 455"/>
                <a:gd name="T101" fmla="*/ 385 h 456"/>
                <a:gd name="T102" fmla="*/ 58 w 455"/>
                <a:gd name="T103" fmla="*/ 342 h 456"/>
                <a:gd name="T104" fmla="*/ 35 w 455"/>
                <a:gd name="T105" fmla="*/ 296 h 456"/>
                <a:gd name="T106" fmla="*/ 25 w 455"/>
                <a:gd name="T107" fmla="*/ 258 h 4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55" h="456">
                  <a:moveTo>
                    <a:pt x="0" y="227"/>
                  </a:moveTo>
                  <a:lnTo>
                    <a:pt x="0" y="248"/>
                  </a:lnTo>
                  <a:lnTo>
                    <a:pt x="2" y="262"/>
                  </a:lnTo>
                  <a:lnTo>
                    <a:pt x="4" y="271"/>
                  </a:lnTo>
                  <a:lnTo>
                    <a:pt x="6" y="285"/>
                  </a:lnTo>
                  <a:lnTo>
                    <a:pt x="10" y="294"/>
                  </a:lnTo>
                  <a:lnTo>
                    <a:pt x="11" y="304"/>
                  </a:lnTo>
                  <a:lnTo>
                    <a:pt x="17" y="316"/>
                  </a:lnTo>
                  <a:lnTo>
                    <a:pt x="23" y="325"/>
                  </a:lnTo>
                  <a:lnTo>
                    <a:pt x="27" y="335"/>
                  </a:lnTo>
                  <a:lnTo>
                    <a:pt x="38" y="354"/>
                  </a:lnTo>
                  <a:lnTo>
                    <a:pt x="50" y="371"/>
                  </a:lnTo>
                  <a:lnTo>
                    <a:pt x="58" y="379"/>
                  </a:lnTo>
                  <a:lnTo>
                    <a:pt x="63" y="387"/>
                  </a:lnTo>
                  <a:lnTo>
                    <a:pt x="81" y="404"/>
                  </a:lnTo>
                  <a:lnTo>
                    <a:pt x="100" y="415"/>
                  </a:lnTo>
                  <a:lnTo>
                    <a:pt x="107" y="421"/>
                  </a:lnTo>
                  <a:lnTo>
                    <a:pt x="117" y="427"/>
                  </a:lnTo>
                  <a:lnTo>
                    <a:pt x="127" y="431"/>
                  </a:lnTo>
                  <a:lnTo>
                    <a:pt x="136" y="437"/>
                  </a:lnTo>
                  <a:lnTo>
                    <a:pt x="148" y="442"/>
                  </a:lnTo>
                  <a:lnTo>
                    <a:pt x="157" y="444"/>
                  </a:lnTo>
                  <a:lnTo>
                    <a:pt x="167" y="448"/>
                  </a:lnTo>
                  <a:lnTo>
                    <a:pt x="180" y="450"/>
                  </a:lnTo>
                  <a:lnTo>
                    <a:pt x="190" y="452"/>
                  </a:lnTo>
                  <a:lnTo>
                    <a:pt x="202" y="454"/>
                  </a:lnTo>
                  <a:lnTo>
                    <a:pt x="213" y="454"/>
                  </a:lnTo>
                  <a:lnTo>
                    <a:pt x="225" y="456"/>
                  </a:lnTo>
                  <a:lnTo>
                    <a:pt x="229" y="456"/>
                  </a:lnTo>
                  <a:lnTo>
                    <a:pt x="238" y="454"/>
                  </a:lnTo>
                  <a:lnTo>
                    <a:pt x="248" y="454"/>
                  </a:lnTo>
                  <a:lnTo>
                    <a:pt x="261" y="452"/>
                  </a:lnTo>
                  <a:lnTo>
                    <a:pt x="271" y="450"/>
                  </a:lnTo>
                  <a:lnTo>
                    <a:pt x="284" y="448"/>
                  </a:lnTo>
                  <a:lnTo>
                    <a:pt x="294" y="444"/>
                  </a:lnTo>
                  <a:lnTo>
                    <a:pt x="303" y="442"/>
                  </a:lnTo>
                  <a:lnTo>
                    <a:pt x="315" y="437"/>
                  </a:lnTo>
                  <a:lnTo>
                    <a:pt x="325" y="431"/>
                  </a:lnTo>
                  <a:lnTo>
                    <a:pt x="334" y="427"/>
                  </a:lnTo>
                  <a:lnTo>
                    <a:pt x="353" y="415"/>
                  </a:lnTo>
                  <a:lnTo>
                    <a:pt x="371" y="404"/>
                  </a:lnTo>
                  <a:lnTo>
                    <a:pt x="403" y="371"/>
                  </a:lnTo>
                  <a:lnTo>
                    <a:pt x="415" y="354"/>
                  </a:lnTo>
                  <a:lnTo>
                    <a:pt x="426" y="335"/>
                  </a:lnTo>
                  <a:lnTo>
                    <a:pt x="430" y="325"/>
                  </a:lnTo>
                  <a:lnTo>
                    <a:pt x="436" y="316"/>
                  </a:lnTo>
                  <a:lnTo>
                    <a:pt x="442" y="304"/>
                  </a:lnTo>
                  <a:lnTo>
                    <a:pt x="444" y="294"/>
                  </a:lnTo>
                  <a:lnTo>
                    <a:pt x="447" y="285"/>
                  </a:lnTo>
                  <a:lnTo>
                    <a:pt x="449" y="271"/>
                  </a:lnTo>
                  <a:lnTo>
                    <a:pt x="451" y="262"/>
                  </a:lnTo>
                  <a:lnTo>
                    <a:pt x="453" y="250"/>
                  </a:lnTo>
                  <a:lnTo>
                    <a:pt x="453" y="239"/>
                  </a:lnTo>
                  <a:lnTo>
                    <a:pt x="455" y="229"/>
                  </a:lnTo>
                  <a:lnTo>
                    <a:pt x="455" y="225"/>
                  </a:lnTo>
                  <a:lnTo>
                    <a:pt x="453" y="216"/>
                  </a:lnTo>
                  <a:lnTo>
                    <a:pt x="453" y="204"/>
                  </a:lnTo>
                  <a:lnTo>
                    <a:pt x="451" y="191"/>
                  </a:lnTo>
                  <a:lnTo>
                    <a:pt x="449" y="181"/>
                  </a:lnTo>
                  <a:lnTo>
                    <a:pt x="447" y="168"/>
                  </a:lnTo>
                  <a:lnTo>
                    <a:pt x="444" y="158"/>
                  </a:lnTo>
                  <a:lnTo>
                    <a:pt x="442" y="148"/>
                  </a:lnTo>
                  <a:lnTo>
                    <a:pt x="436" y="137"/>
                  </a:lnTo>
                  <a:lnTo>
                    <a:pt x="430" y="127"/>
                  </a:lnTo>
                  <a:lnTo>
                    <a:pt x="426" y="118"/>
                  </a:lnTo>
                  <a:lnTo>
                    <a:pt x="421" y="108"/>
                  </a:lnTo>
                  <a:lnTo>
                    <a:pt x="415" y="100"/>
                  </a:lnTo>
                  <a:lnTo>
                    <a:pt x="403" y="81"/>
                  </a:lnTo>
                  <a:lnTo>
                    <a:pt x="386" y="64"/>
                  </a:lnTo>
                  <a:lnTo>
                    <a:pt x="378" y="58"/>
                  </a:lnTo>
                  <a:lnTo>
                    <a:pt x="371" y="50"/>
                  </a:lnTo>
                  <a:lnTo>
                    <a:pt x="353" y="39"/>
                  </a:lnTo>
                  <a:lnTo>
                    <a:pt x="334" y="27"/>
                  </a:lnTo>
                  <a:lnTo>
                    <a:pt x="325" y="24"/>
                  </a:lnTo>
                  <a:lnTo>
                    <a:pt x="315" y="18"/>
                  </a:lnTo>
                  <a:lnTo>
                    <a:pt x="303" y="12"/>
                  </a:lnTo>
                  <a:lnTo>
                    <a:pt x="294" y="10"/>
                  </a:lnTo>
                  <a:lnTo>
                    <a:pt x="284" y="6"/>
                  </a:lnTo>
                  <a:lnTo>
                    <a:pt x="271" y="4"/>
                  </a:lnTo>
                  <a:lnTo>
                    <a:pt x="261" y="2"/>
                  </a:lnTo>
                  <a:lnTo>
                    <a:pt x="250" y="0"/>
                  </a:lnTo>
                  <a:lnTo>
                    <a:pt x="204" y="0"/>
                  </a:lnTo>
                  <a:lnTo>
                    <a:pt x="190" y="2"/>
                  </a:lnTo>
                  <a:lnTo>
                    <a:pt x="180" y="4"/>
                  </a:lnTo>
                  <a:lnTo>
                    <a:pt x="167" y="6"/>
                  </a:lnTo>
                  <a:lnTo>
                    <a:pt x="157" y="10"/>
                  </a:lnTo>
                  <a:lnTo>
                    <a:pt x="148" y="12"/>
                  </a:lnTo>
                  <a:lnTo>
                    <a:pt x="136" y="18"/>
                  </a:lnTo>
                  <a:lnTo>
                    <a:pt x="127" y="24"/>
                  </a:lnTo>
                  <a:lnTo>
                    <a:pt x="117" y="27"/>
                  </a:lnTo>
                  <a:lnTo>
                    <a:pt x="107" y="33"/>
                  </a:lnTo>
                  <a:lnTo>
                    <a:pt x="100" y="39"/>
                  </a:lnTo>
                  <a:lnTo>
                    <a:pt x="81" y="50"/>
                  </a:lnTo>
                  <a:lnTo>
                    <a:pt x="65" y="66"/>
                  </a:lnTo>
                  <a:lnTo>
                    <a:pt x="50" y="81"/>
                  </a:lnTo>
                  <a:lnTo>
                    <a:pt x="38" y="100"/>
                  </a:lnTo>
                  <a:lnTo>
                    <a:pt x="33" y="108"/>
                  </a:lnTo>
                  <a:lnTo>
                    <a:pt x="27" y="118"/>
                  </a:lnTo>
                  <a:lnTo>
                    <a:pt x="23" y="127"/>
                  </a:lnTo>
                  <a:lnTo>
                    <a:pt x="17" y="137"/>
                  </a:lnTo>
                  <a:lnTo>
                    <a:pt x="11" y="148"/>
                  </a:lnTo>
                  <a:lnTo>
                    <a:pt x="10" y="158"/>
                  </a:lnTo>
                  <a:lnTo>
                    <a:pt x="6" y="168"/>
                  </a:lnTo>
                  <a:lnTo>
                    <a:pt x="4" y="181"/>
                  </a:lnTo>
                  <a:lnTo>
                    <a:pt x="2" y="191"/>
                  </a:lnTo>
                  <a:lnTo>
                    <a:pt x="0" y="202"/>
                  </a:lnTo>
                  <a:lnTo>
                    <a:pt x="0" y="227"/>
                  </a:lnTo>
                  <a:lnTo>
                    <a:pt x="23" y="227"/>
                  </a:lnTo>
                  <a:lnTo>
                    <a:pt x="23" y="206"/>
                  </a:lnTo>
                  <a:lnTo>
                    <a:pt x="25" y="194"/>
                  </a:lnTo>
                  <a:lnTo>
                    <a:pt x="27" y="185"/>
                  </a:lnTo>
                  <a:lnTo>
                    <a:pt x="29" y="175"/>
                  </a:lnTo>
                  <a:lnTo>
                    <a:pt x="33" y="166"/>
                  </a:lnTo>
                  <a:lnTo>
                    <a:pt x="35" y="156"/>
                  </a:lnTo>
                  <a:lnTo>
                    <a:pt x="36" y="148"/>
                  </a:lnTo>
                  <a:lnTo>
                    <a:pt x="42" y="139"/>
                  </a:lnTo>
                  <a:lnTo>
                    <a:pt x="46" y="129"/>
                  </a:lnTo>
                  <a:lnTo>
                    <a:pt x="52" y="120"/>
                  </a:lnTo>
                  <a:lnTo>
                    <a:pt x="58" y="112"/>
                  </a:lnTo>
                  <a:lnTo>
                    <a:pt x="63" y="102"/>
                  </a:lnTo>
                  <a:lnTo>
                    <a:pt x="69" y="97"/>
                  </a:lnTo>
                  <a:lnTo>
                    <a:pt x="77" y="89"/>
                  </a:lnTo>
                  <a:lnTo>
                    <a:pt x="81" y="81"/>
                  </a:lnTo>
                  <a:lnTo>
                    <a:pt x="88" y="77"/>
                  </a:lnTo>
                  <a:lnTo>
                    <a:pt x="96" y="70"/>
                  </a:lnTo>
                  <a:lnTo>
                    <a:pt x="102" y="64"/>
                  </a:lnTo>
                  <a:lnTo>
                    <a:pt x="111" y="58"/>
                  </a:lnTo>
                  <a:lnTo>
                    <a:pt x="119" y="52"/>
                  </a:lnTo>
                  <a:lnTo>
                    <a:pt x="129" y="47"/>
                  </a:lnTo>
                  <a:lnTo>
                    <a:pt x="138" y="43"/>
                  </a:lnTo>
                  <a:lnTo>
                    <a:pt x="148" y="37"/>
                  </a:lnTo>
                  <a:lnTo>
                    <a:pt x="156" y="35"/>
                  </a:lnTo>
                  <a:lnTo>
                    <a:pt x="165" y="33"/>
                  </a:lnTo>
                  <a:lnTo>
                    <a:pt x="175" y="29"/>
                  </a:lnTo>
                  <a:lnTo>
                    <a:pt x="184" y="27"/>
                  </a:lnTo>
                  <a:lnTo>
                    <a:pt x="194" y="25"/>
                  </a:lnTo>
                  <a:lnTo>
                    <a:pt x="204" y="24"/>
                  </a:lnTo>
                  <a:lnTo>
                    <a:pt x="267" y="27"/>
                  </a:lnTo>
                  <a:lnTo>
                    <a:pt x="277" y="29"/>
                  </a:lnTo>
                  <a:lnTo>
                    <a:pt x="286" y="33"/>
                  </a:lnTo>
                  <a:lnTo>
                    <a:pt x="296" y="35"/>
                  </a:lnTo>
                  <a:lnTo>
                    <a:pt x="303" y="37"/>
                  </a:lnTo>
                  <a:lnTo>
                    <a:pt x="313" y="43"/>
                  </a:lnTo>
                  <a:lnTo>
                    <a:pt x="323" y="47"/>
                  </a:lnTo>
                  <a:lnTo>
                    <a:pt x="342" y="58"/>
                  </a:lnTo>
                  <a:lnTo>
                    <a:pt x="355" y="70"/>
                  </a:lnTo>
                  <a:lnTo>
                    <a:pt x="363" y="77"/>
                  </a:lnTo>
                  <a:lnTo>
                    <a:pt x="371" y="83"/>
                  </a:lnTo>
                  <a:lnTo>
                    <a:pt x="384" y="97"/>
                  </a:lnTo>
                  <a:lnTo>
                    <a:pt x="390" y="102"/>
                  </a:lnTo>
                  <a:lnTo>
                    <a:pt x="396" y="112"/>
                  </a:lnTo>
                  <a:lnTo>
                    <a:pt x="401" y="120"/>
                  </a:lnTo>
                  <a:lnTo>
                    <a:pt x="407" y="129"/>
                  </a:lnTo>
                  <a:lnTo>
                    <a:pt x="411" y="139"/>
                  </a:lnTo>
                  <a:lnTo>
                    <a:pt x="417" y="148"/>
                  </a:lnTo>
                  <a:lnTo>
                    <a:pt x="419" y="156"/>
                  </a:lnTo>
                  <a:lnTo>
                    <a:pt x="421" y="166"/>
                  </a:lnTo>
                  <a:lnTo>
                    <a:pt x="424" y="175"/>
                  </a:lnTo>
                  <a:lnTo>
                    <a:pt x="426" y="185"/>
                  </a:lnTo>
                  <a:lnTo>
                    <a:pt x="428" y="194"/>
                  </a:lnTo>
                  <a:lnTo>
                    <a:pt x="430" y="204"/>
                  </a:lnTo>
                  <a:lnTo>
                    <a:pt x="430" y="216"/>
                  </a:lnTo>
                  <a:lnTo>
                    <a:pt x="432" y="229"/>
                  </a:lnTo>
                  <a:lnTo>
                    <a:pt x="432" y="225"/>
                  </a:lnTo>
                  <a:lnTo>
                    <a:pt x="430" y="235"/>
                  </a:lnTo>
                  <a:lnTo>
                    <a:pt x="430" y="246"/>
                  </a:lnTo>
                  <a:lnTo>
                    <a:pt x="428" y="258"/>
                  </a:lnTo>
                  <a:lnTo>
                    <a:pt x="426" y="267"/>
                  </a:lnTo>
                  <a:lnTo>
                    <a:pt x="424" y="277"/>
                  </a:lnTo>
                  <a:lnTo>
                    <a:pt x="421" y="287"/>
                  </a:lnTo>
                  <a:lnTo>
                    <a:pt x="419" y="296"/>
                  </a:lnTo>
                  <a:lnTo>
                    <a:pt x="417" y="304"/>
                  </a:lnTo>
                  <a:lnTo>
                    <a:pt x="411" y="314"/>
                  </a:lnTo>
                  <a:lnTo>
                    <a:pt x="407" y="323"/>
                  </a:lnTo>
                  <a:lnTo>
                    <a:pt x="396" y="342"/>
                  </a:lnTo>
                  <a:lnTo>
                    <a:pt x="384" y="356"/>
                  </a:lnTo>
                  <a:lnTo>
                    <a:pt x="355" y="385"/>
                  </a:lnTo>
                  <a:lnTo>
                    <a:pt x="342" y="396"/>
                  </a:lnTo>
                  <a:lnTo>
                    <a:pt x="323" y="408"/>
                  </a:lnTo>
                  <a:lnTo>
                    <a:pt x="313" y="412"/>
                  </a:lnTo>
                  <a:lnTo>
                    <a:pt x="303" y="417"/>
                  </a:lnTo>
                  <a:lnTo>
                    <a:pt x="296" y="419"/>
                  </a:lnTo>
                  <a:lnTo>
                    <a:pt x="286" y="421"/>
                  </a:lnTo>
                  <a:lnTo>
                    <a:pt x="277" y="425"/>
                  </a:lnTo>
                  <a:lnTo>
                    <a:pt x="267" y="427"/>
                  </a:lnTo>
                  <a:lnTo>
                    <a:pt x="257" y="429"/>
                  </a:lnTo>
                  <a:lnTo>
                    <a:pt x="248" y="431"/>
                  </a:lnTo>
                  <a:lnTo>
                    <a:pt x="234" y="431"/>
                  </a:lnTo>
                  <a:lnTo>
                    <a:pt x="225" y="433"/>
                  </a:lnTo>
                  <a:lnTo>
                    <a:pt x="229" y="433"/>
                  </a:lnTo>
                  <a:lnTo>
                    <a:pt x="217" y="431"/>
                  </a:lnTo>
                  <a:lnTo>
                    <a:pt x="205" y="431"/>
                  </a:lnTo>
                  <a:lnTo>
                    <a:pt x="194" y="429"/>
                  </a:lnTo>
                  <a:lnTo>
                    <a:pt x="184" y="427"/>
                  </a:lnTo>
                  <a:lnTo>
                    <a:pt x="175" y="425"/>
                  </a:lnTo>
                  <a:lnTo>
                    <a:pt x="165" y="421"/>
                  </a:lnTo>
                  <a:lnTo>
                    <a:pt x="156" y="419"/>
                  </a:lnTo>
                  <a:lnTo>
                    <a:pt x="148" y="417"/>
                  </a:lnTo>
                  <a:lnTo>
                    <a:pt x="138" y="412"/>
                  </a:lnTo>
                  <a:lnTo>
                    <a:pt x="129" y="408"/>
                  </a:lnTo>
                  <a:lnTo>
                    <a:pt x="119" y="402"/>
                  </a:lnTo>
                  <a:lnTo>
                    <a:pt x="111" y="396"/>
                  </a:lnTo>
                  <a:lnTo>
                    <a:pt x="102" y="390"/>
                  </a:lnTo>
                  <a:lnTo>
                    <a:pt x="96" y="385"/>
                  </a:lnTo>
                  <a:lnTo>
                    <a:pt x="83" y="371"/>
                  </a:lnTo>
                  <a:lnTo>
                    <a:pt x="77" y="364"/>
                  </a:lnTo>
                  <a:lnTo>
                    <a:pt x="69" y="356"/>
                  </a:lnTo>
                  <a:lnTo>
                    <a:pt x="58" y="342"/>
                  </a:lnTo>
                  <a:lnTo>
                    <a:pt x="46" y="323"/>
                  </a:lnTo>
                  <a:lnTo>
                    <a:pt x="42" y="314"/>
                  </a:lnTo>
                  <a:lnTo>
                    <a:pt x="36" y="304"/>
                  </a:lnTo>
                  <a:lnTo>
                    <a:pt x="35" y="296"/>
                  </a:lnTo>
                  <a:lnTo>
                    <a:pt x="33" y="287"/>
                  </a:lnTo>
                  <a:lnTo>
                    <a:pt x="29" y="277"/>
                  </a:lnTo>
                  <a:lnTo>
                    <a:pt x="27" y="267"/>
                  </a:lnTo>
                  <a:lnTo>
                    <a:pt x="25" y="258"/>
                  </a:lnTo>
                  <a:lnTo>
                    <a:pt x="23" y="248"/>
                  </a:lnTo>
                  <a:lnTo>
                    <a:pt x="23" y="227"/>
                  </a:lnTo>
                  <a:lnTo>
                    <a:pt x="0" y="227"/>
                  </a:lnTo>
                  <a:close/>
                </a:path>
              </a:pathLst>
            </a:custGeom>
            <a:solidFill>
              <a:schemeClr val="tx2"/>
            </a:solidFill>
            <a:ln w="9525">
              <a:solidFill>
                <a:schemeClr val="tx2"/>
              </a:solidFill>
              <a:round/>
              <a:headEnd/>
              <a:tailEnd/>
            </a:ln>
          </p:spPr>
          <p:txBody>
            <a:bodyPr/>
            <a:lstStyle/>
            <a:p>
              <a:endParaRPr lang="tr-TR"/>
            </a:p>
          </p:txBody>
        </p:sp>
        <p:sp>
          <p:nvSpPr>
            <p:cNvPr id="182291" name="Freeform 18"/>
            <p:cNvSpPr>
              <a:spLocks/>
            </p:cNvSpPr>
            <p:nvPr/>
          </p:nvSpPr>
          <p:spPr bwMode="auto">
            <a:xfrm>
              <a:off x="3391" y="1048"/>
              <a:ext cx="545" cy="40"/>
            </a:xfrm>
            <a:custGeom>
              <a:avLst/>
              <a:gdLst>
                <a:gd name="T0" fmla="*/ 19 w 545"/>
                <a:gd name="T1" fmla="*/ 2 h 40"/>
                <a:gd name="T2" fmla="*/ 13 w 545"/>
                <a:gd name="T3" fmla="*/ 2 h 40"/>
                <a:gd name="T4" fmla="*/ 9 w 545"/>
                <a:gd name="T5" fmla="*/ 4 h 40"/>
                <a:gd name="T6" fmla="*/ 1 w 545"/>
                <a:gd name="T7" fmla="*/ 12 h 40"/>
                <a:gd name="T8" fmla="*/ 0 w 545"/>
                <a:gd name="T9" fmla="*/ 15 h 40"/>
                <a:gd name="T10" fmla="*/ 0 w 545"/>
                <a:gd name="T11" fmla="*/ 27 h 40"/>
                <a:gd name="T12" fmla="*/ 1 w 545"/>
                <a:gd name="T13" fmla="*/ 31 h 40"/>
                <a:gd name="T14" fmla="*/ 9 w 545"/>
                <a:gd name="T15" fmla="*/ 39 h 40"/>
                <a:gd name="T16" fmla="*/ 13 w 545"/>
                <a:gd name="T17" fmla="*/ 40 h 40"/>
                <a:gd name="T18" fmla="*/ 19 w 545"/>
                <a:gd name="T19" fmla="*/ 40 h 40"/>
                <a:gd name="T20" fmla="*/ 526 w 545"/>
                <a:gd name="T21" fmla="*/ 39 h 40"/>
                <a:gd name="T22" fmla="*/ 532 w 545"/>
                <a:gd name="T23" fmla="*/ 39 h 40"/>
                <a:gd name="T24" fmla="*/ 535 w 545"/>
                <a:gd name="T25" fmla="*/ 37 h 40"/>
                <a:gd name="T26" fmla="*/ 543 w 545"/>
                <a:gd name="T27" fmla="*/ 29 h 40"/>
                <a:gd name="T28" fmla="*/ 545 w 545"/>
                <a:gd name="T29" fmla="*/ 25 h 40"/>
                <a:gd name="T30" fmla="*/ 545 w 545"/>
                <a:gd name="T31" fmla="*/ 14 h 40"/>
                <a:gd name="T32" fmla="*/ 543 w 545"/>
                <a:gd name="T33" fmla="*/ 10 h 40"/>
                <a:gd name="T34" fmla="*/ 535 w 545"/>
                <a:gd name="T35" fmla="*/ 2 h 40"/>
                <a:gd name="T36" fmla="*/ 532 w 545"/>
                <a:gd name="T37" fmla="*/ 0 h 40"/>
                <a:gd name="T38" fmla="*/ 526 w 545"/>
                <a:gd name="T39" fmla="*/ 0 h 40"/>
                <a:gd name="T40" fmla="*/ 19 w 545"/>
                <a:gd name="T41" fmla="*/ 2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5" h="40">
                  <a:moveTo>
                    <a:pt x="19" y="2"/>
                  </a:moveTo>
                  <a:lnTo>
                    <a:pt x="13" y="2"/>
                  </a:lnTo>
                  <a:lnTo>
                    <a:pt x="9" y="4"/>
                  </a:lnTo>
                  <a:lnTo>
                    <a:pt x="1" y="12"/>
                  </a:lnTo>
                  <a:lnTo>
                    <a:pt x="0" y="15"/>
                  </a:lnTo>
                  <a:lnTo>
                    <a:pt x="0" y="27"/>
                  </a:lnTo>
                  <a:lnTo>
                    <a:pt x="1" y="31"/>
                  </a:lnTo>
                  <a:lnTo>
                    <a:pt x="9" y="39"/>
                  </a:lnTo>
                  <a:lnTo>
                    <a:pt x="13" y="40"/>
                  </a:lnTo>
                  <a:lnTo>
                    <a:pt x="19" y="40"/>
                  </a:lnTo>
                  <a:lnTo>
                    <a:pt x="526" y="39"/>
                  </a:lnTo>
                  <a:lnTo>
                    <a:pt x="532" y="39"/>
                  </a:lnTo>
                  <a:lnTo>
                    <a:pt x="535" y="37"/>
                  </a:lnTo>
                  <a:lnTo>
                    <a:pt x="543" y="29"/>
                  </a:lnTo>
                  <a:lnTo>
                    <a:pt x="545" y="25"/>
                  </a:lnTo>
                  <a:lnTo>
                    <a:pt x="545" y="14"/>
                  </a:lnTo>
                  <a:lnTo>
                    <a:pt x="543" y="10"/>
                  </a:lnTo>
                  <a:lnTo>
                    <a:pt x="535" y="2"/>
                  </a:lnTo>
                  <a:lnTo>
                    <a:pt x="532" y="0"/>
                  </a:lnTo>
                  <a:lnTo>
                    <a:pt x="526" y="0"/>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92" name="Rectangle 19"/>
            <p:cNvSpPr>
              <a:spLocks noChangeArrowheads="1"/>
            </p:cNvSpPr>
            <p:nvPr/>
          </p:nvSpPr>
          <p:spPr bwMode="auto">
            <a:xfrm>
              <a:off x="4094" y="96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wiss 721 SWA" charset="0"/>
                </a:rPr>
                <a:t>D</a:t>
              </a:r>
              <a:endParaRPr kumimoji="0" lang="en-US" altLang="tr-TR" sz="3600" b="1"/>
            </a:p>
          </p:txBody>
        </p:sp>
        <p:sp>
          <p:nvSpPr>
            <p:cNvPr id="182293" name="Rectangle 20"/>
            <p:cNvSpPr>
              <a:spLocks noChangeArrowheads="1"/>
            </p:cNvSpPr>
            <p:nvPr/>
          </p:nvSpPr>
          <p:spPr bwMode="auto">
            <a:xfrm>
              <a:off x="3483" y="780"/>
              <a:ext cx="3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wiss 721 SWA" charset="0"/>
                </a:rPr>
                <a:t>0/0</a:t>
              </a:r>
              <a:endParaRPr kumimoji="0" lang="en-US" altLang="tr-TR" sz="3600" b="1">
                <a:solidFill>
                  <a:srgbClr val="00FF00"/>
                </a:solidFill>
              </a:endParaRPr>
            </a:p>
          </p:txBody>
        </p:sp>
        <p:sp>
          <p:nvSpPr>
            <p:cNvPr id="182294" name="Freeform 21"/>
            <p:cNvSpPr>
              <a:spLocks/>
            </p:cNvSpPr>
            <p:nvPr/>
          </p:nvSpPr>
          <p:spPr bwMode="auto">
            <a:xfrm>
              <a:off x="1839" y="990"/>
              <a:ext cx="186" cy="79"/>
            </a:xfrm>
            <a:custGeom>
              <a:avLst/>
              <a:gdLst>
                <a:gd name="T0" fmla="*/ 161 w 186"/>
                <a:gd name="T1" fmla="*/ 79 h 79"/>
                <a:gd name="T2" fmla="*/ 172 w 186"/>
                <a:gd name="T3" fmla="*/ 79 h 79"/>
                <a:gd name="T4" fmla="*/ 176 w 186"/>
                <a:gd name="T5" fmla="*/ 77 h 79"/>
                <a:gd name="T6" fmla="*/ 184 w 186"/>
                <a:gd name="T7" fmla="*/ 70 h 79"/>
                <a:gd name="T8" fmla="*/ 186 w 186"/>
                <a:gd name="T9" fmla="*/ 66 h 79"/>
                <a:gd name="T10" fmla="*/ 186 w 186"/>
                <a:gd name="T11" fmla="*/ 54 h 79"/>
                <a:gd name="T12" fmla="*/ 184 w 186"/>
                <a:gd name="T13" fmla="*/ 50 h 79"/>
                <a:gd name="T14" fmla="*/ 176 w 186"/>
                <a:gd name="T15" fmla="*/ 43 h 79"/>
                <a:gd name="T16" fmla="*/ 172 w 186"/>
                <a:gd name="T17" fmla="*/ 41 h 79"/>
                <a:gd name="T18" fmla="*/ 25 w 186"/>
                <a:gd name="T19" fmla="*/ 0 h 79"/>
                <a:gd name="T20" fmla="*/ 13 w 186"/>
                <a:gd name="T21" fmla="*/ 0 h 79"/>
                <a:gd name="T22" fmla="*/ 9 w 186"/>
                <a:gd name="T23" fmla="*/ 2 h 79"/>
                <a:gd name="T24" fmla="*/ 1 w 186"/>
                <a:gd name="T25" fmla="*/ 10 h 79"/>
                <a:gd name="T26" fmla="*/ 0 w 186"/>
                <a:gd name="T27" fmla="*/ 14 h 79"/>
                <a:gd name="T28" fmla="*/ 0 w 186"/>
                <a:gd name="T29" fmla="*/ 25 h 79"/>
                <a:gd name="T30" fmla="*/ 1 w 186"/>
                <a:gd name="T31" fmla="*/ 29 h 79"/>
                <a:gd name="T32" fmla="*/ 9 w 186"/>
                <a:gd name="T33" fmla="*/ 37 h 79"/>
                <a:gd name="T34" fmla="*/ 13 w 186"/>
                <a:gd name="T35" fmla="*/ 39 h 79"/>
                <a:gd name="T36" fmla="*/ 161 w 186"/>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79">
                  <a:moveTo>
                    <a:pt x="161" y="79"/>
                  </a:moveTo>
                  <a:lnTo>
                    <a:pt x="172" y="79"/>
                  </a:lnTo>
                  <a:lnTo>
                    <a:pt x="176" y="77"/>
                  </a:lnTo>
                  <a:lnTo>
                    <a:pt x="184" y="70"/>
                  </a:lnTo>
                  <a:lnTo>
                    <a:pt x="186" y="66"/>
                  </a:lnTo>
                  <a:lnTo>
                    <a:pt x="186" y="54"/>
                  </a:lnTo>
                  <a:lnTo>
                    <a:pt x="184" y="50"/>
                  </a:lnTo>
                  <a:lnTo>
                    <a:pt x="176" y="43"/>
                  </a:lnTo>
                  <a:lnTo>
                    <a:pt x="172" y="41"/>
                  </a:lnTo>
                  <a:lnTo>
                    <a:pt x="25" y="0"/>
                  </a:lnTo>
                  <a:lnTo>
                    <a:pt x="13" y="0"/>
                  </a:lnTo>
                  <a:lnTo>
                    <a:pt x="9" y="2"/>
                  </a:lnTo>
                  <a:lnTo>
                    <a:pt x="1" y="10"/>
                  </a:lnTo>
                  <a:lnTo>
                    <a:pt x="0" y="14"/>
                  </a:lnTo>
                  <a:lnTo>
                    <a:pt x="0" y="25"/>
                  </a:lnTo>
                  <a:lnTo>
                    <a:pt x="1" y="29"/>
                  </a:lnTo>
                  <a:lnTo>
                    <a:pt x="9" y="37"/>
                  </a:lnTo>
                  <a:lnTo>
                    <a:pt x="13" y="39"/>
                  </a:lnTo>
                  <a:lnTo>
                    <a:pt x="161"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95" name="Freeform 22"/>
            <p:cNvSpPr>
              <a:spLocks/>
            </p:cNvSpPr>
            <p:nvPr/>
          </p:nvSpPr>
          <p:spPr bwMode="auto">
            <a:xfrm>
              <a:off x="1839" y="1040"/>
              <a:ext cx="194" cy="79"/>
            </a:xfrm>
            <a:custGeom>
              <a:avLst/>
              <a:gdLst>
                <a:gd name="T0" fmla="*/ 180 w 194"/>
                <a:gd name="T1" fmla="*/ 39 h 79"/>
                <a:gd name="T2" fmla="*/ 184 w 194"/>
                <a:gd name="T3" fmla="*/ 37 h 79"/>
                <a:gd name="T4" fmla="*/ 192 w 194"/>
                <a:gd name="T5" fmla="*/ 29 h 79"/>
                <a:gd name="T6" fmla="*/ 194 w 194"/>
                <a:gd name="T7" fmla="*/ 25 h 79"/>
                <a:gd name="T8" fmla="*/ 194 w 194"/>
                <a:gd name="T9" fmla="*/ 14 h 79"/>
                <a:gd name="T10" fmla="*/ 192 w 194"/>
                <a:gd name="T11" fmla="*/ 10 h 79"/>
                <a:gd name="T12" fmla="*/ 184 w 194"/>
                <a:gd name="T13" fmla="*/ 2 h 79"/>
                <a:gd name="T14" fmla="*/ 180 w 194"/>
                <a:gd name="T15" fmla="*/ 0 h 79"/>
                <a:gd name="T16" fmla="*/ 169 w 194"/>
                <a:gd name="T17" fmla="*/ 0 h 79"/>
                <a:gd name="T18" fmla="*/ 13 w 194"/>
                <a:gd name="T19" fmla="*/ 41 h 79"/>
                <a:gd name="T20" fmla="*/ 9 w 194"/>
                <a:gd name="T21" fmla="*/ 43 h 79"/>
                <a:gd name="T22" fmla="*/ 1 w 194"/>
                <a:gd name="T23" fmla="*/ 50 h 79"/>
                <a:gd name="T24" fmla="*/ 0 w 194"/>
                <a:gd name="T25" fmla="*/ 54 h 79"/>
                <a:gd name="T26" fmla="*/ 0 w 194"/>
                <a:gd name="T27" fmla="*/ 66 h 79"/>
                <a:gd name="T28" fmla="*/ 1 w 194"/>
                <a:gd name="T29" fmla="*/ 70 h 79"/>
                <a:gd name="T30" fmla="*/ 9 w 194"/>
                <a:gd name="T31" fmla="*/ 77 h 79"/>
                <a:gd name="T32" fmla="*/ 13 w 194"/>
                <a:gd name="T33" fmla="*/ 79 h 79"/>
                <a:gd name="T34" fmla="*/ 25 w 194"/>
                <a:gd name="T35" fmla="*/ 79 h 79"/>
                <a:gd name="T36" fmla="*/ 180 w 194"/>
                <a:gd name="T37" fmla="*/ 3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4" h="79">
                  <a:moveTo>
                    <a:pt x="180" y="39"/>
                  </a:moveTo>
                  <a:lnTo>
                    <a:pt x="184" y="37"/>
                  </a:lnTo>
                  <a:lnTo>
                    <a:pt x="192" y="29"/>
                  </a:lnTo>
                  <a:lnTo>
                    <a:pt x="194" y="25"/>
                  </a:lnTo>
                  <a:lnTo>
                    <a:pt x="194" y="14"/>
                  </a:lnTo>
                  <a:lnTo>
                    <a:pt x="192" y="10"/>
                  </a:lnTo>
                  <a:lnTo>
                    <a:pt x="184" y="2"/>
                  </a:lnTo>
                  <a:lnTo>
                    <a:pt x="180" y="0"/>
                  </a:lnTo>
                  <a:lnTo>
                    <a:pt x="169" y="0"/>
                  </a:lnTo>
                  <a:lnTo>
                    <a:pt x="13" y="41"/>
                  </a:lnTo>
                  <a:lnTo>
                    <a:pt x="9" y="43"/>
                  </a:lnTo>
                  <a:lnTo>
                    <a:pt x="1" y="50"/>
                  </a:lnTo>
                  <a:lnTo>
                    <a:pt x="0" y="54"/>
                  </a:lnTo>
                  <a:lnTo>
                    <a:pt x="0" y="66"/>
                  </a:lnTo>
                  <a:lnTo>
                    <a:pt x="1" y="70"/>
                  </a:lnTo>
                  <a:lnTo>
                    <a:pt x="9" y="77"/>
                  </a:lnTo>
                  <a:lnTo>
                    <a:pt x="13" y="79"/>
                  </a:lnTo>
                  <a:lnTo>
                    <a:pt x="25" y="79"/>
                  </a:lnTo>
                  <a:lnTo>
                    <a:pt x="18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96" name="Freeform 23"/>
            <p:cNvSpPr>
              <a:spLocks/>
            </p:cNvSpPr>
            <p:nvPr/>
          </p:nvSpPr>
          <p:spPr bwMode="auto">
            <a:xfrm>
              <a:off x="2749" y="979"/>
              <a:ext cx="186" cy="81"/>
            </a:xfrm>
            <a:custGeom>
              <a:avLst/>
              <a:gdLst>
                <a:gd name="T0" fmla="*/ 161 w 186"/>
                <a:gd name="T1" fmla="*/ 81 h 81"/>
                <a:gd name="T2" fmla="*/ 171 w 186"/>
                <a:gd name="T3" fmla="*/ 81 h 81"/>
                <a:gd name="T4" fmla="*/ 177 w 186"/>
                <a:gd name="T5" fmla="*/ 79 h 81"/>
                <a:gd name="T6" fmla="*/ 184 w 186"/>
                <a:gd name="T7" fmla="*/ 71 h 81"/>
                <a:gd name="T8" fmla="*/ 186 w 186"/>
                <a:gd name="T9" fmla="*/ 67 h 81"/>
                <a:gd name="T10" fmla="*/ 186 w 186"/>
                <a:gd name="T11" fmla="*/ 58 h 81"/>
                <a:gd name="T12" fmla="*/ 184 w 186"/>
                <a:gd name="T13" fmla="*/ 52 h 81"/>
                <a:gd name="T14" fmla="*/ 177 w 186"/>
                <a:gd name="T15" fmla="*/ 44 h 81"/>
                <a:gd name="T16" fmla="*/ 173 w 186"/>
                <a:gd name="T17" fmla="*/ 42 h 81"/>
                <a:gd name="T18" fmla="*/ 25 w 186"/>
                <a:gd name="T19" fmla="*/ 0 h 81"/>
                <a:gd name="T20" fmla="*/ 15 w 186"/>
                <a:gd name="T21" fmla="*/ 0 h 81"/>
                <a:gd name="T22" fmla="*/ 10 w 186"/>
                <a:gd name="T23" fmla="*/ 2 h 81"/>
                <a:gd name="T24" fmla="*/ 2 w 186"/>
                <a:gd name="T25" fmla="*/ 10 h 81"/>
                <a:gd name="T26" fmla="*/ 0 w 186"/>
                <a:gd name="T27" fmla="*/ 13 h 81"/>
                <a:gd name="T28" fmla="*/ 0 w 186"/>
                <a:gd name="T29" fmla="*/ 23 h 81"/>
                <a:gd name="T30" fmla="*/ 2 w 186"/>
                <a:gd name="T31" fmla="*/ 29 h 81"/>
                <a:gd name="T32" fmla="*/ 10 w 186"/>
                <a:gd name="T33" fmla="*/ 36 h 81"/>
                <a:gd name="T34" fmla="*/ 13 w 186"/>
                <a:gd name="T35" fmla="*/ 38 h 81"/>
                <a:gd name="T36" fmla="*/ 161 w 186"/>
                <a:gd name="T37" fmla="*/ 81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81">
                  <a:moveTo>
                    <a:pt x="161" y="81"/>
                  </a:moveTo>
                  <a:lnTo>
                    <a:pt x="171" y="81"/>
                  </a:lnTo>
                  <a:lnTo>
                    <a:pt x="177" y="79"/>
                  </a:lnTo>
                  <a:lnTo>
                    <a:pt x="184" y="71"/>
                  </a:lnTo>
                  <a:lnTo>
                    <a:pt x="186" y="67"/>
                  </a:lnTo>
                  <a:lnTo>
                    <a:pt x="186" y="58"/>
                  </a:lnTo>
                  <a:lnTo>
                    <a:pt x="184" y="52"/>
                  </a:lnTo>
                  <a:lnTo>
                    <a:pt x="177" y="44"/>
                  </a:lnTo>
                  <a:lnTo>
                    <a:pt x="173" y="42"/>
                  </a:lnTo>
                  <a:lnTo>
                    <a:pt x="25" y="0"/>
                  </a:lnTo>
                  <a:lnTo>
                    <a:pt x="15" y="0"/>
                  </a:lnTo>
                  <a:lnTo>
                    <a:pt x="10" y="2"/>
                  </a:lnTo>
                  <a:lnTo>
                    <a:pt x="2" y="10"/>
                  </a:lnTo>
                  <a:lnTo>
                    <a:pt x="0" y="13"/>
                  </a:lnTo>
                  <a:lnTo>
                    <a:pt x="0" y="23"/>
                  </a:lnTo>
                  <a:lnTo>
                    <a:pt x="2" y="29"/>
                  </a:lnTo>
                  <a:lnTo>
                    <a:pt x="10" y="36"/>
                  </a:lnTo>
                  <a:lnTo>
                    <a:pt x="13" y="38"/>
                  </a:lnTo>
                  <a:lnTo>
                    <a:pt x="161"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97" name="Freeform 24"/>
            <p:cNvSpPr>
              <a:spLocks/>
            </p:cNvSpPr>
            <p:nvPr/>
          </p:nvSpPr>
          <p:spPr bwMode="auto">
            <a:xfrm>
              <a:off x="2749" y="1029"/>
              <a:ext cx="196" cy="79"/>
            </a:xfrm>
            <a:custGeom>
              <a:avLst/>
              <a:gdLst>
                <a:gd name="T0" fmla="*/ 181 w 196"/>
                <a:gd name="T1" fmla="*/ 38 h 79"/>
                <a:gd name="T2" fmla="*/ 186 w 196"/>
                <a:gd name="T3" fmla="*/ 36 h 79"/>
                <a:gd name="T4" fmla="*/ 194 w 196"/>
                <a:gd name="T5" fmla="*/ 29 h 79"/>
                <a:gd name="T6" fmla="*/ 196 w 196"/>
                <a:gd name="T7" fmla="*/ 25 h 79"/>
                <a:gd name="T8" fmla="*/ 196 w 196"/>
                <a:gd name="T9" fmla="*/ 15 h 79"/>
                <a:gd name="T10" fmla="*/ 194 w 196"/>
                <a:gd name="T11" fmla="*/ 9 h 79"/>
                <a:gd name="T12" fmla="*/ 186 w 196"/>
                <a:gd name="T13" fmla="*/ 2 h 79"/>
                <a:gd name="T14" fmla="*/ 182 w 196"/>
                <a:gd name="T15" fmla="*/ 0 h 79"/>
                <a:gd name="T16" fmla="*/ 173 w 196"/>
                <a:gd name="T17" fmla="*/ 0 h 79"/>
                <a:gd name="T18" fmla="*/ 15 w 196"/>
                <a:gd name="T19" fmla="*/ 40 h 79"/>
                <a:gd name="T20" fmla="*/ 10 w 196"/>
                <a:gd name="T21" fmla="*/ 42 h 79"/>
                <a:gd name="T22" fmla="*/ 2 w 196"/>
                <a:gd name="T23" fmla="*/ 50 h 79"/>
                <a:gd name="T24" fmla="*/ 0 w 196"/>
                <a:gd name="T25" fmla="*/ 54 h 79"/>
                <a:gd name="T26" fmla="*/ 0 w 196"/>
                <a:gd name="T27" fmla="*/ 63 h 79"/>
                <a:gd name="T28" fmla="*/ 2 w 196"/>
                <a:gd name="T29" fmla="*/ 69 h 79"/>
                <a:gd name="T30" fmla="*/ 10 w 196"/>
                <a:gd name="T31" fmla="*/ 77 h 79"/>
                <a:gd name="T32" fmla="*/ 13 w 196"/>
                <a:gd name="T33" fmla="*/ 79 h 79"/>
                <a:gd name="T34" fmla="*/ 23 w 196"/>
                <a:gd name="T35" fmla="*/ 79 h 79"/>
                <a:gd name="T36" fmla="*/ 181 w 196"/>
                <a:gd name="T37" fmla="*/ 38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79">
                  <a:moveTo>
                    <a:pt x="181" y="38"/>
                  </a:moveTo>
                  <a:lnTo>
                    <a:pt x="186" y="36"/>
                  </a:lnTo>
                  <a:lnTo>
                    <a:pt x="194" y="29"/>
                  </a:lnTo>
                  <a:lnTo>
                    <a:pt x="196" y="25"/>
                  </a:lnTo>
                  <a:lnTo>
                    <a:pt x="196" y="15"/>
                  </a:lnTo>
                  <a:lnTo>
                    <a:pt x="194" y="9"/>
                  </a:lnTo>
                  <a:lnTo>
                    <a:pt x="186" y="2"/>
                  </a:lnTo>
                  <a:lnTo>
                    <a:pt x="182" y="0"/>
                  </a:lnTo>
                  <a:lnTo>
                    <a:pt x="173" y="0"/>
                  </a:lnTo>
                  <a:lnTo>
                    <a:pt x="15" y="40"/>
                  </a:lnTo>
                  <a:lnTo>
                    <a:pt x="10" y="42"/>
                  </a:lnTo>
                  <a:lnTo>
                    <a:pt x="2" y="50"/>
                  </a:lnTo>
                  <a:lnTo>
                    <a:pt x="0" y="54"/>
                  </a:lnTo>
                  <a:lnTo>
                    <a:pt x="0" y="63"/>
                  </a:lnTo>
                  <a:lnTo>
                    <a:pt x="2" y="69"/>
                  </a:lnTo>
                  <a:lnTo>
                    <a:pt x="10" y="77"/>
                  </a:lnTo>
                  <a:lnTo>
                    <a:pt x="13" y="79"/>
                  </a:lnTo>
                  <a:lnTo>
                    <a:pt x="23" y="79"/>
                  </a:lnTo>
                  <a:lnTo>
                    <a:pt x="18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98" name="Freeform 25"/>
            <p:cNvSpPr>
              <a:spLocks/>
            </p:cNvSpPr>
            <p:nvPr/>
          </p:nvSpPr>
          <p:spPr bwMode="auto">
            <a:xfrm>
              <a:off x="3729" y="998"/>
              <a:ext cx="186" cy="79"/>
            </a:xfrm>
            <a:custGeom>
              <a:avLst/>
              <a:gdLst>
                <a:gd name="T0" fmla="*/ 161 w 186"/>
                <a:gd name="T1" fmla="*/ 79 h 79"/>
                <a:gd name="T2" fmla="*/ 172 w 186"/>
                <a:gd name="T3" fmla="*/ 79 h 79"/>
                <a:gd name="T4" fmla="*/ 176 w 186"/>
                <a:gd name="T5" fmla="*/ 77 h 79"/>
                <a:gd name="T6" fmla="*/ 184 w 186"/>
                <a:gd name="T7" fmla="*/ 69 h 79"/>
                <a:gd name="T8" fmla="*/ 186 w 186"/>
                <a:gd name="T9" fmla="*/ 65 h 79"/>
                <a:gd name="T10" fmla="*/ 186 w 186"/>
                <a:gd name="T11" fmla="*/ 54 h 79"/>
                <a:gd name="T12" fmla="*/ 184 w 186"/>
                <a:gd name="T13" fmla="*/ 50 h 79"/>
                <a:gd name="T14" fmla="*/ 176 w 186"/>
                <a:gd name="T15" fmla="*/ 42 h 79"/>
                <a:gd name="T16" fmla="*/ 172 w 186"/>
                <a:gd name="T17" fmla="*/ 40 h 79"/>
                <a:gd name="T18" fmla="*/ 25 w 186"/>
                <a:gd name="T19" fmla="*/ 0 h 79"/>
                <a:gd name="T20" fmla="*/ 13 w 186"/>
                <a:gd name="T21" fmla="*/ 0 h 79"/>
                <a:gd name="T22" fmla="*/ 9 w 186"/>
                <a:gd name="T23" fmla="*/ 2 h 79"/>
                <a:gd name="T24" fmla="*/ 2 w 186"/>
                <a:gd name="T25" fmla="*/ 10 h 79"/>
                <a:gd name="T26" fmla="*/ 0 w 186"/>
                <a:gd name="T27" fmla="*/ 14 h 79"/>
                <a:gd name="T28" fmla="*/ 0 w 186"/>
                <a:gd name="T29" fmla="*/ 25 h 79"/>
                <a:gd name="T30" fmla="*/ 2 w 186"/>
                <a:gd name="T31" fmla="*/ 29 h 79"/>
                <a:gd name="T32" fmla="*/ 9 w 186"/>
                <a:gd name="T33" fmla="*/ 37 h 79"/>
                <a:gd name="T34" fmla="*/ 13 w 186"/>
                <a:gd name="T35" fmla="*/ 39 h 79"/>
                <a:gd name="T36" fmla="*/ 161 w 186"/>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79">
                  <a:moveTo>
                    <a:pt x="161" y="79"/>
                  </a:moveTo>
                  <a:lnTo>
                    <a:pt x="172" y="79"/>
                  </a:lnTo>
                  <a:lnTo>
                    <a:pt x="176" y="77"/>
                  </a:lnTo>
                  <a:lnTo>
                    <a:pt x="184" y="69"/>
                  </a:lnTo>
                  <a:lnTo>
                    <a:pt x="186" y="65"/>
                  </a:lnTo>
                  <a:lnTo>
                    <a:pt x="186" y="54"/>
                  </a:lnTo>
                  <a:lnTo>
                    <a:pt x="184" y="50"/>
                  </a:lnTo>
                  <a:lnTo>
                    <a:pt x="176" y="42"/>
                  </a:lnTo>
                  <a:lnTo>
                    <a:pt x="172" y="40"/>
                  </a:lnTo>
                  <a:lnTo>
                    <a:pt x="25" y="0"/>
                  </a:lnTo>
                  <a:lnTo>
                    <a:pt x="13" y="0"/>
                  </a:lnTo>
                  <a:lnTo>
                    <a:pt x="9" y="2"/>
                  </a:lnTo>
                  <a:lnTo>
                    <a:pt x="2" y="10"/>
                  </a:lnTo>
                  <a:lnTo>
                    <a:pt x="0" y="14"/>
                  </a:lnTo>
                  <a:lnTo>
                    <a:pt x="0" y="25"/>
                  </a:lnTo>
                  <a:lnTo>
                    <a:pt x="2" y="29"/>
                  </a:lnTo>
                  <a:lnTo>
                    <a:pt x="9" y="37"/>
                  </a:lnTo>
                  <a:lnTo>
                    <a:pt x="13" y="39"/>
                  </a:lnTo>
                  <a:lnTo>
                    <a:pt x="161"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299" name="Freeform 26"/>
            <p:cNvSpPr>
              <a:spLocks/>
            </p:cNvSpPr>
            <p:nvPr/>
          </p:nvSpPr>
          <p:spPr bwMode="auto">
            <a:xfrm>
              <a:off x="3729" y="1046"/>
              <a:ext cx="196" cy="81"/>
            </a:xfrm>
            <a:custGeom>
              <a:avLst/>
              <a:gdLst>
                <a:gd name="T0" fmla="*/ 182 w 196"/>
                <a:gd name="T1" fmla="*/ 39 h 81"/>
                <a:gd name="T2" fmla="*/ 186 w 196"/>
                <a:gd name="T3" fmla="*/ 37 h 81"/>
                <a:gd name="T4" fmla="*/ 194 w 196"/>
                <a:gd name="T5" fmla="*/ 29 h 81"/>
                <a:gd name="T6" fmla="*/ 196 w 196"/>
                <a:gd name="T7" fmla="*/ 25 h 81"/>
                <a:gd name="T8" fmla="*/ 196 w 196"/>
                <a:gd name="T9" fmla="*/ 14 h 81"/>
                <a:gd name="T10" fmla="*/ 194 w 196"/>
                <a:gd name="T11" fmla="*/ 10 h 81"/>
                <a:gd name="T12" fmla="*/ 186 w 196"/>
                <a:gd name="T13" fmla="*/ 2 h 81"/>
                <a:gd name="T14" fmla="*/ 182 w 196"/>
                <a:gd name="T15" fmla="*/ 0 h 81"/>
                <a:gd name="T16" fmla="*/ 171 w 196"/>
                <a:gd name="T17" fmla="*/ 0 h 81"/>
                <a:gd name="T18" fmla="*/ 13 w 196"/>
                <a:gd name="T19" fmla="*/ 42 h 81"/>
                <a:gd name="T20" fmla="*/ 9 w 196"/>
                <a:gd name="T21" fmla="*/ 44 h 81"/>
                <a:gd name="T22" fmla="*/ 2 w 196"/>
                <a:gd name="T23" fmla="*/ 52 h 81"/>
                <a:gd name="T24" fmla="*/ 0 w 196"/>
                <a:gd name="T25" fmla="*/ 56 h 81"/>
                <a:gd name="T26" fmla="*/ 0 w 196"/>
                <a:gd name="T27" fmla="*/ 67 h 81"/>
                <a:gd name="T28" fmla="*/ 2 w 196"/>
                <a:gd name="T29" fmla="*/ 71 h 81"/>
                <a:gd name="T30" fmla="*/ 9 w 196"/>
                <a:gd name="T31" fmla="*/ 79 h 81"/>
                <a:gd name="T32" fmla="*/ 13 w 196"/>
                <a:gd name="T33" fmla="*/ 81 h 81"/>
                <a:gd name="T34" fmla="*/ 25 w 196"/>
                <a:gd name="T35" fmla="*/ 81 h 81"/>
                <a:gd name="T36" fmla="*/ 182 w 196"/>
                <a:gd name="T37" fmla="*/ 39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81">
                  <a:moveTo>
                    <a:pt x="182" y="39"/>
                  </a:moveTo>
                  <a:lnTo>
                    <a:pt x="186" y="37"/>
                  </a:lnTo>
                  <a:lnTo>
                    <a:pt x="194" y="29"/>
                  </a:lnTo>
                  <a:lnTo>
                    <a:pt x="196" y="25"/>
                  </a:lnTo>
                  <a:lnTo>
                    <a:pt x="196" y="14"/>
                  </a:lnTo>
                  <a:lnTo>
                    <a:pt x="194" y="10"/>
                  </a:lnTo>
                  <a:lnTo>
                    <a:pt x="186" y="2"/>
                  </a:lnTo>
                  <a:lnTo>
                    <a:pt x="182" y="0"/>
                  </a:lnTo>
                  <a:lnTo>
                    <a:pt x="171" y="0"/>
                  </a:lnTo>
                  <a:lnTo>
                    <a:pt x="13" y="42"/>
                  </a:lnTo>
                  <a:lnTo>
                    <a:pt x="9" y="44"/>
                  </a:lnTo>
                  <a:lnTo>
                    <a:pt x="2" y="52"/>
                  </a:lnTo>
                  <a:lnTo>
                    <a:pt x="0" y="56"/>
                  </a:lnTo>
                  <a:lnTo>
                    <a:pt x="0" y="67"/>
                  </a:lnTo>
                  <a:lnTo>
                    <a:pt x="2" y="71"/>
                  </a:lnTo>
                  <a:lnTo>
                    <a:pt x="9" y="79"/>
                  </a:lnTo>
                  <a:lnTo>
                    <a:pt x="13" y="81"/>
                  </a:lnTo>
                  <a:lnTo>
                    <a:pt x="25" y="81"/>
                  </a:lnTo>
                  <a:lnTo>
                    <a:pt x="182"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2300" name="Freeform 27"/>
            <p:cNvSpPr>
              <a:spLocks/>
            </p:cNvSpPr>
            <p:nvPr/>
          </p:nvSpPr>
          <p:spPr bwMode="auto">
            <a:xfrm>
              <a:off x="2252" y="1282"/>
              <a:ext cx="56" cy="194"/>
            </a:xfrm>
            <a:custGeom>
              <a:avLst/>
              <a:gdLst>
                <a:gd name="T0" fmla="*/ 39 w 56"/>
                <a:gd name="T1" fmla="*/ 17 h 194"/>
                <a:gd name="T2" fmla="*/ 37 w 56"/>
                <a:gd name="T3" fmla="*/ 12 h 194"/>
                <a:gd name="T4" fmla="*/ 35 w 56"/>
                <a:gd name="T5" fmla="*/ 8 h 194"/>
                <a:gd name="T6" fmla="*/ 31 w 56"/>
                <a:gd name="T7" fmla="*/ 4 h 194"/>
                <a:gd name="T8" fmla="*/ 23 w 56"/>
                <a:gd name="T9" fmla="*/ 0 h 194"/>
                <a:gd name="T10" fmla="*/ 17 w 56"/>
                <a:gd name="T11" fmla="*/ 0 h 194"/>
                <a:gd name="T12" fmla="*/ 12 w 56"/>
                <a:gd name="T13" fmla="*/ 2 h 194"/>
                <a:gd name="T14" fmla="*/ 8 w 56"/>
                <a:gd name="T15" fmla="*/ 4 h 194"/>
                <a:gd name="T16" fmla="*/ 4 w 56"/>
                <a:gd name="T17" fmla="*/ 8 h 194"/>
                <a:gd name="T18" fmla="*/ 0 w 56"/>
                <a:gd name="T19" fmla="*/ 15 h 194"/>
                <a:gd name="T20" fmla="*/ 0 w 56"/>
                <a:gd name="T21" fmla="*/ 21 h 194"/>
                <a:gd name="T22" fmla="*/ 17 w 56"/>
                <a:gd name="T23" fmla="*/ 177 h 194"/>
                <a:gd name="T24" fmla="*/ 19 w 56"/>
                <a:gd name="T25" fmla="*/ 183 h 194"/>
                <a:gd name="T26" fmla="*/ 21 w 56"/>
                <a:gd name="T27" fmla="*/ 186 h 194"/>
                <a:gd name="T28" fmla="*/ 25 w 56"/>
                <a:gd name="T29" fmla="*/ 190 h 194"/>
                <a:gd name="T30" fmla="*/ 33 w 56"/>
                <a:gd name="T31" fmla="*/ 194 h 194"/>
                <a:gd name="T32" fmla="*/ 39 w 56"/>
                <a:gd name="T33" fmla="*/ 194 h 194"/>
                <a:gd name="T34" fmla="*/ 44 w 56"/>
                <a:gd name="T35" fmla="*/ 192 h 194"/>
                <a:gd name="T36" fmla="*/ 48 w 56"/>
                <a:gd name="T37" fmla="*/ 190 h 194"/>
                <a:gd name="T38" fmla="*/ 52 w 56"/>
                <a:gd name="T39" fmla="*/ 186 h 194"/>
                <a:gd name="T40" fmla="*/ 56 w 56"/>
                <a:gd name="T41" fmla="*/ 179 h 194"/>
                <a:gd name="T42" fmla="*/ 56 w 56"/>
                <a:gd name="T43" fmla="*/ 173 h 194"/>
                <a:gd name="T44" fmla="*/ 39 w 56"/>
                <a:gd name="T45" fmla="*/ 17 h 1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6" h="194">
                  <a:moveTo>
                    <a:pt x="39" y="17"/>
                  </a:moveTo>
                  <a:lnTo>
                    <a:pt x="37" y="12"/>
                  </a:lnTo>
                  <a:lnTo>
                    <a:pt x="35" y="8"/>
                  </a:lnTo>
                  <a:lnTo>
                    <a:pt x="31" y="4"/>
                  </a:lnTo>
                  <a:lnTo>
                    <a:pt x="23" y="0"/>
                  </a:lnTo>
                  <a:lnTo>
                    <a:pt x="17" y="0"/>
                  </a:lnTo>
                  <a:lnTo>
                    <a:pt x="12" y="2"/>
                  </a:lnTo>
                  <a:lnTo>
                    <a:pt x="8" y="4"/>
                  </a:lnTo>
                  <a:lnTo>
                    <a:pt x="4" y="8"/>
                  </a:lnTo>
                  <a:lnTo>
                    <a:pt x="0" y="15"/>
                  </a:lnTo>
                  <a:lnTo>
                    <a:pt x="0" y="21"/>
                  </a:lnTo>
                  <a:lnTo>
                    <a:pt x="17" y="177"/>
                  </a:lnTo>
                  <a:lnTo>
                    <a:pt x="19" y="183"/>
                  </a:lnTo>
                  <a:lnTo>
                    <a:pt x="21" y="186"/>
                  </a:lnTo>
                  <a:lnTo>
                    <a:pt x="25" y="190"/>
                  </a:lnTo>
                  <a:lnTo>
                    <a:pt x="33" y="194"/>
                  </a:lnTo>
                  <a:lnTo>
                    <a:pt x="39" y="194"/>
                  </a:lnTo>
                  <a:lnTo>
                    <a:pt x="44" y="192"/>
                  </a:lnTo>
                  <a:lnTo>
                    <a:pt x="48" y="190"/>
                  </a:lnTo>
                  <a:lnTo>
                    <a:pt x="52" y="186"/>
                  </a:lnTo>
                  <a:lnTo>
                    <a:pt x="56" y="179"/>
                  </a:lnTo>
                  <a:lnTo>
                    <a:pt x="56" y="173"/>
                  </a:lnTo>
                  <a:lnTo>
                    <a:pt x="39" y="17"/>
                  </a:lnTo>
                  <a:close/>
                </a:path>
              </a:pathLst>
            </a:custGeom>
            <a:solidFill>
              <a:schemeClr val="tx1"/>
            </a:solidFill>
            <a:ln w="9525">
              <a:solidFill>
                <a:schemeClr val="tx2"/>
              </a:solidFill>
              <a:round/>
              <a:headEnd/>
              <a:tailEnd/>
            </a:ln>
          </p:spPr>
          <p:txBody>
            <a:bodyPr/>
            <a:lstStyle/>
            <a:p>
              <a:endParaRPr lang="tr-TR"/>
            </a:p>
          </p:txBody>
        </p:sp>
        <p:sp>
          <p:nvSpPr>
            <p:cNvPr id="182301" name="Freeform 28"/>
            <p:cNvSpPr>
              <a:spLocks/>
            </p:cNvSpPr>
            <p:nvPr/>
          </p:nvSpPr>
          <p:spPr bwMode="auto">
            <a:xfrm>
              <a:off x="2244" y="1306"/>
              <a:ext cx="145" cy="136"/>
            </a:xfrm>
            <a:custGeom>
              <a:avLst/>
              <a:gdLst>
                <a:gd name="T0" fmla="*/ 33 w 145"/>
                <a:gd name="T1" fmla="*/ 6 h 136"/>
                <a:gd name="T2" fmla="*/ 29 w 145"/>
                <a:gd name="T3" fmla="*/ 2 h 136"/>
                <a:gd name="T4" fmla="*/ 24 w 145"/>
                <a:gd name="T5" fmla="*/ 0 h 136"/>
                <a:gd name="T6" fmla="*/ 14 w 145"/>
                <a:gd name="T7" fmla="*/ 0 h 136"/>
                <a:gd name="T8" fmla="*/ 10 w 145"/>
                <a:gd name="T9" fmla="*/ 4 h 136"/>
                <a:gd name="T10" fmla="*/ 6 w 145"/>
                <a:gd name="T11" fmla="*/ 6 h 136"/>
                <a:gd name="T12" fmla="*/ 2 w 145"/>
                <a:gd name="T13" fmla="*/ 9 h 136"/>
                <a:gd name="T14" fmla="*/ 0 w 145"/>
                <a:gd name="T15" fmla="*/ 15 h 136"/>
                <a:gd name="T16" fmla="*/ 0 w 145"/>
                <a:gd name="T17" fmla="*/ 25 h 136"/>
                <a:gd name="T18" fmla="*/ 4 w 145"/>
                <a:gd name="T19" fmla="*/ 29 h 136"/>
                <a:gd name="T20" fmla="*/ 6 w 145"/>
                <a:gd name="T21" fmla="*/ 32 h 136"/>
                <a:gd name="T22" fmla="*/ 112 w 145"/>
                <a:gd name="T23" fmla="*/ 130 h 136"/>
                <a:gd name="T24" fmla="*/ 116 w 145"/>
                <a:gd name="T25" fmla="*/ 134 h 136"/>
                <a:gd name="T26" fmla="*/ 121 w 145"/>
                <a:gd name="T27" fmla="*/ 136 h 136"/>
                <a:gd name="T28" fmla="*/ 131 w 145"/>
                <a:gd name="T29" fmla="*/ 136 h 136"/>
                <a:gd name="T30" fmla="*/ 135 w 145"/>
                <a:gd name="T31" fmla="*/ 132 h 136"/>
                <a:gd name="T32" fmla="*/ 139 w 145"/>
                <a:gd name="T33" fmla="*/ 130 h 136"/>
                <a:gd name="T34" fmla="*/ 143 w 145"/>
                <a:gd name="T35" fmla="*/ 127 h 136"/>
                <a:gd name="T36" fmla="*/ 145 w 145"/>
                <a:gd name="T37" fmla="*/ 121 h 136"/>
                <a:gd name="T38" fmla="*/ 145 w 145"/>
                <a:gd name="T39" fmla="*/ 111 h 136"/>
                <a:gd name="T40" fmla="*/ 141 w 145"/>
                <a:gd name="T41" fmla="*/ 107 h 136"/>
                <a:gd name="T42" fmla="*/ 139 w 145"/>
                <a:gd name="T43" fmla="*/ 103 h 136"/>
                <a:gd name="T44" fmla="*/ 33 w 145"/>
                <a:gd name="T45" fmla="*/ 6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5" h="136">
                  <a:moveTo>
                    <a:pt x="33" y="6"/>
                  </a:moveTo>
                  <a:lnTo>
                    <a:pt x="29" y="2"/>
                  </a:lnTo>
                  <a:lnTo>
                    <a:pt x="24" y="0"/>
                  </a:lnTo>
                  <a:lnTo>
                    <a:pt x="14" y="0"/>
                  </a:lnTo>
                  <a:lnTo>
                    <a:pt x="10" y="4"/>
                  </a:lnTo>
                  <a:lnTo>
                    <a:pt x="6" y="6"/>
                  </a:lnTo>
                  <a:lnTo>
                    <a:pt x="2" y="9"/>
                  </a:lnTo>
                  <a:lnTo>
                    <a:pt x="0" y="15"/>
                  </a:lnTo>
                  <a:lnTo>
                    <a:pt x="0" y="25"/>
                  </a:lnTo>
                  <a:lnTo>
                    <a:pt x="4" y="29"/>
                  </a:lnTo>
                  <a:lnTo>
                    <a:pt x="6" y="32"/>
                  </a:lnTo>
                  <a:lnTo>
                    <a:pt x="112" y="130"/>
                  </a:lnTo>
                  <a:lnTo>
                    <a:pt x="116" y="134"/>
                  </a:lnTo>
                  <a:lnTo>
                    <a:pt x="121" y="136"/>
                  </a:lnTo>
                  <a:lnTo>
                    <a:pt x="131" y="136"/>
                  </a:lnTo>
                  <a:lnTo>
                    <a:pt x="135" y="132"/>
                  </a:lnTo>
                  <a:lnTo>
                    <a:pt x="139" y="130"/>
                  </a:lnTo>
                  <a:lnTo>
                    <a:pt x="143" y="127"/>
                  </a:lnTo>
                  <a:lnTo>
                    <a:pt x="145" y="121"/>
                  </a:lnTo>
                  <a:lnTo>
                    <a:pt x="145" y="111"/>
                  </a:lnTo>
                  <a:lnTo>
                    <a:pt x="141" y="107"/>
                  </a:lnTo>
                  <a:lnTo>
                    <a:pt x="139" y="103"/>
                  </a:lnTo>
                  <a:lnTo>
                    <a:pt x="33" y="6"/>
                  </a:lnTo>
                  <a:close/>
                </a:path>
              </a:pathLst>
            </a:custGeom>
            <a:solidFill>
              <a:schemeClr val="tx1"/>
            </a:solidFill>
            <a:ln w="9525">
              <a:solidFill>
                <a:schemeClr val="tx2"/>
              </a:solidFill>
              <a:round/>
              <a:headEnd/>
              <a:tailEnd/>
            </a:ln>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1460"/>
                                        </p:tgtEl>
                                        <p:attrNameLst>
                                          <p:attrName>style.visibility</p:attrName>
                                        </p:attrNameLst>
                                      </p:cBhvr>
                                      <p:to>
                                        <p:strVal val="visible"/>
                                      </p:to>
                                    </p:set>
                                    <p:animEffect transition="in" filter="dissolve">
                                      <p:cBhvr>
                                        <p:cTn id="7" dur="500"/>
                                        <p:tgtEl>
                                          <p:spTgt spid="531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31459">
                                            <p:txEl>
                                              <p:pRg st="0" end="0"/>
                                            </p:txEl>
                                          </p:spTgt>
                                        </p:tgtEl>
                                        <p:attrNameLst>
                                          <p:attrName>style.visibility</p:attrName>
                                        </p:attrNameLst>
                                      </p:cBhvr>
                                      <p:to>
                                        <p:strVal val="visible"/>
                                      </p:to>
                                    </p:set>
                                    <p:animEffect transition="in" filter="dissolve">
                                      <p:cBhvr>
                                        <p:cTn id="12" dur="500"/>
                                        <p:tgtEl>
                                          <p:spTgt spid="53145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31459">
                                            <p:txEl>
                                              <p:pRg st="1" end="1"/>
                                            </p:txEl>
                                          </p:spTgt>
                                        </p:tgtEl>
                                        <p:attrNameLst>
                                          <p:attrName>style.visibility</p:attrName>
                                        </p:attrNameLst>
                                      </p:cBhvr>
                                      <p:to>
                                        <p:strVal val="visible"/>
                                      </p:to>
                                    </p:set>
                                    <p:animEffect transition="in" filter="dissolve">
                                      <p:cBhvr>
                                        <p:cTn id="17" dur="500"/>
                                        <p:tgtEl>
                                          <p:spTgt spid="53145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31459">
                                            <p:txEl>
                                              <p:pRg st="2" end="2"/>
                                            </p:txEl>
                                          </p:spTgt>
                                        </p:tgtEl>
                                        <p:attrNameLst>
                                          <p:attrName>style.visibility</p:attrName>
                                        </p:attrNameLst>
                                      </p:cBhvr>
                                      <p:to>
                                        <p:strVal val="visible"/>
                                      </p:to>
                                    </p:set>
                                    <p:animEffect transition="in" filter="dissolve">
                                      <p:cBhvr>
                                        <p:cTn id="22" dur="500"/>
                                        <p:tgtEl>
                                          <p:spTgt spid="531459">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31459">
                                            <p:txEl>
                                              <p:pRg st="3" end="3"/>
                                            </p:txEl>
                                          </p:spTgt>
                                        </p:tgtEl>
                                        <p:attrNameLst>
                                          <p:attrName>style.visibility</p:attrName>
                                        </p:attrNameLst>
                                      </p:cBhvr>
                                      <p:to>
                                        <p:strVal val="visible"/>
                                      </p:to>
                                    </p:set>
                                    <p:animEffect transition="in" filter="dissolve">
                                      <p:cBhvr>
                                        <p:cTn id="27" dur="500"/>
                                        <p:tgtEl>
                                          <p:spTgt spid="531459">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1459">
                                            <p:txEl>
                                              <p:pRg st="4" end="4"/>
                                            </p:txEl>
                                          </p:spTgt>
                                        </p:tgtEl>
                                        <p:attrNameLst>
                                          <p:attrName>style.visibility</p:attrName>
                                        </p:attrNameLst>
                                      </p:cBhvr>
                                      <p:to>
                                        <p:strVal val="visible"/>
                                      </p:to>
                                    </p:set>
                                    <p:animEffect transition="in" filter="dissolve">
                                      <p:cBhvr>
                                        <p:cTn id="32" dur="500"/>
                                        <p:tgtEl>
                                          <p:spTgt spid="531459">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31459">
                                            <p:txEl>
                                              <p:pRg st="5" end="5"/>
                                            </p:txEl>
                                          </p:spTgt>
                                        </p:tgtEl>
                                        <p:attrNameLst>
                                          <p:attrName>style.visibility</p:attrName>
                                        </p:attrNameLst>
                                      </p:cBhvr>
                                      <p:to>
                                        <p:strVal val="visible"/>
                                      </p:to>
                                    </p:set>
                                    <p:animEffect transition="in" filter="dissolve">
                                      <p:cBhvr>
                                        <p:cTn id="37" dur="500"/>
                                        <p:tgtEl>
                                          <p:spTgt spid="53145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459"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A7D7477-C562-4CAD-92AC-4AC75508E4D4}" type="slidenum">
              <a:rPr kumimoji="0" lang="en-US" altLang="tr-TR" sz="1200" smtClean="0"/>
              <a:pPr>
                <a:spcBef>
                  <a:spcPct val="50000"/>
                </a:spcBef>
                <a:buFontTx/>
                <a:buNone/>
              </a:pPr>
              <a:t>148</a:t>
            </a:fld>
            <a:endParaRPr kumimoji="0" lang="en-US" altLang="tr-TR" sz="1200" smtClean="0"/>
          </a:p>
        </p:txBody>
      </p:sp>
      <p:sp>
        <p:nvSpPr>
          <p:cNvPr id="183299" name="Rectangle 2"/>
          <p:cNvSpPr>
            <a:spLocks noGrp="1" noChangeArrowheads="1"/>
          </p:cNvSpPr>
          <p:nvPr>
            <p:ph type="title"/>
          </p:nvPr>
        </p:nvSpPr>
        <p:spPr>
          <a:xfrm>
            <a:off x="715963" y="0"/>
            <a:ext cx="7772400" cy="715963"/>
          </a:xfrm>
        </p:spPr>
        <p:txBody>
          <a:bodyPr/>
          <a:lstStyle/>
          <a:p>
            <a:r>
              <a:rPr lang="en-US" altLang="tr-TR" smtClean="0"/>
              <a:t>Example: Recognize 1101</a:t>
            </a:r>
            <a:r>
              <a:rPr lang="en-US" altLang="tr-TR" b="0" smtClean="0"/>
              <a:t> </a:t>
            </a:r>
            <a:r>
              <a:rPr lang="tr-TR" altLang="tr-TR" smtClean="0"/>
              <a:t>...</a:t>
            </a:r>
            <a:endParaRPr lang="en-US" altLang="tr-TR" smtClean="0"/>
          </a:p>
        </p:txBody>
      </p:sp>
      <p:sp>
        <p:nvSpPr>
          <p:cNvPr id="532483" name="Rectangle 3"/>
          <p:cNvSpPr>
            <a:spLocks noGrp="1" noChangeArrowheads="1"/>
          </p:cNvSpPr>
          <p:nvPr>
            <p:ph type="body" idx="1"/>
          </p:nvPr>
        </p:nvSpPr>
        <p:spPr>
          <a:xfrm>
            <a:off x="598488" y="2468563"/>
            <a:ext cx="7785100" cy="3097212"/>
          </a:xfrm>
        </p:spPr>
        <p:txBody>
          <a:bodyPr/>
          <a:lstStyle/>
          <a:p>
            <a:pPr>
              <a:lnSpc>
                <a:spcPct val="90000"/>
              </a:lnSpc>
            </a:pPr>
            <a:r>
              <a:rPr lang="en-US" altLang="tr-TR" smtClean="0"/>
              <a:t>The other arcs are added to each state for inputs not yet listed.  Which arcs are missing?</a:t>
            </a:r>
            <a:endParaRPr lang="tr-TR" altLang="tr-TR" smtClean="0"/>
          </a:p>
          <a:p>
            <a:pPr lvl="1">
              <a:lnSpc>
                <a:spcPct val="90000"/>
              </a:lnSpc>
            </a:pPr>
            <a:r>
              <a:rPr lang="en-US" altLang="tr-TR" sz="2400" smtClean="0"/>
              <a:t>"0" arc from A</a:t>
            </a:r>
            <a:endParaRPr lang="tr-TR" altLang="tr-TR" sz="2400" smtClean="0"/>
          </a:p>
          <a:p>
            <a:pPr lvl="1">
              <a:lnSpc>
                <a:spcPct val="90000"/>
              </a:lnSpc>
            </a:pPr>
            <a:r>
              <a:rPr lang="en-US" altLang="tr-TR" sz="2400" smtClean="0"/>
              <a:t>"0" arc from B </a:t>
            </a:r>
            <a:endParaRPr lang="tr-TR" altLang="tr-TR" sz="2400" smtClean="0"/>
          </a:p>
          <a:p>
            <a:pPr lvl="1">
              <a:lnSpc>
                <a:spcPct val="90000"/>
              </a:lnSpc>
            </a:pPr>
            <a:r>
              <a:rPr lang="en-US" altLang="tr-TR" sz="2400" smtClean="0"/>
              <a:t>"1" arc from C </a:t>
            </a:r>
            <a:endParaRPr lang="tr-TR" altLang="tr-TR" sz="2400" smtClean="0"/>
          </a:p>
          <a:p>
            <a:pPr lvl="1">
              <a:lnSpc>
                <a:spcPct val="90000"/>
              </a:lnSpc>
            </a:pPr>
            <a:r>
              <a:rPr lang="en-US" altLang="tr-TR" sz="2400" smtClean="0"/>
              <a:t>"0" arc from D.</a:t>
            </a:r>
          </a:p>
          <a:p>
            <a:pPr>
              <a:lnSpc>
                <a:spcPct val="90000"/>
              </a:lnSpc>
            </a:pPr>
            <a:endParaRPr lang="en-US" altLang="tr-TR" sz="3600" smtClean="0"/>
          </a:p>
          <a:p>
            <a:pPr>
              <a:lnSpc>
                <a:spcPct val="90000"/>
              </a:lnSpc>
            </a:pPr>
            <a:endParaRPr lang="en-US" altLang="tr-TR" sz="3600" smtClean="0"/>
          </a:p>
        </p:txBody>
      </p:sp>
      <p:grpSp>
        <p:nvGrpSpPr>
          <p:cNvPr id="532484" name="Group 4"/>
          <p:cNvGrpSpPr>
            <a:grpSpLocks/>
          </p:cNvGrpSpPr>
          <p:nvPr/>
        </p:nvGrpSpPr>
        <p:grpSpPr bwMode="auto">
          <a:xfrm>
            <a:off x="1797050" y="855663"/>
            <a:ext cx="5256213" cy="1414462"/>
            <a:chOff x="1132" y="1627"/>
            <a:chExt cx="3311" cy="891"/>
          </a:xfrm>
        </p:grpSpPr>
        <p:sp>
          <p:nvSpPr>
            <p:cNvPr id="183302" name="Rectangle 5"/>
            <p:cNvSpPr>
              <a:spLocks noChangeArrowheads="1"/>
            </p:cNvSpPr>
            <p:nvPr/>
          </p:nvSpPr>
          <p:spPr bwMode="auto">
            <a:xfrm>
              <a:off x="3153" y="2288"/>
              <a:ext cx="20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Swiss 721 SWA" charset="0"/>
                </a:rPr>
                <a:t>1/1</a:t>
              </a:r>
              <a:endParaRPr kumimoji="0" lang="en-US" altLang="tr-TR" sz="2400"/>
            </a:p>
          </p:txBody>
        </p:sp>
        <p:sp>
          <p:nvSpPr>
            <p:cNvPr id="183303" name="Freeform 6"/>
            <p:cNvSpPr>
              <a:spLocks/>
            </p:cNvSpPr>
            <p:nvPr/>
          </p:nvSpPr>
          <p:spPr bwMode="auto">
            <a:xfrm>
              <a:off x="2319" y="1996"/>
              <a:ext cx="1742" cy="522"/>
            </a:xfrm>
            <a:custGeom>
              <a:avLst/>
              <a:gdLst>
                <a:gd name="T0" fmla="*/ 1742 w 1742"/>
                <a:gd name="T1" fmla="*/ 21 h 522"/>
                <a:gd name="T2" fmla="*/ 1738 w 1742"/>
                <a:gd name="T3" fmla="*/ 7 h 522"/>
                <a:gd name="T4" fmla="*/ 1725 w 1742"/>
                <a:gd name="T5" fmla="*/ 0 h 522"/>
                <a:gd name="T6" fmla="*/ 1712 w 1742"/>
                <a:gd name="T7" fmla="*/ 4 h 522"/>
                <a:gd name="T8" fmla="*/ 1656 w 1742"/>
                <a:gd name="T9" fmla="*/ 69 h 522"/>
                <a:gd name="T10" fmla="*/ 1521 w 1742"/>
                <a:gd name="T11" fmla="*/ 215 h 522"/>
                <a:gd name="T12" fmla="*/ 1435 w 1742"/>
                <a:gd name="T13" fmla="*/ 290 h 522"/>
                <a:gd name="T14" fmla="*/ 1381 w 1742"/>
                <a:gd name="T15" fmla="*/ 328 h 522"/>
                <a:gd name="T16" fmla="*/ 1306 w 1742"/>
                <a:gd name="T17" fmla="*/ 374 h 522"/>
                <a:gd name="T18" fmla="*/ 1229 w 1742"/>
                <a:gd name="T19" fmla="*/ 413 h 522"/>
                <a:gd name="T20" fmla="*/ 1147 w 1742"/>
                <a:gd name="T21" fmla="*/ 445 h 522"/>
                <a:gd name="T22" fmla="*/ 1131 w 1742"/>
                <a:gd name="T23" fmla="*/ 451 h 522"/>
                <a:gd name="T24" fmla="*/ 1066 w 1742"/>
                <a:gd name="T25" fmla="*/ 467 h 522"/>
                <a:gd name="T26" fmla="*/ 974 w 1742"/>
                <a:gd name="T27" fmla="*/ 480 h 522"/>
                <a:gd name="T28" fmla="*/ 903 w 1742"/>
                <a:gd name="T29" fmla="*/ 484 h 522"/>
                <a:gd name="T30" fmla="*/ 753 w 1742"/>
                <a:gd name="T31" fmla="*/ 482 h 522"/>
                <a:gd name="T32" fmla="*/ 657 w 1742"/>
                <a:gd name="T33" fmla="*/ 472 h 522"/>
                <a:gd name="T34" fmla="*/ 521 w 1742"/>
                <a:gd name="T35" fmla="*/ 447 h 522"/>
                <a:gd name="T36" fmla="*/ 459 w 1742"/>
                <a:gd name="T37" fmla="*/ 432 h 522"/>
                <a:gd name="T38" fmla="*/ 409 w 1742"/>
                <a:gd name="T39" fmla="*/ 419 h 522"/>
                <a:gd name="T40" fmla="*/ 357 w 1742"/>
                <a:gd name="T41" fmla="*/ 397 h 522"/>
                <a:gd name="T42" fmla="*/ 280 w 1742"/>
                <a:gd name="T43" fmla="*/ 359 h 522"/>
                <a:gd name="T44" fmla="*/ 190 w 1742"/>
                <a:gd name="T45" fmla="*/ 298 h 522"/>
                <a:gd name="T46" fmla="*/ 144 w 1742"/>
                <a:gd name="T47" fmla="*/ 253 h 522"/>
                <a:gd name="T48" fmla="*/ 86 w 1742"/>
                <a:gd name="T49" fmla="*/ 180 h 522"/>
                <a:gd name="T50" fmla="*/ 56 w 1742"/>
                <a:gd name="T51" fmla="*/ 125 h 522"/>
                <a:gd name="T52" fmla="*/ 37 w 1742"/>
                <a:gd name="T53" fmla="*/ 80 h 522"/>
                <a:gd name="T54" fmla="*/ 27 w 1742"/>
                <a:gd name="T55" fmla="*/ 71 h 522"/>
                <a:gd name="T56" fmla="*/ 12 w 1742"/>
                <a:gd name="T57" fmla="*/ 71 h 522"/>
                <a:gd name="T58" fmla="*/ 2 w 1742"/>
                <a:gd name="T59" fmla="*/ 80 h 522"/>
                <a:gd name="T60" fmla="*/ 2 w 1742"/>
                <a:gd name="T61" fmla="*/ 96 h 522"/>
                <a:gd name="T62" fmla="*/ 21 w 1742"/>
                <a:gd name="T63" fmla="*/ 140 h 522"/>
                <a:gd name="T64" fmla="*/ 56 w 1742"/>
                <a:gd name="T65" fmla="*/ 200 h 522"/>
                <a:gd name="T66" fmla="*/ 117 w 1742"/>
                <a:gd name="T67" fmla="*/ 280 h 522"/>
                <a:gd name="T68" fmla="*/ 163 w 1742"/>
                <a:gd name="T69" fmla="*/ 324 h 522"/>
                <a:gd name="T70" fmla="*/ 248 w 1742"/>
                <a:gd name="T71" fmla="*/ 386 h 522"/>
                <a:gd name="T72" fmla="*/ 325 w 1742"/>
                <a:gd name="T73" fmla="*/ 426 h 522"/>
                <a:gd name="T74" fmla="*/ 375 w 1742"/>
                <a:gd name="T75" fmla="*/ 445 h 522"/>
                <a:gd name="T76" fmla="*/ 430 w 1742"/>
                <a:gd name="T77" fmla="*/ 467 h 522"/>
                <a:gd name="T78" fmla="*/ 492 w 1742"/>
                <a:gd name="T79" fmla="*/ 482 h 522"/>
                <a:gd name="T80" fmla="*/ 626 w 1742"/>
                <a:gd name="T81" fmla="*/ 507 h 522"/>
                <a:gd name="T82" fmla="*/ 701 w 1742"/>
                <a:gd name="T83" fmla="*/ 516 h 522"/>
                <a:gd name="T84" fmla="*/ 803 w 1742"/>
                <a:gd name="T85" fmla="*/ 522 h 522"/>
                <a:gd name="T86" fmla="*/ 951 w 1742"/>
                <a:gd name="T87" fmla="*/ 520 h 522"/>
                <a:gd name="T88" fmla="*/ 1026 w 1742"/>
                <a:gd name="T89" fmla="*/ 513 h 522"/>
                <a:gd name="T90" fmla="*/ 1116 w 1742"/>
                <a:gd name="T91" fmla="*/ 495 h 522"/>
                <a:gd name="T92" fmla="*/ 1143 w 1742"/>
                <a:gd name="T93" fmla="*/ 488 h 522"/>
                <a:gd name="T94" fmla="*/ 1224 w 1742"/>
                <a:gd name="T95" fmla="*/ 457 h 522"/>
                <a:gd name="T96" fmla="*/ 1285 w 1742"/>
                <a:gd name="T97" fmla="*/ 428 h 522"/>
                <a:gd name="T98" fmla="*/ 1383 w 1742"/>
                <a:gd name="T99" fmla="*/ 372 h 522"/>
                <a:gd name="T100" fmla="*/ 1439 w 1742"/>
                <a:gd name="T101" fmla="*/ 334 h 522"/>
                <a:gd name="T102" fmla="*/ 1494 w 1742"/>
                <a:gd name="T103" fmla="*/ 290 h 522"/>
                <a:gd name="T104" fmla="*/ 1671 w 1742"/>
                <a:gd name="T105" fmla="*/ 113 h 522"/>
                <a:gd name="T106" fmla="*/ 1738 w 1742"/>
                <a:gd name="T107" fmla="*/ 31 h 5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42" h="522">
                  <a:moveTo>
                    <a:pt x="1738" y="31"/>
                  </a:moveTo>
                  <a:lnTo>
                    <a:pt x="1740" y="27"/>
                  </a:lnTo>
                  <a:lnTo>
                    <a:pt x="1742" y="21"/>
                  </a:lnTo>
                  <a:lnTo>
                    <a:pt x="1742" y="17"/>
                  </a:lnTo>
                  <a:lnTo>
                    <a:pt x="1740" y="11"/>
                  </a:lnTo>
                  <a:lnTo>
                    <a:pt x="1738" y="7"/>
                  </a:lnTo>
                  <a:lnTo>
                    <a:pt x="1735" y="4"/>
                  </a:lnTo>
                  <a:lnTo>
                    <a:pt x="1731" y="2"/>
                  </a:lnTo>
                  <a:lnTo>
                    <a:pt x="1725" y="0"/>
                  </a:lnTo>
                  <a:lnTo>
                    <a:pt x="1721" y="0"/>
                  </a:lnTo>
                  <a:lnTo>
                    <a:pt x="1715" y="2"/>
                  </a:lnTo>
                  <a:lnTo>
                    <a:pt x="1712" y="4"/>
                  </a:lnTo>
                  <a:lnTo>
                    <a:pt x="1708" y="7"/>
                  </a:lnTo>
                  <a:lnTo>
                    <a:pt x="1673" y="48"/>
                  </a:lnTo>
                  <a:lnTo>
                    <a:pt x="1656" y="69"/>
                  </a:lnTo>
                  <a:lnTo>
                    <a:pt x="1640" y="90"/>
                  </a:lnTo>
                  <a:lnTo>
                    <a:pt x="1590" y="146"/>
                  </a:lnTo>
                  <a:lnTo>
                    <a:pt x="1521" y="215"/>
                  </a:lnTo>
                  <a:lnTo>
                    <a:pt x="1471" y="259"/>
                  </a:lnTo>
                  <a:lnTo>
                    <a:pt x="1452" y="274"/>
                  </a:lnTo>
                  <a:lnTo>
                    <a:pt x="1435" y="290"/>
                  </a:lnTo>
                  <a:lnTo>
                    <a:pt x="1416" y="303"/>
                  </a:lnTo>
                  <a:lnTo>
                    <a:pt x="1398" y="317"/>
                  </a:lnTo>
                  <a:lnTo>
                    <a:pt x="1381" y="328"/>
                  </a:lnTo>
                  <a:lnTo>
                    <a:pt x="1360" y="342"/>
                  </a:lnTo>
                  <a:lnTo>
                    <a:pt x="1345" y="353"/>
                  </a:lnTo>
                  <a:lnTo>
                    <a:pt x="1306" y="374"/>
                  </a:lnTo>
                  <a:lnTo>
                    <a:pt x="1270" y="394"/>
                  </a:lnTo>
                  <a:lnTo>
                    <a:pt x="1249" y="403"/>
                  </a:lnTo>
                  <a:lnTo>
                    <a:pt x="1229" y="413"/>
                  </a:lnTo>
                  <a:lnTo>
                    <a:pt x="1208" y="422"/>
                  </a:lnTo>
                  <a:lnTo>
                    <a:pt x="1189" y="430"/>
                  </a:lnTo>
                  <a:lnTo>
                    <a:pt x="1147" y="445"/>
                  </a:lnTo>
                  <a:lnTo>
                    <a:pt x="1128" y="453"/>
                  </a:lnTo>
                  <a:lnTo>
                    <a:pt x="1129" y="451"/>
                  </a:lnTo>
                  <a:lnTo>
                    <a:pt x="1131" y="451"/>
                  </a:lnTo>
                  <a:lnTo>
                    <a:pt x="1108" y="457"/>
                  </a:lnTo>
                  <a:lnTo>
                    <a:pt x="1087" y="461"/>
                  </a:lnTo>
                  <a:lnTo>
                    <a:pt x="1066" y="467"/>
                  </a:lnTo>
                  <a:lnTo>
                    <a:pt x="1022" y="474"/>
                  </a:lnTo>
                  <a:lnTo>
                    <a:pt x="997" y="476"/>
                  </a:lnTo>
                  <a:lnTo>
                    <a:pt x="974" y="480"/>
                  </a:lnTo>
                  <a:lnTo>
                    <a:pt x="951" y="482"/>
                  </a:lnTo>
                  <a:lnTo>
                    <a:pt x="926" y="482"/>
                  </a:lnTo>
                  <a:lnTo>
                    <a:pt x="903" y="484"/>
                  </a:lnTo>
                  <a:lnTo>
                    <a:pt x="803" y="484"/>
                  </a:lnTo>
                  <a:lnTo>
                    <a:pt x="778" y="482"/>
                  </a:lnTo>
                  <a:lnTo>
                    <a:pt x="753" y="482"/>
                  </a:lnTo>
                  <a:lnTo>
                    <a:pt x="705" y="478"/>
                  </a:lnTo>
                  <a:lnTo>
                    <a:pt x="680" y="474"/>
                  </a:lnTo>
                  <a:lnTo>
                    <a:pt x="657" y="472"/>
                  </a:lnTo>
                  <a:lnTo>
                    <a:pt x="634" y="468"/>
                  </a:lnTo>
                  <a:lnTo>
                    <a:pt x="542" y="453"/>
                  </a:lnTo>
                  <a:lnTo>
                    <a:pt x="521" y="447"/>
                  </a:lnTo>
                  <a:lnTo>
                    <a:pt x="499" y="443"/>
                  </a:lnTo>
                  <a:lnTo>
                    <a:pt x="480" y="438"/>
                  </a:lnTo>
                  <a:lnTo>
                    <a:pt x="459" y="432"/>
                  </a:lnTo>
                  <a:lnTo>
                    <a:pt x="442" y="428"/>
                  </a:lnTo>
                  <a:lnTo>
                    <a:pt x="407" y="419"/>
                  </a:lnTo>
                  <a:lnTo>
                    <a:pt x="409" y="419"/>
                  </a:lnTo>
                  <a:lnTo>
                    <a:pt x="390" y="411"/>
                  </a:lnTo>
                  <a:lnTo>
                    <a:pt x="375" y="405"/>
                  </a:lnTo>
                  <a:lnTo>
                    <a:pt x="357" y="397"/>
                  </a:lnTo>
                  <a:lnTo>
                    <a:pt x="340" y="392"/>
                  </a:lnTo>
                  <a:lnTo>
                    <a:pt x="296" y="369"/>
                  </a:lnTo>
                  <a:lnTo>
                    <a:pt x="280" y="359"/>
                  </a:lnTo>
                  <a:lnTo>
                    <a:pt x="254" y="344"/>
                  </a:lnTo>
                  <a:lnTo>
                    <a:pt x="200" y="305"/>
                  </a:lnTo>
                  <a:lnTo>
                    <a:pt x="190" y="298"/>
                  </a:lnTo>
                  <a:lnTo>
                    <a:pt x="179" y="286"/>
                  </a:lnTo>
                  <a:lnTo>
                    <a:pt x="167" y="276"/>
                  </a:lnTo>
                  <a:lnTo>
                    <a:pt x="144" y="253"/>
                  </a:lnTo>
                  <a:lnTo>
                    <a:pt x="135" y="242"/>
                  </a:lnTo>
                  <a:lnTo>
                    <a:pt x="115" y="219"/>
                  </a:lnTo>
                  <a:lnTo>
                    <a:pt x="86" y="180"/>
                  </a:lnTo>
                  <a:lnTo>
                    <a:pt x="73" y="153"/>
                  </a:lnTo>
                  <a:lnTo>
                    <a:pt x="63" y="138"/>
                  </a:lnTo>
                  <a:lnTo>
                    <a:pt x="56" y="125"/>
                  </a:lnTo>
                  <a:lnTo>
                    <a:pt x="50" y="111"/>
                  </a:lnTo>
                  <a:lnTo>
                    <a:pt x="42" y="96"/>
                  </a:lnTo>
                  <a:lnTo>
                    <a:pt x="37" y="80"/>
                  </a:lnTo>
                  <a:lnTo>
                    <a:pt x="35" y="77"/>
                  </a:lnTo>
                  <a:lnTo>
                    <a:pt x="31" y="73"/>
                  </a:lnTo>
                  <a:lnTo>
                    <a:pt x="27" y="71"/>
                  </a:lnTo>
                  <a:lnTo>
                    <a:pt x="21" y="69"/>
                  </a:lnTo>
                  <a:lnTo>
                    <a:pt x="17" y="69"/>
                  </a:lnTo>
                  <a:lnTo>
                    <a:pt x="12" y="71"/>
                  </a:lnTo>
                  <a:lnTo>
                    <a:pt x="8" y="73"/>
                  </a:lnTo>
                  <a:lnTo>
                    <a:pt x="4" y="77"/>
                  </a:lnTo>
                  <a:lnTo>
                    <a:pt x="2" y="80"/>
                  </a:lnTo>
                  <a:lnTo>
                    <a:pt x="0" y="86"/>
                  </a:lnTo>
                  <a:lnTo>
                    <a:pt x="0" y="90"/>
                  </a:lnTo>
                  <a:lnTo>
                    <a:pt x="2" y="96"/>
                  </a:lnTo>
                  <a:lnTo>
                    <a:pt x="8" y="111"/>
                  </a:lnTo>
                  <a:lnTo>
                    <a:pt x="15" y="127"/>
                  </a:lnTo>
                  <a:lnTo>
                    <a:pt x="21" y="140"/>
                  </a:lnTo>
                  <a:lnTo>
                    <a:pt x="29" y="157"/>
                  </a:lnTo>
                  <a:lnTo>
                    <a:pt x="38" y="173"/>
                  </a:lnTo>
                  <a:lnTo>
                    <a:pt x="56" y="200"/>
                  </a:lnTo>
                  <a:lnTo>
                    <a:pt x="85" y="242"/>
                  </a:lnTo>
                  <a:lnTo>
                    <a:pt x="104" y="265"/>
                  </a:lnTo>
                  <a:lnTo>
                    <a:pt x="117" y="280"/>
                  </a:lnTo>
                  <a:lnTo>
                    <a:pt x="140" y="303"/>
                  </a:lnTo>
                  <a:lnTo>
                    <a:pt x="152" y="313"/>
                  </a:lnTo>
                  <a:lnTo>
                    <a:pt x="163" y="324"/>
                  </a:lnTo>
                  <a:lnTo>
                    <a:pt x="177" y="336"/>
                  </a:lnTo>
                  <a:lnTo>
                    <a:pt x="231" y="374"/>
                  </a:lnTo>
                  <a:lnTo>
                    <a:pt x="248" y="386"/>
                  </a:lnTo>
                  <a:lnTo>
                    <a:pt x="261" y="394"/>
                  </a:lnTo>
                  <a:lnTo>
                    <a:pt x="277" y="403"/>
                  </a:lnTo>
                  <a:lnTo>
                    <a:pt x="325" y="426"/>
                  </a:lnTo>
                  <a:lnTo>
                    <a:pt x="342" y="432"/>
                  </a:lnTo>
                  <a:lnTo>
                    <a:pt x="359" y="440"/>
                  </a:lnTo>
                  <a:lnTo>
                    <a:pt x="375" y="445"/>
                  </a:lnTo>
                  <a:lnTo>
                    <a:pt x="394" y="453"/>
                  </a:lnTo>
                  <a:lnTo>
                    <a:pt x="396" y="453"/>
                  </a:lnTo>
                  <a:lnTo>
                    <a:pt x="430" y="467"/>
                  </a:lnTo>
                  <a:lnTo>
                    <a:pt x="451" y="470"/>
                  </a:lnTo>
                  <a:lnTo>
                    <a:pt x="469" y="476"/>
                  </a:lnTo>
                  <a:lnTo>
                    <a:pt x="492" y="482"/>
                  </a:lnTo>
                  <a:lnTo>
                    <a:pt x="513" y="486"/>
                  </a:lnTo>
                  <a:lnTo>
                    <a:pt x="534" y="492"/>
                  </a:lnTo>
                  <a:lnTo>
                    <a:pt x="626" y="507"/>
                  </a:lnTo>
                  <a:lnTo>
                    <a:pt x="653" y="511"/>
                  </a:lnTo>
                  <a:lnTo>
                    <a:pt x="676" y="513"/>
                  </a:lnTo>
                  <a:lnTo>
                    <a:pt x="701" y="516"/>
                  </a:lnTo>
                  <a:lnTo>
                    <a:pt x="753" y="520"/>
                  </a:lnTo>
                  <a:lnTo>
                    <a:pt x="778" y="520"/>
                  </a:lnTo>
                  <a:lnTo>
                    <a:pt x="803" y="522"/>
                  </a:lnTo>
                  <a:lnTo>
                    <a:pt x="903" y="522"/>
                  </a:lnTo>
                  <a:lnTo>
                    <a:pt x="926" y="520"/>
                  </a:lnTo>
                  <a:lnTo>
                    <a:pt x="951" y="520"/>
                  </a:lnTo>
                  <a:lnTo>
                    <a:pt x="978" y="518"/>
                  </a:lnTo>
                  <a:lnTo>
                    <a:pt x="1001" y="515"/>
                  </a:lnTo>
                  <a:lnTo>
                    <a:pt x="1026" y="513"/>
                  </a:lnTo>
                  <a:lnTo>
                    <a:pt x="1074" y="505"/>
                  </a:lnTo>
                  <a:lnTo>
                    <a:pt x="1095" y="499"/>
                  </a:lnTo>
                  <a:lnTo>
                    <a:pt x="1116" y="495"/>
                  </a:lnTo>
                  <a:lnTo>
                    <a:pt x="1139" y="490"/>
                  </a:lnTo>
                  <a:lnTo>
                    <a:pt x="1141" y="490"/>
                  </a:lnTo>
                  <a:lnTo>
                    <a:pt x="1143" y="488"/>
                  </a:lnTo>
                  <a:lnTo>
                    <a:pt x="1162" y="480"/>
                  </a:lnTo>
                  <a:lnTo>
                    <a:pt x="1204" y="465"/>
                  </a:lnTo>
                  <a:lnTo>
                    <a:pt x="1224" y="457"/>
                  </a:lnTo>
                  <a:lnTo>
                    <a:pt x="1245" y="447"/>
                  </a:lnTo>
                  <a:lnTo>
                    <a:pt x="1264" y="438"/>
                  </a:lnTo>
                  <a:lnTo>
                    <a:pt x="1285" y="428"/>
                  </a:lnTo>
                  <a:lnTo>
                    <a:pt x="1325" y="409"/>
                  </a:lnTo>
                  <a:lnTo>
                    <a:pt x="1364" y="384"/>
                  </a:lnTo>
                  <a:lnTo>
                    <a:pt x="1383" y="372"/>
                  </a:lnTo>
                  <a:lnTo>
                    <a:pt x="1400" y="359"/>
                  </a:lnTo>
                  <a:lnTo>
                    <a:pt x="1421" y="347"/>
                  </a:lnTo>
                  <a:lnTo>
                    <a:pt x="1439" y="334"/>
                  </a:lnTo>
                  <a:lnTo>
                    <a:pt x="1458" y="321"/>
                  </a:lnTo>
                  <a:lnTo>
                    <a:pt x="1475" y="305"/>
                  </a:lnTo>
                  <a:lnTo>
                    <a:pt x="1494" y="290"/>
                  </a:lnTo>
                  <a:lnTo>
                    <a:pt x="1548" y="242"/>
                  </a:lnTo>
                  <a:lnTo>
                    <a:pt x="1617" y="173"/>
                  </a:lnTo>
                  <a:lnTo>
                    <a:pt x="1671" y="113"/>
                  </a:lnTo>
                  <a:lnTo>
                    <a:pt x="1687" y="92"/>
                  </a:lnTo>
                  <a:lnTo>
                    <a:pt x="1704" y="75"/>
                  </a:lnTo>
                  <a:lnTo>
                    <a:pt x="1738" y="31"/>
                  </a:lnTo>
                  <a:close/>
                </a:path>
              </a:pathLst>
            </a:custGeom>
            <a:solidFill>
              <a:schemeClr val="tx2"/>
            </a:solidFill>
            <a:ln w="9525">
              <a:solidFill>
                <a:schemeClr val="tx1"/>
              </a:solidFill>
              <a:round/>
              <a:headEnd/>
              <a:tailEnd/>
            </a:ln>
          </p:spPr>
          <p:txBody>
            <a:bodyPr/>
            <a:lstStyle/>
            <a:p>
              <a:endParaRPr lang="tr-TR"/>
            </a:p>
          </p:txBody>
        </p:sp>
        <p:sp>
          <p:nvSpPr>
            <p:cNvPr id="183304" name="Freeform 7"/>
            <p:cNvSpPr>
              <a:spLocks/>
            </p:cNvSpPr>
            <p:nvPr/>
          </p:nvSpPr>
          <p:spPr bwMode="auto">
            <a:xfrm>
              <a:off x="1132" y="1627"/>
              <a:ext cx="455" cy="455"/>
            </a:xfrm>
            <a:custGeom>
              <a:avLst/>
              <a:gdLst>
                <a:gd name="T0" fmla="*/ 4 w 455"/>
                <a:gd name="T1" fmla="*/ 271 h 455"/>
                <a:gd name="T2" fmla="*/ 17 w 455"/>
                <a:gd name="T3" fmla="*/ 315 h 455"/>
                <a:gd name="T4" fmla="*/ 50 w 455"/>
                <a:gd name="T5" fmla="*/ 371 h 455"/>
                <a:gd name="T6" fmla="*/ 100 w 455"/>
                <a:gd name="T7" fmla="*/ 415 h 455"/>
                <a:gd name="T8" fmla="*/ 136 w 455"/>
                <a:gd name="T9" fmla="*/ 436 h 455"/>
                <a:gd name="T10" fmla="*/ 181 w 455"/>
                <a:gd name="T11" fmla="*/ 449 h 455"/>
                <a:gd name="T12" fmla="*/ 225 w 455"/>
                <a:gd name="T13" fmla="*/ 455 h 455"/>
                <a:gd name="T14" fmla="*/ 261 w 455"/>
                <a:gd name="T15" fmla="*/ 451 h 455"/>
                <a:gd name="T16" fmla="*/ 303 w 455"/>
                <a:gd name="T17" fmla="*/ 442 h 455"/>
                <a:gd name="T18" fmla="*/ 353 w 455"/>
                <a:gd name="T19" fmla="*/ 415 h 455"/>
                <a:gd name="T20" fmla="*/ 426 w 455"/>
                <a:gd name="T21" fmla="*/ 334 h 455"/>
                <a:gd name="T22" fmla="*/ 444 w 455"/>
                <a:gd name="T23" fmla="*/ 294 h 455"/>
                <a:gd name="T24" fmla="*/ 453 w 455"/>
                <a:gd name="T25" fmla="*/ 250 h 455"/>
                <a:gd name="T26" fmla="*/ 453 w 455"/>
                <a:gd name="T27" fmla="*/ 215 h 455"/>
                <a:gd name="T28" fmla="*/ 448 w 455"/>
                <a:gd name="T29" fmla="*/ 167 h 455"/>
                <a:gd name="T30" fmla="*/ 430 w 455"/>
                <a:gd name="T31" fmla="*/ 127 h 455"/>
                <a:gd name="T32" fmla="*/ 403 w 455"/>
                <a:gd name="T33" fmla="*/ 81 h 455"/>
                <a:gd name="T34" fmla="*/ 353 w 455"/>
                <a:gd name="T35" fmla="*/ 38 h 455"/>
                <a:gd name="T36" fmla="*/ 303 w 455"/>
                <a:gd name="T37" fmla="*/ 12 h 455"/>
                <a:gd name="T38" fmla="*/ 261 w 455"/>
                <a:gd name="T39" fmla="*/ 2 h 455"/>
                <a:gd name="T40" fmla="*/ 181 w 455"/>
                <a:gd name="T41" fmla="*/ 4 h 455"/>
                <a:gd name="T42" fmla="*/ 136 w 455"/>
                <a:gd name="T43" fmla="*/ 17 h 455"/>
                <a:gd name="T44" fmla="*/ 100 w 455"/>
                <a:gd name="T45" fmla="*/ 38 h 455"/>
                <a:gd name="T46" fmla="*/ 38 w 455"/>
                <a:gd name="T47" fmla="*/ 100 h 455"/>
                <a:gd name="T48" fmla="*/ 17 w 455"/>
                <a:gd name="T49" fmla="*/ 136 h 455"/>
                <a:gd name="T50" fmla="*/ 4 w 455"/>
                <a:gd name="T51" fmla="*/ 181 h 455"/>
                <a:gd name="T52" fmla="*/ 23 w 455"/>
                <a:gd name="T53" fmla="*/ 227 h 455"/>
                <a:gd name="T54" fmla="*/ 29 w 455"/>
                <a:gd name="T55" fmla="*/ 175 h 455"/>
                <a:gd name="T56" fmla="*/ 42 w 455"/>
                <a:gd name="T57" fmla="*/ 138 h 455"/>
                <a:gd name="T58" fmla="*/ 63 w 455"/>
                <a:gd name="T59" fmla="*/ 102 h 455"/>
                <a:gd name="T60" fmla="*/ 88 w 455"/>
                <a:gd name="T61" fmla="*/ 77 h 455"/>
                <a:gd name="T62" fmla="*/ 119 w 455"/>
                <a:gd name="T63" fmla="*/ 52 h 455"/>
                <a:gd name="T64" fmla="*/ 156 w 455"/>
                <a:gd name="T65" fmla="*/ 35 h 455"/>
                <a:gd name="T66" fmla="*/ 194 w 455"/>
                <a:gd name="T67" fmla="*/ 25 h 455"/>
                <a:gd name="T68" fmla="*/ 257 w 455"/>
                <a:gd name="T69" fmla="*/ 25 h 455"/>
                <a:gd name="T70" fmla="*/ 296 w 455"/>
                <a:gd name="T71" fmla="*/ 35 h 455"/>
                <a:gd name="T72" fmla="*/ 342 w 455"/>
                <a:gd name="T73" fmla="*/ 58 h 455"/>
                <a:gd name="T74" fmla="*/ 384 w 455"/>
                <a:gd name="T75" fmla="*/ 96 h 455"/>
                <a:gd name="T76" fmla="*/ 407 w 455"/>
                <a:gd name="T77" fmla="*/ 129 h 455"/>
                <a:gd name="T78" fmla="*/ 421 w 455"/>
                <a:gd name="T79" fmla="*/ 165 h 455"/>
                <a:gd name="T80" fmla="*/ 430 w 455"/>
                <a:gd name="T81" fmla="*/ 204 h 455"/>
                <a:gd name="T82" fmla="*/ 430 w 455"/>
                <a:gd name="T83" fmla="*/ 234 h 455"/>
                <a:gd name="T84" fmla="*/ 424 w 455"/>
                <a:gd name="T85" fmla="*/ 277 h 455"/>
                <a:gd name="T86" fmla="*/ 411 w 455"/>
                <a:gd name="T87" fmla="*/ 313 h 455"/>
                <a:gd name="T88" fmla="*/ 355 w 455"/>
                <a:gd name="T89" fmla="*/ 384 h 455"/>
                <a:gd name="T90" fmla="*/ 303 w 455"/>
                <a:gd name="T91" fmla="*/ 417 h 455"/>
                <a:gd name="T92" fmla="*/ 267 w 455"/>
                <a:gd name="T93" fmla="*/ 426 h 455"/>
                <a:gd name="T94" fmla="*/ 225 w 455"/>
                <a:gd name="T95" fmla="*/ 432 h 455"/>
                <a:gd name="T96" fmla="*/ 194 w 455"/>
                <a:gd name="T97" fmla="*/ 428 h 455"/>
                <a:gd name="T98" fmla="*/ 156 w 455"/>
                <a:gd name="T99" fmla="*/ 419 h 455"/>
                <a:gd name="T100" fmla="*/ 119 w 455"/>
                <a:gd name="T101" fmla="*/ 401 h 455"/>
                <a:gd name="T102" fmla="*/ 83 w 455"/>
                <a:gd name="T103" fmla="*/ 371 h 455"/>
                <a:gd name="T104" fmla="*/ 46 w 455"/>
                <a:gd name="T105" fmla="*/ 323 h 455"/>
                <a:gd name="T106" fmla="*/ 33 w 455"/>
                <a:gd name="T107" fmla="*/ 286 h 455"/>
                <a:gd name="T108" fmla="*/ 23 w 455"/>
                <a:gd name="T109" fmla="*/ 248 h 4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5">
                  <a:moveTo>
                    <a:pt x="0" y="227"/>
                  </a:moveTo>
                  <a:lnTo>
                    <a:pt x="0" y="248"/>
                  </a:lnTo>
                  <a:lnTo>
                    <a:pt x="2" y="261"/>
                  </a:lnTo>
                  <a:lnTo>
                    <a:pt x="4" y="271"/>
                  </a:lnTo>
                  <a:lnTo>
                    <a:pt x="6" y="284"/>
                  </a:lnTo>
                  <a:lnTo>
                    <a:pt x="10" y="294"/>
                  </a:lnTo>
                  <a:lnTo>
                    <a:pt x="12" y="303"/>
                  </a:lnTo>
                  <a:lnTo>
                    <a:pt x="17" y="315"/>
                  </a:lnTo>
                  <a:lnTo>
                    <a:pt x="23" y="325"/>
                  </a:lnTo>
                  <a:lnTo>
                    <a:pt x="27" y="334"/>
                  </a:lnTo>
                  <a:lnTo>
                    <a:pt x="38" y="353"/>
                  </a:lnTo>
                  <a:lnTo>
                    <a:pt x="50" y="371"/>
                  </a:lnTo>
                  <a:lnTo>
                    <a:pt x="58" y="378"/>
                  </a:lnTo>
                  <a:lnTo>
                    <a:pt x="63" y="386"/>
                  </a:lnTo>
                  <a:lnTo>
                    <a:pt x="81" y="403"/>
                  </a:lnTo>
                  <a:lnTo>
                    <a:pt x="100" y="415"/>
                  </a:lnTo>
                  <a:lnTo>
                    <a:pt x="108" y="421"/>
                  </a:lnTo>
                  <a:lnTo>
                    <a:pt x="117" y="426"/>
                  </a:lnTo>
                  <a:lnTo>
                    <a:pt x="127" y="430"/>
                  </a:lnTo>
                  <a:lnTo>
                    <a:pt x="136" y="436"/>
                  </a:lnTo>
                  <a:lnTo>
                    <a:pt x="148" y="442"/>
                  </a:lnTo>
                  <a:lnTo>
                    <a:pt x="158" y="444"/>
                  </a:lnTo>
                  <a:lnTo>
                    <a:pt x="167" y="448"/>
                  </a:lnTo>
                  <a:lnTo>
                    <a:pt x="181" y="449"/>
                  </a:lnTo>
                  <a:lnTo>
                    <a:pt x="190" y="451"/>
                  </a:lnTo>
                  <a:lnTo>
                    <a:pt x="202" y="453"/>
                  </a:lnTo>
                  <a:lnTo>
                    <a:pt x="213" y="453"/>
                  </a:lnTo>
                  <a:lnTo>
                    <a:pt x="225" y="455"/>
                  </a:lnTo>
                  <a:lnTo>
                    <a:pt x="229" y="455"/>
                  </a:lnTo>
                  <a:lnTo>
                    <a:pt x="238" y="453"/>
                  </a:lnTo>
                  <a:lnTo>
                    <a:pt x="248" y="453"/>
                  </a:lnTo>
                  <a:lnTo>
                    <a:pt x="261" y="451"/>
                  </a:lnTo>
                  <a:lnTo>
                    <a:pt x="271" y="449"/>
                  </a:lnTo>
                  <a:lnTo>
                    <a:pt x="284" y="448"/>
                  </a:lnTo>
                  <a:lnTo>
                    <a:pt x="294" y="444"/>
                  </a:lnTo>
                  <a:lnTo>
                    <a:pt x="303" y="442"/>
                  </a:lnTo>
                  <a:lnTo>
                    <a:pt x="315" y="436"/>
                  </a:lnTo>
                  <a:lnTo>
                    <a:pt x="325" y="430"/>
                  </a:lnTo>
                  <a:lnTo>
                    <a:pt x="334" y="426"/>
                  </a:lnTo>
                  <a:lnTo>
                    <a:pt x="353" y="415"/>
                  </a:lnTo>
                  <a:lnTo>
                    <a:pt x="371" y="403"/>
                  </a:lnTo>
                  <a:lnTo>
                    <a:pt x="403" y="371"/>
                  </a:lnTo>
                  <a:lnTo>
                    <a:pt x="415" y="353"/>
                  </a:lnTo>
                  <a:lnTo>
                    <a:pt x="426" y="334"/>
                  </a:lnTo>
                  <a:lnTo>
                    <a:pt x="430" y="325"/>
                  </a:lnTo>
                  <a:lnTo>
                    <a:pt x="436" y="315"/>
                  </a:lnTo>
                  <a:lnTo>
                    <a:pt x="442" y="303"/>
                  </a:lnTo>
                  <a:lnTo>
                    <a:pt x="444" y="294"/>
                  </a:lnTo>
                  <a:lnTo>
                    <a:pt x="448" y="284"/>
                  </a:lnTo>
                  <a:lnTo>
                    <a:pt x="449" y="271"/>
                  </a:lnTo>
                  <a:lnTo>
                    <a:pt x="451" y="261"/>
                  </a:lnTo>
                  <a:lnTo>
                    <a:pt x="453" y="250"/>
                  </a:lnTo>
                  <a:lnTo>
                    <a:pt x="453" y="238"/>
                  </a:lnTo>
                  <a:lnTo>
                    <a:pt x="455" y="229"/>
                  </a:lnTo>
                  <a:lnTo>
                    <a:pt x="455" y="225"/>
                  </a:lnTo>
                  <a:lnTo>
                    <a:pt x="453" y="215"/>
                  </a:lnTo>
                  <a:lnTo>
                    <a:pt x="453" y="204"/>
                  </a:lnTo>
                  <a:lnTo>
                    <a:pt x="451" y="190"/>
                  </a:lnTo>
                  <a:lnTo>
                    <a:pt x="449" y="181"/>
                  </a:lnTo>
                  <a:lnTo>
                    <a:pt x="448" y="167"/>
                  </a:lnTo>
                  <a:lnTo>
                    <a:pt x="444" y="158"/>
                  </a:lnTo>
                  <a:lnTo>
                    <a:pt x="442" y="148"/>
                  </a:lnTo>
                  <a:lnTo>
                    <a:pt x="436" y="136"/>
                  </a:lnTo>
                  <a:lnTo>
                    <a:pt x="430" y="127"/>
                  </a:lnTo>
                  <a:lnTo>
                    <a:pt x="426" y="117"/>
                  </a:lnTo>
                  <a:lnTo>
                    <a:pt x="421" y="108"/>
                  </a:lnTo>
                  <a:lnTo>
                    <a:pt x="415" y="100"/>
                  </a:lnTo>
                  <a:lnTo>
                    <a:pt x="403" y="81"/>
                  </a:lnTo>
                  <a:lnTo>
                    <a:pt x="386" y="63"/>
                  </a:lnTo>
                  <a:lnTo>
                    <a:pt x="378" y="58"/>
                  </a:lnTo>
                  <a:lnTo>
                    <a:pt x="371" y="50"/>
                  </a:lnTo>
                  <a:lnTo>
                    <a:pt x="353" y="38"/>
                  </a:lnTo>
                  <a:lnTo>
                    <a:pt x="334" y="27"/>
                  </a:lnTo>
                  <a:lnTo>
                    <a:pt x="325" y="23"/>
                  </a:lnTo>
                  <a:lnTo>
                    <a:pt x="315" y="17"/>
                  </a:lnTo>
                  <a:lnTo>
                    <a:pt x="303" y="12"/>
                  </a:lnTo>
                  <a:lnTo>
                    <a:pt x="294" y="10"/>
                  </a:lnTo>
                  <a:lnTo>
                    <a:pt x="284" y="6"/>
                  </a:lnTo>
                  <a:lnTo>
                    <a:pt x="271" y="4"/>
                  </a:lnTo>
                  <a:lnTo>
                    <a:pt x="261" y="2"/>
                  </a:lnTo>
                  <a:lnTo>
                    <a:pt x="250" y="0"/>
                  </a:lnTo>
                  <a:lnTo>
                    <a:pt x="204" y="0"/>
                  </a:lnTo>
                  <a:lnTo>
                    <a:pt x="190" y="2"/>
                  </a:lnTo>
                  <a:lnTo>
                    <a:pt x="181" y="4"/>
                  </a:lnTo>
                  <a:lnTo>
                    <a:pt x="167" y="6"/>
                  </a:lnTo>
                  <a:lnTo>
                    <a:pt x="158" y="10"/>
                  </a:lnTo>
                  <a:lnTo>
                    <a:pt x="148" y="12"/>
                  </a:lnTo>
                  <a:lnTo>
                    <a:pt x="136" y="17"/>
                  </a:lnTo>
                  <a:lnTo>
                    <a:pt x="127" y="23"/>
                  </a:lnTo>
                  <a:lnTo>
                    <a:pt x="117" y="27"/>
                  </a:lnTo>
                  <a:lnTo>
                    <a:pt x="108" y="33"/>
                  </a:lnTo>
                  <a:lnTo>
                    <a:pt x="100" y="38"/>
                  </a:lnTo>
                  <a:lnTo>
                    <a:pt x="81" y="50"/>
                  </a:lnTo>
                  <a:lnTo>
                    <a:pt x="65" y="65"/>
                  </a:lnTo>
                  <a:lnTo>
                    <a:pt x="50" y="81"/>
                  </a:lnTo>
                  <a:lnTo>
                    <a:pt x="38" y="100"/>
                  </a:lnTo>
                  <a:lnTo>
                    <a:pt x="33" y="108"/>
                  </a:lnTo>
                  <a:lnTo>
                    <a:pt x="27" y="117"/>
                  </a:lnTo>
                  <a:lnTo>
                    <a:pt x="23" y="127"/>
                  </a:lnTo>
                  <a:lnTo>
                    <a:pt x="17" y="136"/>
                  </a:lnTo>
                  <a:lnTo>
                    <a:pt x="12" y="148"/>
                  </a:lnTo>
                  <a:lnTo>
                    <a:pt x="10" y="158"/>
                  </a:lnTo>
                  <a:lnTo>
                    <a:pt x="6" y="167"/>
                  </a:lnTo>
                  <a:lnTo>
                    <a:pt x="4" y="181"/>
                  </a:lnTo>
                  <a:lnTo>
                    <a:pt x="2" y="190"/>
                  </a:lnTo>
                  <a:lnTo>
                    <a:pt x="0" y="202"/>
                  </a:lnTo>
                  <a:lnTo>
                    <a:pt x="0" y="227"/>
                  </a:lnTo>
                  <a:lnTo>
                    <a:pt x="23" y="227"/>
                  </a:lnTo>
                  <a:lnTo>
                    <a:pt x="23" y="206"/>
                  </a:lnTo>
                  <a:lnTo>
                    <a:pt x="25" y="194"/>
                  </a:lnTo>
                  <a:lnTo>
                    <a:pt x="27" y="184"/>
                  </a:lnTo>
                  <a:lnTo>
                    <a:pt x="29" y="175"/>
                  </a:lnTo>
                  <a:lnTo>
                    <a:pt x="33" y="165"/>
                  </a:lnTo>
                  <a:lnTo>
                    <a:pt x="35" y="156"/>
                  </a:lnTo>
                  <a:lnTo>
                    <a:pt x="36" y="148"/>
                  </a:lnTo>
                  <a:lnTo>
                    <a:pt x="42" y="138"/>
                  </a:lnTo>
                  <a:lnTo>
                    <a:pt x="46" y="129"/>
                  </a:lnTo>
                  <a:lnTo>
                    <a:pt x="52" y="119"/>
                  </a:lnTo>
                  <a:lnTo>
                    <a:pt x="58" y="111"/>
                  </a:lnTo>
                  <a:lnTo>
                    <a:pt x="63" y="102"/>
                  </a:lnTo>
                  <a:lnTo>
                    <a:pt x="69" y="96"/>
                  </a:lnTo>
                  <a:lnTo>
                    <a:pt x="77" y="88"/>
                  </a:lnTo>
                  <a:lnTo>
                    <a:pt x="81" y="81"/>
                  </a:lnTo>
                  <a:lnTo>
                    <a:pt x="88" y="77"/>
                  </a:lnTo>
                  <a:lnTo>
                    <a:pt x="96" y="69"/>
                  </a:lnTo>
                  <a:lnTo>
                    <a:pt x="102" y="63"/>
                  </a:lnTo>
                  <a:lnTo>
                    <a:pt x="111" y="58"/>
                  </a:lnTo>
                  <a:lnTo>
                    <a:pt x="119" y="52"/>
                  </a:lnTo>
                  <a:lnTo>
                    <a:pt x="129" y="46"/>
                  </a:lnTo>
                  <a:lnTo>
                    <a:pt x="138" y="42"/>
                  </a:lnTo>
                  <a:lnTo>
                    <a:pt x="148" y="36"/>
                  </a:lnTo>
                  <a:lnTo>
                    <a:pt x="156" y="35"/>
                  </a:lnTo>
                  <a:lnTo>
                    <a:pt x="165" y="33"/>
                  </a:lnTo>
                  <a:lnTo>
                    <a:pt x="175" y="29"/>
                  </a:lnTo>
                  <a:lnTo>
                    <a:pt x="184" y="27"/>
                  </a:lnTo>
                  <a:lnTo>
                    <a:pt x="194" y="25"/>
                  </a:lnTo>
                  <a:lnTo>
                    <a:pt x="204" y="23"/>
                  </a:lnTo>
                  <a:lnTo>
                    <a:pt x="227" y="23"/>
                  </a:lnTo>
                  <a:lnTo>
                    <a:pt x="246" y="23"/>
                  </a:lnTo>
                  <a:lnTo>
                    <a:pt x="257" y="25"/>
                  </a:lnTo>
                  <a:lnTo>
                    <a:pt x="267" y="27"/>
                  </a:lnTo>
                  <a:lnTo>
                    <a:pt x="277" y="29"/>
                  </a:lnTo>
                  <a:lnTo>
                    <a:pt x="286" y="33"/>
                  </a:lnTo>
                  <a:lnTo>
                    <a:pt x="296" y="35"/>
                  </a:lnTo>
                  <a:lnTo>
                    <a:pt x="303" y="36"/>
                  </a:lnTo>
                  <a:lnTo>
                    <a:pt x="313" y="42"/>
                  </a:lnTo>
                  <a:lnTo>
                    <a:pt x="323" y="46"/>
                  </a:lnTo>
                  <a:lnTo>
                    <a:pt x="342" y="58"/>
                  </a:lnTo>
                  <a:lnTo>
                    <a:pt x="355" y="69"/>
                  </a:lnTo>
                  <a:lnTo>
                    <a:pt x="363" y="77"/>
                  </a:lnTo>
                  <a:lnTo>
                    <a:pt x="371" y="83"/>
                  </a:lnTo>
                  <a:lnTo>
                    <a:pt x="384" y="96"/>
                  </a:lnTo>
                  <a:lnTo>
                    <a:pt x="390" y="102"/>
                  </a:lnTo>
                  <a:lnTo>
                    <a:pt x="396" y="111"/>
                  </a:lnTo>
                  <a:lnTo>
                    <a:pt x="401" y="119"/>
                  </a:lnTo>
                  <a:lnTo>
                    <a:pt x="407" y="129"/>
                  </a:lnTo>
                  <a:lnTo>
                    <a:pt x="411" y="138"/>
                  </a:lnTo>
                  <a:lnTo>
                    <a:pt x="417" y="148"/>
                  </a:lnTo>
                  <a:lnTo>
                    <a:pt x="419" y="156"/>
                  </a:lnTo>
                  <a:lnTo>
                    <a:pt x="421" y="165"/>
                  </a:lnTo>
                  <a:lnTo>
                    <a:pt x="424" y="175"/>
                  </a:lnTo>
                  <a:lnTo>
                    <a:pt x="426" y="184"/>
                  </a:lnTo>
                  <a:lnTo>
                    <a:pt x="428" y="194"/>
                  </a:lnTo>
                  <a:lnTo>
                    <a:pt x="430" y="204"/>
                  </a:lnTo>
                  <a:lnTo>
                    <a:pt x="430" y="215"/>
                  </a:lnTo>
                  <a:lnTo>
                    <a:pt x="432" y="229"/>
                  </a:lnTo>
                  <a:lnTo>
                    <a:pt x="432" y="225"/>
                  </a:lnTo>
                  <a:lnTo>
                    <a:pt x="430" y="234"/>
                  </a:lnTo>
                  <a:lnTo>
                    <a:pt x="430" y="246"/>
                  </a:lnTo>
                  <a:lnTo>
                    <a:pt x="428" y="257"/>
                  </a:lnTo>
                  <a:lnTo>
                    <a:pt x="426" y="267"/>
                  </a:lnTo>
                  <a:lnTo>
                    <a:pt x="424" y="277"/>
                  </a:lnTo>
                  <a:lnTo>
                    <a:pt x="421" y="286"/>
                  </a:lnTo>
                  <a:lnTo>
                    <a:pt x="419" y="296"/>
                  </a:lnTo>
                  <a:lnTo>
                    <a:pt x="417" y="303"/>
                  </a:lnTo>
                  <a:lnTo>
                    <a:pt x="411" y="313"/>
                  </a:lnTo>
                  <a:lnTo>
                    <a:pt x="407" y="323"/>
                  </a:lnTo>
                  <a:lnTo>
                    <a:pt x="396" y="342"/>
                  </a:lnTo>
                  <a:lnTo>
                    <a:pt x="384" y="355"/>
                  </a:lnTo>
                  <a:lnTo>
                    <a:pt x="355" y="384"/>
                  </a:lnTo>
                  <a:lnTo>
                    <a:pt x="342" y="396"/>
                  </a:lnTo>
                  <a:lnTo>
                    <a:pt x="323" y="407"/>
                  </a:lnTo>
                  <a:lnTo>
                    <a:pt x="313" y="411"/>
                  </a:lnTo>
                  <a:lnTo>
                    <a:pt x="303" y="417"/>
                  </a:lnTo>
                  <a:lnTo>
                    <a:pt x="296" y="419"/>
                  </a:lnTo>
                  <a:lnTo>
                    <a:pt x="286" y="421"/>
                  </a:lnTo>
                  <a:lnTo>
                    <a:pt x="277" y="424"/>
                  </a:lnTo>
                  <a:lnTo>
                    <a:pt x="267" y="426"/>
                  </a:lnTo>
                  <a:lnTo>
                    <a:pt x="257" y="428"/>
                  </a:lnTo>
                  <a:lnTo>
                    <a:pt x="248" y="430"/>
                  </a:lnTo>
                  <a:lnTo>
                    <a:pt x="234" y="430"/>
                  </a:lnTo>
                  <a:lnTo>
                    <a:pt x="225" y="432"/>
                  </a:lnTo>
                  <a:lnTo>
                    <a:pt x="229" y="432"/>
                  </a:lnTo>
                  <a:lnTo>
                    <a:pt x="217" y="430"/>
                  </a:lnTo>
                  <a:lnTo>
                    <a:pt x="206" y="430"/>
                  </a:lnTo>
                  <a:lnTo>
                    <a:pt x="194" y="428"/>
                  </a:lnTo>
                  <a:lnTo>
                    <a:pt x="184" y="426"/>
                  </a:lnTo>
                  <a:lnTo>
                    <a:pt x="175" y="424"/>
                  </a:lnTo>
                  <a:lnTo>
                    <a:pt x="165" y="421"/>
                  </a:lnTo>
                  <a:lnTo>
                    <a:pt x="156" y="419"/>
                  </a:lnTo>
                  <a:lnTo>
                    <a:pt x="148" y="417"/>
                  </a:lnTo>
                  <a:lnTo>
                    <a:pt x="138" y="411"/>
                  </a:lnTo>
                  <a:lnTo>
                    <a:pt x="129" y="407"/>
                  </a:lnTo>
                  <a:lnTo>
                    <a:pt x="119" y="401"/>
                  </a:lnTo>
                  <a:lnTo>
                    <a:pt x="111" y="396"/>
                  </a:lnTo>
                  <a:lnTo>
                    <a:pt x="102" y="390"/>
                  </a:lnTo>
                  <a:lnTo>
                    <a:pt x="96" y="384"/>
                  </a:lnTo>
                  <a:lnTo>
                    <a:pt x="83" y="371"/>
                  </a:lnTo>
                  <a:lnTo>
                    <a:pt x="77" y="363"/>
                  </a:lnTo>
                  <a:lnTo>
                    <a:pt x="69" y="355"/>
                  </a:lnTo>
                  <a:lnTo>
                    <a:pt x="58" y="342"/>
                  </a:lnTo>
                  <a:lnTo>
                    <a:pt x="46" y="323"/>
                  </a:lnTo>
                  <a:lnTo>
                    <a:pt x="42" y="313"/>
                  </a:lnTo>
                  <a:lnTo>
                    <a:pt x="36" y="303"/>
                  </a:lnTo>
                  <a:lnTo>
                    <a:pt x="35" y="296"/>
                  </a:lnTo>
                  <a:lnTo>
                    <a:pt x="33" y="286"/>
                  </a:lnTo>
                  <a:lnTo>
                    <a:pt x="29" y="277"/>
                  </a:lnTo>
                  <a:lnTo>
                    <a:pt x="27" y="267"/>
                  </a:lnTo>
                  <a:lnTo>
                    <a:pt x="25" y="257"/>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05" name="Freeform 8"/>
            <p:cNvSpPr>
              <a:spLocks/>
            </p:cNvSpPr>
            <p:nvPr/>
          </p:nvSpPr>
          <p:spPr bwMode="auto">
            <a:xfrm>
              <a:off x="2081" y="1640"/>
              <a:ext cx="455" cy="456"/>
            </a:xfrm>
            <a:custGeom>
              <a:avLst/>
              <a:gdLst>
                <a:gd name="T0" fmla="*/ 4 w 455"/>
                <a:gd name="T1" fmla="*/ 271 h 456"/>
                <a:gd name="T2" fmla="*/ 17 w 455"/>
                <a:gd name="T3" fmla="*/ 315 h 456"/>
                <a:gd name="T4" fmla="*/ 50 w 455"/>
                <a:gd name="T5" fmla="*/ 371 h 456"/>
                <a:gd name="T6" fmla="*/ 100 w 455"/>
                <a:gd name="T7" fmla="*/ 415 h 456"/>
                <a:gd name="T8" fmla="*/ 136 w 455"/>
                <a:gd name="T9" fmla="*/ 436 h 456"/>
                <a:gd name="T10" fmla="*/ 180 w 455"/>
                <a:gd name="T11" fmla="*/ 450 h 456"/>
                <a:gd name="T12" fmla="*/ 225 w 455"/>
                <a:gd name="T13" fmla="*/ 456 h 456"/>
                <a:gd name="T14" fmla="*/ 261 w 455"/>
                <a:gd name="T15" fmla="*/ 452 h 456"/>
                <a:gd name="T16" fmla="*/ 303 w 455"/>
                <a:gd name="T17" fmla="*/ 442 h 456"/>
                <a:gd name="T18" fmla="*/ 353 w 455"/>
                <a:gd name="T19" fmla="*/ 415 h 456"/>
                <a:gd name="T20" fmla="*/ 426 w 455"/>
                <a:gd name="T21" fmla="*/ 335 h 456"/>
                <a:gd name="T22" fmla="*/ 444 w 455"/>
                <a:gd name="T23" fmla="*/ 294 h 456"/>
                <a:gd name="T24" fmla="*/ 453 w 455"/>
                <a:gd name="T25" fmla="*/ 250 h 456"/>
                <a:gd name="T26" fmla="*/ 453 w 455"/>
                <a:gd name="T27" fmla="*/ 216 h 456"/>
                <a:gd name="T28" fmla="*/ 447 w 455"/>
                <a:gd name="T29" fmla="*/ 168 h 456"/>
                <a:gd name="T30" fmla="*/ 430 w 455"/>
                <a:gd name="T31" fmla="*/ 127 h 456"/>
                <a:gd name="T32" fmla="*/ 403 w 455"/>
                <a:gd name="T33" fmla="*/ 81 h 456"/>
                <a:gd name="T34" fmla="*/ 353 w 455"/>
                <a:gd name="T35" fmla="*/ 39 h 456"/>
                <a:gd name="T36" fmla="*/ 303 w 455"/>
                <a:gd name="T37" fmla="*/ 12 h 456"/>
                <a:gd name="T38" fmla="*/ 261 w 455"/>
                <a:gd name="T39" fmla="*/ 2 h 456"/>
                <a:gd name="T40" fmla="*/ 180 w 455"/>
                <a:gd name="T41" fmla="*/ 4 h 456"/>
                <a:gd name="T42" fmla="*/ 136 w 455"/>
                <a:gd name="T43" fmla="*/ 18 h 456"/>
                <a:gd name="T44" fmla="*/ 100 w 455"/>
                <a:gd name="T45" fmla="*/ 39 h 456"/>
                <a:gd name="T46" fmla="*/ 38 w 455"/>
                <a:gd name="T47" fmla="*/ 100 h 456"/>
                <a:gd name="T48" fmla="*/ 17 w 455"/>
                <a:gd name="T49" fmla="*/ 137 h 456"/>
                <a:gd name="T50" fmla="*/ 4 w 455"/>
                <a:gd name="T51" fmla="*/ 181 h 456"/>
                <a:gd name="T52" fmla="*/ 23 w 455"/>
                <a:gd name="T53" fmla="*/ 227 h 456"/>
                <a:gd name="T54" fmla="*/ 29 w 455"/>
                <a:gd name="T55" fmla="*/ 175 h 456"/>
                <a:gd name="T56" fmla="*/ 42 w 455"/>
                <a:gd name="T57" fmla="*/ 139 h 456"/>
                <a:gd name="T58" fmla="*/ 63 w 455"/>
                <a:gd name="T59" fmla="*/ 102 h 456"/>
                <a:gd name="T60" fmla="*/ 88 w 455"/>
                <a:gd name="T61" fmla="*/ 77 h 456"/>
                <a:gd name="T62" fmla="*/ 119 w 455"/>
                <a:gd name="T63" fmla="*/ 52 h 456"/>
                <a:gd name="T64" fmla="*/ 155 w 455"/>
                <a:gd name="T65" fmla="*/ 35 h 456"/>
                <a:gd name="T66" fmla="*/ 194 w 455"/>
                <a:gd name="T67" fmla="*/ 25 h 456"/>
                <a:gd name="T68" fmla="*/ 257 w 455"/>
                <a:gd name="T69" fmla="*/ 25 h 456"/>
                <a:gd name="T70" fmla="*/ 296 w 455"/>
                <a:gd name="T71" fmla="*/ 35 h 456"/>
                <a:gd name="T72" fmla="*/ 342 w 455"/>
                <a:gd name="T73" fmla="*/ 58 h 456"/>
                <a:gd name="T74" fmla="*/ 384 w 455"/>
                <a:gd name="T75" fmla="*/ 96 h 456"/>
                <a:gd name="T76" fmla="*/ 407 w 455"/>
                <a:gd name="T77" fmla="*/ 129 h 456"/>
                <a:gd name="T78" fmla="*/ 421 w 455"/>
                <a:gd name="T79" fmla="*/ 166 h 456"/>
                <a:gd name="T80" fmla="*/ 430 w 455"/>
                <a:gd name="T81" fmla="*/ 204 h 456"/>
                <a:gd name="T82" fmla="*/ 430 w 455"/>
                <a:gd name="T83" fmla="*/ 235 h 456"/>
                <a:gd name="T84" fmla="*/ 424 w 455"/>
                <a:gd name="T85" fmla="*/ 277 h 456"/>
                <a:gd name="T86" fmla="*/ 411 w 455"/>
                <a:gd name="T87" fmla="*/ 314 h 456"/>
                <a:gd name="T88" fmla="*/ 355 w 455"/>
                <a:gd name="T89" fmla="*/ 385 h 456"/>
                <a:gd name="T90" fmla="*/ 303 w 455"/>
                <a:gd name="T91" fmla="*/ 417 h 456"/>
                <a:gd name="T92" fmla="*/ 267 w 455"/>
                <a:gd name="T93" fmla="*/ 427 h 456"/>
                <a:gd name="T94" fmla="*/ 225 w 455"/>
                <a:gd name="T95" fmla="*/ 433 h 456"/>
                <a:gd name="T96" fmla="*/ 194 w 455"/>
                <a:gd name="T97" fmla="*/ 429 h 456"/>
                <a:gd name="T98" fmla="*/ 155 w 455"/>
                <a:gd name="T99" fmla="*/ 419 h 456"/>
                <a:gd name="T100" fmla="*/ 119 w 455"/>
                <a:gd name="T101" fmla="*/ 402 h 456"/>
                <a:gd name="T102" fmla="*/ 82 w 455"/>
                <a:gd name="T103" fmla="*/ 371 h 456"/>
                <a:gd name="T104" fmla="*/ 46 w 455"/>
                <a:gd name="T105" fmla="*/ 323 h 456"/>
                <a:gd name="T106" fmla="*/ 33 w 455"/>
                <a:gd name="T107" fmla="*/ 287 h 456"/>
                <a:gd name="T108" fmla="*/ 23 w 455"/>
                <a:gd name="T109" fmla="*/ 248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6">
                  <a:moveTo>
                    <a:pt x="0" y="227"/>
                  </a:moveTo>
                  <a:lnTo>
                    <a:pt x="0" y="248"/>
                  </a:lnTo>
                  <a:lnTo>
                    <a:pt x="2" y="262"/>
                  </a:lnTo>
                  <a:lnTo>
                    <a:pt x="4" y="271"/>
                  </a:lnTo>
                  <a:lnTo>
                    <a:pt x="6" y="285"/>
                  </a:lnTo>
                  <a:lnTo>
                    <a:pt x="9" y="294"/>
                  </a:lnTo>
                  <a:lnTo>
                    <a:pt x="11" y="304"/>
                  </a:lnTo>
                  <a:lnTo>
                    <a:pt x="17" y="315"/>
                  </a:lnTo>
                  <a:lnTo>
                    <a:pt x="23" y="325"/>
                  </a:lnTo>
                  <a:lnTo>
                    <a:pt x="27" y="335"/>
                  </a:lnTo>
                  <a:lnTo>
                    <a:pt x="38" y="354"/>
                  </a:lnTo>
                  <a:lnTo>
                    <a:pt x="50" y="371"/>
                  </a:lnTo>
                  <a:lnTo>
                    <a:pt x="58" y="379"/>
                  </a:lnTo>
                  <a:lnTo>
                    <a:pt x="63" y="387"/>
                  </a:lnTo>
                  <a:lnTo>
                    <a:pt x="81" y="404"/>
                  </a:lnTo>
                  <a:lnTo>
                    <a:pt x="100" y="415"/>
                  </a:lnTo>
                  <a:lnTo>
                    <a:pt x="107" y="421"/>
                  </a:lnTo>
                  <a:lnTo>
                    <a:pt x="117" y="427"/>
                  </a:lnTo>
                  <a:lnTo>
                    <a:pt x="127" y="431"/>
                  </a:lnTo>
                  <a:lnTo>
                    <a:pt x="136" y="436"/>
                  </a:lnTo>
                  <a:lnTo>
                    <a:pt x="148" y="442"/>
                  </a:lnTo>
                  <a:lnTo>
                    <a:pt x="157" y="444"/>
                  </a:lnTo>
                  <a:lnTo>
                    <a:pt x="167" y="448"/>
                  </a:lnTo>
                  <a:lnTo>
                    <a:pt x="180" y="450"/>
                  </a:lnTo>
                  <a:lnTo>
                    <a:pt x="190" y="452"/>
                  </a:lnTo>
                  <a:lnTo>
                    <a:pt x="202" y="454"/>
                  </a:lnTo>
                  <a:lnTo>
                    <a:pt x="213" y="454"/>
                  </a:lnTo>
                  <a:lnTo>
                    <a:pt x="225" y="456"/>
                  </a:lnTo>
                  <a:lnTo>
                    <a:pt x="228" y="456"/>
                  </a:lnTo>
                  <a:lnTo>
                    <a:pt x="238" y="454"/>
                  </a:lnTo>
                  <a:lnTo>
                    <a:pt x="248" y="454"/>
                  </a:lnTo>
                  <a:lnTo>
                    <a:pt x="261" y="452"/>
                  </a:lnTo>
                  <a:lnTo>
                    <a:pt x="271" y="450"/>
                  </a:lnTo>
                  <a:lnTo>
                    <a:pt x="284" y="448"/>
                  </a:lnTo>
                  <a:lnTo>
                    <a:pt x="294" y="444"/>
                  </a:lnTo>
                  <a:lnTo>
                    <a:pt x="303" y="442"/>
                  </a:lnTo>
                  <a:lnTo>
                    <a:pt x="315" y="436"/>
                  </a:lnTo>
                  <a:lnTo>
                    <a:pt x="324" y="431"/>
                  </a:lnTo>
                  <a:lnTo>
                    <a:pt x="334" y="427"/>
                  </a:lnTo>
                  <a:lnTo>
                    <a:pt x="353" y="415"/>
                  </a:lnTo>
                  <a:lnTo>
                    <a:pt x="371" y="404"/>
                  </a:lnTo>
                  <a:lnTo>
                    <a:pt x="403" y="371"/>
                  </a:lnTo>
                  <a:lnTo>
                    <a:pt x="415" y="354"/>
                  </a:lnTo>
                  <a:lnTo>
                    <a:pt x="426" y="335"/>
                  </a:lnTo>
                  <a:lnTo>
                    <a:pt x="430" y="325"/>
                  </a:lnTo>
                  <a:lnTo>
                    <a:pt x="436" y="315"/>
                  </a:lnTo>
                  <a:lnTo>
                    <a:pt x="442" y="304"/>
                  </a:lnTo>
                  <a:lnTo>
                    <a:pt x="444" y="294"/>
                  </a:lnTo>
                  <a:lnTo>
                    <a:pt x="447" y="285"/>
                  </a:lnTo>
                  <a:lnTo>
                    <a:pt x="449" y="271"/>
                  </a:lnTo>
                  <a:lnTo>
                    <a:pt x="451" y="262"/>
                  </a:lnTo>
                  <a:lnTo>
                    <a:pt x="453" y="250"/>
                  </a:lnTo>
                  <a:lnTo>
                    <a:pt x="453" y="239"/>
                  </a:lnTo>
                  <a:lnTo>
                    <a:pt x="455" y="229"/>
                  </a:lnTo>
                  <a:lnTo>
                    <a:pt x="455" y="225"/>
                  </a:lnTo>
                  <a:lnTo>
                    <a:pt x="453" y="216"/>
                  </a:lnTo>
                  <a:lnTo>
                    <a:pt x="453" y="204"/>
                  </a:lnTo>
                  <a:lnTo>
                    <a:pt x="451" y="191"/>
                  </a:lnTo>
                  <a:lnTo>
                    <a:pt x="449" y="181"/>
                  </a:lnTo>
                  <a:lnTo>
                    <a:pt x="447" y="168"/>
                  </a:lnTo>
                  <a:lnTo>
                    <a:pt x="444" y="158"/>
                  </a:lnTo>
                  <a:lnTo>
                    <a:pt x="442" y="148"/>
                  </a:lnTo>
                  <a:lnTo>
                    <a:pt x="436" y="137"/>
                  </a:lnTo>
                  <a:lnTo>
                    <a:pt x="430" y="127"/>
                  </a:lnTo>
                  <a:lnTo>
                    <a:pt x="426" y="118"/>
                  </a:lnTo>
                  <a:lnTo>
                    <a:pt x="421" y="108"/>
                  </a:lnTo>
                  <a:lnTo>
                    <a:pt x="415" y="100"/>
                  </a:lnTo>
                  <a:lnTo>
                    <a:pt x="403" y="81"/>
                  </a:lnTo>
                  <a:lnTo>
                    <a:pt x="386" y="64"/>
                  </a:lnTo>
                  <a:lnTo>
                    <a:pt x="378" y="58"/>
                  </a:lnTo>
                  <a:lnTo>
                    <a:pt x="371" y="50"/>
                  </a:lnTo>
                  <a:lnTo>
                    <a:pt x="353" y="39"/>
                  </a:lnTo>
                  <a:lnTo>
                    <a:pt x="334" y="27"/>
                  </a:lnTo>
                  <a:lnTo>
                    <a:pt x="324" y="23"/>
                  </a:lnTo>
                  <a:lnTo>
                    <a:pt x="315" y="18"/>
                  </a:lnTo>
                  <a:lnTo>
                    <a:pt x="303" y="12"/>
                  </a:lnTo>
                  <a:lnTo>
                    <a:pt x="294" y="10"/>
                  </a:lnTo>
                  <a:lnTo>
                    <a:pt x="284" y="6"/>
                  </a:lnTo>
                  <a:lnTo>
                    <a:pt x="271" y="4"/>
                  </a:lnTo>
                  <a:lnTo>
                    <a:pt x="261" y="2"/>
                  </a:lnTo>
                  <a:lnTo>
                    <a:pt x="250" y="0"/>
                  </a:lnTo>
                  <a:lnTo>
                    <a:pt x="203" y="0"/>
                  </a:lnTo>
                  <a:lnTo>
                    <a:pt x="190" y="2"/>
                  </a:lnTo>
                  <a:lnTo>
                    <a:pt x="180" y="4"/>
                  </a:lnTo>
                  <a:lnTo>
                    <a:pt x="167" y="6"/>
                  </a:lnTo>
                  <a:lnTo>
                    <a:pt x="157" y="10"/>
                  </a:lnTo>
                  <a:lnTo>
                    <a:pt x="148" y="12"/>
                  </a:lnTo>
                  <a:lnTo>
                    <a:pt x="136" y="18"/>
                  </a:lnTo>
                  <a:lnTo>
                    <a:pt x="127" y="23"/>
                  </a:lnTo>
                  <a:lnTo>
                    <a:pt x="117" y="27"/>
                  </a:lnTo>
                  <a:lnTo>
                    <a:pt x="107" y="33"/>
                  </a:lnTo>
                  <a:lnTo>
                    <a:pt x="100" y="39"/>
                  </a:lnTo>
                  <a:lnTo>
                    <a:pt x="81" y="50"/>
                  </a:lnTo>
                  <a:lnTo>
                    <a:pt x="65" y="66"/>
                  </a:lnTo>
                  <a:lnTo>
                    <a:pt x="50" y="81"/>
                  </a:lnTo>
                  <a:lnTo>
                    <a:pt x="38" y="100"/>
                  </a:lnTo>
                  <a:lnTo>
                    <a:pt x="33" y="108"/>
                  </a:lnTo>
                  <a:lnTo>
                    <a:pt x="27" y="118"/>
                  </a:lnTo>
                  <a:lnTo>
                    <a:pt x="23" y="127"/>
                  </a:lnTo>
                  <a:lnTo>
                    <a:pt x="17" y="137"/>
                  </a:lnTo>
                  <a:lnTo>
                    <a:pt x="11" y="148"/>
                  </a:lnTo>
                  <a:lnTo>
                    <a:pt x="9" y="158"/>
                  </a:lnTo>
                  <a:lnTo>
                    <a:pt x="6" y="168"/>
                  </a:lnTo>
                  <a:lnTo>
                    <a:pt x="4" y="181"/>
                  </a:lnTo>
                  <a:lnTo>
                    <a:pt x="2" y="191"/>
                  </a:lnTo>
                  <a:lnTo>
                    <a:pt x="0" y="202"/>
                  </a:lnTo>
                  <a:lnTo>
                    <a:pt x="0" y="227"/>
                  </a:lnTo>
                  <a:lnTo>
                    <a:pt x="23" y="227"/>
                  </a:lnTo>
                  <a:lnTo>
                    <a:pt x="23" y="206"/>
                  </a:lnTo>
                  <a:lnTo>
                    <a:pt x="25" y="194"/>
                  </a:lnTo>
                  <a:lnTo>
                    <a:pt x="27" y="185"/>
                  </a:lnTo>
                  <a:lnTo>
                    <a:pt x="29" y="175"/>
                  </a:lnTo>
                  <a:lnTo>
                    <a:pt x="33" y="166"/>
                  </a:lnTo>
                  <a:lnTo>
                    <a:pt x="34" y="156"/>
                  </a:lnTo>
                  <a:lnTo>
                    <a:pt x="36" y="148"/>
                  </a:lnTo>
                  <a:lnTo>
                    <a:pt x="42" y="139"/>
                  </a:lnTo>
                  <a:lnTo>
                    <a:pt x="46" y="129"/>
                  </a:lnTo>
                  <a:lnTo>
                    <a:pt x="52" y="120"/>
                  </a:lnTo>
                  <a:lnTo>
                    <a:pt x="58" y="112"/>
                  </a:lnTo>
                  <a:lnTo>
                    <a:pt x="63" y="102"/>
                  </a:lnTo>
                  <a:lnTo>
                    <a:pt x="69" y="96"/>
                  </a:lnTo>
                  <a:lnTo>
                    <a:pt x="77" y="89"/>
                  </a:lnTo>
                  <a:lnTo>
                    <a:pt x="81" y="81"/>
                  </a:lnTo>
                  <a:lnTo>
                    <a:pt x="88" y="77"/>
                  </a:lnTo>
                  <a:lnTo>
                    <a:pt x="96" y="70"/>
                  </a:lnTo>
                  <a:lnTo>
                    <a:pt x="102" y="64"/>
                  </a:lnTo>
                  <a:lnTo>
                    <a:pt x="111" y="58"/>
                  </a:lnTo>
                  <a:lnTo>
                    <a:pt x="119" y="52"/>
                  </a:lnTo>
                  <a:lnTo>
                    <a:pt x="129" y="47"/>
                  </a:lnTo>
                  <a:lnTo>
                    <a:pt x="138" y="43"/>
                  </a:lnTo>
                  <a:lnTo>
                    <a:pt x="148" y="37"/>
                  </a:lnTo>
                  <a:lnTo>
                    <a:pt x="155" y="35"/>
                  </a:lnTo>
                  <a:lnTo>
                    <a:pt x="165" y="33"/>
                  </a:lnTo>
                  <a:lnTo>
                    <a:pt x="175" y="29"/>
                  </a:lnTo>
                  <a:lnTo>
                    <a:pt x="184" y="27"/>
                  </a:lnTo>
                  <a:lnTo>
                    <a:pt x="194" y="25"/>
                  </a:lnTo>
                  <a:lnTo>
                    <a:pt x="203" y="23"/>
                  </a:lnTo>
                  <a:lnTo>
                    <a:pt x="227" y="23"/>
                  </a:lnTo>
                  <a:lnTo>
                    <a:pt x="246" y="23"/>
                  </a:lnTo>
                  <a:lnTo>
                    <a:pt x="257" y="25"/>
                  </a:lnTo>
                  <a:lnTo>
                    <a:pt x="267" y="27"/>
                  </a:lnTo>
                  <a:lnTo>
                    <a:pt x="276" y="29"/>
                  </a:lnTo>
                  <a:lnTo>
                    <a:pt x="286" y="33"/>
                  </a:lnTo>
                  <a:lnTo>
                    <a:pt x="296" y="35"/>
                  </a:lnTo>
                  <a:lnTo>
                    <a:pt x="303" y="37"/>
                  </a:lnTo>
                  <a:lnTo>
                    <a:pt x="313" y="43"/>
                  </a:lnTo>
                  <a:lnTo>
                    <a:pt x="323" y="47"/>
                  </a:lnTo>
                  <a:lnTo>
                    <a:pt x="342" y="58"/>
                  </a:lnTo>
                  <a:lnTo>
                    <a:pt x="355" y="70"/>
                  </a:lnTo>
                  <a:lnTo>
                    <a:pt x="363" y="77"/>
                  </a:lnTo>
                  <a:lnTo>
                    <a:pt x="371" y="83"/>
                  </a:lnTo>
                  <a:lnTo>
                    <a:pt x="384" y="96"/>
                  </a:lnTo>
                  <a:lnTo>
                    <a:pt x="390" y="102"/>
                  </a:lnTo>
                  <a:lnTo>
                    <a:pt x="396" y="112"/>
                  </a:lnTo>
                  <a:lnTo>
                    <a:pt x="401" y="120"/>
                  </a:lnTo>
                  <a:lnTo>
                    <a:pt x="407" y="129"/>
                  </a:lnTo>
                  <a:lnTo>
                    <a:pt x="411" y="139"/>
                  </a:lnTo>
                  <a:lnTo>
                    <a:pt x="417" y="148"/>
                  </a:lnTo>
                  <a:lnTo>
                    <a:pt x="419" y="156"/>
                  </a:lnTo>
                  <a:lnTo>
                    <a:pt x="421" y="166"/>
                  </a:lnTo>
                  <a:lnTo>
                    <a:pt x="424" y="175"/>
                  </a:lnTo>
                  <a:lnTo>
                    <a:pt x="426" y="185"/>
                  </a:lnTo>
                  <a:lnTo>
                    <a:pt x="428" y="194"/>
                  </a:lnTo>
                  <a:lnTo>
                    <a:pt x="430" y="204"/>
                  </a:lnTo>
                  <a:lnTo>
                    <a:pt x="430" y="216"/>
                  </a:lnTo>
                  <a:lnTo>
                    <a:pt x="432" y="229"/>
                  </a:lnTo>
                  <a:lnTo>
                    <a:pt x="432" y="225"/>
                  </a:lnTo>
                  <a:lnTo>
                    <a:pt x="430" y="235"/>
                  </a:lnTo>
                  <a:lnTo>
                    <a:pt x="430" y="246"/>
                  </a:lnTo>
                  <a:lnTo>
                    <a:pt x="428" y="258"/>
                  </a:lnTo>
                  <a:lnTo>
                    <a:pt x="426" y="267"/>
                  </a:lnTo>
                  <a:lnTo>
                    <a:pt x="424" y="277"/>
                  </a:lnTo>
                  <a:lnTo>
                    <a:pt x="421" y="287"/>
                  </a:lnTo>
                  <a:lnTo>
                    <a:pt x="419" y="296"/>
                  </a:lnTo>
                  <a:lnTo>
                    <a:pt x="417" y="304"/>
                  </a:lnTo>
                  <a:lnTo>
                    <a:pt x="411" y="314"/>
                  </a:lnTo>
                  <a:lnTo>
                    <a:pt x="407" y="323"/>
                  </a:lnTo>
                  <a:lnTo>
                    <a:pt x="396" y="342"/>
                  </a:lnTo>
                  <a:lnTo>
                    <a:pt x="384" y="356"/>
                  </a:lnTo>
                  <a:lnTo>
                    <a:pt x="355" y="385"/>
                  </a:lnTo>
                  <a:lnTo>
                    <a:pt x="342" y="396"/>
                  </a:lnTo>
                  <a:lnTo>
                    <a:pt x="323" y="408"/>
                  </a:lnTo>
                  <a:lnTo>
                    <a:pt x="313" y="411"/>
                  </a:lnTo>
                  <a:lnTo>
                    <a:pt x="303" y="417"/>
                  </a:lnTo>
                  <a:lnTo>
                    <a:pt x="296" y="419"/>
                  </a:lnTo>
                  <a:lnTo>
                    <a:pt x="286" y="421"/>
                  </a:lnTo>
                  <a:lnTo>
                    <a:pt x="276" y="425"/>
                  </a:lnTo>
                  <a:lnTo>
                    <a:pt x="267" y="427"/>
                  </a:lnTo>
                  <a:lnTo>
                    <a:pt x="257" y="429"/>
                  </a:lnTo>
                  <a:lnTo>
                    <a:pt x="248" y="431"/>
                  </a:lnTo>
                  <a:lnTo>
                    <a:pt x="234" y="431"/>
                  </a:lnTo>
                  <a:lnTo>
                    <a:pt x="225" y="433"/>
                  </a:lnTo>
                  <a:lnTo>
                    <a:pt x="228" y="433"/>
                  </a:lnTo>
                  <a:lnTo>
                    <a:pt x="217" y="431"/>
                  </a:lnTo>
                  <a:lnTo>
                    <a:pt x="205" y="431"/>
                  </a:lnTo>
                  <a:lnTo>
                    <a:pt x="194" y="429"/>
                  </a:lnTo>
                  <a:lnTo>
                    <a:pt x="184" y="427"/>
                  </a:lnTo>
                  <a:lnTo>
                    <a:pt x="175" y="425"/>
                  </a:lnTo>
                  <a:lnTo>
                    <a:pt x="165" y="421"/>
                  </a:lnTo>
                  <a:lnTo>
                    <a:pt x="155" y="419"/>
                  </a:lnTo>
                  <a:lnTo>
                    <a:pt x="148" y="417"/>
                  </a:lnTo>
                  <a:lnTo>
                    <a:pt x="138" y="411"/>
                  </a:lnTo>
                  <a:lnTo>
                    <a:pt x="129" y="408"/>
                  </a:lnTo>
                  <a:lnTo>
                    <a:pt x="119" y="402"/>
                  </a:lnTo>
                  <a:lnTo>
                    <a:pt x="111" y="396"/>
                  </a:lnTo>
                  <a:lnTo>
                    <a:pt x="102" y="390"/>
                  </a:lnTo>
                  <a:lnTo>
                    <a:pt x="96" y="385"/>
                  </a:lnTo>
                  <a:lnTo>
                    <a:pt x="82" y="371"/>
                  </a:lnTo>
                  <a:lnTo>
                    <a:pt x="77" y="363"/>
                  </a:lnTo>
                  <a:lnTo>
                    <a:pt x="69" y="356"/>
                  </a:lnTo>
                  <a:lnTo>
                    <a:pt x="58" y="342"/>
                  </a:lnTo>
                  <a:lnTo>
                    <a:pt x="46" y="323"/>
                  </a:lnTo>
                  <a:lnTo>
                    <a:pt x="42" y="314"/>
                  </a:lnTo>
                  <a:lnTo>
                    <a:pt x="36" y="304"/>
                  </a:lnTo>
                  <a:lnTo>
                    <a:pt x="34" y="296"/>
                  </a:lnTo>
                  <a:lnTo>
                    <a:pt x="33" y="287"/>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06" name="Freeform 9"/>
            <p:cNvSpPr>
              <a:spLocks/>
            </p:cNvSpPr>
            <p:nvPr/>
          </p:nvSpPr>
          <p:spPr bwMode="auto">
            <a:xfrm>
              <a:off x="1566" y="1856"/>
              <a:ext cx="530" cy="42"/>
            </a:xfrm>
            <a:custGeom>
              <a:avLst/>
              <a:gdLst>
                <a:gd name="T0" fmla="*/ 19 w 530"/>
                <a:gd name="T1" fmla="*/ 0 h 42"/>
                <a:gd name="T2" fmla="*/ 14 w 530"/>
                <a:gd name="T3" fmla="*/ 0 h 42"/>
                <a:gd name="T4" fmla="*/ 10 w 530"/>
                <a:gd name="T5" fmla="*/ 1 h 42"/>
                <a:gd name="T6" fmla="*/ 2 w 530"/>
                <a:gd name="T7" fmla="*/ 9 h 42"/>
                <a:gd name="T8" fmla="*/ 0 w 530"/>
                <a:gd name="T9" fmla="*/ 13 h 42"/>
                <a:gd name="T10" fmla="*/ 0 w 530"/>
                <a:gd name="T11" fmla="*/ 25 h 42"/>
                <a:gd name="T12" fmla="*/ 2 w 530"/>
                <a:gd name="T13" fmla="*/ 28 h 42"/>
                <a:gd name="T14" fmla="*/ 10 w 530"/>
                <a:gd name="T15" fmla="*/ 36 h 42"/>
                <a:gd name="T16" fmla="*/ 14 w 530"/>
                <a:gd name="T17" fmla="*/ 38 h 42"/>
                <a:gd name="T18" fmla="*/ 19 w 530"/>
                <a:gd name="T19" fmla="*/ 38 h 42"/>
                <a:gd name="T20" fmla="*/ 511 w 530"/>
                <a:gd name="T21" fmla="*/ 42 h 42"/>
                <a:gd name="T22" fmla="*/ 517 w 530"/>
                <a:gd name="T23" fmla="*/ 42 h 42"/>
                <a:gd name="T24" fmla="*/ 521 w 530"/>
                <a:gd name="T25" fmla="*/ 40 h 42"/>
                <a:gd name="T26" fmla="*/ 528 w 530"/>
                <a:gd name="T27" fmla="*/ 32 h 42"/>
                <a:gd name="T28" fmla="*/ 530 w 530"/>
                <a:gd name="T29" fmla="*/ 28 h 42"/>
                <a:gd name="T30" fmla="*/ 530 w 530"/>
                <a:gd name="T31" fmla="*/ 17 h 42"/>
                <a:gd name="T32" fmla="*/ 528 w 530"/>
                <a:gd name="T33" fmla="*/ 13 h 42"/>
                <a:gd name="T34" fmla="*/ 521 w 530"/>
                <a:gd name="T35" fmla="*/ 5 h 42"/>
                <a:gd name="T36" fmla="*/ 517 w 530"/>
                <a:gd name="T37" fmla="*/ 3 h 42"/>
                <a:gd name="T38" fmla="*/ 511 w 530"/>
                <a:gd name="T39" fmla="*/ 3 h 42"/>
                <a:gd name="T40" fmla="*/ 19 w 530"/>
                <a:gd name="T41" fmla="*/ 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30" h="42">
                  <a:moveTo>
                    <a:pt x="19" y="0"/>
                  </a:moveTo>
                  <a:lnTo>
                    <a:pt x="14" y="0"/>
                  </a:lnTo>
                  <a:lnTo>
                    <a:pt x="10" y="1"/>
                  </a:lnTo>
                  <a:lnTo>
                    <a:pt x="2" y="9"/>
                  </a:lnTo>
                  <a:lnTo>
                    <a:pt x="0" y="13"/>
                  </a:lnTo>
                  <a:lnTo>
                    <a:pt x="0" y="25"/>
                  </a:lnTo>
                  <a:lnTo>
                    <a:pt x="2" y="28"/>
                  </a:lnTo>
                  <a:lnTo>
                    <a:pt x="10" y="36"/>
                  </a:lnTo>
                  <a:lnTo>
                    <a:pt x="14" y="38"/>
                  </a:lnTo>
                  <a:lnTo>
                    <a:pt x="19" y="38"/>
                  </a:lnTo>
                  <a:lnTo>
                    <a:pt x="511" y="42"/>
                  </a:lnTo>
                  <a:lnTo>
                    <a:pt x="517" y="42"/>
                  </a:lnTo>
                  <a:lnTo>
                    <a:pt x="521" y="40"/>
                  </a:lnTo>
                  <a:lnTo>
                    <a:pt x="528" y="32"/>
                  </a:lnTo>
                  <a:lnTo>
                    <a:pt x="530" y="28"/>
                  </a:lnTo>
                  <a:lnTo>
                    <a:pt x="530" y="17"/>
                  </a:lnTo>
                  <a:lnTo>
                    <a:pt x="528" y="13"/>
                  </a:lnTo>
                  <a:lnTo>
                    <a:pt x="521" y="5"/>
                  </a:lnTo>
                  <a:lnTo>
                    <a:pt x="517" y="3"/>
                  </a:lnTo>
                  <a:lnTo>
                    <a:pt x="511" y="3"/>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07" name="Rectangle 10"/>
            <p:cNvSpPr>
              <a:spLocks noChangeArrowheads="1"/>
            </p:cNvSpPr>
            <p:nvPr/>
          </p:nvSpPr>
          <p:spPr bwMode="auto">
            <a:xfrm>
              <a:off x="1288" y="1758"/>
              <a:ext cx="9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00"/>
                  </a:solidFill>
                  <a:latin typeface="Swiss 721 SWA" charset="0"/>
                </a:rPr>
                <a:t>A</a:t>
              </a:r>
              <a:endParaRPr kumimoji="0" lang="en-US" altLang="tr-TR" sz="2400">
                <a:solidFill>
                  <a:srgbClr val="00FF00"/>
                </a:solidFill>
              </a:endParaRPr>
            </a:p>
          </p:txBody>
        </p:sp>
        <p:sp>
          <p:nvSpPr>
            <p:cNvPr id="183308" name="Rectangle 11"/>
            <p:cNvSpPr>
              <a:spLocks noChangeArrowheads="1"/>
            </p:cNvSpPr>
            <p:nvPr/>
          </p:nvSpPr>
          <p:spPr bwMode="auto">
            <a:xfrm>
              <a:off x="2261" y="1758"/>
              <a:ext cx="9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00"/>
                  </a:solidFill>
                  <a:latin typeface="Swiss 721 SWA" charset="0"/>
                </a:rPr>
                <a:t>B</a:t>
              </a:r>
              <a:endParaRPr kumimoji="0" lang="en-US" altLang="tr-TR" sz="2400">
                <a:solidFill>
                  <a:srgbClr val="00FF00"/>
                </a:solidFill>
              </a:endParaRPr>
            </a:p>
          </p:txBody>
        </p:sp>
        <p:sp>
          <p:nvSpPr>
            <p:cNvPr id="183309" name="Rectangle 12"/>
            <p:cNvSpPr>
              <a:spLocks noChangeArrowheads="1"/>
            </p:cNvSpPr>
            <p:nvPr/>
          </p:nvSpPr>
          <p:spPr bwMode="auto">
            <a:xfrm>
              <a:off x="1649" y="1650"/>
              <a:ext cx="20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00"/>
                  </a:solidFill>
                  <a:latin typeface="Swiss 721 SWA" charset="0"/>
                </a:rPr>
                <a:t>1/0</a:t>
              </a:r>
              <a:endParaRPr kumimoji="0" lang="en-US" altLang="tr-TR" sz="2400">
                <a:solidFill>
                  <a:srgbClr val="00FF00"/>
                </a:solidFill>
              </a:endParaRPr>
            </a:p>
          </p:txBody>
        </p:sp>
        <p:sp>
          <p:nvSpPr>
            <p:cNvPr id="183310" name="Freeform 13"/>
            <p:cNvSpPr>
              <a:spLocks/>
            </p:cNvSpPr>
            <p:nvPr/>
          </p:nvSpPr>
          <p:spPr bwMode="auto">
            <a:xfrm>
              <a:off x="3041" y="1663"/>
              <a:ext cx="456" cy="456"/>
            </a:xfrm>
            <a:custGeom>
              <a:avLst/>
              <a:gdLst>
                <a:gd name="T0" fmla="*/ 4 w 456"/>
                <a:gd name="T1" fmla="*/ 271 h 456"/>
                <a:gd name="T2" fmla="*/ 18 w 456"/>
                <a:gd name="T3" fmla="*/ 316 h 456"/>
                <a:gd name="T4" fmla="*/ 50 w 456"/>
                <a:gd name="T5" fmla="*/ 371 h 456"/>
                <a:gd name="T6" fmla="*/ 100 w 456"/>
                <a:gd name="T7" fmla="*/ 415 h 456"/>
                <a:gd name="T8" fmla="*/ 137 w 456"/>
                <a:gd name="T9" fmla="*/ 437 h 456"/>
                <a:gd name="T10" fmla="*/ 181 w 456"/>
                <a:gd name="T11" fmla="*/ 450 h 456"/>
                <a:gd name="T12" fmla="*/ 225 w 456"/>
                <a:gd name="T13" fmla="*/ 456 h 456"/>
                <a:gd name="T14" fmla="*/ 262 w 456"/>
                <a:gd name="T15" fmla="*/ 452 h 456"/>
                <a:gd name="T16" fmla="*/ 304 w 456"/>
                <a:gd name="T17" fmla="*/ 442 h 456"/>
                <a:gd name="T18" fmla="*/ 354 w 456"/>
                <a:gd name="T19" fmla="*/ 415 h 456"/>
                <a:gd name="T20" fmla="*/ 427 w 456"/>
                <a:gd name="T21" fmla="*/ 335 h 456"/>
                <a:gd name="T22" fmla="*/ 444 w 456"/>
                <a:gd name="T23" fmla="*/ 294 h 456"/>
                <a:gd name="T24" fmla="*/ 454 w 456"/>
                <a:gd name="T25" fmla="*/ 250 h 456"/>
                <a:gd name="T26" fmla="*/ 454 w 456"/>
                <a:gd name="T27" fmla="*/ 216 h 456"/>
                <a:gd name="T28" fmla="*/ 448 w 456"/>
                <a:gd name="T29" fmla="*/ 168 h 456"/>
                <a:gd name="T30" fmla="*/ 431 w 456"/>
                <a:gd name="T31" fmla="*/ 127 h 456"/>
                <a:gd name="T32" fmla="*/ 404 w 456"/>
                <a:gd name="T33" fmla="*/ 81 h 456"/>
                <a:gd name="T34" fmla="*/ 354 w 456"/>
                <a:gd name="T35" fmla="*/ 39 h 456"/>
                <a:gd name="T36" fmla="*/ 304 w 456"/>
                <a:gd name="T37" fmla="*/ 12 h 456"/>
                <a:gd name="T38" fmla="*/ 262 w 456"/>
                <a:gd name="T39" fmla="*/ 2 h 456"/>
                <a:gd name="T40" fmla="*/ 181 w 456"/>
                <a:gd name="T41" fmla="*/ 4 h 456"/>
                <a:gd name="T42" fmla="*/ 137 w 456"/>
                <a:gd name="T43" fmla="*/ 18 h 456"/>
                <a:gd name="T44" fmla="*/ 100 w 456"/>
                <a:gd name="T45" fmla="*/ 39 h 456"/>
                <a:gd name="T46" fmla="*/ 39 w 456"/>
                <a:gd name="T47" fmla="*/ 100 h 456"/>
                <a:gd name="T48" fmla="*/ 18 w 456"/>
                <a:gd name="T49" fmla="*/ 137 h 456"/>
                <a:gd name="T50" fmla="*/ 4 w 456"/>
                <a:gd name="T51" fmla="*/ 181 h 456"/>
                <a:gd name="T52" fmla="*/ 23 w 456"/>
                <a:gd name="T53" fmla="*/ 227 h 456"/>
                <a:gd name="T54" fmla="*/ 29 w 456"/>
                <a:gd name="T55" fmla="*/ 175 h 456"/>
                <a:gd name="T56" fmla="*/ 43 w 456"/>
                <a:gd name="T57" fmla="*/ 139 h 456"/>
                <a:gd name="T58" fmla="*/ 64 w 456"/>
                <a:gd name="T59" fmla="*/ 102 h 456"/>
                <a:gd name="T60" fmla="*/ 89 w 456"/>
                <a:gd name="T61" fmla="*/ 77 h 456"/>
                <a:gd name="T62" fmla="*/ 119 w 456"/>
                <a:gd name="T63" fmla="*/ 52 h 456"/>
                <a:gd name="T64" fmla="*/ 156 w 456"/>
                <a:gd name="T65" fmla="*/ 35 h 456"/>
                <a:gd name="T66" fmla="*/ 194 w 456"/>
                <a:gd name="T67" fmla="*/ 25 h 456"/>
                <a:gd name="T68" fmla="*/ 258 w 456"/>
                <a:gd name="T69" fmla="*/ 25 h 456"/>
                <a:gd name="T70" fmla="*/ 296 w 456"/>
                <a:gd name="T71" fmla="*/ 35 h 456"/>
                <a:gd name="T72" fmla="*/ 342 w 456"/>
                <a:gd name="T73" fmla="*/ 58 h 456"/>
                <a:gd name="T74" fmla="*/ 384 w 456"/>
                <a:gd name="T75" fmla="*/ 97 h 456"/>
                <a:gd name="T76" fmla="*/ 407 w 456"/>
                <a:gd name="T77" fmla="*/ 129 h 456"/>
                <a:gd name="T78" fmla="*/ 421 w 456"/>
                <a:gd name="T79" fmla="*/ 166 h 456"/>
                <a:gd name="T80" fmla="*/ 431 w 456"/>
                <a:gd name="T81" fmla="*/ 204 h 456"/>
                <a:gd name="T82" fmla="*/ 431 w 456"/>
                <a:gd name="T83" fmla="*/ 235 h 456"/>
                <a:gd name="T84" fmla="*/ 425 w 456"/>
                <a:gd name="T85" fmla="*/ 277 h 456"/>
                <a:gd name="T86" fmla="*/ 411 w 456"/>
                <a:gd name="T87" fmla="*/ 314 h 456"/>
                <a:gd name="T88" fmla="*/ 356 w 456"/>
                <a:gd name="T89" fmla="*/ 385 h 456"/>
                <a:gd name="T90" fmla="*/ 304 w 456"/>
                <a:gd name="T91" fmla="*/ 417 h 456"/>
                <a:gd name="T92" fmla="*/ 267 w 456"/>
                <a:gd name="T93" fmla="*/ 427 h 456"/>
                <a:gd name="T94" fmla="*/ 225 w 456"/>
                <a:gd name="T95" fmla="*/ 433 h 456"/>
                <a:gd name="T96" fmla="*/ 194 w 456"/>
                <a:gd name="T97" fmla="*/ 429 h 456"/>
                <a:gd name="T98" fmla="*/ 156 w 456"/>
                <a:gd name="T99" fmla="*/ 419 h 456"/>
                <a:gd name="T100" fmla="*/ 119 w 456"/>
                <a:gd name="T101" fmla="*/ 402 h 456"/>
                <a:gd name="T102" fmla="*/ 83 w 456"/>
                <a:gd name="T103" fmla="*/ 371 h 456"/>
                <a:gd name="T104" fmla="*/ 46 w 456"/>
                <a:gd name="T105" fmla="*/ 323 h 456"/>
                <a:gd name="T106" fmla="*/ 33 w 456"/>
                <a:gd name="T107" fmla="*/ 287 h 456"/>
                <a:gd name="T108" fmla="*/ 23 w 456"/>
                <a:gd name="T109" fmla="*/ 248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6" h="456">
                  <a:moveTo>
                    <a:pt x="0" y="227"/>
                  </a:moveTo>
                  <a:lnTo>
                    <a:pt x="0" y="248"/>
                  </a:lnTo>
                  <a:lnTo>
                    <a:pt x="2" y="262"/>
                  </a:lnTo>
                  <a:lnTo>
                    <a:pt x="4" y="271"/>
                  </a:lnTo>
                  <a:lnTo>
                    <a:pt x="6" y="285"/>
                  </a:lnTo>
                  <a:lnTo>
                    <a:pt x="10" y="294"/>
                  </a:lnTo>
                  <a:lnTo>
                    <a:pt x="12" y="304"/>
                  </a:lnTo>
                  <a:lnTo>
                    <a:pt x="18" y="316"/>
                  </a:lnTo>
                  <a:lnTo>
                    <a:pt x="23" y="325"/>
                  </a:lnTo>
                  <a:lnTo>
                    <a:pt x="27" y="335"/>
                  </a:lnTo>
                  <a:lnTo>
                    <a:pt x="39" y="354"/>
                  </a:lnTo>
                  <a:lnTo>
                    <a:pt x="50" y="371"/>
                  </a:lnTo>
                  <a:lnTo>
                    <a:pt x="58" y="379"/>
                  </a:lnTo>
                  <a:lnTo>
                    <a:pt x="64" y="387"/>
                  </a:lnTo>
                  <a:lnTo>
                    <a:pt x="81" y="404"/>
                  </a:lnTo>
                  <a:lnTo>
                    <a:pt x="100" y="415"/>
                  </a:lnTo>
                  <a:lnTo>
                    <a:pt x="108" y="421"/>
                  </a:lnTo>
                  <a:lnTo>
                    <a:pt x="117" y="427"/>
                  </a:lnTo>
                  <a:lnTo>
                    <a:pt x="127" y="431"/>
                  </a:lnTo>
                  <a:lnTo>
                    <a:pt x="137" y="437"/>
                  </a:lnTo>
                  <a:lnTo>
                    <a:pt x="148" y="442"/>
                  </a:lnTo>
                  <a:lnTo>
                    <a:pt x="158" y="444"/>
                  </a:lnTo>
                  <a:lnTo>
                    <a:pt x="167" y="448"/>
                  </a:lnTo>
                  <a:lnTo>
                    <a:pt x="181" y="450"/>
                  </a:lnTo>
                  <a:lnTo>
                    <a:pt x="190" y="452"/>
                  </a:lnTo>
                  <a:lnTo>
                    <a:pt x="202" y="454"/>
                  </a:lnTo>
                  <a:lnTo>
                    <a:pt x="213" y="454"/>
                  </a:lnTo>
                  <a:lnTo>
                    <a:pt x="225" y="456"/>
                  </a:lnTo>
                  <a:lnTo>
                    <a:pt x="229" y="456"/>
                  </a:lnTo>
                  <a:lnTo>
                    <a:pt x="238" y="454"/>
                  </a:lnTo>
                  <a:lnTo>
                    <a:pt x="248" y="454"/>
                  </a:lnTo>
                  <a:lnTo>
                    <a:pt x="262" y="452"/>
                  </a:lnTo>
                  <a:lnTo>
                    <a:pt x="271" y="450"/>
                  </a:lnTo>
                  <a:lnTo>
                    <a:pt x="285" y="448"/>
                  </a:lnTo>
                  <a:lnTo>
                    <a:pt x="294" y="444"/>
                  </a:lnTo>
                  <a:lnTo>
                    <a:pt x="304" y="442"/>
                  </a:lnTo>
                  <a:lnTo>
                    <a:pt x="315" y="437"/>
                  </a:lnTo>
                  <a:lnTo>
                    <a:pt x="325" y="431"/>
                  </a:lnTo>
                  <a:lnTo>
                    <a:pt x="335" y="427"/>
                  </a:lnTo>
                  <a:lnTo>
                    <a:pt x="354" y="415"/>
                  </a:lnTo>
                  <a:lnTo>
                    <a:pt x="371" y="404"/>
                  </a:lnTo>
                  <a:lnTo>
                    <a:pt x="404" y="371"/>
                  </a:lnTo>
                  <a:lnTo>
                    <a:pt x="415" y="354"/>
                  </a:lnTo>
                  <a:lnTo>
                    <a:pt x="427" y="335"/>
                  </a:lnTo>
                  <a:lnTo>
                    <a:pt x="431" y="325"/>
                  </a:lnTo>
                  <a:lnTo>
                    <a:pt x="436" y="316"/>
                  </a:lnTo>
                  <a:lnTo>
                    <a:pt x="442" y="304"/>
                  </a:lnTo>
                  <a:lnTo>
                    <a:pt x="444" y="294"/>
                  </a:lnTo>
                  <a:lnTo>
                    <a:pt x="448" y="285"/>
                  </a:lnTo>
                  <a:lnTo>
                    <a:pt x="450" y="271"/>
                  </a:lnTo>
                  <a:lnTo>
                    <a:pt x="452" y="262"/>
                  </a:lnTo>
                  <a:lnTo>
                    <a:pt x="454" y="250"/>
                  </a:lnTo>
                  <a:lnTo>
                    <a:pt x="454" y="239"/>
                  </a:lnTo>
                  <a:lnTo>
                    <a:pt x="456" y="229"/>
                  </a:lnTo>
                  <a:lnTo>
                    <a:pt x="456" y="225"/>
                  </a:lnTo>
                  <a:lnTo>
                    <a:pt x="454" y="216"/>
                  </a:lnTo>
                  <a:lnTo>
                    <a:pt x="454" y="204"/>
                  </a:lnTo>
                  <a:lnTo>
                    <a:pt x="452" y="191"/>
                  </a:lnTo>
                  <a:lnTo>
                    <a:pt x="450" y="181"/>
                  </a:lnTo>
                  <a:lnTo>
                    <a:pt x="448" y="168"/>
                  </a:lnTo>
                  <a:lnTo>
                    <a:pt x="444" y="158"/>
                  </a:lnTo>
                  <a:lnTo>
                    <a:pt x="442" y="148"/>
                  </a:lnTo>
                  <a:lnTo>
                    <a:pt x="436" y="137"/>
                  </a:lnTo>
                  <a:lnTo>
                    <a:pt x="431" y="127"/>
                  </a:lnTo>
                  <a:lnTo>
                    <a:pt x="427" y="118"/>
                  </a:lnTo>
                  <a:lnTo>
                    <a:pt x="421" y="108"/>
                  </a:lnTo>
                  <a:lnTo>
                    <a:pt x="415" y="100"/>
                  </a:lnTo>
                  <a:lnTo>
                    <a:pt x="404" y="81"/>
                  </a:lnTo>
                  <a:lnTo>
                    <a:pt x="386" y="64"/>
                  </a:lnTo>
                  <a:lnTo>
                    <a:pt x="379" y="58"/>
                  </a:lnTo>
                  <a:lnTo>
                    <a:pt x="371" y="50"/>
                  </a:lnTo>
                  <a:lnTo>
                    <a:pt x="354" y="39"/>
                  </a:lnTo>
                  <a:lnTo>
                    <a:pt x="335" y="27"/>
                  </a:lnTo>
                  <a:lnTo>
                    <a:pt x="325" y="24"/>
                  </a:lnTo>
                  <a:lnTo>
                    <a:pt x="315" y="18"/>
                  </a:lnTo>
                  <a:lnTo>
                    <a:pt x="304" y="12"/>
                  </a:lnTo>
                  <a:lnTo>
                    <a:pt x="294" y="10"/>
                  </a:lnTo>
                  <a:lnTo>
                    <a:pt x="285" y="6"/>
                  </a:lnTo>
                  <a:lnTo>
                    <a:pt x="271" y="4"/>
                  </a:lnTo>
                  <a:lnTo>
                    <a:pt x="262" y="2"/>
                  </a:lnTo>
                  <a:lnTo>
                    <a:pt x="250" y="0"/>
                  </a:lnTo>
                  <a:lnTo>
                    <a:pt x="204" y="0"/>
                  </a:lnTo>
                  <a:lnTo>
                    <a:pt x="190" y="2"/>
                  </a:lnTo>
                  <a:lnTo>
                    <a:pt x="181" y="4"/>
                  </a:lnTo>
                  <a:lnTo>
                    <a:pt x="167" y="6"/>
                  </a:lnTo>
                  <a:lnTo>
                    <a:pt x="158" y="10"/>
                  </a:lnTo>
                  <a:lnTo>
                    <a:pt x="148" y="12"/>
                  </a:lnTo>
                  <a:lnTo>
                    <a:pt x="137" y="18"/>
                  </a:lnTo>
                  <a:lnTo>
                    <a:pt x="127" y="24"/>
                  </a:lnTo>
                  <a:lnTo>
                    <a:pt x="117" y="27"/>
                  </a:lnTo>
                  <a:lnTo>
                    <a:pt x="108" y="33"/>
                  </a:lnTo>
                  <a:lnTo>
                    <a:pt x="100" y="39"/>
                  </a:lnTo>
                  <a:lnTo>
                    <a:pt x="81" y="50"/>
                  </a:lnTo>
                  <a:lnTo>
                    <a:pt x="66" y="66"/>
                  </a:lnTo>
                  <a:lnTo>
                    <a:pt x="50" y="81"/>
                  </a:lnTo>
                  <a:lnTo>
                    <a:pt x="39" y="100"/>
                  </a:lnTo>
                  <a:lnTo>
                    <a:pt x="33" y="108"/>
                  </a:lnTo>
                  <a:lnTo>
                    <a:pt x="27" y="118"/>
                  </a:lnTo>
                  <a:lnTo>
                    <a:pt x="23" y="127"/>
                  </a:lnTo>
                  <a:lnTo>
                    <a:pt x="18" y="137"/>
                  </a:lnTo>
                  <a:lnTo>
                    <a:pt x="12" y="148"/>
                  </a:lnTo>
                  <a:lnTo>
                    <a:pt x="10" y="158"/>
                  </a:lnTo>
                  <a:lnTo>
                    <a:pt x="6" y="168"/>
                  </a:lnTo>
                  <a:lnTo>
                    <a:pt x="4" y="181"/>
                  </a:lnTo>
                  <a:lnTo>
                    <a:pt x="2" y="191"/>
                  </a:lnTo>
                  <a:lnTo>
                    <a:pt x="0" y="202"/>
                  </a:lnTo>
                  <a:lnTo>
                    <a:pt x="0" y="227"/>
                  </a:lnTo>
                  <a:lnTo>
                    <a:pt x="23" y="227"/>
                  </a:lnTo>
                  <a:lnTo>
                    <a:pt x="23" y="206"/>
                  </a:lnTo>
                  <a:lnTo>
                    <a:pt x="25" y="194"/>
                  </a:lnTo>
                  <a:lnTo>
                    <a:pt x="27" y="185"/>
                  </a:lnTo>
                  <a:lnTo>
                    <a:pt x="29" y="175"/>
                  </a:lnTo>
                  <a:lnTo>
                    <a:pt x="33" y="166"/>
                  </a:lnTo>
                  <a:lnTo>
                    <a:pt x="35" y="156"/>
                  </a:lnTo>
                  <a:lnTo>
                    <a:pt x="37" y="148"/>
                  </a:lnTo>
                  <a:lnTo>
                    <a:pt x="43" y="139"/>
                  </a:lnTo>
                  <a:lnTo>
                    <a:pt x="46" y="129"/>
                  </a:lnTo>
                  <a:lnTo>
                    <a:pt x="52" y="120"/>
                  </a:lnTo>
                  <a:lnTo>
                    <a:pt x="58" y="112"/>
                  </a:lnTo>
                  <a:lnTo>
                    <a:pt x="64" y="102"/>
                  </a:lnTo>
                  <a:lnTo>
                    <a:pt x="69" y="97"/>
                  </a:lnTo>
                  <a:lnTo>
                    <a:pt x="77" y="89"/>
                  </a:lnTo>
                  <a:lnTo>
                    <a:pt x="81" y="81"/>
                  </a:lnTo>
                  <a:lnTo>
                    <a:pt x="89" y="77"/>
                  </a:lnTo>
                  <a:lnTo>
                    <a:pt x="96" y="70"/>
                  </a:lnTo>
                  <a:lnTo>
                    <a:pt x="102" y="64"/>
                  </a:lnTo>
                  <a:lnTo>
                    <a:pt x="112" y="58"/>
                  </a:lnTo>
                  <a:lnTo>
                    <a:pt x="119" y="52"/>
                  </a:lnTo>
                  <a:lnTo>
                    <a:pt x="129" y="47"/>
                  </a:lnTo>
                  <a:lnTo>
                    <a:pt x="139" y="43"/>
                  </a:lnTo>
                  <a:lnTo>
                    <a:pt x="148" y="37"/>
                  </a:lnTo>
                  <a:lnTo>
                    <a:pt x="156" y="35"/>
                  </a:lnTo>
                  <a:lnTo>
                    <a:pt x="165" y="33"/>
                  </a:lnTo>
                  <a:lnTo>
                    <a:pt x="175" y="29"/>
                  </a:lnTo>
                  <a:lnTo>
                    <a:pt x="185" y="27"/>
                  </a:lnTo>
                  <a:lnTo>
                    <a:pt x="194" y="25"/>
                  </a:lnTo>
                  <a:lnTo>
                    <a:pt x="204" y="24"/>
                  </a:lnTo>
                  <a:lnTo>
                    <a:pt x="227" y="24"/>
                  </a:lnTo>
                  <a:lnTo>
                    <a:pt x="246" y="24"/>
                  </a:lnTo>
                  <a:lnTo>
                    <a:pt x="258" y="25"/>
                  </a:lnTo>
                  <a:lnTo>
                    <a:pt x="267" y="27"/>
                  </a:lnTo>
                  <a:lnTo>
                    <a:pt x="277" y="29"/>
                  </a:lnTo>
                  <a:lnTo>
                    <a:pt x="286" y="33"/>
                  </a:lnTo>
                  <a:lnTo>
                    <a:pt x="296" y="35"/>
                  </a:lnTo>
                  <a:lnTo>
                    <a:pt x="304" y="37"/>
                  </a:lnTo>
                  <a:lnTo>
                    <a:pt x="313" y="43"/>
                  </a:lnTo>
                  <a:lnTo>
                    <a:pt x="323" y="47"/>
                  </a:lnTo>
                  <a:lnTo>
                    <a:pt x="342" y="58"/>
                  </a:lnTo>
                  <a:lnTo>
                    <a:pt x="356" y="70"/>
                  </a:lnTo>
                  <a:lnTo>
                    <a:pt x="363" y="77"/>
                  </a:lnTo>
                  <a:lnTo>
                    <a:pt x="371" y="83"/>
                  </a:lnTo>
                  <a:lnTo>
                    <a:pt x="384" y="97"/>
                  </a:lnTo>
                  <a:lnTo>
                    <a:pt x="390" y="102"/>
                  </a:lnTo>
                  <a:lnTo>
                    <a:pt x="396" y="112"/>
                  </a:lnTo>
                  <a:lnTo>
                    <a:pt x="402" y="120"/>
                  </a:lnTo>
                  <a:lnTo>
                    <a:pt x="407" y="129"/>
                  </a:lnTo>
                  <a:lnTo>
                    <a:pt x="411" y="139"/>
                  </a:lnTo>
                  <a:lnTo>
                    <a:pt x="417" y="148"/>
                  </a:lnTo>
                  <a:lnTo>
                    <a:pt x="419" y="156"/>
                  </a:lnTo>
                  <a:lnTo>
                    <a:pt x="421" y="166"/>
                  </a:lnTo>
                  <a:lnTo>
                    <a:pt x="425" y="175"/>
                  </a:lnTo>
                  <a:lnTo>
                    <a:pt x="427" y="185"/>
                  </a:lnTo>
                  <a:lnTo>
                    <a:pt x="429" y="194"/>
                  </a:lnTo>
                  <a:lnTo>
                    <a:pt x="431" y="204"/>
                  </a:lnTo>
                  <a:lnTo>
                    <a:pt x="431" y="216"/>
                  </a:lnTo>
                  <a:lnTo>
                    <a:pt x="432" y="229"/>
                  </a:lnTo>
                  <a:lnTo>
                    <a:pt x="432" y="225"/>
                  </a:lnTo>
                  <a:lnTo>
                    <a:pt x="431" y="235"/>
                  </a:lnTo>
                  <a:lnTo>
                    <a:pt x="431" y="246"/>
                  </a:lnTo>
                  <a:lnTo>
                    <a:pt x="429" y="258"/>
                  </a:lnTo>
                  <a:lnTo>
                    <a:pt x="427" y="267"/>
                  </a:lnTo>
                  <a:lnTo>
                    <a:pt x="425" y="277"/>
                  </a:lnTo>
                  <a:lnTo>
                    <a:pt x="421" y="287"/>
                  </a:lnTo>
                  <a:lnTo>
                    <a:pt x="419" y="296"/>
                  </a:lnTo>
                  <a:lnTo>
                    <a:pt x="417" y="304"/>
                  </a:lnTo>
                  <a:lnTo>
                    <a:pt x="411" y="314"/>
                  </a:lnTo>
                  <a:lnTo>
                    <a:pt x="407" y="323"/>
                  </a:lnTo>
                  <a:lnTo>
                    <a:pt x="396" y="342"/>
                  </a:lnTo>
                  <a:lnTo>
                    <a:pt x="384" y="356"/>
                  </a:lnTo>
                  <a:lnTo>
                    <a:pt x="356" y="385"/>
                  </a:lnTo>
                  <a:lnTo>
                    <a:pt x="342" y="396"/>
                  </a:lnTo>
                  <a:lnTo>
                    <a:pt x="323" y="408"/>
                  </a:lnTo>
                  <a:lnTo>
                    <a:pt x="313" y="412"/>
                  </a:lnTo>
                  <a:lnTo>
                    <a:pt x="304" y="417"/>
                  </a:lnTo>
                  <a:lnTo>
                    <a:pt x="296" y="419"/>
                  </a:lnTo>
                  <a:lnTo>
                    <a:pt x="286" y="421"/>
                  </a:lnTo>
                  <a:lnTo>
                    <a:pt x="277" y="425"/>
                  </a:lnTo>
                  <a:lnTo>
                    <a:pt x="267" y="427"/>
                  </a:lnTo>
                  <a:lnTo>
                    <a:pt x="258" y="429"/>
                  </a:lnTo>
                  <a:lnTo>
                    <a:pt x="248" y="431"/>
                  </a:lnTo>
                  <a:lnTo>
                    <a:pt x="235" y="431"/>
                  </a:lnTo>
                  <a:lnTo>
                    <a:pt x="225" y="433"/>
                  </a:lnTo>
                  <a:lnTo>
                    <a:pt x="229" y="433"/>
                  </a:lnTo>
                  <a:lnTo>
                    <a:pt x="217" y="431"/>
                  </a:lnTo>
                  <a:lnTo>
                    <a:pt x="206" y="431"/>
                  </a:lnTo>
                  <a:lnTo>
                    <a:pt x="194" y="429"/>
                  </a:lnTo>
                  <a:lnTo>
                    <a:pt x="185" y="427"/>
                  </a:lnTo>
                  <a:lnTo>
                    <a:pt x="175" y="425"/>
                  </a:lnTo>
                  <a:lnTo>
                    <a:pt x="165" y="421"/>
                  </a:lnTo>
                  <a:lnTo>
                    <a:pt x="156" y="419"/>
                  </a:lnTo>
                  <a:lnTo>
                    <a:pt x="148" y="417"/>
                  </a:lnTo>
                  <a:lnTo>
                    <a:pt x="139" y="412"/>
                  </a:lnTo>
                  <a:lnTo>
                    <a:pt x="129" y="408"/>
                  </a:lnTo>
                  <a:lnTo>
                    <a:pt x="119" y="402"/>
                  </a:lnTo>
                  <a:lnTo>
                    <a:pt x="112" y="396"/>
                  </a:lnTo>
                  <a:lnTo>
                    <a:pt x="102" y="390"/>
                  </a:lnTo>
                  <a:lnTo>
                    <a:pt x="96" y="385"/>
                  </a:lnTo>
                  <a:lnTo>
                    <a:pt x="83" y="371"/>
                  </a:lnTo>
                  <a:lnTo>
                    <a:pt x="77" y="364"/>
                  </a:lnTo>
                  <a:lnTo>
                    <a:pt x="69" y="356"/>
                  </a:lnTo>
                  <a:lnTo>
                    <a:pt x="58" y="342"/>
                  </a:lnTo>
                  <a:lnTo>
                    <a:pt x="46" y="323"/>
                  </a:lnTo>
                  <a:lnTo>
                    <a:pt x="43" y="314"/>
                  </a:lnTo>
                  <a:lnTo>
                    <a:pt x="37" y="304"/>
                  </a:lnTo>
                  <a:lnTo>
                    <a:pt x="35" y="296"/>
                  </a:lnTo>
                  <a:lnTo>
                    <a:pt x="33" y="287"/>
                  </a:lnTo>
                  <a:lnTo>
                    <a:pt x="29" y="277"/>
                  </a:lnTo>
                  <a:lnTo>
                    <a:pt x="27" y="267"/>
                  </a:lnTo>
                  <a:lnTo>
                    <a:pt x="25" y="258"/>
                  </a:lnTo>
                  <a:lnTo>
                    <a:pt x="23" y="248"/>
                  </a:lnTo>
                  <a:lnTo>
                    <a:pt x="23" y="227"/>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11" name="Freeform 14"/>
            <p:cNvSpPr>
              <a:spLocks/>
            </p:cNvSpPr>
            <p:nvPr/>
          </p:nvSpPr>
          <p:spPr bwMode="auto">
            <a:xfrm>
              <a:off x="2500" y="1850"/>
              <a:ext cx="541" cy="42"/>
            </a:xfrm>
            <a:custGeom>
              <a:avLst/>
              <a:gdLst>
                <a:gd name="T0" fmla="*/ 19 w 541"/>
                <a:gd name="T1" fmla="*/ 4 h 42"/>
                <a:gd name="T2" fmla="*/ 13 w 541"/>
                <a:gd name="T3" fmla="*/ 4 h 42"/>
                <a:gd name="T4" fmla="*/ 9 w 541"/>
                <a:gd name="T5" fmla="*/ 6 h 42"/>
                <a:gd name="T6" fmla="*/ 2 w 541"/>
                <a:gd name="T7" fmla="*/ 13 h 42"/>
                <a:gd name="T8" fmla="*/ 0 w 541"/>
                <a:gd name="T9" fmla="*/ 17 h 42"/>
                <a:gd name="T10" fmla="*/ 0 w 541"/>
                <a:gd name="T11" fmla="*/ 29 h 42"/>
                <a:gd name="T12" fmla="*/ 2 w 541"/>
                <a:gd name="T13" fmla="*/ 32 h 42"/>
                <a:gd name="T14" fmla="*/ 9 w 541"/>
                <a:gd name="T15" fmla="*/ 40 h 42"/>
                <a:gd name="T16" fmla="*/ 13 w 541"/>
                <a:gd name="T17" fmla="*/ 42 h 42"/>
                <a:gd name="T18" fmla="*/ 19 w 541"/>
                <a:gd name="T19" fmla="*/ 42 h 42"/>
                <a:gd name="T20" fmla="*/ 522 w 541"/>
                <a:gd name="T21" fmla="*/ 38 h 42"/>
                <a:gd name="T22" fmla="*/ 528 w 541"/>
                <a:gd name="T23" fmla="*/ 38 h 42"/>
                <a:gd name="T24" fmla="*/ 532 w 541"/>
                <a:gd name="T25" fmla="*/ 36 h 42"/>
                <a:gd name="T26" fmla="*/ 539 w 541"/>
                <a:gd name="T27" fmla="*/ 29 h 42"/>
                <a:gd name="T28" fmla="*/ 541 w 541"/>
                <a:gd name="T29" fmla="*/ 25 h 42"/>
                <a:gd name="T30" fmla="*/ 541 w 541"/>
                <a:gd name="T31" fmla="*/ 13 h 42"/>
                <a:gd name="T32" fmla="*/ 539 w 541"/>
                <a:gd name="T33" fmla="*/ 9 h 42"/>
                <a:gd name="T34" fmla="*/ 532 w 541"/>
                <a:gd name="T35" fmla="*/ 2 h 42"/>
                <a:gd name="T36" fmla="*/ 528 w 541"/>
                <a:gd name="T37" fmla="*/ 0 h 42"/>
                <a:gd name="T38" fmla="*/ 522 w 541"/>
                <a:gd name="T39" fmla="*/ 0 h 42"/>
                <a:gd name="T40" fmla="*/ 19 w 541"/>
                <a:gd name="T41" fmla="*/ 4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1" h="42">
                  <a:moveTo>
                    <a:pt x="19" y="4"/>
                  </a:moveTo>
                  <a:lnTo>
                    <a:pt x="13" y="4"/>
                  </a:lnTo>
                  <a:lnTo>
                    <a:pt x="9" y="6"/>
                  </a:lnTo>
                  <a:lnTo>
                    <a:pt x="2" y="13"/>
                  </a:lnTo>
                  <a:lnTo>
                    <a:pt x="0" y="17"/>
                  </a:lnTo>
                  <a:lnTo>
                    <a:pt x="0" y="29"/>
                  </a:lnTo>
                  <a:lnTo>
                    <a:pt x="2" y="32"/>
                  </a:lnTo>
                  <a:lnTo>
                    <a:pt x="9" y="40"/>
                  </a:lnTo>
                  <a:lnTo>
                    <a:pt x="13" y="42"/>
                  </a:lnTo>
                  <a:lnTo>
                    <a:pt x="19" y="42"/>
                  </a:lnTo>
                  <a:lnTo>
                    <a:pt x="522" y="38"/>
                  </a:lnTo>
                  <a:lnTo>
                    <a:pt x="528" y="38"/>
                  </a:lnTo>
                  <a:lnTo>
                    <a:pt x="532" y="36"/>
                  </a:lnTo>
                  <a:lnTo>
                    <a:pt x="539" y="29"/>
                  </a:lnTo>
                  <a:lnTo>
                    <a:pt x="541" y="25"/>
                  </a:lnTo>
                  <a:lnTo>
                    <a:pt x="541" y="13"/>
                  </a:lnTo>
                  <a:lnTo>
                    <a:pt x="539" y="9"/>
                  </a:lnTo>
                  <a:lnTo>
                    <a:pt x="532" y="2"/>
                  </a:lnTo>
                  <a:lnTo>
                    <a:pt x="528" y="0"/>
                  </a:lnTo>
                  <a:lnTo>
                    <a:pt x="522" y="0"/>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12" name="Rectangle 15"/>
            <p:cNvSpPr>
              <a:spLocks noChangeArrowheads="1"/>
            </p:cNvSpPr>
            <p:nvPr/>
          </p:nvSpPr>
          <p:spPr bwMode="auto">
            <a:xfrm>
              <a:off x="3185" y="1783"/>
              <a:ext cx="1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00"/>
                  </a:solidFill>
                  <a:latin typeface="Swiss 721 SWA" charset="0"/>
                </a:rPr>
                <a:t>C</a:t>
              </a:r>
              <a:endParaRPr kumimoji="0" lang="en-US" altLang="tr-TR" sz="2400">
                <a:solidFill>
                  <a:srgbClr val="00FF00"/>
                </a:solidFill>
              </a:endParaRPr>
            </a:p>
          </p:txBody>
        </p:sp>
        <p:sp>
          <p:nvSpPr>
            <p:cNvPr id="183313" name="Rectangle 16"/>
            <p:cNvSpPr>
              <a:spLocks noChangeArrowheads="1"/>
            </p:cNvSpPr>
            <p:nvPr/>
          </p:nvSpPr>
          <p:spPr bwMode="auto">
            <a:xfrm>
              <a:off x="2573" y="1639"/>
              <a:ext cx="20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00"/>
                  </a:solidFill>
                  <a:latin typeface="Swiss 721 SWA" charset="0"/>
                </a:rPr>
                <a:t>1/0</a:t>
              </a:r>
              <a:endParaRPr kumimoji="0" lang="en-US" altLang="tr-TR" sz="2400">
                <a:solidFill>
                  <a:srgbClr val="00FF00"/>
                </a:solidFill>
              </a:endParaRPr>
            </a:p>
          </p:txBody>
        </p:sp>
        <p:sp>
          <p:nvSpPr>
            <p:cNvPr id="183314" name="Freeform 17"/>
            <p:cNvSpPr>
              <a:spLocks/>
            </p:cNvSpPr>
            <p:nvPr/>
          </p:nvSpPr>
          <p:spPr bwMode="auto">
            <a:xfrm>
              <a:off x="3988" y="1663"/>
              <a:ext cx="455" cy="456"/>
            </a:xfrm>
            <a:custGeom>
              <a:avLst/>
              <a:gdLst>
                <a:gd name="T0" fmla="*/ 4 w 455"/>
                <a:gd name="T1" fmla="*/ 271 h 456"/>
                <a:gd name="T2" fmla="*/ 17 w 455"/>
                <a:gd name="T3" fmla="*/ 316 h 456"/>
                <a:gd name="T4" fmla="*/ 50 w 455"/>
                <a:gd name="T5" fmla="*/ 371 h 456"/>
                <a:gd name="T6" fmla="*/ 100 w 455"/>
                <a:gd name="T7" fmla="*/ 415 h 456"/>
                <a:gd name="T8" fmla="*/ 136 w 455"/>
                <a:gd name="T9" fmla="*/ 437 h 456"/>
                <a:gd name="T10" fmla="*/ 180 w 455"/>
                <a:gd name="T11" fmla="*/ 450 h 456"/>
                <a:gd name="T12" fmla="*/ 225 w 455"/>
                <a:gd name="T13" fmla="*/ 456 h 456"/>
                <a:gd name="T14" fmla="*/ 261 w 455"/>
                <a:gd name="T15" fmla="*/ 452 h 456"/>
                <a:gd name="T16" fmla="*/ 303 w 455"/>
                <a:gd name="T17" fmla="*/ 442 h 456"/>
                <a:gd name="T18" fmla="*/ 353 w 455"/>
                <a:gd name="T19" fmla="*/ 415 h 456"/>
                <a:gd name="T20" fmla="*/ 426 w 455"/>
                <a:gd name="T21" fmla="*/ 335 h 456"/>
                <a:gd name="T22" fmla="*/ 444 w 455"/>
                <a:gd name="T23" fmla="*/ 294 h 456"/>
                <a:gd name="T24" fmla="*/ 453 w 455"/>
                <a:gd name="T25" fmla="*/ 250 h 456"/>
                <a:gd name="T26" fmla="*/ 453 w 455"/>
                <a:gd name="T27" fmla="*/ 216 h 456"/>
                <a:gd name="T28" fmla="*/ 447 w 455"/>
                <a:gd name="T29" fmla="*/ 168 h 456"/>
                <a:gd name="T30" fmla="*/ 430 w 455"/>
                <a:gd name="T31" fmla="*/ 127 h 456"/>
                <a:gd name="T32" fmla="*/ 403 w 455"/>
                <a:gd name="T33" fmla="*/ 81 h 456"/>
                <a:gd name="T34" fmla="*/ 353 w 455"/>
                <a:gd name="T35" fmla="*/ 39 h 456"/>
                <a:gd name="T36" fmla="*/ 303 w 455"/>
                <a:gd name="T37" fmla="*/ 12 h 456"/>
                <a:gd name="T38" fmla="*/ 261 w 455"/>
                <a:gd name="T39" fmla="*/ 2 h 456"/>
                <a:gd name="T40" fmla="*/ 180 w 455"/>
                <a:gd name="T41" fmla="*/ 4 h 456"/>
                <a:gd name="T42" fmla="*/ 136 w 455"/>
                <a:gd name="T43" fmla="*/ 18 h 456"/>
                <a:gd name="T44" fmla="*/ 100 w 455"/>
                <a:gd name="T45" fmla="*/ 39 h 456"/>
                <a:gd name="T46" fmla="*/ 38 w 455"/>
                <a:gd name="T47" fmla="*/ 100 h 456"/>
                <a:gd name="T48" fmla="*/ 17 w 455"/>
                <a:gd name="T49" fmla="*/ 137 h 456"/>
                <a:gd name="T50" fmla="*/ 4 w 455"/>
                <a:gd name="T51" fmla="*/ 181 h 456"/>
                <a:gd name="T52" fmla="*/ 23 w 455"/>
                <a:gd name="T53" fmla="*/ 227 h 456"/>
                <a:gd name="T54" fmla="*/ 29 w 455"/>
                <a:gd name="T55" fmla="*/ 175 h 456"/>
                <a:gd name="T56" fmla="*/ 42 w 455"/>
                <a:gd name="T57" fmla="*/ 139 h 456"/>
                <a:gd name="T58" fmla="*/ 63 w 455"/>
                <a:gd name="T59" fmla="*/ 102 h 456"/>
                <a:gd name="T60" fmla="*/ 88 w 455"/>
                <a:gd name="T61" fmla="*/ 77 h 456"/>
                <a:gd name="T62" fmla="*/ 119 w 455"/>
                <a:gd name="T63" fmla="*/ 52 h 456"/>
                <a:gd name="T64" fmla="*/ 156 w 455"/>
                <a:gd name="T65" fmla="*/ 35 h 456"/>
                <a:gd name="T66" fmla="*/ 194 w 455"/>
                <a:gd name="T67" fmla="*/ 25 h 456"/>
                <a:gd name="T68" fmla="*/ 257 w 455"/>
                <a:gd name="T69" fmla="*/ 25 h 456"/>
                <a:gd name="T70" fmla="*/ 296 w 455"/>
                <a:gd name="T71" fmla="*/ 35 h 456"/>
                <a:gd name="T72" fmla="*/ 342 w 455"/>
                <a:gd name="T73" fmla="*/ 58 h 456"/>
                <a:gd name="T74" fmla="*/ 384 w 455"/>
                <a:gd name="T75" fmla="*/ 97 h 456"/>
                <a:gd name="T76" fmla="*/ 407 w 455"/>
                <a:gd name="T77" fmla="*/ 129 h 456"/>
                <a:gd name="T78" fmla="*/ 421 w 455"/>
                <a:gd name="T79" fmla="*/ 166 h 456"/>
                <a:gd name="T80" fmla="*/ 430 w 455"/>
                <a:gd name="T81" fmla="*/ 204 h 456"/>
                <a:gd name="T82" fmla="*/ 430 w 455"/>
                <a:gd name="T83" fmla="*/ 235 h 456"/>
                <a:gd name="T84" fmla="*/ 424 w 455"/>
                <a:gd name="T85" fmla="*/ 277 h 456"/>
                <a:gd name="T86" fmla="*/ 411 w 455"/>
                <a:gd name="T87" fmla="*/ 314 h 456"/>
                <a:gd name="T88" fmla="*/ 355 w 455"/>
                <a:gd name="T89" fmla="*/ 385 h 456"/>
                <a:gd name="T90" fmla="*/ 303 w 455"/>
                <a:gd name="T91" fmla="*/ 417 h 456"/>
                <a:gd name="T92" fmla="*/ 267 w 455"/>
                <a:gd name="T93" fmla="*/ 427 h 456"/>
                <a:gd name="T94" fmla="*/ 225 w 455"/>
                <a:gd name="T95" fmla="*/ 433 h 456"/>
                <a:gd name="T96" fmla="*/ 194 w 455"/>
                <a:gd name="T97" fmla="*/ 429 h 456"/>
                <a:gd name="T98" fmla="*/ 156 w 455"/>
                <a:gd name="T99" fmla="*/ 419 h 456"/>
                <a:gd name="T100" fmla="*/ 119 w 455"/>
                <a:gd name="T101" fmla="*/ 402 h 456"/>
                <a:gd name="T102" fmla="*/ 83 w 455"/>
                <a:gd name="T103" fmla="*/ 371 h 456"/>
                <a:gd name="T104" fmla="*/ 46 w 455"/>
                <a:gd name="T105" fmla="*/ 323 h 456"/>
                <a:gd name="T106" fmla="*/ 33 w 455"/>
                <a:gd name="T107" fmla="*/ 287 h 456"/>
                <a:gd name="T108" fmla="*/ 23 w 455"/>
                <a:gd name="T109" fmla="*/ 248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5" h="456">
                  <a:moveTo>
                    <a:pt x="0" y="227"/>
                  </a:moveTo>
                  <a:lnTo>
                    <a:pt x="0" y="248"/>
                  </a:lnTo>
                  <a:lnTo>
                    <a:pt x="2" y="262"/>
                  </a:lnTo>
                  <a:lnTo>
                    <a:pt x="4" y="271"/>
                  </a:lnTo>
                  <a:lnTo>
                    <a:pt x="6" y="285"/>
                  </a:lnTo>
                  <a:lnTo>
                    <a:pt x="10" y="294"/>
                  </a:lnTo>
                  <a:lnTo>
                    <a:pt x="11" y="304"/>
                  </a:lnTo>
                  <a:lnTo>
                    <a:pt x="17" y="316"/>
                  </a:lnTo>
                  <a:lnTo>
                    <a:pt x="23" y="325"/>
                  </a:lnTo>
                  <a:lnTo>
                    <a:pt x="27" y="335"/>
                  </a:lnTo>
                  <a:lnTo>
                    <a:pt x="38" y="354"/>
                  </a:lnTo>
                  <a:lnTo>
                    <a:pt x="50" y="371"/>
                  </a:lnTo>
                  <a:lnTo>
                    <a:pt x="58" y="379"/>
                  </a:lnTo>
                  <a:lnTo>
                    <a:pt x="63" y="387"/>
                  </a:lnTo>
                  <a:lnTo>
                    <a:pt x="81" y="404"/>
                  </a:lnTo>
                  <a:lnTo>
                    <a:pt x="100" y="415"/>
                  </a:lnTo>
                  <a:lnTo>
                    <a:pt x="107" y="421"/>
                  </a:lnTo>
                  <a:lnTo>
                    <a:pt x="117" y="427"/>
                  </a:lnTo>
                  <a:lnTo>
                    <a:pt x="127" y="431"/>
                  </a:lnTo>
                  <a:lnTo>
                    <a:pt x="136" y="437"/>
                  </a:lnTo>
                  <a:lnTo>
                    <a:pt x="148" y="442"/>
                  </a:lnTo>
                  <a:lnTo>
                    <a:pt x="157" y="444"/>
                  </a:lnTo>
                  <a:lnTo>
                    <a:pt x="167" y="448"/>
                  </a:lnTo>
                  <a:lnTo>
                    <a:pt x="180" y="450"/>
                  </a:lnTo>
                  <a:lnTo>
                    <a:pt x="190" y="452"/>
                  </a:lnTo>
                  <a:lnTo>
                    <a:pt x="202" y="454"/>
                  </a:lnTo>
                  <a:lnTo>
                    <a:pt x="213" y="454"/>
                  </a:lnTo>
                  <a:lnTo>
                    <a:pt x="225" y="456"/>
                  </a:lnTo>
                  <a:lnTo>
                    <a:pt x="229" y="456"/>
                  </a:lnTo>
                  <a:lnTo>
                    <a:pt x="238" y="454"/>
                  </a:lnTo>
                  <a:lnTo>
                    <a:pt x="248" y="454"/>
                  </a:lnTo>
                  <a:lnTo>
                    <a:pt x="261" y="452"/>
                  </a:lnTo>
                  <a:lnTo>
                    <a:pt x="271" y="450"/>
                  </a:lnTo>
                  <a:lnTo>
                    <a:pt x="284" y="448"/>
                  </a:lnTo>
                  <a:lnTo>
                    <a:pt x="294" y="444"/>
                  </a:lnTo>
                  <a:lnTo>
                    <a:pt x="303" y="442"/>
                  </a:lnTo>
                  <a:lnTo>
                    <a:pt x="315" y="437"/>
                  </a:lnTo>
                  <a:lnTo>
                    <a:pt x="325" y="431"/>
                  </a:lnTo>
                  <a:lnTo>
                    <a:pt x="334" y="427"/>
                  </a:lnTo>
                  <a:lnTo>
                    <a:pt x="353" y="415"/>
                  </a:lnTo>
                  <a:lnTo>
                    <a:pt x="371" y="404"/>
                  </a:lnTo>
                  <a:lnTo>
                    <a:pt x="403" y="371"/>
                  </a:lnTo>
                  <a:lnTo>
                    <a:pt x="415" y="354"/>
                  </a:lnTo>
                  <a:lnTo>
                    <a:pt x="426" y="335"/>
                  </a:lnTo>
                  <a:lnTo>
                    <a:pt x="430" y="325"/>
                  </a:lnTo>
                  <a:lnTo>
                    <a:pt x="436" y="316"/>
                  </a:lnTo>
                  <a:lnTo>
                    <a:pt x="442" y="304"/>
                  </a:lnTo>
                  <a:lnTo>
                    <a:pt x="444" y="294"/>
                  </a:lnTo>
                  <a:lnTo>
                    <a:pt x="447" y="285"/>
                  </a:lnTo>
                  <a:lnTo>
                    <a:pt x="449" y="271"/>
                  </a:lnTo>
                  <a:lnTo>
                    <a:pt x="451" y="262"/>
                  </a:lnTo>
                  <a:lnTo>
                    <a:pt x="453" y="250"/>
                  </a:lnTo>
                  <a:lnTo>
                    <a:pt x="453" y="239"/>
                  </a:lnTo>
                  <a:lnTo>
                    <a:pt x="455" y="229"/>
                  </a:lnTo>
                  <a:lnTo>
                    <a:pt x="455" y="225"/>
                  </a:lnTo>
                  <a:lnTo>
                    <a:pt x="453" y="216"/>
                  </a:lnTo>
                  <a:lnTo>
                    <a:pt x="453" y="204"/>
                  </a:lnTo>
                  <a:lnTo>
                    <a:pt x="451" y="191"/>
                  </a:lnTo>
                  <a:lnTo>
                    <a:pt x="449" y="181"/>
                  </a:lnTo>
                  <a:lnTo>
                    <a:pt x="447" y="168"/>
                  </a:lnTo>
                  <a:lnTo>
                    <a:pt x="444" y="158"/>
                  </a:lnTo>
                  <a:lnTo>
                    <a:pt x="442" y="148"/>
                  </a:lnTo>
                  <a:lnTo>
                    <a:pt x="436" y="137"/>
                  </a:lnTo>
                  <a:lnTo>
                    <a:pt x="430" y="127"/>
                  </a:lnTo>
                  <a:lnTo>
                    <a:pt x="426" y="118"/>
                  </a:lnTo>
                  <a:lnTo>
                    <a:pt x="421" y="108"/>
                  </a:lnTo>
                  <a:lnTo>
                    <a:pt x="415" y="100"/>
                  </a:lnTo>
                  <a:lnTo>
                    <a:pt x="403" y="81"/>
                  </a:lnTo>
                  <a:lnTo>
                    <a:pt x="386" y="64"/>
                  </a:lnTo>
                  <a:lnTo>
                    <a:pt x="378" y="58"/>
                  </a:lnTo>
                  <a:lnTo>
                    <a:pt x="371" y="50"/>
                  </a:lnTo>
                  <a:lnTo>
                    <a:pt x="353" y="39"/>
                  </a:lnTo>
                  <a:lnTo>
                    <a:pt x="334" y="27"/>
                  </a:lnTo>
                  <a:lnTo>
                    <a:pt x="325" y="24"/>
                  </a:lnTo>
                  <a:lnTo>
                    <a:pt x="315" y="18"/>
                  </a:lnTo>
                  <a:lnTo>
                    <a:pt x="303" y="12"/>
                  </a:lnTo>
                  <a:lnTo>
                    <a:pt x="294" y="10"/>
                  </a:lnTo>
                  <a:lnTo>
                    <a:pt x="284" y="6"/>
                  </a:lnTo>
                  <a:lnTo>
                    <a:pt x="271" y="4"/>
                  </a:lnTo>
                  <a:lnTo>
                    <a:pt x="261" y="2"/>
                  </a:lnTo>
                  <a:lnTo>
                    <a:pt x="250" y="0"/>
                  </a:lnTo>
                  <a:lnTo>
                    <a:pt x="204" y="0"/>
                  </a:lnTo>
                  <a:lnTo>
                    <a:pt x="190" y="2"/>
                  </a:lnTo>
                  <a:lnTo>
                    <a:pt x="180" y="4"/>
                  </a:lnTo>
                  <a:lnTo>
                    <a:pt x="167" y="6"/>
                  </a:lnTo>
                  <a:lnTo>
                    <a:pt x="157" y="10"/>
                  </a:lnTo>
                  <a:lnTo>
                    <a:pt x="148" y="12"/>
                  </a:lnTo>
                  <a:lnTo>
                    <a:pt x="136" y="18"/>
                  </a:lnTo>
                  <a:lnTo>
                    <a:pt x="127" y="24"/>
                  </a:lnTo>
                  <a:lnTo>
                    <a:pt x="117" y="27"/>
                  </a:lnTo>
                  <a:lnTo>
                    <a:pt x="107" y="33"/>
                  </a:lnTo>
                  <a:lnTo>
                    <a:pt x="100" y="39"/>
                  </a:lnTo>
                  <a:lnTo>
                    <a:pt x="81" y="50"/>
                  </a:lnTo>
                  <a:lnTo>
                    <a:pt x="65" y="66"/>
                  </a:lnTo>
                  <a:lnTo>
                    <a:pt x="50" y="81"/>
                  </a:lnTo>
                  <a:lnTo>
                    <a:pt x="38" y="100"/>
                  </a:lnTo>
                  <a:lnTo>
                    <a:pt x="33" y="108"/>
                  </a:lnTo>
                  <a:lnTo>
                    <a:pt x="27" y="118"/>
                  </a:lnTo>
                  <a:lnTo>
                    <a:pt x="23" y="127"/>
                  </a:lnTo>
                  <a:lnTo>
                    <a:pt x="17" y="137"/>
                  </a:lnTo>
                  <a:lnTo>
                    <a:pt x="11" y="148"/>
                  </a:lnTo>
                  <a:lnTo>
                    <a:pt x="10" y="158"/>
                  </a:lnTo>
                  <a:lnTo>
                    <a:pt x="6" y="168"/>
                  </a:lnTo>
                  <a:lnTo>
                    <a:pt x="4" y="181"/>
                  </a:lnTo>
                  <a:lnTo>
                    <a:pt x="2" y="191"/>
                  </a:lnTo>
                  <a:lnTo>
                    <a:pt x="0" y="202"/>
                  </a:lnTo>
                  <a:lnTo>
                    <a:pt x="0" y="227"/>
                  </a:lnTo>
                  <a:lnTo>
                    <a:pt x="23" y="227"/>
                  </a:lnTo>
                  <a:lnTo>
                    <a:pt x="23" y="206"/>
                  </a:lnTo>
                  <a:lnTo>
                    <a:pt x="25" y="194"/>
                  </a:lnTo>
                  <a:lnTo>
                    <a:pt x="27" y="185"/>
                  </a:lnTo>
                  <a:lnTo>
                    <a:pt x="29" y="175"/>
                  </a:lnTo>
                  <a:lnTo>
                    <a:pt x="33" y="166"/>
                  </a:lnTo>
                  <a:lnTo>
                    <a:pt x="35" y="156"/>
                  </a:lnTo>
                  <a:lnTo>
                    <a:pt x="36" y="148"/>
                  </a:lnTo>
                  <a:lnTo>
                    <a:pt x="42" y="139"/>
                  </a:lnTo>
                  <a:lnTo>
                    <a:pt x="46" y="129"/>
                  </a:lnTo>
                  <a:lnTo>
                    <a:pt x="52" y="120"/>
                  </a:lnTo>
                  <a:lnTo>
                    <a:pt x="58" y="112"/>
                  </a:lnTo>
                  <a:lnTo>
                    <a:pt x="63" y="102"/>
                  </a:lnTo>
                  <a:lnTo>
                    <a:pt x="69" y="97"/>
                  </a:lnTo>
                  <a:lnTo>
                    <a:pt x="77" y="89"/>
                  </a:lnTo>
                  <a:lnTo>
                    <a:pt x="81" y="81"/>
                  </a:lnTo>
                  <a:lnTo>
                    <a:pt x="88" y="77"/>
                  </a:lnTo>
                  <a:lnTo>
                    <a:pt x="96" y="70"/>
                  </a:lnTo>
                  <a:lnTo>
                    <a:pt x="102" y="64"/>
                  </a:lnTo>
                  <a:lnTo>
                    <a:pt x="111" y="58"/>
                  </a:lnTo>
                  <a:lnTo>
                    <a:pt x="119" y="52"/>
                  </a:lnTo>
                  <a:lnTo>
                    <a:pt x="129" y="47"/>
                  </a:lnTo>
                  <a:lnTo>
                    <a:pt x="138" y="43"/>
                  </a:lnTo>
                  <a:lnTo>
                    <a:pt x="148" y="37"/>
                  </a:lnTo>
                  <a:lnTo>
                    <a:pt x="156" y="35"/>
                  </a:lnTo>
                  <a:lnTo>
                    <a:pt x="165" y="33"/>
                  </a:lnTo>
                  <a:lnTo>
                    <a:pt x="175" y="29"/>
                  </a:lnTo>
                  <a:lnTo>
                    <a:pt x="184" y="27"/>
                  </a:lnTo>
                  <a:lnTo>
                    <a:pt x="194" y="25"/>
                  </a:lnTo>
                  <a:lnTo>
                    <a:pt x="204" y="24"/>
                  </a:lnTo>
                  <a:lnTo>
                    <a:pt x="227" y="24"/>
                  </a:lnTo>
                  <a:lnTo>
                    <a:pt x="246" y="24"/>
                  </a:lnTo>
                  <a:lnTo>
                    <a:pt x="257" y="25"/>
                  </a:lnTo>
                  <a:lnTo>
                    <a:pt x="267" y="27"/>
                  </a:lnTo>
                  <a:lnTo>
                    <a:pt x="277" y="29"/>
                  </a:lnTo>
                  <a:lnTo>
                    <a:pt x="286" y="33"/>
                  </a:lnTo>
                  <a:lnTo>
                    <a:pt x="296" y="35"/>
                  </a:lnTo>
                  <a:lnTo>
                    <a:pt x="303" y="37"/>
                  </a:lnTo>
                  <a:lnTo>
                    <a:pt x="313" y="43"/>
                  </a:lnTo>
                  <a:lnTo>
                    <a:pt x="323" y="47"/>
                  </a:lnTo>
                  <a:lnTo>
                    <a:pt x="342" y="58"/>
                  </a:lnTo>
                  <a:lnTo>
                    <a:pt x="355" y="70"/>
                  </a:lnTo>
                  <a:lnTo>
                    <a:pt x="363" y="77"/>
                  </a:lnTo>
                  <a:lnTo>
                    <a:pt x="371" y="83"/>
                  </a:lnTo>
                  <a:lnTo>
                    <a:pt x="384" y="97"/>
                  </a:lnTo>
                  <a:lnTo>
                    <a:pt x="390" y="102"/>
                  </a:lnTo>
                  <a:lnTo>
                    <a:pt x="396" y="112"/>
                  </a:lnTo>
                  <a:lnTo>
                    <a:pt x="401" y="120"/>
                  </a:lnTo>
                  <a:lnTo>
                    <a:pt x="407" y="129"/>
                  </a:lnTo>
                  <a:lnTo>
                    <a:pt x="411" y="139"/>
                  </a:lnTo>
                  <a:lnTo>
                    <a:pt x="417" y="148"/>
                  </a:lnTo>
                  <a:lnTo>
                    <a:pt x="419" y="156"/>
                  </a:lnTo>
                  <a:lnTo>
                    <a:pt x="421" y="166"/>
                  </a:lnTo>
                  <a:lnTo>
                    <a:pt x="424" y="175"/>
                  </a:lnTo>
                  <a:lnTo>
                    <a:pt x="426" y="185"/>
                  </a:lnTo>
                  <a:lnTo>
                    <a:pt x="428" y="194"/>
                  </a:lnTo>
                  <a:lnTo>
                    <a:pt x="430" y="204"/>
                  </a:lnTo>
                  <a:lnTo>
                    <a:pt x="430" y="216"/>
                  </a:lnTo>
                  <a:lnTo>
                    <a:pt x="432" y="229"/>
                  </a:lnTo>
                  <a:lnTo>
                    <a:pt x="432" y="225"/>
                  </a:lnTo>
                  <a:lnTo>
                    <a:pt x="430" y="235"/>
                  </a:lnTo>
                  <a:lnTo>
                    <a:pt x="430" y="246"/>
                  </a:lnTo>
                  <a:lnTo>
                    <a:pt x="428" y="258"/>
                  </a:lnTo>
                  <a:lnTo>
                    <a:pt x="426" y="267"/>
                  </a:lnTo>
                  <a:lnTo>
                    <a:pt x="424" y="277"/>
                  </a:lnTo>
                  <a:lnTo>
                    <a:pt x="421" y="287"/>
                  </a:lnTo>
                  <a:lnTo>
                    <a:pt x="419" y="296"/>
                  </a:lnTo>
                  <a:lnTo>
                    <a:pt x="417" y="304"/>
                  </a:lnTo>
                  <a:lnTo>
                    <a:pt x="411" y="314"/>
                  </a:lnTo>
                  <a:lnTo>
                    <a:pt x="407" y="323"/>
                  </a:lnTo>
                  <a:lnTo>
                    <a:pt x="396" y="342"/>
                  </a:lnTo>
                  <a:lnTo>
                    <a:pt x="384" y="356"/>
                  </a:lnTo>
                  <a:lnTo>
                    <a:pt x="355" y="385"/>
                  </a:lnTo>
                  <a:lnTo>
                    <a:pt x="342" y="396"/>
                  </a:lnTo>
                  <a:lnTo>
                    <a:pt x="323" y="408"/>
                  </a:lnTo>
                  <a:lnTo>
                    <a:pt x="313" y="412"/>
                  </a:lnTo>
                  <a:lnTo>
                    <a:pt x="303" y="417"/>
                  </a:lnTo>
                  <a:lnTo>
                    <a:pt x="296" y="419"/>
                  </a:lnTo>
                  <a:lnTo>
                    <a:pt x="286" y="421"/>
                  </a:lnTo>
                  <a:lnTo>
                    <a:pt x="277" y="425"/>
                  </a:lnTo>
                  <a:lnTo>
                    <a:pt x="267" y="427"/>
                  </a:lnTo>
                  <a:lnTo>
                    <a:pt x="257" y="429"/>
                  </a:lnTo>
                  <a:lnTo>
                    <a:pt x="248" y="431"/>
                  </a:lnTo>
                  <a:lnTo>
                    <a:pt x="234" y="431"/>
                  </a:lnTo>
                  <a:lnTo>
                    <a:pt x="225" y="433"/>
                  </a:lnTo>
                  <a:lnTo>
                    <a:pt x="229" y="433"/>
                  </a:lnTo>
                  <a:lnTo>
                    <a:pt x="217" y="431"/>
                  </a:lnTo>
                  <a:lnTo>
                    <a:pt x="205" y="431"/>
                  </a:lnTo>
                  <a:lnTo>
                    <a:pt x="194" y="429"/>
                  </a:lnTo>
                  <a:lnTo>
                    <a:pt x="184" y="427"/>
                  </a:lnTo>
                  <a:lnTo>
                    <a:pt x="175" y="425"/>
                  </a:lnTo>
                  <a:lnTo>
                    <a:pt x="165" y="421"/>
                  </a:lnTo>
                  <a:lnTo>
                    <a:pt x="156" y="419"/>
                  </a:lnTo>
                  <a:lnTo>
                    <a:pt x="148" y="417"/>
                  </a:lnTo>
                  <a:lnTo>
                    <a:pt x="138" y="412"/>
                  </a:lnTo>
                  <a:lnTo>
                    <a:pt x="129" y="408"/>
                  </a:lnTo>
                  <a:lnTo>
                    <a:pt x="119" y="402"/>
                  </a:lnTo>
                  <a:lnTo>
                    <a:pt x="111" y="396"/>
                  </a:lnTo>
                  <a:lnTo>
                    <a:pt x="102" y="390"/>
                  </a:lnTo>
                  <a:lnTo>
                    <a:pt x="96" y="385"/>
                  </a:lnTo>
                  <a:lnTo>
                    <a:pt x="83" y="371"/>
                  </a:lnTo>
                  <a:lnTo>
                    <a:pt x="77" y="364"/>
                  </a:lnTo>
                  <a:lnTo>
                    <a:pt x="69" y="356"/>
                  </a:lnTo>
                  <a:lnTo>
                    <a:pt x="58" y="342"/>
                  </a:lnTo>
                  <a:lnTo>
                    <a:pt x="46" y="323"/>
                  </a:lnTo>
                  <a:lnTo>
                    <a:pt x="42" y="314"/>
                  </a:lnTo>
                  <a:lnTo>
                    <a:pt x="36" y="304"/>
                  </a:lnTo>
                  <a:lnTo>
                    <a:pt x="35" y="296"/>
                  </a:lnTo>
                  <a:lnTo>
                    <a:pt x="33" y="287"/>
                  </a:lnTo>
                  <a:lnTo>
                    <a:pt x="29" y="277"/>
                  </a:lnTo>
                  <a:lnTo>
                    <a:pt x="27" y="267"/>
                  </a:lnTo>
                  <a:lnTo>
                    <a:pt x="25" y="258"/>
                  </a:lnTo>
                  <a:lnTo>
                    <a:pt x="23" y="248"/>
                  </a:lnTo>
                  <a:lnTo>
                    <a:pt x="23" y="227"/>
                  </a:lnTo>
                  <a:lnTo>
                    <a:pt x="0" y="227"/>
                  </a:lnTo>
                  <a:close/>
                </a:path>
              </a:pathLst>
            </a:custGeom>
            <a:solidFill>
              <a:schemeClr val="tx2"/>
            </a:solidFill>
            <a:ln w="9525">
              <a:solidFill>
                <a:schemeClr val="tx1"/>
              </a:solidFill>
              <a:round/>
              <a:headEnd/>
              <a:tailEnd/>
            </a:ln>
          </p:spPr>
          <p:txBody>
            <a:bodyPr/>
            <a:lstStyle/>
            <a:p>
              <a:endParaRPr lang="tr-TR"/>
            </a:p>
          </p:txBody>
        </p:sp>
        <p:sp>
          <p:nvSpPr>
            <p:cNvPr id="183315" name="Freeform 18"/>
            <p:cNvSpPr>
              <a:spLocks/>
            </p:cNvSpPr>
            <p:nvPr/>
          </p:nvSpPr>
          <p:spPr bwMode="auto">
            <a:xfrm>
              <a:off x="3472" y="1867"/>
              <a:ext cx="545" cy="40"/>
            </a:xfrm>
            <a:custGeom>
              <a:avLst/>
              <a:gdLst>
                <a:gd name="T0" fmla="*/ 19 w 545"/>
                <a:gd name="T1" fmla="*/ 2 h 40"/>
                <a:gd name="T2" fmla="*/ 13 w 545"/>
                <a:gd name="T3" fmla="*/ 2 h 40"/>
                <a:gd name="T4" fmla="*/ 9 w 545"/>
                <a:gd name="T5" fmla="*/ 4 h 40"/>
                <a:gd name="T6" fmla="*/ 1 w 545"/>
                <a:gd name="T7" fmla="*/ 12 h 40"/>
                <a:gd name="T8" fmla="*/ 0 w 545"/>
                <a:gd name="T9" fmla="*/ 15 h 40"/>
                <a:gd name="T10" fmla="*/ 0 w 545"/>
                <a:gd name="T11" fmla="*/ 27 h 40"/>
                <a:gd name="T12" fmla="*/ 1 w 545"/>
                <a:gd name="T13" fmla="*/ 31 h 40"/>
                <a:gd name="T14" fmla="*/ 9 w 545"/>
                <a:gd name="T15" fmla="*/ 39 h 40"/>
                <a:gd name="T16" fmla="*/ 13 w 545"/>
                <a:gd name="T17" fmla="*/ 40 h 40"/>
                <a:gd name="T18" fmla="*/ 19 w 545"/>
                <a:gd name="T19" fmla="*/ 40 h 40"/>
                <a:gd name="T20" fmla="*/ 526 w 545"/>
                <a:gd name="T21" fmla="*/ 39 h 40"/>
                <a:gd name="T22" fmla="*/ 532 w 545"/>
                <a:gd name="T23" fmla="*/ 39 h 40"/>
                <a:gd name="T24" fmla="*/ 535 w 545"/>
                <a:gd name="T25" fmla="*/ 37 h 40"/>
                <a:gd name="T26" fmla="*/ 543 w 545"/>
                <a:gd name="T27" fmla="*/ 29 h 40"/>
                <a:gd name="T28" fmla="*/ 545 w 545"/>
                <a:gd name="T29" fmla="*/ 25 h 40"/>
                <a:gd name="T30" fmla="*/ 545 w 545"/>
                <a:gd name="T31" fmla="*/ 14 h 40"/>
                <a:gd name="T32" fmla="*/ 543 w 545"/>
                <a:gd name="T33" fmla="*/ 10 h 40"/>
                <a:gd name="T34" fmla="*/ 535 w 545"/>
                <a:gd name="T35" fmla="*/ 2 h 40"/>
                <a:gd name="T36" fmla="*/ 532 w 545"/>
                <a:gd name="T37" fmla="*/ 0 h 40"/>
                <a:gd name="T38" fmla="*/ 526 w 545"/>
                <a:gd name="T39" fmla="*/ 0 h 40"/>
                <a:gd name="T40" fmla="*/ 19 w 545"/>
                <a:gd name="T41" fmla="*/ 2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5" h="40">
                  <a:moveTo>
                    <a:pt x="19" y="2"/>
                  </a:moveTo>
                  <a:lnTo>
                    <a:pt x="13" y="2"/>
                  </a:lnTo>
                  <a:lnTo>
                    <a:pt x="9" y="4"/>
                  </a:lnTo>
                  <a:lnTo>
                    <a:pt x="1" y="12"/>
                  </a:lnTo>
                  <a:lnTo>
                    <a:pt x="0" y="15"/>
                  </a:lnTo>
                  <a:lnTo>
                    <a:pt x="0" y="27"/>
                  </a:lnTo>
                  <a:lnTo>
                    <a:pt x="1" y="31"/>
                  </a:lnTo>
                  <a:lnTo>
                    <a:pt x="9" y="39"/>
                  </a:lnTo>
                  <a:lnTo>
                    <a:pt x="13" y="40"/>
                  </a:lnTo>
                  <a:lnTo>
                    <a:pt x="19" y="40"/>
                  </a:lnTo>
                  <a:lnTo>
                    <a:pt x="526" y="39"/>
                  </a:lnTo>
                  <a:lnTo>
                    <a:pt x="532" y="39"/>
                  </a:lnTo>
                  <a:lnTo>
                    <a:pt x="535" y="37"/>
                  </a:lnTo>
                  <a:lnTo>
                    <a:pt x="543" y="29"/>
                  </a:lnTo>
                  <a:lnTo>
                    <a:pt x="545" y="25"/>
                  </a:lnTo>
                  <a:lnTo>
                    <a:pt x="545" y="14"/>
                  </a:lnTo>
                  <a:lnTo>
                    <a:pt x="543" y="10"/>
                  </a:lnTo>
                  <a:lnTo>
                    <a:pt x="535" y="2"/>
                  </a:lnTo>
                  <a:lnTo>
                    <a:pt x="532" y="0"/>
                  </a:lnTo>
                  <a:lnTo>
                    <a:pt x="526" y="0"/>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16" name="Rectangle 19"/>
            <p:cNvSpPr>
              <a:spLocks noChangeArrowheads="1"/>
            </p:cNvSpPr>
            <p:nvPr/>
          </p:nvSpPr>
          <p:spPr bwMode="auto">
            <a:xfrm>
              <a:off x="4175" y="1783"/>
              <a:ext cx="1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latin typeface="Swiss 721 SWA" charset="0"/>
                </a:rPr>
                <a:t>D</a:t>
              </a:r>
              <a:endParaRPr kumimoji="0" lang="en-US" altLang="tr-TR" sz="2400"/>
            </a:p>
          </p:txBody>
        </p:sp>
        <p:sp>
          <p:nvSpPr>
            <p:cNvPr id="183317" name="Rectangle 20"/>
            <p:cNvSpPr>
              <a:spLocks noChangeArrowheads="1"/>
            </p:cNvSpPr>
            <p:nvPr/>
          </p:nvSpPr>
          <p:spPr bwMode="auto">
            <a:xfrm>
              <a:off x="3564" y="1639"/>
              <a:ext cx="20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a:solidFill>
                    <a:srgbClr val="000000"/>
                  </a:solidFill>
                  <a:latin typeface="Swiss 721 SWA" charset="0"/>
                </a:rPr>
                <a:t>0/0</a:t>
              </a:r>
              <a:endParaRPr kumimoji="0" lang="en-US" altLang="tr-TR" sz="2400">
                <a:solidFill>
                  <a:srgbClr val="00FF00"/>
                </a:solidFill>
              </a:endParaRPr>
            </a:p>
          </p:txBody>
        </p:sp>
        <p:sp>
          <p:nvSpPr>
            <p:cNvPr id="183318" name="Freeform 21"/>
            <p:cNvSpPr>
              <a:spLocks/>
            </p:cNvSpPr>
            <p:nvPr/>
          </p:nvSpPr>
          <p:spPr bwMode="auto">
            <a:xfrm>
              <a:off x="1920" y="1809"/>
              <a:ext cx="186" cy="79"/>
            </a:xfrm>
            <a:custGeom>
              <a:avLst/>
              <a:gdLst>
                <a:gd name="T0" fmla="*/ 161 w 186"/>
                <a:gd name="T1" fmla="*/ 79 h 79"/>
                <a:gd name="T2" fmla="*/ 172 w 186"/>
                <a:gd name="T3" fmla="*/ 79 h 79"/>
                <a:gd name="T4" fmla="*/ 176 w 186"/>
                <a:gd name="T5" fmla="*/ 77 h 79"/>
                <a:gd name="T6" fmla="*/ 184 w 186"/>
                <a:gd name="T7" fmla="*/ 70 h 79"/>
                <a:gd name="T8" fmla="*/ 186 w 186"/>
                <a:gd name="T9" fmla="*/ 66 h 79"/>
                <a:gd name="T10" fmla="*/ 186 w 186"/>
                <a:gd name="T11" fmla="*/ 54 h 79"/>
                <a:gd name="T12" fmla="*/ 184 w 186"/>
                <a:gd name="T13" fmla="*/ 50 h 79"/>
                <a:gd name="T14" fmla="*/ 176 w 186"/>
                <a:gd name="T15" fmla="*/ 43 h 79"/>
                <a:gd name="T16" fmla="*/ 172 w 186"/>
                <a:gd name="T17" fmla="*/ 41 h 79"/>
                <a:gd name="T18" fmla="*/ 25 w 186"/>
                <a:gd name="T19" fmla="*/ 0 h 79"/>
                <a:gd name="T20" fmla="*/ 13 w 186"/>
                <a:gd name="T21" fmla="*/ 0 h 79"/>
                <a:gd name="T22" fmla="*/ 9 w 186"/>
                <a:gd name="T23" fmla="*/ 2 h 79"/>
                <a:gd name="T24" fmla="*/ 1 w 186"/>
                <a:gd name="T25" fmla="*/ 10 h 79"/>
                <a:gd name="T26" fmla="*/ 0 w 186"/>
                <a:gd name="T27" fmla="*/ 14 h 79"/>
                <a:gd name="T28" fmla="*/ 0 w 186"/>
                <a:gd name="T29" fmla="*/ 25 h 79"/>
                <a:gd name="T30" fmla="*/ 1 w 186"/>
                <a:gd name="T31" fmla="*/ 29 h 79"/>
                <a:gd name="T32" fmla="*/ 9 w 186"/>
                <a:gd name="T33" fmla="*/ 37 h 79"/>
                <a:gd name="T34" fmla="*/ 13 w 186"/>
                <a:gd name="T35" fmla="*/ 39 h 79"/>
                <a:gd name="T36" fmla="*/ 161 w 186"/>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79">
                  <a:moveTo>
                    <a:pt x="161" y="79"/>
                  </a:moveTo>
                  <a:lnTo>
                    <a:pt x="172" y="79"/>
                  </a:lnTo>
                  <a:lnTo>
                    <a:pt x="176" y="77"/>
                  </a:lnTo>
                  <a:lnTo>
                    <a:pt x="184" y="70"/>
                  </a:lnTo>
                  <a:lnTo>
                    <a:pt x="186" y="66"/>
                  </a:lnTo>
                  <a:lnTo>
                    <a:pt x="186" y="54"/>
                  </a:lnTo>
                  <a:lnTo>
                    <a:pt x="184" y="50"/>
                  </a:lnTo>
                  <a:lnTo>
                    <a:pt x="176" y="43"/>
                  </a:lnTo>
                  <a:lnTo>
                    <a:pt x="172" y="41"/>
                  </a:lnTo>
                  <a:lnTo>
                    <a:pt x="25" y="0"/>
                  </a:lnTo>
                  <a:lnTo>
                    <a:pt x="13" y="0"/>
                  </a:lnTo>
                  <a:lnTo>
                    <a:pt x="9" y="2"/>
                  </a:lnTo>
                  <a:lnTo>
                    <a:pt x="1" y="10"/>
                  </a:lnTo>
                  <a:lnTo>
                    <a:pt x="0" y="14"/>
                  </a:lnTo>
                  <a:lnTo>
                    <a:pt x="0" y="25"/>
                  </a:lnTo>
                  <a:lnTo>
                    <a:pt x="1" y="29"/>
                  </a:lnTo>
                  <a:lnTo>
                    <a:pt x="9" y="37"/>
                  </a:lnTo>
                  <a:lnTo>
                    <a:pt x="13" y="39"/>
                  </a:lnTo>
                  <a:lnTo>
                    <a:pt x="161"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19" name="Freeform 22"/>
            <p:cNvSpPr>
              <a:spLocks/>
            </p:cNvSpPr>
            <p:nvPr/>
          </p:nvSpPr>
          <p:spPr bwMode="auto">
            <a:xfrm>
              <a:off x="1920" y="1859"/>
              <a:ext cx="194" cy="79"/>
            </a:xfrm>
            <a:custGeom>
              <a:avLst/>
              <a:gdLst>
                <a:gd name="T0" fmla="*/ 180 w 194"/>
                <a:gd name="T1" fmla="*/ 39 h 79"/>
                <a:gd name="T2" fmla="*/ 184 w 194"/>
                <a:gd name="T3" fmla="*/ 37 h 79"/>
                <a:gd name="T4" fmla="*/ 192 w 194"/>
                <a:gd name="T5" fmla="*/ 29 h 79"/>
                <a:gd name="T6" fmla="*/ 194 w 194"/>
                <a:gd name="T7" fmla="*/ 25 h 79"/>
                <a:gd name="T8" fmla="*/ 194 w 194"/>
                <a:gd name="T9" fmla="*/ 14 h 79"/>
                <a:gd name="T10" fmla="*/ 192 w 194"/>
                <a:gd name="T11" fmla="*/ 10 h 79"/>
                <a:gd name="T12" fmla="*/ 184 w 194"/>
                <a:gd name="T13" fmla="*/ 2 h 79"/>
                <a:gd name="T14" fmla="*/ 180 w 194"/>
                <a:gd name="T15" fmla="*/ 0 h 79"/>
                <a:gd name="T16" fmla="*/ 169 w 194"/>
                <a:gd name="T17" fmla="*/ 0 h 79"/>
                <a:gd name="T18" fmla="*/ 13 w 194"/>
                <a:gd name="T19" fmla="*/ 41 h 79"/>
                <a:gd name="T20" fmla="*/ 9 w 194"/>
                <a:gd name="T21" fmla="*/ 43 h 79"/>
                <a:gd name="T22" fmla="*/ 1 w 194"/>
                <a:gd name="T23" fmla="*/ 50 h 79"/>
                <a:gd name="T24" fmla="*/ 0 w 194"/>
                <a:gd name="T25" fmla="*/ 54 h 79"/>
                <a:gd name="T26" fmla="*/ 0 w 194"/>
                <a:gd name="T27" fmla="*/ 66 h 79"/>
                <a:gd name="T28" fmla="*/ 1 w 194"/>
                <a:gd name="T29" fmla="*/ 70 h 79"/>
                <a:gd name="T30" fmla="*/ 9 w 194"/>
                <a:gd name="T31" fmla="*/ 77 h 79"/>
                <a:gd name="T32" fmla="*/ 13 w 194"/>
                <a:gd name="T33" fmla="*/ 79 h 79"/>
                <a:gd name="T34" fmla="*/ 25 w 194"/>
                <a:gd name="T35" fmla="*/ 79 h 79"/>
                <a:gd name="T36" fmla="*/ 180 w 194"/>
                <a:gd name="T37" fmla="*/ 3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4" h="79">
                  <a:moveTo>
                    <a:pt x="180" y="39"/>
                  </a:moveTo>
                  <a:lnTo>
                    <a:pt x="184" y="37"/>
                  </a:lnTo>
                  <a:lnTo>
                    <a:pt x="192" y="29"/>
                  </a:lnTo>
                  <a:lnTo>
                    <a:pt x="194" y="25"/>
                  </a:lnTo>
                  <a:lnTo>
                    <a:pt x="194" y="14"/>
                  </a:lnTo>
                  <a:lnTo>
                    <a:pt x="192" y="10"/>
                  </a:lnTo>
                  <a:lnTo>
                    <a:pt x="184" y="2"/>
                  </a:lnTo>
                  <a:lnTo>
                    <a:pt x="180" y="0"/>
                  </a:lnTo>
                  <a:lnTo>
                    <a:pt x="169" y="0"/>
                  </a:lnTo>
                  <a:lnTo>
                    <a:pt x="13" y="41"/>
                  </a:lnTo>
                  <a:lnTo>
                    <a:pt x="9" y="43"/>
                  </a:lnTo>
                  <a:lnTo>
                    <a:pt x="1" y="50"/>
                  </a:lnTo>
                  <a:lnTo>
                    <a:pt x="0" y="54"/>
                  </a:lnTo>
                  <a:lnTo>
                    <a:pt x="0" y="66"/>
                  </a:lnTo>
                  <a:lnTo>
                    <a:pt x="1" y="70"/>
                  </a:lnTo>
                  <a:lnTo>
                    <a:pt x="9" y="77"/>
                  </a:lnTo>
                  <a:lnTo>
                    <a:pt x="13" y="79"/>
                  </a:lnTo>
                  <a:lnTo>
                    <a:pt x="25" y="79"/>
                  </a:lnTo>
                  <a:lnTo>
                    <a:pt x="18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20" name="Freeform 23"/>
            <p:cNvSpPr>
              <a:spLocks/>
            </p:cNvSpPr>
            <p:nvPr/>
          </p:nvSpPr>
          <p:spPr bwMode="auto">
            <a:xfrm>
              <a:off x="2830" y="1798"/>
              <a:ext cx="186" cy="81"/>
            </a:xfrm>
            <a:custGeom>
              <a:avLst/>
              <a:gdLst>
                <a:gd name="T0" fmla="*/ 161 w 186"/>
                <a:gd name="T1" fmla="*/ 81 h 81"/>
                <a:gd name="T2" fmla="*/ 171 w 186"/>
                <a:gd name="T3" fmla="*/ 81 h 81"/>
                <a:gd name="T4" fmla="*/ 177 w 186"/>
                <a:gd name="T5" fmla="*/ 79 h 81"/>
                <a:gd name="T6" fmla="*/ 184 w 186"/>
                <a:gd name="T7" fmla="*/ 71 h 81"/>
                <a:gd name="T8" fmla="*/ 186 w 186"/>
                <a:gd name="T9" fmla="*/ 67 h 81"/>
                <a:gd name="T10" fmla="*/ 186 w 186"/>
                <a:gd name="T11" fmla="*/ 58 h 81"/>
                <a:gd name="T12" fmla="*/ 184 w 186"/>
                <a:gd name="T13" fmla="*/ 52 h 81"/>
                <a:gd name="T14" fmla="*/ 177 w 186"/>
                <a:gd name="T15" fmla="*/ 44 h 81"/>
                <a:gd name="T16" fmla="*/ 173 w 186"/>
                <a:gd name="T17" fmla="*/ 42 h 81"/>
                <a:gd name="T18" fmla="*/ 25 w 186"/>
                <a:gd name="T19" fmla="*/ 0 h 81"/>
                <a:gd name="T20" fmla="*/ 15 w 186"/>
                <a:gd name="T21" fmla="*/ 0 h 81"/>
                <a:gd name="T22" fmla="*/ 10 w 186"/>
                <a:gd name="T23" fmla="*/ 2 h 81"/>
                <a:gd name="T24" fmla="*/ 2 w 186"/>
                <a:gd name="T25" fmla="*/ 10 h 81"/>
                <a:gd name="T26" fmla="*/ 0 w 186"/>
                <a:gd name="T27" fmla="*/ 13 h 81"/>
                <a:gd name="T28" fmla="*/ 0 w 186"/>
                <a:gd name="T29" fmla="*/ 23 h 81"/>
                <a:gd name="T30" fmla="*/ 2 w 186"/>
                <a:gd name="T31" fmla="*/ 29 h 81"/>
                <a:gd name="T32" fmla="*/ 10 w 186"/>
                <a:gd name="T33" fmla="*/ 36 h 81"/>
                <a:gd name="T34" fmla="*/ 13 w 186"/>
                <a:gd name="T35" fmla="*/ 38 h 81"/>
                <a:gd name="T36" fmla="*/ 161 w 186"/>
                <a:gd name="T37" fmla="*/ 81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81">
                  <a:moveTo>
                    <a:pt x="161" y="81"/>
                  </a:moveTo>
                  <a:lnTo>
                    <a:pt x="171" y="81"/>
                  </a:lnTo>
                  <a:lnTo>
                    <a:pt x="177" y="79"/>
                  </a:lnTo>
                  <a:lnTo>
                    <a:pt x="184" y="71"/>
                  </a:lnTo>
                  <a:lnTo>
                    <a:pt x="186" y="67"/>
                  </a:lnTo>
                  <a:lnTo>
                    <a:pt x="186" y="58"/>
                  </a:lnTo>
                  <a:lnTo>
                    <a:pt x="184" y="52"/>
                  </a:lnTo>
                  <a:lnTo>
                    <a:pt x="177" y="44"/>
                  </a:lnTo>
                  <a:lnTo>
                    <a:pt x="173" y="42"/>
                  </a:lnTo>
                  <a:lnTo>
                    <a:pt x="25" y="0"/>
                  </a:lnTo>
                  <a:lnTo>
                    <a:pt x="15" y="0"/>
                  </a:lnTo>
                  <a:lnTo>
                    <a:pt x="10" y="2"/>
                  </a:lnTo>
                  <a:lnTo>
                    <a:pt x="2" y="10"/>
                  </a:lnTo>
                  <a:lnTo>
                    <a:pt x="0" y="13"/>
                  </a:lnTo>
                  <a:lnTo>
                    <a:pt x="0" y="23"/>
                  </a:lnTo>
                  <a:lnTo>
                    <a:pt x="2" y="29"/>
                  </a:lnTo>
                  <a:lnTo>
                    <a:pt x="10" y="36"/>
                  </a:lnTo>
                  <a:lnTo>
                    <a:pt x="13" y="38"/>
                  </a:lnTo>
                  <a:lnTo>
                    <a:pt x="161"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21" name="Freeform 24"/>
            <p:cNvSpPr>
              <a:spLocks/>
            </p:cNvSpPr>
            <p:nvPr/>
          </p:nvSpPr>
          <p:spPr bwMode="auto">
            <a:xfrm>
              <a:off x="2830" y="1848"/>
              <a:ext cx="196" cy="79"/>
            </a:xfrm>
            <a:custGeom>
              <a:avLst/>
              <a:gdLst>
                <a:gd name="T0" fmla="*/ 181 w 196"/>
                <a:gd name="T1" fmla="*/ 38 h 79"/>
                <a:gd name="T2" fmla="*/ 186 w 196"/>
                <a:gd name="T3" fmla="*/ 36 h 79"/>
                <a:gd name="T4" fmla="*/ 194 w 196"/>
                <a:gd name="T5" fmla="*/ 29 h 79"/>
                <a:gd name="T6" fmla="*/ 196 w 196"/>
                <a:gd name="T7" fmla="*/ 25 h 79"/>
                <a:gd name="T8" fmla="*/ 196 w 196"/>
                <a:gd name="T9" fmla="*/ 15 h 79"/>
                <a:gd name="T10" fmla="*/ 194 w 196"/>
                <a:gd name="T11" fmla="*/ 9 h 79"/>
                <a:gd name="T12" fmla="*/ 186 w 196"/>
                <a:gd name="T13" fmla="*/ 2 h 79"/>
                <a:gd name="T14" fmla="*/ 182 w 196"/>
                <a:gd name="T15" fmla="*/ 0 h 79"/>
                <a:gd name="T16" fmla="*/ 173 w 196"/>
                <a:gd name="T17" fmla="*/ 0 h 79"/>
                <a:gd name="T18" fmla="*/ 15 w 196"/>
                <a:gd name="T19" fmla="*/ 40 h 79"/>
                <a:gd name="T20" fmla="*/ 10 w 196"/>
                <a:gd name="T21" fmla="*/ 42 h 79"/>
                <a:gd name="T22" fmla="*/ 2 w 196"/>
                <a:gd name="T23" fmla="*/ 50 h 79"/>
                <a:gd name="T24" fmla="*/ 0 w 196"/>
                <a:gd name="T25" fmla="*/ 54 h 79"/>
                <a:gd name="T26" fmla="*/ 0 w 196"/>
                <a:gd name="T27" fmla="*/ 63 h 79"/>
                <a:gd name="T28" fmla="*/ 2 w 196"/>
                <a:gd name="T29" fmla="*/ 69 h 79"/>
                <a:gd name="T30" fmla="*/ 10 w 196"/>
                <a:gd name="T31" fmla="*/ 77 h 79"/>
                <a:gd name="T32" fmla="*/ 13 w 196"/>
                <a:gd name="T33" fmla="*/ 79 h 79"/>
                <a:gd name="T34" fmla="*/ 23 w 196"/>
                <a:gd name="T35" fmla="*/ 79 h 79"/>
                <a:gd name="T36" fmla="*/ 181 w 196"/>
                <a:gd name="T37" fmla="*/ 38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79">
                  <a:moveTo>
                    <a:pt x="181" y="38"/>
                  </a:moveTo>
                  <a:lnTo>
                    <a:pt x="186" y="36"/>
                  </a:lnTo>
                  <a:lnTo>
                    <a:pt x="194" y="29"/>
                  </a:lnTo>
                  <a:lnTo>
                    <a:pt x="196" y="25"/>
                  </a:lnTo>
                  <a:lnTo>
                    <a:pt x="196" y="15"/>
                  </a:lnTo>
                  <a:lnTo>
                    <a:pt x="194" y="9"/>
                  </a:lnTo>
                  <a:lnTo>
                    <a:pt x="186" y="2"/>
                  </a:lnTo>
                  <a:lnTo>
                    <a:pt x="182" y="0"/>
                  </a:lnTo>
                  <a:lnTo>
                    <a:pt x="173" y="0"/>
                  </a:lnTo>
                  <a:lnTo>
                    <a:pt x="15" y="40"/>
                  </a:lnTo>
                  <a:lnTo>
                    <a:pt x="10" y="42"/>
                  </a:lnTo>
                  <a:lnTo>
                    <a:pt x="2" y="50"/>
                  </a:lnTo>
                  <a:lnTo>
                    <a:pt x="0" y="54"/>
                  </a:lnTo>
                  <a:lnTo>
                    <a:pt x="0" y="63"/>
                  </a:lnTo>
                  <a:lnTo>
                    <a:pt x="2" y="69"/>
                  </a:lnTo>
                  <a:lnTo>
                    <a:pt x="10" y="77"/>
                  </a:lnTo>
                  <a:lnTo>
                    <a:pt x="13" y="79"/>
                  </a:lnTo>
                  <a:lnTo>
                    <a:pt x="23" y="79"/>
                  </a:lnTo>
                  <a:lnTo>
                    <a:pt x="18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22" name="Freeform 25"/>
            <p:cNvSpPr>
              <a:spLocks/>
            </p:cNvSpPr>
            <p:nvPr/>
          </p:nvSpPr>
          <p:spPr bwMode="auto">
            <a:xfrm>
              <a:off x="3810" y="1817"/>
              <a:ext cx="186" cy="79"/>
            </a:xfrm>
            <a:custGeom>
              <a:avLst/>
              <a:gdLst>
                <a:gd name="T0" fmla="*/ 161 w 186"/>
                <a:gd name="T1" fmla="*/ 79 h 79"/>
                <a:gd name="T2" fmla="*/ 172 w 186"/>
                <a:gd name="T3" fmla="*/ 79 h 79"/>
                <a:gd name="T4" fmla="*/ 176 w 186"/>
                <a:gd name="T5" fmla="*/ 77 h 79"/>
                <a:gd name="T6" fmla="*/ 184 w 186"/>
                <a:gd name="T7" fmla="*/ 69 h 79"/>
                <a:gd name="T8" fmla="*/ 186 w 186"/>
                <a:gd name="T9" fmla="*/ 65 h 79"/>
                <a:gd name="T10" fmla="*/ 186 w 186"/>
                <a:gd name="T11" fmla="*/ 54 h 79"/>
                <a:gd name="T12" fmla="*/ 184 w 186"/>
                <a:gd name="T13" fmla="*/ 50 h 79"/>
                <a:gd name="T14" fmla="*/ 176 w 186"/>
                <a:gd name="T15" fmla="*/ 42 h 79"/>
                <a:gd name="T16" fmla="*/ 172 w 186"/>
                <a:gd name="T17" fmla="*/ 40 h 79"/>
                <a:gd name="T18" fmla="*/ 25 w 186"/>
                <a:gd name="T19" fmla="*/ 0 h 79"/>
                <a:gd name="T20" fmla="*/ 13 w 186"/>
                <a:gd name="T21" fmla="*/ 0 h 79"/>
                <a:gd name="T22" fmla="*/ 9 w 186"/>
                <a:gd name="T23" fmla="*/ 2 h 79"/>
                <a:gd name="T24" fmla="*/ 2 w 186"/>
                <a:gd name="T25" fmla="*/ 10 h 79"/>
                <a:gd name="T26" fmla="*/ 0 w 186"/>
                <a:gd name="T27" fmla="*/ 14 h 79"/>
                <a:gd name="T28" fmla="*/ 0 w 186"/>
                <a:gd name="T29" fmla="*/ 25 h 79"/>
                <a:gd name="T30" fmla="*/ 2 w 186"/>
                <a:gd name="T31" fmla="*/ 29 h 79"/>
                <a:gd name="T32" fmla="*/ 9 w 186"/>
                <a:gd name="T33" fmla="*/ 37 h 79"/>
                <a:gd name="T34" fmla="*/ 13 w 186"/>
                <a:gd name="T35" fmla="*/ 39 h 79"/>
                <a:gd name="T36" fmla="*/ 161 w 186"/>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79">
                  <a:moveTo>
                    <a:pt x="161" y="79"/>
                  </a:moveTo>
                  <a:lnTo>
                    <a:pt x="172" y="79"/>
                  </a:lnTo>
                  <a:lnTo>
                    <a:pt x="176" y="77"/>
                  </a:lnTo>
                  <a:lnTo>
                    <a:pt x="184" y="69"/>
                  </a:lnTo>
                  <a:lnTo>
                    <a:pt x="186" y="65"/>
                  </a:lnTo>
                  <a:lnTo>
                    <a:pt x="186" y="54"/>
                  </a:lnTo>
                  <a:lnTo>
                    <a:pt x="184" y="50"/>
                  </a:lnTo>
                  <a:lnTo>
                    <a:pt x="176" y="42"/>
                  </a:lnTo>
                  <a:lnTo>
                    <a:pt x="172" y="40"/>
                  </a:lnTo>
                  <a:lnTo>
                    <a:pt x="25" y="0"/>
                  </a:lnTo>
                  <a:lnTo>
                    <a:pt x="13" y="0"/>
                  </a:lnTo>
                  <a:lnTo>
                    <a:pt x="9" y="2"/>
                  </a:lnTo>
                  <a:lnTo>
                    <a:pt x="2" y="10"/>
                  </a:lnTo>
                  <a:lnTo>
                    <a:pt x="0" y="14"/>
                  </a:lnTo>
                  <a:lnTo>
                    <a:pt x="0" y="25"/>
                  </a:lnTo>
                  <a:lnTo>
                    <a:pt x="2" y="29"/>
                  </a:lnTo>
                  <a:lnTo>
                    <a:pt x="9" y="37"/>
                  </a:lnTo>
                  <a:lnTo>
                    <a:pt x="13" y="39"/>
                  </a:lnTo>
                  <a:lnTo>
                    <a:pt x="161"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23" name="Freeform 26"/>
            <p:cNvSpPr>
              <a:spLocks/>
            </p:cNvSpPr>
            <p:nvPr/>
          </p:nvSpPr>
          <p:spPr bwMode="auto">
            <a:xfrm>
              <a:off x="3810" y="1865"/>
              <a:ext cx="196" cy="81"/>
            </a:xfrm>
            <a:custGeom>
              <a:avLst/>
              <a:gdLst>
                <a:gd name="T0" fmla="*/ 182 w 196"/>
                <a:gd name="T1" fmla="*/ 39 h 81"/>
                <a:gd name="T2" fmla="*/ 186 w 196"/>
                <a:gd name="T3" fmla="*/ 37 h 81"/>
                <a:gd name="T4" fmla="*/ 194 w 196"/>
                <a:gd name="T5" fmla="*/ 29 h 81"/>
                <a:gd name="T6" fmla="*/ 196 w 196"/>
                <a:gd name="T7" fmla="*/ 25 h 81"/>
                <a:gd name="T8" fmla="*/ 196 w 196"/>
                <a:gd name="T9" fmla="*/ 14 h 81"/>
                <a:gd name="T10" fmla="*/ 194 w 196"/>
                <a:gd name="T11" fmla="*/ 10 h 81"/>
                <a:gd name="T12" fmla="*/ 186 w 196"/>
                <a:gd name="T13" fmla="*/ 2 h 81"/>
                <a:gd name="T14" fmla="*/ 182 w 196"/>
                <a:gd name="T15" fmla="*/ 0 h 81"/>
                <a:gd name="T16" fmla="*/ 171 w 196"/>
                <a:gd name="T17" fmla="*/ 0 h 81"/>
                <a:gd name="T18" fmla="*/ 13 w 196"/>
                <a:gd name="T19" fmla="*/ 42 h 81"/>
                <a:gd name="T20" fmla="*/ 9 w 196"/>
                <a:gd name="T21" fmla="*/ 44 h 81"/>
                <a:gd name="T22" fmla="*/ 2 w 196"/>
                <a:gd name="T23" fmla="*/ 52 h 81"/>
                <a:gd name="T24" fmla="*/ 0 w 196"/>
                <a:gd name="T25" fmla="*/ 56 h 81"/>
                <a:gd name="T26" fmla="*/ 0 w 196"/>
                <a:gd name="T27" fmla="*/ 67 h 81"/>
                <a:gd name="T28" fmla="*/ 2 w 196"/>
                <a:gd name="T29" fmla="*/ 71 h 81"/>
                <a:gd name="T30" fmla="*/ 9 w 196"/>
                <a:gd name="T31" fmla="*/ 79 h 81"/>
                <a:gd name="T32" fmla="*/ 13 w 196"/>
                <a:gd name="T33" fmla="*/ 81 h 81"/>
                <a:gd name="T34" fmla="*/ 25 w 196"/>
                <a:gd name="T35" fmla="*/ 81 h 81"/>
                <a:gd name="T36" fmla="*/ 182 w 196"/>
                <a:gd name="T37" fmla="*/ 39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6" h="81">
                  <a:moveTo>
                    <a:pt x="182" y="39"/>
                  </a:moveTo>
                  <a:lnTo>
                    <a:pt x="186" y="37"/>
                  </a:lnTo>
                  <a:lnTo>
                    <a:pt x="194" y="29"/>
                  </a:lnTo>
                  <a:lnTo>
                    <a:pt x="196" y="25"/>
                  </a:lnTo>
                  <a:lnTo>
                    <a:pt x="196" y="14"/>
                  </a:lnTo>
                  <a:lnTo>
                    <a:pt x="194" y="10"/>
                  </a:lnTo>
                  <a:lnTo>
                    <a:pt x="186" y="2"/>
                  </a:lnTo>
                  <a:lnTo>
                    <a:pt x="182" y="0"/>
                  </a:lnTo>
                  <a:lnTo>
                    <a:pt x="171" y="0"/>
                  </a:lnTo>
                  <a:lnTo>
                    <a:pt x="13" y="42"/>
                  </a:lnTo>
                  <a:lnTo>
                    <a:pt x="9" y="44"/>
                  </a:lnTo>
                  <a:lnTo>
                    <a:pt x="2" y="52"/>
                  </a:lnTo>
                  <a:lnTo>
                    <a:pt x="0" y="56"/>
                  </a:lnTo>
                  <a:lnTo>
                    <a:pt x="0" y="67"/>
                  </a:lnTo>
                  <a:lnTo>
                    <a:pt x="2" y="71"/>
                  </a:lnTo>
                  <a:lnTo>
                    <a:pt x="9" y="79"/>
                  </a:lnTo>
                  <a:lnTo>
                    <a:pt x="13" y="81"/>
                  </a:lnTo>
                  <a:lnTo>
                    <a:pt x="25" y="81"/>
                  </a:lnTo>
                  <a:lnTo>
                    <a:pt x="182"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3324" name="Freeform 27"/>
            <p:cNvSpPr>
              <a:spLocks/>
            </p:cNvSpPr>
            <p:nvPr/>
          </p:nvSpPr>
          <p:spPr bwMode="auto">
            <a:xfrm>
              <a:off x="2309" y="2061"/>
              <a:ext cx="56" cy="194"/>
            </a:xfrm>
            <a:custGeom>
              <a:avLst/>
              <a:gdLst>
                <a:gd name="T0" fmla="*/ 39 w 56"/>
                <a:gd name="T1" fmla="*/ 17 h 194"/>
                <a:gd name="T2" fmla="*/ 37 w 56"/>
                <a:gd name="T3" fmla="*/ 12 h 194"/>
                <a:gd name="T4" fmla="*/ 35 w 56"/>
                <a:gd name="T5" fmla="*/ 8 h 194"/>
                <a:gd name="T6" fmla="*/ 31 w 56"/>
                <a:gd name="T7" fmla="*/ 4 h 194"/>
                <a:gd name="T8" fmla="*/ 23 w 56"/>
                <a:gd name="T9" fmla="*/ 0 h 194"/>
                <a:gd name="T10" fmla="*/ 17 w 56"/>
                <a:gd name="T11" fmla="*/ 0 h 194"/>
                <a:gd name="T12" fmla="*/ 12 w 56"/>
                <a:gd name="T13" fmla="*/ 2 h 194"/>
                <a:gd name="T14" fmla="*/ 8 w 56"/>
                <a:gd name="T15" fmla="*/ 4 h 194"/>
                <a:gd name="T16" fmla="*/ 4 w 56"/>
                <a:gd name="T17" fmla="*/ 8 h 194"/>
                <a:gd name="T18" fmla="*/ 0 w 56"/>
                <a:gd name="T19" fmla="*/ 15 h 194"/>
                <a:gd name="T20" fmla="*/ 0 w 56"/>
                <a:gd name="T21" fmla="*/ 21 h 194"/>
                <a:gd name="T22" fmla="*/ 17 w 56"/>
                <a:gd name="T23" fmla="*/ 177 h 194"/>
                <a:gd name="T24" fmla="*/ 19 w 56"/>
                <a:gd name="T25" fmla="*/ 183 h 194"/>
                <a:gd name="T26" fmla="*/ 21 w 56"/>
                <a:gd name="T27" fmla="*/ 186 h 194"/>
                <a:gd name="T28" fmla="*/ 25 w 56"/>
                <a:gd name="T29" fmla="*/ 190 h 194"/>
                <a:gd name="T30" fmla="*/ 33 w 56"/>
                <a:gd name="T31" fmla="*/ 194 h 194"/>
                <a:gd name="T32" fmla="*/ 39 w 56"/>
                <a:gd name="T33" fmla="*/ 194 h 194"/>
                <a:gd name="T34" fmla="*/ 44 w 56"/>
                <a:gd name="T35" fmla="*/ 192 h 194"/>
                <a:gd name="T36" fmla="*/ 48 w 56"/>
                <a:gd name="T37" fmla="*/ 190 h 194"/>
                <a:gd name="T38" fmla="*/ 52 w 56"/>
                <a:gd name="T39" fmla="*/ 186 h 194"/>
                <a:gd name="T40" fmla="*/ 56 w 56"/>
                <a:gd name="T41" fmla="*/ 179 h 194"/>
                <a:gd name="T42" fmla="*/ 56 w 56"/>
                <a:gd name="T43" fmla="*/ 173 h 194"/>
                <a:gd name="T44" fmla="*/ 39 w 56"/>
                <a:gd name="T45" fmla="*/ 17 h 1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6" h="194">
                  <a:moveTo>
                    <a:pt x="39" y="17"/>
                  </a:moveTo>
                  <a:lnTo>
                    <a:pt x="37" y="12"/>
                  </a:lnTo>
                  <a:lnTo>
                    <a:pt x="35" y="8"/>
                  </a:lnTo>
                  <a:lnTo>
                    <a:pt x="31" y="4"/>
                  </a:lnTo>
                  <a:lnTo>
                    <a:pt x="23" y="0"/>
                  </a:lnTo>
                  <a:lnTo>
                    <a:pt x="17" y="0"/>
                  </a:lnTo>
                  <a:lnTo>
                    <a:pt x="12" y="2"/>
                  </a:lnTo>
                  <a:lnTo>
                    <a:pt x="8" y="4"/>
                  </a:lnTo>
                  <a:lnTo>
                    <a:pt x="4" y="8"/>
                  </a:lnTo>
                  <a:lnTo>
                    <a:pt x="0" y="15"/>
                  </a:lnTo>
                  <a:lnTo>
                    <a:pt x="0" y="21"/>
                  </a:lnTo>
                  <a:lnTo>
                    <a:pt x="17" y="177"/>
                  </a:lnTo>
                  <a:lnTo>
                    <a:pt x="19" y="183"/>
                  </a:lnTo>
                  <a:lnTo>
                    <a:pt x="21" y="186"/>
                  </a:lnTo>
                  <a:lnTo>
                    <a:pt x="25" y="190"/>
                  </a:lnTo>
                  <a:lnTo>
                    <a:pt x="33" y="194"/>
                  </a:lnTo>
                  <a:lnTo>
                    <a:pt x="39" y="194"/>
                  </a:lnTo>
                  <a:lnTo>
                    <a:pt x="44" y="192"/>
                  </a:lnTo>
                  <a:lnTo>
                    <a:pt x="48" y="190"/>
                  </a:lnTo>
                  <a:lnTo>
                    <a:pt x="52" y="186"/>
                  </a:lnTo>
                  <a:lnTo>
                    <a:pt x="56" y="179"/>
                  </a:lnTo>
                  <a:lnTo>
                    <a:pt x="56" y="173"/>
                  </a:lnTo>
                  <a:lnTo>
                    <a:pt x="39" y="17"/>
                  </a:lnTo>
                  <a:close/>
                </a:path>
              </a:pathLst>
            </a:custGeom>
            <a:solidFill>
              <a:schemeClr val="tx2"/>
            </a:solidFill>
            <a:ln w="9525">
              <a:solidFill>
                <a:schemeClr val="tx1"/>
              </a:solidFill>
              <a:round/>
              <a:headEnd/>
              <a:tailEnd/>
            </a:ln>
          </p:spPr>
          <p:txBody>
            <a:bodyPr/>
            <a:lstStyle/>
            <a:p>
              <a:endParaRPr lang="tr-TR"/>
            </a:p>
          </p:txBody>
        </p:sp>
        <p:sp>
          <p:nvSpPr>
            <p:cNvPr id="183325" name="Freeform 28"/>
            <p:cNvSpPr>
              <a:spLocks/>
            </p:cNvSpPr>
            <p:nvPr/>
          </p:nvSpPr>
          <p:spPr bwMode="auto">
            <a:xfrm>
              <a:off x="2309" y="2061"/>
              <a:ext cx="145" cy="136"/>
            </a:xfrm>
            <a:custGeom>
              <a:avLst/>
              <a:gdLst>
                <a:gd name="T0" fmla="*/ 33 w 145"/>
                <a:gd name="T1" fmla="*/ 6 h 136"/>
                <a:gd name="T2" fmla="*/ 29 w 145"/>
                <a:gd name="T3" fmla="*/ 2 h 136"/>
                <a:gd name="T4" fmla="*/ 24 w 145"/>
                <a:gd name="T5" fmla="*/ 0 h 136"/>
                <a:gd name="T6" fmla="*/ 14 w 145"/>
                <a:gd name="T7" fmla="*/ 0 h 136"/>
                <a:gd name="T8" fmla="*/ 10 w 145"/>
                <a:gd name="T9" fmla="*/ 4 h 136"/>
                <a:gd name="T10" fmla="*/ 6 w 145"/>
                <a:gd name="T11" fmla="*/ 6 h 136"/>
                <a:gd name="T12" fmla="*/ 2 w 145"/>
                <a:gd name="T13" fmla="*/ 9 h 136"/>
                <a:gd name="T14" fmla="*/ 0 w 145"/>
                <a:gd name="T15" fmla="*/ 15 h 136"/>
                <a:gd name="T16" fmla="*/ 0 w 145"/>
                <a:gd name="T17" fmla="*/ 25 h 136"/>
                <a:gd name="T18" fmla="*/ 4 w 145"/>
                <a:gd name="T19" fmla="*/ 29 h 136"/>
                <a:gd name="T20" fmla="*/ 6 w 145"/>
                <a:gd name="T21" fmla="*/ 32 h 136"/>
                <a:gd name="T22" fmla="*/ 112 w 145"/>
                <a:gd name="T23" fmla="*/ 130 h 136"/>
                <a:gd name="T24" fmla="*/ 116 w 145"/>
                <a:gd name="T25" fmla="*/ 134 h 136"/>
                <a:gd name="T26" fmla="*/ 121 w 145"/>
                <a:gd name="T27" fmla="*/ 136 h 136"/>
                <a:gd name="T28" fmla="*/ 131 w 145"/>
                <a:gd name="T29" fmla="*/ 136 h 136"/>
                <a:gd name="T30" fmla="*/ 135 w 145"/>
                <a:gd name="T31" fmla="*/ 132 h 136"/>
                <a:gd name="T32" fmla="*/ 139 w 145"/>
                <a:gd name="T33" fmla="*/ 130 h 136"/>
                <a:gd name="T34" fmla="*/ 143 w 145"/>
                <a:gd name="T35" fmla="*/ 127 h 136"/>
                <a:gd name="T36" fmla="*/ 145 w 145"/>
                <a:gd name="T37" fmla="*/ 121 h 136"/>
                <a:gd name="T38" fmla="*/ 145 w 145"/>
                <a:gd name="T39" fmla="*/ 111 h 136"/>
                <a:gd name="T40" fmla="*/ 141 w 145"/>
                <a:gd name="T41" fmla="*/ 107 h 136"/>
                <a:gd name="T42" fmla="*/ 139 w 145"/>
                <a:gd name="T43" fmla="*/ 103 h 136"/>
                <a:gd name="T44" fmla="*/ 33 w 145"/>
                <a:gd name="T45" fmla="*/ 6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5" h="136">
                  <a:moveTo>
                    <a:pt x="33" y="6"/>
                  </a:moveTo>
                  <a:lnTo>
                    <a:pt x="29" y="2"/>
                  </a:lnTo>
                  <a:lnTo>
                    <a:pt x="24" y="0"/>
                  </a:lnTo>
                  <a:lnTo>
                    <a:pt x="14" y="0"/>
                  </a:lnTo>
                  <a:lnTo>
                    <a:pt x="10" y="4"/>
                  </a:lnTo>
                  <a:lnTo>
                    <a:pt x="6" y="6"/>
                  </a:lnTo>
                  <a:lnTo>
                    <a:pt x="2" y="9"/>
                  </a:lnTo>
                  <a:lnTo>
                    <a:pt x="0" y="15"/>
                  </a:lnTo>
                  <a:lnTo>
                    <a:pt x="0" y="25"/>
                  </a:lnTo>
                  <a:lnTo>
                    <a:pt x="4" y="29"/>
                  </a:lnTo>
                  <a:lnTo>
                    <a:pt x="6" y="32"/>
                  </a:lnTo>
                  <a:lnTo>
                    <a:pt x="112" y="130"/>
                  </a:lnTo>
                  <a:lnTo>
                    <a:pt x="116" y="134"/>
                  </a:lnTo>
                  <a:lnTo>
                    <a:pt x="121" y="136"/>
                  </a:lnTo>
                  <a:lnTo>
                    <a:pt x="131" y="136"/>
                  </a:lnTo>
                  <a:lnTo>
                    <a:pt x="135" y="132"/>
                  </a:lnTo>
                  <a:lnTo>
                    <a:pt x="139" y="130"/>
                  </a:lnTo>
                  <a:lnTo>
                    <a:pt x="143" y="127"/>
                  </a:lnTo>
                  <a:lnTo>
                    <a:pt x="145" y="121"/>
                  </a:lnTo>
                  <a:lnTo>
                    <a:pt x="145" y="111"/>
                  </a:lnTo>
                  <a:lnTo>
                    <a:pt x="141" y="107"/>
                  </a:lnTo>
                  <a:lnTo>
                    <a:pt x="139" y="103"/>
                  </a:lnTo>
                  <a:lnTo>
                    <a:pt x="33" y="6"/>
                  </a:lnTo>
                  <a:close/>
                </a:path>
              </a:pathLst>
            </a:custGeom>
            <a:solidFill>
              <a:schemeClr val="tx2"/>
            </a:solidFill>
            <a:ln w="9525">
              <a:solidFill>
                <a:schemeClr val="tx1"/>
              </a:solidFill>
              <a:round/>
              <a:headEnd/>
              <a:tailEnd/>
            </a:ln>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484"/>
                                        </p:tgtEl>
                                        <p:attrNameLst>
                                          <p:attrName>style.visibility</p:attrName>
                                        </p:attrNameLst>
                                      </p:cBhvr>
                                      <p:to>
                                        <p:strVal val="visible"/>
                                      </p:to>
                                    </p:set>
                                    <p:animEffect transition="in" filter="dissolve">
                                      <p:cBhvr>
                                        <p:cTn id="7" dur="500"/>
                                        <p:tgtEl>
                                          <p:spTgt spid="53248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32483">
                                            <p:txEl>
                                              <p:pRg st="0" end="0"/>
                                            </p:txEl>
                                          </p:spTgt>
                                        </p:tgtEl>
                                        <p:attrNameLst>
                                          <p:attrName>style.visibility</p:attrName>
                                        </p:attrNameLst>
                                      </p:cBhvr>
                                      <p:to>
                                        <p:strVal val="visible"/>
                                      </p:to>
                                    </p:set>
                                    <p:animEffect transition="in" filter="dissolve">
                                      <p:cBhvr>
                                        <p:cTn id="12" dur="500"/>
                                        <p:tgtEl>
                                          <p:spTgt spid="53248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32483">
                                            <p:txEl>
                                              <p:pRg st="1" end="1"/>
                                            </p:txEl>
                                          </p:spTgt>
                                        </p:tgtEl>
                                        <p:attrNameLst>
                                          <p:attrName>style.visibility</p:attrName>
                                        </p:attrNameLst>
                                      </p:cBhvr>
                                      <p:to>
                                        <p:strVal val="visible"/>
                                      </p:to>
                                    </p:set>
                                    <p:animEffect transition="in" filter="dissolve">
                                      <p:cBhvr>
                                        <p:cTn id="17" dur="500"/>
                                        <p:tgtEl>
                                          <p:spTgt spid="532483">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32483">
                                            <p:txEl>
                                              <p:pRg st="2" end="2"/>
                                            </p:txEl>
                                          </p:spTgt>
                                        </p:tgtEl>
                                        <p:attrNameLst>
                                          <p:attrName>style.visibility</p:attrName>
                                        </p:attrNameLst>
                                      </p:cBhvr>
                                      <p:to>
                                        <p:strVal val="visible"/>
                                      </p:to>
                                    </p:set>
                                    <p:animEffect transition="in" filter="dissolve">
                                      <p:cBhvr>
                                        <p:cTn id="22" dur="500"/>
                                        <p:tgtEl>
                                          <p:spTgt spid="532483">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32483">
                                            <p:txEl>
                                              <p:pRg st="3" end="3"/>
                                            </p:txEl>
                                          </p:spTgt>
                                        </p:tgtEl>
                                        <p:attrNameLst>
                                          <p:attrName>style.visibility</p:attrName>
                                        </p:attrNameLst>
                                      </p:cBhvr>
                                      <p:to>
                                        <p:strVal val="visible"/>
                                      </p:to>
                                    </p:set>
                                    <p:animEffect transition="in" filter="dissolve">
                                      <p:cBhvr>
                                        <p:cTn id="27" dur="500"/>
                                        <p:tgtEl>
                                          <p:spTgt spid="532483">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2483">
                                            <p:txEl>
                                              <p:pRg st="4" end="4"/>
                                            </p:txEl>
                                          </p:spTgt>
                                        </p:tgtEl>
                                        <p:attrNameLst>
                                          <p:attrName>style.visibility</p:attrName>
                                        </p:attrNameLst>
                                      </p:cBhvr>
                                      <p:to>
                                        <p:strVal val="visible"/>
                                      </p:to>
                                    </p:set>
                                    <p:animEffect transition="in" filter="dissolve">
                                      <p:cBhvr>
                                        <p:cTn id="32" dur="500"/>
                                        <p:tgtEl>
                                          <p:spTgt spid="5324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83"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F6556B5-548C-43ED-9FF3-2C1AAC27B7EB}" type="slidenum">
              <a:rPr kumimoji="0" lang="en-US" altLang="tr-TR" sz="1200" smtClean="0"/>
              <a:pPr>
                <a:spcBef>
                  <a:spcPct val="50000"/>
                </a:spcBef>
                <a:buFontTx/>
                <a:buNone/>
              </a:pPr>
              <a:t>149</a:t>
            </a:fld>
            <a:endParaRPr kumimoji="0" lang="en-US" altLang="tr-TR" sz="1200" smtClean="0"/>
          </a:p>
        </p:txBody>
      </p:sp>
      <p:sp>
        <p:nvSpPr>
          <p:cNvPr id="184323" name="Rectangle 2"/>
          <p:cNvSpPr>
            <a:spLocks noGrp="1" noChangeArrowheads="1"/>
          </p:cNvSpPr>
          <p:nvPr>
            <p:ph type="title"/>
          </p:nvPr>
        </p:nvSpPr>
        <p:spPr>
          <a:xfrm>
            <a:off x="715963" y="0"/>
            <a:ext cx="7772400" cy="728663"/>
          </a:xfrm>
        </p:spPr>
        <p:txBody>
          <a:bodyPr/>
          <a:lstStyle/>
          <a:p>
            <a:r>
              <a:rPr lang="en-US" altLang="tr-TR" smtClean="0"/>
              <a:t>Example: Recognize 1101</a:t>
            </a:r>
            <a:r>
              <a:rPr lang="en-US" altLang="tr-TR" b="0" smtClean="0"/>
              <a:t> </a:t>
            </a:r>
            <a:r>
              <a:rPr lang="tr-TR" altLang="tr-TR" smtClean="0"/>
              <a:t>...</a:t>
            </a:r>
            <a:endParaRPr lang="en-US" altLang="tr-TR" smtClean="0"/>
          </a:p>
        </p:txBody>
      </p:sp>
      <p:sp>
        <p:nvSpPr>
          <p:cNvPr id="533507" name="Rectangle 3"/>
          <p:cNvSpPr>
            <a:spLocks noGrp="1" noChangeArrowheads="1"/>
          </p:cNvSpPr>
          <p:nvPr>
            <p:ph type="body" idx="1"/>
          </p:nvPr>
        </p:nvSpPr>
        <p:spPr>
          <a:xfrm>
            <a:off x="719138" y="1390650"/>
            <a:ext cx="7772400" cy="5027613"/>
          </a:xfrm>
        </p:spPr>
        <p:txBody>
          <a:bodyPr/>
          <a:lstStyle/>
          <a:p>
            <a:pPr>
              <a:lnSpc>
                <a:spcPct val="90000"/>
              </a:lnSpc>
            </a:pPr>
            <a:r>
              <a:rPr lang="en-US" altLang="tr-TR" sz="2800" smtClean="0"/>
              <a:t>State transition arcs must represent the fact that an input subsequence has occurred.   Thus we get:</a:t>
            </a:r>
          </a:p>
          <a:p>
            <a:pPr>
              <a:lnSpc>
                <a:spcPct val="90000"/>
              </a:lnSpc>
            </a:pPr>
            <a:endParaRPr lang="tr-TR" altLang="tr-TR" sz="2800" smtClean="0"/>
          </a:p>
          <a:p>
            <a:pPr>
              <a:lnSpc>
                <a:spcPct val="90000"/>
              </a:lnSpc>
            </a:pPr>
            <a:endParaRPr lang="en-US" altLang="tr-TR" sz="2800" smtClean="0"/>
          </a:p>
          <a:p>
            <a:pPr>
              <a:lnSpc>
                <a:spcPct val="90000"/>
              </a:lnSpc>
            </a:pPr>
            <a:endParaRPr lang="en-US" altLang="tr-TR" sz="2800" smtClean="0"/>
          </a:p>
          <a:p>
            <a:pPr>
              <a:lnSpc>
                <a:spcPct val="90000"/>
              </a:lnSpc>
            </a:pPr>
            <a:endParaRPr lang="en-US" altLang="tr-TR" sz="2800" smtClean="0"/>
          </a:p>
          <a:p>
            <a:pPr>
              <a:lnSpc>
                <a:spcPct val="90000"/>
              </a:lnSpc>
            </a:pPr>
            <a:endParaRPr lang="en-US" altLang="tr-TR" smtClean="0"/>
          </a:p>
          <a:p>
            <a:pPr>
              <a:lnSpc>
                <a:spcPct val="90000"/>
              </a:lnSpc>
            </a:pPr>
            <a:endParaRPr lang="en-US" altLang="tr-TR" sz="2800" smtClean="0"/>
          </a:p>
          <a:p>
            <a:pPr>
              <a:lnSpc>
                <a:spcPct val="90000"/>
              </a:lnSpc>
            </a:pPr>
            <a:r>
              <a:rPr lang="en-US" altLang="tr-TR" sz="2800" smtClean="0"/>
              <a:t>Note that the 1 arc from state C to state C implies that State C means </a:t>
            </a:r>
            <a:r>
              <a:rPr lang="en-US" altLang="tr-TR" sz="2800" i="1" smtClean="0"/>
              <a:t>two or more 1's have occurred</a:t>
            </a:r>
            <a:r>
              <a:rPr lang="en-US" altLang="tr-TR" sz="2800" smtClean="0"/>
              <a:t>.</a:t>
            </a:r>
            <a:endParaRPr lang="en-US" altLang="tr-TR" smtClean="0"/>
          </a:p>
        </p:txBody>
      </p:sp>
      <p:sp>
        <p:nvSpPr>
          <p:cNvPr id="184325" name="Rectangle 4"/>
          <p:cNvSpPr>
            <a:spLocks noChangeArrowheads="1"/>
          </p:cNvSpPr>
          <p:nvPr/>
        </p:nvSpPr>
        <p:spPr bwMode="auto">
          <a:xfrm>
            <a:off x="6272213" y="328136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C</a:t>
            </a:r>
            <a:endParaRPr kumimoji="0" lang="en-US" altLang="tr-TR" b="1">
              <a:solidFill>
                <a:srgbClr val="00FF00"/>
              </a:solidFill>
            </a:endParaRPr>
          </a:p>
        </p:txBody>
      </p:sp>
      <p:grpSp>
        <p:nvGrpSpPr>
          <p:cNvPr id="184326" name="Group 5"/>
          <p:cNvGrpSpPr>
            <a:grpSpLocks/>
          </p:cNvGrpSpPr>
          <p:nvPr/>
        </p:nvGrpSpPr>
        <p:grpSpPr bwMode="auto">
          <a:xfrm>
            <a:off x="3032125" y="3051175"/>
            <a:ext cx="5213350" cy="1408113"/>
            <a:chOff x="1910" y="1906"/>
            <a:chExt cx="3284" cy="887"/>
          </a:xfrm>
        </p:grpSpPr>
        <p:sp>
          <p:nvSpPr>
            <p:cNvPr id="184347" name="Freeform 6"/>
            <p:cNvSpPr>
              <a:spLocks/>
            </p:cNvSpPr>
            <p:nvPr/>
          </p:nvSpPr>
          <p:spPr bwMode="auto">
            <a:xfrm>
              <a:off x="2360" y="2139"/>
              <a:ext cx="523" cy="41"/>
            </a:xfrm>
            <a:custGeom>
              <a:avLst/>
              <a:gdLst>
                <a:gd name="T0" fmla="*/ 19 w 523"/>
                <a:gd name="T1" fmla="*/ 0 h 41"/>
                <a:gd name="T2" fmla="*/ 14 w 523"/>
                <a:gd name="T3" fmla="*/ 0 h 41"/>
                <a:gd name="T4" fmla="*/ 10 w 523"/>
                <a:gd name="T5" fmla="*/ 2 h 41"/>
                <a:gd name="T6" fmla="*/ 2 w 523"/>
                <a:gd name="T7" fmla="*/ 9 h 41"/>
                <a:gd name="T8" fmla="*/ 0 w 523"/>
                <a:gd name="T9" fmla="*/ 13 h 41"/>
                <a:gd name="T10" fmla="*/ 0 w 523"/>
                <a:gd name="T11" fmla="*/ 24 h 41"/>
                <a:gd name="T12" fmla="*/ 2 w 523"/>
                <a:gd name="T13" fmla="*/ 28 h 41"/>
                <a:gd name="T14" fmla="*/ 10 w 523"/>
                <a:gd name="T15" fmla="*/ 36 h 41"/>
                <a:gd name="T16" fmla="*/ 14 w 523"/>
                <a:gd name="T17" fmla="*/ 37 h 41"/>
                <a:gd name="T18" fmla="*/ 19 w 523"/>
                <a:gd name="T19" fmla="*/ 37 h 41"/>
                <a:gd name="T20" fmla="*/ 504 w 523"/>
                <a:gd name="T21" fmla="*/ 41 h 41"/>
                <a:gd name="T22" fmla="*/ 510 w 523"/>
                <a:gd name="T23" fmla="*/ 41 h 41"/>
                <a:gd name="T24" fmla="*/ 514 w 523"/>
                <a:gd name="T25" fmla="*/ 39 h 41"/>
                <a:gd name="T26" fmla="*/ 521 w 523"/>
                <a:gd name="T27" fmla="*/ 32 h 41"/>
                <a:gd name="T28" fmla="*/ 523 w 523"/>
                <a:gd name="T29" fmla="*/ 28 h 41"/>
                <a:gd name="T30" fmla="*/ 523 w 523"/>
                <a:gd name="T31" fmla="*/ 17 h 41"/>
                <a:gd name="T32" fmla="*/ 521 w 523"/>
                <a:gd name="T33" fmla="*/ 13 h 41"/>
                <a:gd name="T34" fmla="*/ 514 w 523"/>
                <a:gd name="T35" fmla="*/ 5 h 41"/>
                <a:gd name="T36" fmla="*/ 510 w 523"/>
                <a:gd name="T37" fmla="*/ 4 h 41"/>
                <a:gd name="T38" fmla="*/ 504 w 523"/>
                <a:gd name="T39" fmla="*/ 4 h 41"/>
                <a:gd name="T40" fmla="*/ 19 w 523"/>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3" h="41">
                  <a:moveTo>
                    <a:pt x="19" y="0"/>
                  </a:moveTo>
                  <a:lnTo>
                    <a:pt x="14" y="0"/>
                  </a:lnTo>
                  <a:lnTo>
                    <a:pt x="10" y="2"/>
                  </a:lnTo>
                  <a:lnTo>
                    <a:pt x="2" y="9"/>
                  </a:lnTo>
                  <a:lnTo>
                    <a:pt x="0" y="13"/>
                  </a:lnTo>
                  <a:lnTo>
                    <a:pt x="0" y="24"/>
                  </a:lnTo>
                  <a:lnTo>
                    <a:pt x="2" y="28"/>
                  </a:lnTo>
                  <a:lnTo>
                    <a:pt x="10" y="36"/>
                  </a:lnTo>
                  <a:lnTo>
                    <a:pt x="14" y="37"/>
                  </a:lnTo>
                  <a:lnTo>
                    <a:pt x="19" y="37"/>
                  </a:lnTo>
                  <a:lnTo>
                    <a:pt x="504" y="41"/>
                  </a:lnTo>
                  <a:lnTo>
                    <a:pt x="510" y="41"/>
                  </a:lnTo>
                  <a:lnTo>
                    <a:pt x="514" y="39"/>
                  </a:lnTo>
                  <a:lnTo>
                    <a:pt x="521" y="32"/>
                  </a:lnTo>
                  <a:lnTo>
                    <a:pt x="523" y="28"/>
                  </a:lnTo>
                  <a:lnTo>
                    <a:pt x="523" y="17"/>
                  </a:lnTo>
                  <a:lnTo>
                    <a:pt x="521" y="13"/>
                  </a:lnTo>
                  <a:lnTo>
                    <a:pt x="514" y="5"/>
                  </a:lnTo>
                  <a:lnTo>
                    <a:pt x="510" y="4"/>
                  </a:lnTo>
                  <a:lnTo>
                    <a:pt x="504"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48" name="Freeform 7"/>
            <p:cNvSpPr>
              <a:spLocks/>
            </p:cNvSpPr>
            <p:nvPr/>
          </p:nvSpPr>
          <p:spPr bwMode="auto">
            <a:xfrm>
              <a:off x="3277" y="2135"/>
              <a:ext cx="549" cy="40"/>
            </a:xfrm>
            <a:custGeom>
              <a:avLst/>
              <a:gdLst>
                <a:gd name="T0" fmla="*/ 19 w 549"/>
                <a:gd name="T1" fmla="*/ 0 h 40"/>
                <a:gd name="T2" fmla="*/ 14 w 549"/>
                <a:gd name="T3" fmla="*/ 0 h 40"/>
                <a:gd name="T4" fmla="*/ 10 w 549"/>
                <a:gd name="T5" fmla="*/ 2 h 40"/>
                <a:gd name="T6" fmla="*/ 2 w 549"/>
                <a:gd name="T7" fmla="*/ 9 h 40"/>
                <a:gd name="T8" fmla="*/ 0 w 549"/>
                <a:gd name="T9" fmla="*/ 13 h 40"/>
                <a:gd name="T10" fmla="*/ 0 w 549"/>
                <a:gd name="T11" fmla="*/ 24 h 40"/>
                <a:gd name="T12" fmla="*/ 2 w 549"/>
                <a:gd name="T13" fmla="*/ 28 h 40"/>
                <a:gd name="T14" fmla="*/ 10 w 549"/>
                <a:gd name="T15" fmla="*/ 36 h 40"/>
                <a:gd name="T16" fmla="*/ 14 w 549"/>
                <a:gd name="T17" fmla="*/ 38 h 40"/>
                <a:gd name="T18" fmla="*/ 19 w 549"/>
                <a:gd name="T19" fmla="*/ 38 h 40"/>
                <a:gd name="T20" fmla="*/ 530 w 549"/>
                <a:gd name="T21" fmla="*/ 40 h 40"/>
                <a:gd name="T22" fmla="*/ 536 w 549"/>
                <a:gd name="T23" fmla="*/ 40 h 40"/>
                <a:gd name="T24" fmla="*/ 540 w 549"/>
                <a:gd name="T25" fmla="*/ 38 h 40"/>
                <a:gd name="T26" fmla="*/ 547 w 549"/>
                <a:gd name="T27" fmla="*/ 30 h 40"/>
                <a:gd name="T28" fmla="*/ 549 w 549"/>
                <a:gd name="T29" fmla="*/ 26 h 40"/>
                <a:gd name="T30" fmla="*/ 549 w 549"/>
                <a:gd name="T31" fmla="*/ 15 h 40"/>
                <a:gd name="T32" fmla="*/ 547 w 549"/>
                <a:gd name="T33" fmla="*/ 11 h 40"/>
                <a:gd name="T34" fmla="*/ 540 w 549"/>
                <a:gd name="T35" fmla="*/ 4 h 40"/>
                <a:gd name="T36" fmla="*/ 536 w 549"/>
                <a:gd name="T37" fmla="*/ 2 h 40"/>
                <a:gd name="T38" fmla="*/ 530 w 549"/>
                <a:gd name="T39" fmla="*/ 2 h 40"/>
                <a:gd name="T40" fmla="*/ 19 w 549"/>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9" h="40">
                  <a:moveTo>
                    <a:pt x="19" y="0"/>
                  </a:moveTo>
                  <a:lnTo>
                    <a:pt x="14" y="0"/>
                  </a:lnTo>
                  <a:lnTo>
                    <a:pt x="10" y="2"/>
                  </a:lnTo>
                  <a:lnTo>
                    <a:pt x="2" y="9"/>
                  </a:lnTo>
                  <a:lnTo>
                    <a:pt x="0" y="13"/>
                  </a:lnTo>
                  <a:lnTo>
                    <a:pt x="0" y="24"/>
                  </a:lnTo>
                  <a:lnTo>
                    <a:pt x="2" y="28"/>
                  </a:lnTo>
                  <a:lnTo>
                    <a:pt x="10" y="36"/>
                  </a:lnTo>
                  <a:lnTo>
                    <a:pt x="14" y="38"/>
                  </a:lnTo>
                  <a:lnTo>
                    <a:pt x="19" y="38"/>
                  </a:lnTo>
                  <a:lnTo>
                    <a:pt x="530" y="40"/>
                  </a:lnTo>
                  <a:lnTo>
                    <a:pt x="536" y="40"/>
                  </a:lnTo>
                  <a:lnTo>
                    <a:pt x="540" y="38"/>
                  </a:lnTo>
                  <a:lnTo>
                    <a:pt x="547" y="30"/>
                  </a:lnTo>
                  <a:lnTo>
                    <a:pt x="549" y="26"/>
                  </a:lnTo>
                  <a:lnTo>
                    <a:pt x="549" y="15"/>
                  </a:lnTo>
                  <a:lnTo>
                    <a:pt x="547" y="11"/>
                  </a:lnTo>
                  <a:lnTo>
                    <a:pt x="540" y="4"/>
                  </a:lnTo>
                  <a:lnTo>
                    <a:pt x="536" y="2"/>
                  </a:lnTo>
                  <a:lnTo>
                    <a:pt x="530" y="2"/>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nvGrpSpPr>
            <p:cNvPr id="184349" name="Group 8"/>
            <p:cNvGrpSpPr>
              <a:grpSpLocks/>
            </p:cNvGrpSpPr>
            <p:nvPr/>
          </p:nvGrpSpPr>
          <p:grpSpPr bwMode="auto">
            <a:xfrm>
              <a:off x="1910" y="1906"/>
              <a:ext cx="3284" cy="887"/>
              <a:chOff x="1910" y="1898"/>
              <a:chExt cx="3284" cy="887"/>
            </a:xfrm>
          </p:grpSpPr>
          <p:sp>
            <p:nvSpPr>
              <p:cNvPr id="184350" name="Rectangle 9"/>
              <p:cNvSpPr>
                <a:spLocks noChangeArrowheads="1"/>
              </p:cNvSpPr>
              <p:nvPr/>
            </p:nvSpPr>
            <p:spPr bwMode="auto">
              <a:xfrm>
                <a:off x="3919" y="2555"/>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1/1</a:t>
                </a:r>
                <a:endParaRPr kumimoji="0" lang="en-US" altLang="tr-TR" b="1">
                  <a:solidFill>
                    <a:srgbClr val="00FF00"/>
                  </a:solidFill>
                </a:endParaRPr>
              </a:p>
            </p:txBody>
          </p:sp>
          <p:sp>
            <p:nvSpPr>
              <p:cNvPr id="184351" name="Freeform 10"/>
              <p:cNvSpPr>
                <a:spLocks/>
              </p:cNvSpPr>
              <p:nvPr/>
            </p:nvSpPr>
            <p:spPr bwMode="auto">
              <a:xfrm>
                <a:off x="3100" y="2268"/>
                <a:ext cx="1711" cy="513"/>
              </a:xfrm>
              <a:custGeom>
                <a:avLst/>
                <a:gdLst>
                  <a:gd name="T0" fmla="*/ 1711 w 1711"/>
                  <a:gd name="T1" fmla="*/ 21 h 513"/>
                  <a:gd name="T2" fmla="*/ 1707 w 1711"/>
                  <a:gd name="T3" fmla="*/ 8 h 513"/>
                  <a:gd name="T4" fmla="*/ 1694 w 1711"/>
                  <a:gd name="T5" fmla="*/ 0 h 513"/>
                  <a:gd name="T6" fmla="*/ 1681 w 1711"/>
                  <a:gd name="T7" fmla="*/ 4 h 513"/>
                  <a:gd name="T8" fmla="*/ 1626 w 1711"/>
                  <a:gd name="T9" fmla="*/ 68 h 513"/>
                  <a:gd name="T10" fmla="*/ 1494 w 1711"/>
                  <a:gd name="T11" fmla="*/ 212 h 513"/>
                  <a:gd name="T12" fmla="*/ 1409 w 1711"/>
                  <a:gd name="T13" fmla="*/ 285 h 513"/>
                  <a:gd name="T14" fmla="*/ 1357 w 1711"/>
                  <a:gd name="T15" fmla="*/ 323 h 513"/>
                  <a:gd name="T16" fmla="*/ 1283 w 1711"/>
                  <a:gd name="T17" fmla="*/ 368 h 513"/>
                  <a:gd name="T18" fmla="*/ 1207 w 1711"/>
                  <a:gd name="T19" fmla="*/ 406 h 513"/>
                  <a:gd name="T20" fmla="*/ 1126 w 1711"/>
                  <a:gd name="T21" fmla="*/ 438 h 513"/>
                  <a:gd name="T22" fmla="*/ 1111 w 1711"/>
                  <a:gd name="T23" fmla="*/ 444 h 513"/>
                  <a:gd name="T24" fmla="*/ 1047 w 1711"/>
                  <a:gd name="T25" fmla="*/ 459 h 513"/>
                  <a:gd name="T26" fmla="*/ 957 w 1711"/>
                  <a:gd name="T27" fmla="*/ 472 h 513"/>
                  <a:gd name="T28" fmla="*/ 887 w 1711"/>
                  <a:gd name="T29" fmla="*/ 476 h 513"/>
                  <a:gd name="T30" fmla="*/ 740 w 1711"/>
                  <a:gd name="T31" fmla="*/ 474 h 513"/>
                  <a:gd name="T32" fmla="*/ 645 w 1711"/>
                  <a:gd name="T33" fmla="*/ 464 h 513"/>
                  <a:gd name="T34" fmla="*/ 511 w 1711"/>
                  <a:gd name="T35" fmla="*/ 440 h 513"/>
                  <a:gd name="T36" fmla="*/ 451 w 1711"/>
                  <a:gd name="T37" fmla="*/ 425 h 513"/>
                  <a:gd name="T38" fmla="*/ 402 w 1711"/>
                  <a:gd name="T39" fmla="*/ 412 h 513"/>
                  <a:gd name="T40" fmla="*/ 351 w 1711"/>
                  <a:gd name="T41" fmla="*/ 391 h 513"/>
                  <a:gd name="T42" fmla="*/ 275 w 1711"/>
                  <a:gd name="T43" fmla="*/ 353 h 513"/>
                  <a:gd name="T44" fmla="*/ 187 w 1711"/>
                  <a:gd name="T45" fmla="*/ 293 h 513"/>
                  <a:gd name="T46" fmla="*/ 141 w 1711"/>
                  <a:gd name="T47" fmla="*/ 249 h 513"/>
                  <a:gd name="T48" fmla="*/ 85 w 1711"/>
                  <a:gd name="T49" fmla="*/ 178 h 513"/>
                  <a:gd name="T50" fmla="*/ 55 w 1711"/>
                  <a:gd name="T51" fmla="*/ 123 h 513"/>
                  <a:gd name="T52" fmla="*/ 36 w 1711"/>
                  <a:gd name="T53" fmla="*/ 80 h 513"/>
                  <a:gd name="T54" fmla="*/ 26 w 1711"/>
                  <a:gd name="T55" fmla="*/ 70 h 513"/>
                  <a:gd name="T56" fmla="*/ 11 w 1711"/>
                  <a:gd name="T57" fmla="*/ 70 h 513"/>
                  <a:gd name="T58" fmla="*/ 2 w 1711"/>
                  <a:gd name="T59" fmla="*/ 80 h 513"/>
                  <a:gd name="T60" fmla="*/ 2 w 1711"/>
                  <a:gd name="T61" fmla="*/ 95 h 513"/>
                  <a:gd name="T62" fmla="*/ 21 w 1711"/>
                  <a:gd name="T63" fmla="*/ 138 h 513"/>
                  <a:gd name="T64" fmla="*/ 55 w 1711"/>
                  <a:gd name="T65" fmla="*/ 197 h 513"/>
                  <a:gd name="T66" fmla="*/ 115 w 1711"/>
                  <a:gd name="T67" fmla="*/ 276 h 513"/>
                  <a:gd name="T68" fmla="*/ 160 w 1711"/>
                  <a:gd name="T69" fmla="*/ 319 h 513"/>
                  <a:gd name="T70" fmla="*/ 243 w 1711"/>
                  <a:gd name="T71" fmla="*/ 379 h 513"/>
                  <a:gd name="T72" fmla="*/ 319 w 1711"/>
                  <a:gd name="T73" fmla="*/ 419 h 513"/>
                  <a:gd name="T74" fmla="*/ 368 w 1711"/>
                  <a:gd name="T75" fmla="*/ 438 h 513"/>
                  <a:gd name="T76" fmla="*/ 423 w 1711"/>
                  <a:gd name="T77" fmla="*/ 459 h 513"/>
                  <a:gd name="T78" fmla="*/ 483 w 1711"/>
                  <a:gd name="T79" fmla="*/ 474 h 513"/>
                  <a:gd name="T80" fmla="*/ 615 w 1711"/>
                  <a:gd name="T81" fmla="*/ 498 h 513"/>
                  <a:gd name="T82" fmla="*/ 689 w 1711"/>
                  <a:gd name="T83" fmla="*/ 508 h 513"/>
                  <a:gd name="T84" fmla="*/ 789 w 1711"/>
                  <a:gd name="T85" fmla="*/ 513 h 513"/>
                  <a:gd name="T86" fmla="*/ 934 w 1711"/>
                  <a:gd name="T87" fmla="*/ 511 h 513"/>
                  <a:gd name="T88" fmla="*/ 1007 w 1711"/>
                  <a:gd name="T89" fmla="*/ 504 h 513"/>
                  <a:gd name="T90" fmla="*/ 1096 w 1711"/>
                  <a:gd name="T91" fmla="*/ 487 h 513"/>
                  <a:gd name="T92" fmla="*/ 1123 w 1711"/>
                  <a:gd name="T93" fmla="*/ 479 h 513"/>
                  <a:gd name="T94" fmla="*/ 1202 w 1711"/>
                  <a:gd name="T95" fmla="*/ 449 h 513"/>
                  <a:gd name="T96" fmla="*/ 1262 w 1711"/>
                  <a:gd name="T97" fmla="*/ 421 h 513"/>
                  <a:gd name="T98" fmla="*/ 1358 w 1711"/>
                  <a:gd name="T99" fmla="*/ 366 h 513"/>
                  <a:gd name="T100" fmla="*/ 1413 w 1711"/>
                  <a:gd name="T101" fmla="*/ 329 h 513"/>
                  <a:gd name="T102" fmla="*/ 1468 w 1711"/>
                  <a:gd name="T103" fmla="*/ 285 h 513"/>
                  <a:gd name="T104" fmla="*/ 1641 w 1711"/>
                  <a:gd name="T105" fmla="*/ 112 h 513"/>
                  <a:gd name="T106" fmla="*/ 1707 w 1711"/>
                  <a:gd name="T107" fmla="*/ 31 h 5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11" h="513">
                    <a:moveTo>
                      <a:pt x="1707" y="31"/>
                    </a:moveTo>
                    <a:lnTo>
                      <a:pt x="1709" y="27"/>
                    </a:lnTo>
                    <a:lnTo>
                      <a:pt x="1711" y="21"/>
                    </a:lnTo>
                    <a:lnTo>
                      <a:pt x="1711" y="17"/>
                    </a:lnTo>
                    <a:lnTo>
                      <a:pt x="1709" y="12"/>
                    </a:lnTo>
                    <a:lnTo>
                      <a:pt x="1707" y="8"/>
                    </a:lnTo>
                    <a:lnTo>
                      <a:pt x="1704" y="4"/>
                    </a:lnTo>
                    <a:lnTo>
                      <a:pt x="1700" y="2"/>
                    </a:lnTo>
                    <a:lnTo>
                      <a:pt x="1694" y="0"/>
                    </a:lnTo>
                    <a:lnTo>
                      <a:pt x="1690" y="0"/>
                    </a:lnTo>
                    <a:lnTo>
                      <a:pt x="1685" y="2"/>
                    </a:lnTo>
                    <a:lnTo>
                      <a:pt x="1681" y="4"/>
                    </a:lnTo>
                    <a:lnTo>
                      <a:pt x="1677" y="8"/>
                    </a:lnTo>
                    <a:lnTo>
                      <a:pt x="1643" y="48"/>
                    </a:lnTo>
                    <a:lnTo>
                      <a:pt x="1626" y="68"/>
                    </a:lnTo>
                    <a:lnTo>
                      <a:pt x="1611" y="89"/>
                    </a:lnTo>
                    <a:lnTo>
                      <a:pt x="1562" y="144"/>
                    </a:lnTo>
                    <a:lnTo>
                      <a:pt x="1494" y="212"/>
                    </a:lnTo>
                    <a:lnTo>
                      <a:pt x="1445" y="255"/>
                    </a:lnTo>
                    <a:lnTo>
                      <a:pt x="1426" y="270"/>
                    </a:lnTo>
                    <a:lnTo>
                      <a:pt x="1409" y="285"/>
                    </a:lnTo>
                    <a:lnTo>
                      <a:pt x="1390" y="298"/>
                    </a:lnTo>
                    <a:lnTo>
                      <a:pt x="1374" y="312"/>
                    </a:lnTo>
                    <a:lnTo>
                      <a:pt x="1357" y="323"/>
                    </a:lnTo>
                    <a:lnTo>
                      <a:pt x="1336" y="336"/>
                    </a:lnTo>
                    <a:lnTo>
                      <a:pt x="1321" y="347"/>
                    </a:lnTo>
                    <a:lnTo>
                      <a:pt x="1283" y="368"/>
                    </a:lnTo>
                    <a:lnTo>
                      <a:pt x="1247" y="387"/>
                    </a:lnTo>
                    <a:lnTo>
                      <a:pt x="1226" y="396"/>
                    </a:lnTo>
                    <a:lnTo>
                      <a:pt x="1207" y="406"/>
                    </a:lnTo>
                    <a:lnTo>
                      <a:pt x="1187" y="415"/>
                    </a:lnTo>
                    <a:lnTo>
                      <a:pt x="1168" y="423"/>
                    </a:lnTo>
                    <a:lnTo>
                      <a:pt x="1126" y="438"/>
                    </a:lnTo>
                    <a:lnTo>
                      <a:pt x="1107" y="445"/>
                    </a:lnTo>
                    <a:lnTo>
                      <a:pt x="1109" y="444"/>
                    </a:lnTo>
                    <a:lnTo>
                      <a:pt x="1111" y="444"/>
                    </a:lnTo>
                    <a:lnTo>
                      <a:pt x="1089" y="449"/>
                    </a:lnTo>
                    <a:lnTo>
                      <a:pt x="1068" y="453"/>
                    </a:lnTo>
                    <a:lnTo>
                      <a:pt x="1047" y="459"/>
                    </a:lnTo>
                    <a:lnTo>
                      <a:pt x="1004" y="466"/>
                    </a:lnTo>
                    <a:lnTo>
                      <a:pt x="979" y="468"/>
                    </a:lnTo>
                    <a:lnTo>
                      <a:pt x="957" y="472"/>
                    </a:lnTo>
                    <a:lnTo>
                      <a:pt x="934" y="474"/>
                    </a:lnTo>
                    <a:lnTo>
                      <a:pt x="909" y="474"/>
                    </a:lnTo>
                    <a:lnTo>
                      <a:pt x="887" y="476"/>
                    </a:lnTo>
                    <a:lnTo>
                      <a:pt x="789" y="476"/>
                    </a:lnTo>
                    <a:lnTo>
                      <a:pt x="764" y="474"/>
                    </a:lnTo>
                    <a:lnTo>
                      <a:pt x="740" y="474"/>
                    </a:lnTo>
                    <a:lnTo>
                      <a:pt x="692" y="470"/>
                    </a:lnTo>
                    <a:lnTo>
                      <a:pt x="668" y="466"/>
                    </a:lnTo>
                    <a:lnTo>
                      <a:pt x="645" y="464"/>
                    </a:lnTo>
                    <a:lnTo>
                      <a:pt x="623" y="461"/>
                    </a:lnTo>
                    <a:lnTo>
                      <a:pt x="532" y="445"/>
                    </a:lnTo>
                    <a:lnTo>
                      <a:pt x="511" y="440"/>
                    </a:lnTo>
                    <a:lnTo>
                      <a:pt x="491" y="436"/>
                    </a:lnTo>
                    <a:lnTo>
                      <a:pt x="472" y="430"/>
                    </a:lnTo>
                    <a:lnTo>
                      <a:pt x="451" y="425"/>
                    </a:lnTo>
                    <a:lnTo>
                      <a:pt x="434" y="421"/>
                    </a:lnTo>
                    <a:lnTo>
                      <a:pt x="400" y="412"/>
                    </a:lnTo>
                    <a:lnTo>
                      <a:pt x="402" y="412"/>
                    </a:lnTo>
                    <a:lnTo>
                      <a:pt x="383" y="404"/>
                    </a:lnTo>
                    <a:lnTo>
                      <a:pt x="368" y="398"/>
                    </a:lnTo>
                    <a:lnTo>
                      <a:pt x="351" y="391"/>
                    </a:lnTo>
                    <a:lnTo>
                      <a:pt x="334" y="385"/>
                    </a:lnTo>
                    <a:lnTo>
                      <a:pt x="291" y="362"/>
                    </a:lnTo>
                    <a:lnTo>
                      <a:pt x="275" y="353"/>
                    </a:lnTo>
                    <a:lnTo>
                      <a:pt x="249" y="338"/>
                    </a:lnTo>
                    <a:lnTo>
                      <a:pt x="196" y="300"/>
                    </a:lnTo>
                    <a:lnTo>
                      <a:pt x="187" y="293"/>
                    </a:lnTo>
                    <a:lnTo>
                      <a:pt x="175" y="281"/>
                    </a:lnTo>
                    <a:lnTo>
                      <a:pt x="164" y="272"/>
                    </a:lnTo>
                    <a:lnTo>
                      <a:pt x="141" y="249"/>
                    </a:lnTo>
                    <a:lnTo>
                      <a:pt x="132" y="238"/>
                    </a:lnTo>
                    <a:lnTo>
                      <a:pt x="113" y="215"/>
                    </a:lnTo>
                    <a:lnTo>
                      <a:pt x="85" y="178"/>
                    </a:lnTo>
                    <a:lnTo>
                      <a:pt x="72" y="151"/>
                    </a:lnTo>
                    <a:lnTo>
                      <a:pt x="62" y="136"/>
                    </a:lnTo>
                    <a:lnTo>
                      <a:pt x="55" y="123"/>
                    </a:lnTo>
                    <a:lnTo>
                      <a:pt x="49" y="110"/>
                    </a:lnTo>
                    <a:lnTo>
                      <a:pt x="41" y="95"/>
                    </a:lnTo>
                    <a:lnTo>
                      <a:pt x="36" y="80"/>
                    </a:lnTo>
                    <a:lnTo>
                      <a:pt x="34" y="76"/>
                    </a:lnTo>
                    <a:lnTo>
                      <a:pt x="30" y="72"/>
                    </a:lnTo>
                    <a:lnTo>
                      <a:pt x="26" y="70"/>
                    </a:lnTo>
                    <a:lnTo>
                      <a:pt x="21" y="68"/>
                    </a:lnTo>
                    <a:lnTo>
                      <a:pt x="17" y="68"/>
                    </a:lnTo>
                    <a:lnTo>
                      <a:pt x="11" y="70"/>
                    </a:lnTo>
                    <a:lnTo>
                      <a:pt x="8" y="72"/>
                    </a:lnTo>
                    <a:lnTo>
                      <a:pt x="4" y="76"/>
                    </a:lnTo>
                    <a:lnTo>
                      <a:pt x="2" y="80"/>
                    </a:lnTo>
                    <a:lnTo>
                      <a:pt x="0" y="85"/>
                    </a:lnTo>
                    <a:lnTo>
                      <a:pt x="0" y="89"/>
                    </a:lnTo>
                    <a:lnTo>
                      <a:pt x="2" y="95"/>
                    </a:lnTo>
                    <a:lnTo>
                      <a:pt x="8" y="110"/>
                    </a:lnTo>
                    <a:lnTo>
                      <a:pt x="15" y="125"/>
                    </a:lnTo>
                    <a:lnTo>
                      <a:pt x="21" y="138"/>
                    </a:lnTo>
                    <a:lnTo>
                      <a:pt x="28" y="155"/>
                    </a:lnTo>
                    <a:lnTo>
                      <a:pt x="38" y="170"/>
                    </a:lnTo>
                    <a:lnTo>
                      <a:pt x="55" y="197"/>
                    </a:lnTo>
                    <a:lnTo>
                      <a:pt x="83" y="238"/>
                    </a:lnTo>
                    <a:lnTo>
                      <a:pt x="102" y="261"/>
                    </a:lnTo>
                    <a:lnTo>
                      <a:pt x="115" y="276"/>
                    </a:lnTo>
                    <a:lnTo>
                      <a:pt x="138" y="298"/>
                    </a:lnTo>
                    <a:lnTo>
                      <a:pt x="149" y="308"/>
                    </a:lnTo>
                    <a:lnTo>
                      <a:pt x="160" y="319"/>
                    </a:lnTo>
                    <a:lnTo>
                      <a:pt x="174" y="330"/>
                    </a:lnTo>
                    <a:lnTo>
                      <a:pt x="226" y="368"/>
                    </a:lnTo>
                    <a:lnTo>
                      <a:pt x="243" y="379"/>
                    </a:lnTo>
                    <a:lnTo>
                      <a:pt x="257" y="387"/>
                    </a:lnTo>
                    <a:lnTo>
                      <a:pt x="272" y="396"/>
                    </a:lnTo>
                    <a:lnTo>
                      <a:pt x="319" y="419"/>
                    </a:lnTo>
                    <a:lnTo>
                      <a:pt x="336" y="425"/>
                    </a:lnTo>
                    <a:lnTo>
                      <a:pt x="353" y="432"/>
                    </a:lnTo>
                    <a:lnTo>
                      <a:pt x="368" y="438"/>
                    </a:lnTo>
                    <a:lnTo>
                      <a:pt x="387" y="445"/>
                    </a:lnTo>
                    <a:lnTo>
                      <a:pt x="389" y="445"/>
                    </a:lnTo>
                    <a:lnTo>
                      <a:pt x="423" y="459"/>
                    </a:lnTo>
                    <a:lnTo>
                      <a:pt x="443" y="462"/>
                    </a:lnTo>
                    <a:lnTo>
                      <a:pt x="460" y="468"/>
                    </a:lnTo>
                    <a:lnTo>
                      <a:pt x="483" y="474"/>
                    </a:lnTo>
                    <a:lnTo>
                      <a:pt x="504" y="478"/>
                    </a:lnTo>
                    <a:lnTo>
                      <a:pt x="524" y="483"/>
                    </a:lnTo>
                    <a:lnTo>
                      <a:pt x="615" y="498"/>
                    </a:lnTo>
                    <a:lnTo>
                      <a:pt x="641" y="502"/>
                    </a:lnTo>
                    <a:lnTo>
                      <a:pt x="664" y="504"/>
                    </a:lnTo>
                    <a:lnTo>
                      <a:pt x="689" y="508"/>
                    </a:lnTo>
                    <a:lnTo>
                      <a:pt x="740" y="511"/>
                    </a:lnTo>
                    <a:lnTo>
                      <a:pt x="764" y="511"/>
                    </a:lnTo>
                    <a:lnTo>
                      <a:pt x="789" y="513"/>
                    </a:lnTo>
                    <a:lnTo>
                      <a:pt x="887" y="513"/>
                    </a:lnTo>
                    <a:lnTo>
                      <a:pt x="909" y="511"/>
                    </a:lnTo>
                    <a:lnTo>
                      <a:pt x="934" y="511"/>
                    </a:lnTo>
                    <a:lnTo>
                      <a:pt x="960" y="510"/>
                    </a:lnTo>
                    <a:lnTo>
                      <a:pt x="983" y="506"/>
                    </a:lnTo>
                    <a:lnTo>
                      <a:pt x="1007" y="504"/>
                    </a:lnTo>
                    <a:lnTo>
                      <a:pt x="1055" y="496"/>
                    </a:lnTo>
                    <a:lnTo>
                      <a:pt x="1075" y="491"/>
                    </a:lnTo>
                    <a:lnTo>
                      <a:pt x="1096" y="487"/>
                    </a:lnTo>
                    <a:lnTo>
                      <a:pt x="1119" y="481"/>
                    </a:lnTo>
                    <a:lnTo>
                      <a:pt x="1121" y="481"/>
                    </a:lnTo>
                    <a:lnTo>
                      <a:pt x="1123" y="479"/>
                    </a:lnTo>
                    <a:lnTo>
                      <a:pt x="1141" y="472"/>
                    </a:lnTo>
                    <a:lnTo>
                      <a:pt x="1183" y="457"/>
                    </a:lnTo>
                    <a:lnTo>
                      <a:pt x="1202" y="449"/>
                    </a:lnTo>
                    <a:lnTo>
                      <a:pt x="1223" y="440"/>
                    </a:lnTo>
                    <a:lnTo>
                      <a:pt x="1241" y="430"/>
                    </a:lnTo>
                    <a:lnTo>
                      <a:pt x="1262" y="421"/>
                    </a:lnTo>
                    <a:lnTo>
                      <a:pt x="1302" y="402"/>
                    </a:lnTo>
                    <a:lnTo>
                      <a:pt x="1340" y="378"/>
                    </a:lnTo>
                    <a:lnTo>
                      <a:pt x="1358" y="366"/>
                    </a:lnTo>
                    <a:lnTo>
                      <a:pt x="1375" y="353"/>
                    </a:lnTo>
                    <a:lnTo>
                      <a:pt x="1396" y="342"/>
                    </a:lnTo>
                    <a:lnTo>
                      <a:pt x="1413" y="329"/>
                    </a:lnTo>
                    <a:lnTo>
                      <a:pt x="1432" y="315"/>
                    </a:lnTo>
                    <a:lnTo>
                      <a:pt x="1449" y="300"/>
                    </a:lnTo>
                    <a:lnTo>
                      <a:pt x="1468" y="285"/>
                    </a:lnTo>
                    <a:lnTo>
                      <a:pt x="1521" y="238"/>
                    </a:lnTo>
                    <a:lnTo>
                      <a:pt x="1589" y="170"/>
                    </a:lnTo>
                    <a:lnTo>
                      <a:pt x="1641" y="112"/>
                    </a:lnTo>
                    <a:lnTo>
                      <a:pt x="1657" y="91"/>
                    </a:lnTo>
                    <a:lnTo>
                      <a:pt x="1673" y="74"/>
                    </a:lnTo>
                    <a:lnTo>
                      <a:pt x="1707"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52" name="Freeform 11"/>
              <p:cNvSpPr>
                <a:spLocks/>
              </p:cNvSpPr>
              <p:nvPr/>
            </p:nvSpPr>
            <p:spPr bwMode="auto">
              <a:xfrm>
                <a:off x="1910" y="1898"/>
                <a:ext cx="447" cy="447"/>
              </a:xfrm>
              <a:custGeom>
                <a:avLst/>
                <a:gdLst>
                  <a:gd name="T0" fmla="*/ 4 w 447"/>
                  <a:gd name="T1" fmla="*/ 266 h 447"/>
                  <a:gd name="T2" fmla="*/ 17 w 447"/>
                  <a:gd name="T3" fmla="*/ 310 h 447"/>
                  <a:gd name="T4" fmla="*/ 49 w 447"/>
                  <a:gd name="T5" fmla="*/ 364 h 447"/>
                  <a:gd name="T6" fmla="*/ 98 w 447"/>
                  <a:gd name="T7" fmla="*/ 408 h 447"/>
                  <a:gd name="T8" fmla="*/ 134 w 447"/>
                  <a:gd name="T9" fmla="*/ 428 h 447"/>
                  <a:gd name="T10" fmla="*/ 177 w 447"/>
                  <a:gd name="T11" fmla="*/ 442 h 447"/>
                  <a:gd name="T12" fmla="*/ 221 w 447"/>
                  <a:gd name="T13" fmla="*/ 447 h 447"/>
                  <a:gd name="T14" fmla="*/ 257 w 447"/>
                  <a:gd name="T15" fmla="*/ 444 h 447"/>
                  <a:gd name="T16" fmla="*/ 298 w 447"/>
                  <a:gd name="T17" fmla="*/ 434 h 447"/>
                  <a:gd name="T18" fmla="*/ 347 w 447"/>
                  <a:gd name="T19" fmla="*/ 408 h 447"/>
                  <a:gd name="T20" fmla="*/ 419 w 447"/>
                  <a:gd name="T21" fmla="*/ 328 h 447"/>
                  <a:gd name="T22" fmla="*/ 436 w 447"/>
                  <a:gd name="T23" fmla="*/ 289 h 447"/>
                  <a:gd name="T24" fmla="*/ 445 w 447"/>
                  <a:gd name="T25" fmla="*/ 245 h 447"/>
                  <a:gd name="T26" fmla="*/ 445 w 447"/>
                  <a:gd name="T27" fmla="*/ 212 h 447"/>
                  <a:gd name="T28" fmla="*/ 440 w 447"/>
                  <a:gd name="T29" fmla="*/ 164 h 447"/>
                  <a:gd name="T30" fmla="*/ 423 w 447"/>
                  <a:gd name="T31" fmla="*/ 125 h 447"/>
                  <a:gd name="T32" fmla="*/ 396 w 447"/>
                  <a:gd name="T33" fmla="*/ 80 h 447"/>
                  <a:gd name="T34" fmla="*/ 347 w 447"/>
                  <a:gd name="T35" fmla="*/ 38 h 447"/>
                  <a:gd name="T36" fmla="*/ 298 w 447"/>
                  <a:gd name="T37" fmla="*/ 12 h 447"/>
                  <a:gd name="T38" fmla="*/ 257 w 447"/>
                  <a:gd name="T39" fmla="*/ 2 h 447"/>
                  <a:gd name="T40" fmla="*/ 177 w 447"/>
                  <a:gd name="T41" fmla="*/ 4 h 447"/>
                  <a:gd name="T42" fmla="*/ 134 w 447"/>
                  <a:gd name="T43" fmla="*/ 17 h 447"/>
                  <a:gd name="T44" fmla="*/ 98 w 447"/>
                  <a:gd name="T45" fmla="*/ 38 h 447"/>
                  <a:gd name="T46" fmla="*/ 38 w 447"/>
                  <a:gd name="T47" fmla="*/ 98 h 447"/>
                  <a:gd name="T48" fmla="*/ 17 w 447"/>
                  <a:gd name="T49" fmla="*/ 134 h 447"/>
                  <a:gd name="T50" fmla="*/ 4 w 447"/>
                  <a:gd name="T51" fmla="*/ 178 h 447"/>
                  <a:gd name="T52" fmla="*/ 23 w 447"/>
                  <a:gd name="T53" fmla="*/ 223 h 447"/>
                  <a:gd name="T54" fmla="*/ 28 w 447"/>
                  <a:gd name="T55" fmla="*/ 172 h 447"/>
                  <a:gd name="T56" fmla="*/ 42 w 447"/>
                  <a:gd name="T57" fmla="*/ 136 h 447"/>
                  <a:gd name="T58" fmla="*/ 62 w 447"/>
                  <a:gd name="T59" fmla="*/ 100 h 447"/>
                  <a:gd name="T60" fmla="*/ 87 w 447"/>
                  <a:gd name="T61" fmla="*/ 76 h 447"/>
                  <a:gd name="T62" fmla="*/ 117 w 447"/>
                  <a:gd name="T63" fmla="*/ 51 h 447"/>
                  <a:gd name="T64" fmla="*/ 153 w 447"/>
                  <a:gd name="T65" fmla="*/ 34 h 447"/>
                  <a:gd name="T66" fmla="*/ 191 w 447"/>
                  <a:gd name="T67" fmla="*/ 25 h 447"/>
                  <a:gd name="T68" fmla="*/ 253 w 447"/>
                  <a:gd name="T69" fmla="*/ 25 h 447"/>
                  <a:gd name="T70" fmla="*/ 291 w 447"/>
                  <a:gd name="T71" fmla="*/ 34 h 447"/>
                  <a:gd name="T72" fmla="*/ 336 w 447"/>
                  <a:gd name="T73" fmla="*/ 57 h 447"/>
                  <a:gd name="T74" fmla="*/ 377 w 447"/>
                  <a:gd name="T75" fmla="*/ 95 h 447"/>
                  <a:gd name="T76" fmla="*/ 400 w 447"/>
                  <a:gd name="T77" fmla="*/ 127 h 447"/>
                  <a:gd name="T78" fmla="*/ 413 w 447"/>
                  <a:gd name="T79" fmla="*/ 163 h 447"/>
                  <a:gd name="T80" fmla="*/ 423 w 447"/>
                  <a:gd name="T81" fmla="*/ 200 h 447"/>
                  <a:gd name="T82" fmla="*/ 423 w 447"/>
                  <a:gd name="T83" fmla="*/ 230 h 447"/>
                  <a:gd name="T84" fmla="*/ 417 w 447"/>
                  <a:gd name="T85" fmla="*/ 272 h 447"/>
                  <a:gd name="T86" fmla="*/ 404 w 447"/>
                  <a:gd name="T87" fmla="*/ 308 h 447"/>
                  <a:gd name="T88" fmla="*/ 349 w 447"/>
                  <a:gd name="T89" fmla="*/ 377 h 447"/>
                  <a:gd name="T90" fmla="*/ 298 w 447"/>
                  <a:gd name="T91" fmla="*/ 410 h 447"/>
                  <a:gd name="T92" fmla="*/ 262 w 447"/>
                  <a:gd name="T93" fmla="*/ 419 h 447"/>
                  <a:gd name="T94" fmla="*/ 221 w 447"/>
                  <a:gd name="T95" fmla="*/ 425 h 447"/>
                  <a:gd name="T96" fmla="*/ 191 w 447"/>
                  <a:gd name="T97" fmla="*/ 421 h 447"/>
                  <a:gd name="T98" fmla="*/ 153 w 447"/>
                  <a:gd name="T99" fmla="*/ 411 h 447"/>
                  <a:gd name="T100" fmla="*/ 117 w 447"/>
                  <a:gd name="T101" fmla="*/ 394 h 447"/>
                  <a:gd name="T102" fmla="*/ 81 w 447"/>
                  <a:gd name="T103" fmla="*/ 364 h 447"/>
                  <a:gd name="T104" fmla="*/ 45 w 447"/>
                  <a:gd name="T105" fmla="*/ 317 h 447"/>
                  <a:gd name="T106" fmla="*/ 32 w 447"/>
                  <a:gd name="T107" fmla="*/ 281 h 447"/>
                  <a:gd name="T108" fmla="*/ 23 w 447"/>
                  <a:gd name="T109" fmla="*/ 244 h 44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47" h="447">
                    <a:moveTo>
                      <a:pt x="0" y="223"/>
                    </a:moveTo>
                    <a:lnTo>
                      <a:pt x="0" y="244"/>
                    </a:lnTo>
                    <a:lnTo>
                      <a:pt x="2" y="257"/>
                    </a:lnTo>
                    <a:lnTo>
                      <a:pt x="4" y="266"/>
                    </a:lnTo>
                    <a:lnTo>
                      <a:pt x="6" y="279"/>
                    </a:lnTo>
                    <a:lnTo>
                      <a:pt x="9" y="289"/>
                    </a:lnTo>
                    <a:lnTo>
                      <a:pt x="11" y="298"/>
                    </a:lnTo>
                    <a:lnTo>
                      <a:pt x="17" y="310"/>
                    </a:lnTo>
                    <a:lnTo>
                      <a:pt x="23" y="319"/>
                    </a:lnTo>
                    <a:lnTo>
                      <a:pt x="26" y="328"/>
                    </a:lnTo>
                    <a:lnTo>
                      <a:pt x="38" y="347"/>
                    </a:lnTo>
                    <a:lnTo>
                      <a:pt x="49" y="364"/>
                    </a:lnTo>
                    <a:lnTo>
                      <a:pt x="57" y="372"/>
                    </a:lnTo>
                    <a:lnTo>
                      <a:pt x="62" y="379"/>
                    </a:lnTo>
                    <a:lnTo>
                      <a:pt x="79" y="396"/>
                    </a:lnTo>
                    <a:lnTo>
                      <a:pt x="98" y="408"/>
                    </a:lnTo>
                    <a:lnTo>
                      <a:pt x="106" y="413"/>
                    </a:lnTo>
                    <a:lnTo>
                      <a:pt x="115" y="419"/>
                    </a:lnTo>
                    <a:lnTo>
                      <a:pt x="125" y="423"/>
                    </a:lnTo>
                    <a:lnTo>
                      <a:pt x="134" y="428"/>
                    </a:lnTo>
                    <a:lnTo>
                      <a:pt x="145" y="434"/>
                    </a:lnTo>
                    <a:lnTo>
                      <a:pt x="155" y="436"/>
                    </a:lnTo>
                    <a:lnTo>
                      <a:pt x="164" y="440"/>
                    </a:lnTo>
                    <a:lnTo>
                      <a:pt x="177" y="442"/>
                    </a:lnTo>
                    <a:lnTo>
                      <a:pt x="187" y="444"/>
                    </a:lnTo>
                    <a:lnTo>
                      <a:pt x="198" y="445"/>
                    </a:lnTo>
                    <a:lnTo>
                      <a:pt x="209" y="445"/>
                    </a:lnTo>
                    <a:lnTo>
                      <a:pt x="221" y="447"/>
                    </a:lnTo>
                    <a:lnTo>
                      <a:pt x="225" y="447"/>
                    </a:lnTo>
                    <a:lnTo>
                      <a:pt x="234" y="445"/>
                    </a:lnTo>
                    <a:lnTo>
                      <a:pt x="243" y="445"/>
                    </a:lnTo>
                    <a:lnTo>
                      <a:pt x="257" y="444"/>
                    </a:lnTo>
                    <a:lnTo>
                      <a:pt x="266" y="442"/>
                    </a:lnTo>
                    <a:lnTo>
                      <a:pt x="279" y="440"/>
                    </a:lnTo>
                    <a:lnTo>
                      <a:pt x="289" y="436"/>
                    </a:lnTo>
                    <a:lnTo>
                      <a:pt x="298" y="434"/>
                    </a:lnTo>
                    <a:lnTo>
                      <a:pt x="309" y="428"/>
                    </a:lnTo>
                    <a:lnTo>
                      <a:pt x="319" y="423"/>
                    </a:lnTo>
                    <a:lnTo>
                      <a:pt x="328" y="419"/>
                    </a:lnTo>
                    <a:lnTo>
                      <a:pt x="347" y="408"/>
                    </a:lnTo>
                    <a:lnTo>
                      <a:pt x="364" y="396"/>
                    </a:lnTo>
                    <a:lnTo>
                      <a:pt x="396" y="364"/>
                    </a:lnTo>
                    <a:lnTo>
                      <a:pt x="408" y="347"/>
                    </a:lnTo>
                    <a:lnTo>
                      <a:pt x="419" y="328"/>
                    </a:lnTo>
                    <a:lnTo>
                      <a:pt x="423" y="319"/>
                    </a:lnTo>
                    <a:lnTo>
                      <a:pt x="428" y="310"/>
                    </a:lnTo>
                    <a:lnTo>
                      <a:pt x="434" y="298"/>
                    </a:lnTo>
                    <a:lnTo>
                      <a:pt x="436" y="289"/>
                    </a:lnTo>
                    <a:lnTo>
                      <a:pt x="440" y="279"/>
                    </a:lnTo>
                    <a:lnTo>
                      <a:pt x="441" y="266"/>
                    </a:lnTo>
                    <a:lnTo>
                      <a:pt x="443" y="257"/>
                    </a:lnTo>
                    <a:lnTo>
                      <a:pt x="445" y="245"/>
                    </a:lnTo>
                    <a:lnTo>
                      <a:pt x="445" y="234"/>
                    </a:lnTo>
                    <a:lnTo>
                      <a:pt x="447" y="225"/>
                    </a:lnTo>
                    <a:lnTo>
                      <a:pt x="447" y="221"/>
                    </a:lnTo>
                    <a:lnTo>
                      <a:pt x="445" y="212"/>
                    </a:lnTo>
                    <a:lnTo>
                      <a:pt x="445" y="200"/>
                    </a:lnTo>
                    <a:lnTo>
                      <a:pt x="443" y="187"/>
                    </a:lnTo>
                    <a:lnTo>
                      <a:pt x="441" y="178"/>
                    </a:lnTo>
                    <a:lnTo>
                      <a:pt x="440" y="164"/>
                    </a:lnTo>
                    <a:lnTo>
                      <a:pt x="436" y="155"/>
                    </a:lnTo>
                    <a:lnTo>
                      <a:pt x="434" y="146"/>
                    </a:lnTo>
                    <a:lnTo>
                      <a:pt x="428" y="134"/>
                    </a:lnTo>
                    <a:lnTo>
                      <a:pt x="423" y="125"/>
                    </a:lnTo>
                    <a:lnTo>
                      <a:pt x="419" y="115"/>
                    </a:lnTo>
                    <a:lnTo>
                      <a:pt x="413" y="106"/>
                    </a:lnTo>
                    <a:lnTo>
                      <a:pt x="408" y="98"/>
                    </a:lnTo>
                    <a:lnTo>
                      <a:pt x="396" y="80"/>
                    </a:lnTo>
                    <a:lnTo>
                      <a:pt x="379" y="63"/>
                    </a:lnTo>
                    <a:lnTo>
                      <a:pt x="372" y="57"/>
                    </a:lnTo>
                    <a:lnTo>
                      <a:pt x="364" y="49"/>
                    </a:lnTo>
                    <a:lnTo>
                      <a:pt x="347" y="38"/>
                    </a:lnTo>
                    <a:lnTo>
                      <a:pt x="328" y="27"/>
                    </a:lnTo>
                    <a:lnTo>
                      <a:pt x="319" y="23"/>
                    </a:lnTo>
                    <a:lnTo>
                      <a:pt x="309" y="17"/>
                    </a:lnTo>
                    <a:lnTo>
                      <a:pt x="298" y="12"/>
                    </a:lnTo>
                    <a:lnTo>
                      <a:pt x="289" y="10"/>
                    </a:lnTo>
                    <a:lnTo>
                      <a:pt x="279" y="6"/>
                    </a:lnTo>
                    <a:lnTo>
                      <a:pt x="266" y="4"/>
                    </a:lnTo>
                    <a:lnTo>
                      <a:pt x="257" y="2"/>
                    </a:lnTo>
                    <a:lnTo>
                      <a:pt x="245" y="0"/>
                    </a:lnTo>
                    <a:lnTo>
                      <a:pt x="200" y="0"/>
                    </a:lnTo>
                    <a:lnTo>
                      <a:pt x="187" y="2"/>
                    </a:lnTo>
                    <a:lnTo>
                      <a:pt x="177" y="4"/>
                    </a:lnTo>
                    <a:lnTo>
                      <a:pt x="164" y="6"/>
                    </a:lnTo>
                    <a:lnTo>
                      <a:pt x="155" y="10"/>
                    </a:lnTo>
                    <a:lnTo>
                      <a:pt x="145" y="12"/>
                    </a:lnTo>
                    <a:lnTo>
                      <a:pt x="134" y="17"/>
                    </a:lnTo>
                    <a:lnTo>
                      <a:pt x="125" y="23"/>
                    </a:lnTo>
                    <a:lnTo>
                      <a:pt x="115" y="27"/>
                    </a:lnTo>
                    <a:lnTo>
                      <a:pt x="106" y="32"/>
                    </a:lnTo>
                    <a:lnTo>
                      <a:pt x="98" y="38"/>
                    </a:lnTo>
                    <a:lnTo>
                      <a:pt x="79" y="49"/>
                    </a:lnTo>
                    <a:lnTo>
                      <a:pt x="64" y="64"/>
                    </a:lnTo>
                    <a:lnTo>
                      <a:pt x="49" y="80"/>
                    </a:lnTo>
                    <a:lnTo>
                      <a:pt x="38" y="98"/>
                    </a:lnTo>
                    <a:lnTo>
                      <a:pt x="32" y="106"/>
                    </a:lnTo>
                    <a:lnTo>
                      <a:pt x="26" y="115"/>
                    </a:lnTo>
                    <a:lnTo>
                      <a:pt x="23" y="125"/>
                    </a:lnTo>
                    <a:lnTo>
                      <a:pt x="17" y="134"/>
                    </a:lnTo>
                    <a:lnTo>
                      <a:pt x="11" y="146"/>
                    </a:lnTo>
                    <a:lnTo>
                      <a:pt x="9" y="155"/>
                    </a:lnTo>
                    <a:lnTo>
                      <a:pt x="6" y="164"/>
                    </a:lnTo>
                    <a:lnTo>
                      <a:pt x="4" y="178"/>
                    </a:lnTo>
                    <a:lnTo>
                      <a:pt x="2" y="187"/>
                    </a:lnTo>
                    <a:lnTo>
                      <a:pt x="0" y="198"/>
                    </a:lnTo>
                    <a:lnTo>
                      <a:pt x="0" y="223"/>
                    </a:lnTo>
                    <a:lnTo>
                      <a:pt x="23" y="223"/>
                    </a:lnTo>
                    <a:lnTo>
                      <a:pt x="23" y="202"/>
                    </a:lnTo>
                    <a:lnTo>
                      <a:pt x="25" y="191"/>
                    </a:lnTo>
                    <a:lnTo>
                      <a:pt x="26" y="181"/>
                    </a:lnTo>
                    <a:lnTo>
                      <a:pt x="28" y="172"/>
                    </a:lnTo>
                    <a:lnTo>
                      <a:pt x="32" y="163"/>
                    </a:lnTo>
                    <a:lnTo>
                      <a:pt x="34" y="153"/>
                    </a:lnTo>
                    <a:lnTo>
                      <a:pt x="36" y="146"/>
                    </a:lnTo>
                    <a:lnTo>
                      <a:pt x="42" y="136"/>
                    </a:lnTo>
                    <a:lnTo>
                      <a:pt x="45" y="127"/>
                    </a:lnTo>
                    <a:lnTo>
                      <a:pt x="51" y="117"/>
                    </a:lnTo>
                    <a:lnTo>
                      <a:pt x="57" y="110"/>
                    </a:lnTo>
                    <a:lnTo>
                      <a:pt x="62" y="100"/>
                    </a:lnTo>
                    <a:lnTo>
                      <a:pt x="68" y="95"/>
                    </a:lnTo>
                    <a:lnTo>
                      <a:pt x="75" y="87"/>
                    </a:lnTo>
                    <a:lnTo>
                      <a:pt x="79" y="80"/>
                    </a:lnTo>
                    <a:lnTo>
                      <a:pt x="87" y="76"/>
                    </a:lnTo>
                    <a:lnTo>
                      <a:pt x="94" y="68"/>
                    </a:lnTo>
                    <a:lnTo>
                      <a:pt x="100" y="63"/>
                    </a:lnTo>
                    <a:lnTo>
                      <a:pt x="109" y="57"/>
                    </a:lnTo>
                    <a:lnTo>
                      <a:pt x="117" y="51"/>
                    </a:lnTo>
                    <a:lnTo>
                      <a:pt x="126" y="46"/>
                    </a:lnTo>
                    <a:lnTo>
                      <a:pt x="136" y="42"/>
                    </a:lnTo>
                    <a:lnTo>
                      <a:pt x="145" y="36"/>
                    </a:lnTo>
                    <a:lnTo>
                      <a:pt x="153" y="34"/>
                    </a:lnTo>
                    <a:lnTo>
                      <a:pt x="162" y="32"/>
                    </a:lnTo>
                    <a:lnTo>
                      <a:pt x="172" y="29"/>
                    </a:lnTo>
                    <a:lnTo>
                      <a:pt x="181" y="27"/>
                    </a:lnTo>
                    <a:lnTo>
                      <a:pt x="191" y="25"/>
                    </a:lnTo>
                    <a:lnTo>
                      <a:pt x="200" y="23"/>
                    </a:lnTo>
                    <a:lnTo>
                      <a:pt x="223" y="23"/>
                    </a:lnTo>
                    <a:lnTo>
                      <a:pt x="241" y="23"/>
                    </a:lnTo>
                    <a:lnTo>
                      <a:pt x="253" y="25"/>
                    </a:lnTo>
                    <a:lnTo>
                      <a:pt x="262" y="27"/>
                    </a:lnTo>
                    <a:lnTo>
                      <a:pt x="272" y="29"/>
                    </a:lnTo>
                    <a:lnTo>
                      <a:pt x="281" y="32"/>
                    </a:lnTo>
                    <a:lnTo>
                      <a:pt x="291" y="34"/>
                    </a:lnTo>
                    <a:lnTo>
                      <a:pt x="298" y="36"/>
                    </a:lnTo>
                    <a:lnTo>
                      <a:pt x="308" y="42"/>
                    </a:lnTo>
                    <a:lnTo>
                      <a:pt x="317" y="46"/>
                    </a:lnTo>
                    <a:lnTo>
                      <a:pt x="336" y="57"/>
                    </a:lnTo>
                    <a:lnTo>
                      <a:pt x="349" y="68"/>
                    </a:lnTo>
                    <a:lnTo>
                      <a:pt x="357" y="76"/>
                    </a:lnTo>
                    <a:lnTo>
                      <a:pt x="364" y="81"/>
                    </a:lnTo>
                    <a:lnTo>
                      <a:pt x="377" y="95"/>
                    </a:lnTo>
                    <a:lnTo>
                      <a:pt x="383" y="100"/>
                    </a:lnTo>
                    <a:lnTo>
                      <a:pt x="389" y="110"/>
                    </a:lnTo>
                    <a:lnTo>
                      <a:pt x="394" y="117"/>
                    </a:lnTo>
                    <a:lnTo>
                      <a:pt x="400" y="127"/>
                    </a:lnTo>
                    <a:lnTo>
                      <a:pt x="404" y="136"/>
                    </a:lnTo>
                    <a:lnTo>
                      <a:pt x="409" y="146"/>
                    </a:lnTo>
                    <a:lnTo>
                      <a:pt x="411" y="153"/>
                    </a:lnTo>
                    <a:lnTo>
                      <a:pt x="413" y="163"/>
                    </a:lnTo>
                    <a:lnTo>
                      <a:pt x="417" y="172"/>
                    </a:lnTo>
                    <a:lnTo>
                      <a:pt x="419" y="181"/>
                    </a:lnTo>
                    <a:lnTo>
                      <a:pt x="421" y="191"/>
                    </a:lnTo>
                    <a:lnTo>
                      <a:pt x="423" y="200"/>
                    </a:lnTo>
                    <a:lnTo>
                      <a:pt x="423" y="212"/>
                    </a:lnTo>
                    <a:lnTo>
                      <a:pt x="425" y="225"/>
                    </a:lnTo>
                    <a:lnTo>
                      <a:pt x="425" y="221"/>
                    </a:lnTo>
                    <a:lnTo>
                      <a:pt x="423" y="230"/>
                    </a:lnTo>
                    <a:lnTo>
                      <a:pt x="423" y="242"/>
                    </a:lnTo>
                    <a:lnTo>
                      <a:pt x="421" y="253"/>
                    </a:lnTo>
                    <a:lnTo>
                      <a:pt x="419" y="262"/>
                    </a:lnTo>
                    <a:lnTo>
                      <a:pt x="417" y="272"/>
                    </a:lnTo>
                    <a:lnTo>
                      <a:pt x="413" y="281"/>
                    </a:lnTo>
                    <a:lnTo>
                      <a:pt x="411" y="291"/>
                    </a:lnTo>
                    <a:lnTo>
                      <a:pt x="409" y="298"/>
                    </a:lnTo>
                    <a:lnTo>
                      <a:pt x="404" y="308"/>
                    </a:lnTo>
                    <a:lnTo>
                      <a:pt x="400" y="317"/>
                    </a:lnTo>
                    <a:lnTo>
                      <a:pt x="389" y="336"/>
                    </a:lnTo>
                    <a:lnTo>
                      <a:pt x="377" y="349"/>
                    </a:lnTo>
                    <a:lnTo>
                      <a:pt x="349" y="377"/>
                    </a:lnTo>
                    <a:lnTo>
                      <a:pt x="336" y="389"/>
                    </a:lnTo>
                    <a:lnTo>
                      <a:pt x="317" y="400"/>
                    </a:lnTo>
                    <a:lnTo>
                      <a:pt x="308" y="404"/>
                    </a:lnTo>
                    <a:lnTo>
                      <a:pt x="298" y="410"/>
                    </a:lnTo>
                    <a:lnTo>
                      <a:pt x="291" y="411"/>
                    </a:lnTo>
                    <a:lnTo>
                      <a:pt x="281" y="413"/>
                    </a:lnTo>
                    <a:lnTo>
                      <a:pt x="272" y="417"/>
                    </a:lnTo>
                    <a:lnTo>
                      <a:pt x="262" y="419"/>
                    </a:lnTo>
                    <a:lnTo>
                      <a:pt x="253" y="421"/>
                    </a:lnTo>
                    <a:lnTo>
                      <a:pt x="243" y="423"/>
                    </a:lnTo>
                    <a:lnTo>
                      <a:pt x="230" y="423"/>
                    </a:lnTo>
                    <a:lnTo>
                      <a:pt x="221" y="425"/>
                    </a:lnTo>
                    <a:lnTo>
                      <a:pt x="225" y="425"/>
                    </a:lnTo>
                    <a:lnTo>
                      <a:pt x="213" y="423"/>
                    </a:lnTo>
                    <a:lnTo>
                      <a:pt x="202" y="423"/>
                    </a:lnTo>
                    <a:lnTo>
                      <a:pt x="191" y="421"/>
                    </a:lnTo>
                    <a:lnTo>
                      <a:pt x="181" y="419"/>
                    </a:lnTo>
                    <a:lnTo>
                      <a:pt x="172" y="417"/>
                    </a:lnTo>
                    <a:lnTo>
                      <a:pt x="162" y="413"/>
                    </a:lnTo>
                    <a:lnTo>
                      <a:pt x="153" y="411"/>
                    </a:lnTo>
                    <a:lnTo>
                      <a:pt x="145" y="410"/>
                    </a:lnTo>
                    <a:lnTo>
                      <a:pt x="136" y="404"/>
                    </a:lnTo>
                    <a:lnTo>
                      <a:pt x="126" y="400"/>
                    </a:lnTo>
                    <a:lnTo>
                      <a:pt x="117" y="394"/>
                    </a:lnTo>
                    <a:lnTo>
                      <a:pt x="109" y="389"/>
                    </a:lnTo>
                    <a:lnTo>
                      <a:pt x="100" y="383"/>
                    </a:lnTo>
                    <a:lnTo>
                      <a:pt x="94" y="377"/>
                    </a:lnTo>
                    <a:lnTo>
                      <a:pt x="81" y="364"/>
                    </a:lnTo>
                    <a:lnTo>
                      <a:pt x="75" y="357"/>
                    </a:lnTo>
                    <a:lnTo>
                      <a:pt x="68" y="349"/>
                    </a:lnTo>
                    <a:lnTo>
                      <a:pt x="57" y="336"/>
                    </a:lnTo>
                    <a:lnTo>
                      <a:pt x="45" y="317"/>
                    </a:lnTo>
                    <a:lnTo>
                      <a:pt x="42" y="308"/>
                    </a:lnTo>
                    <a:lnTo>
                      <a:pt x="36" y="298"/>
                    </a:lnTo>
                    <a:lnTo>
                      <a:pt x="34" y="291"/>
                    </a:lnTo>
                    <a:lnTo>
                      <a:pt x="32" y="281"/>
                    </a:lnTo>
                    <a:lnTo>
                      <a:pt x="28" y="272"/>
                    </a:lnTo>
                    <a:lnTo>
                      <a:pt x="26" y="262"/>
                    </a:lnTo>
                    <a:lnTo>
                      <a:pt x="25" y="253"/>
                    </a:lnTo>
                    <a:lnTo>
                      <a:pt x="23" y="244"/>
                    </a:lnTo>
                    <a:lnTo>
                      <a:pt x="23" y="223"/>
                    </a:lnTo>
                    <a:lnTo>
                      <a:pt x="0" y="2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53" name="Freeform 12"/>
              <p:cNvSpPr>
                <a:spLocks/>
              </p:cNvSpPr>
              <p:nvPr/>
            </p:nvSpPr>
            <p:spPr bwMode="auto">
              <a:xfrm>
                <a:off x="2866" y="1918"/>
                <a:ext cx="447" cy="447"/>
              </a:xfrm>
              <a:custGeom>
                <a:avLst/>
                <a:gdLst>
                  <a:gd name="T0" fmla="*/ 4 w 447"/>
                  <a:gd name="T1" fmla="*/ 266 h 447"/>
                  <a:gd name="T2" fmla="*/ 17 w 447"/>
                  <a:gd name="T3" fmla="*/ 309 h 447"/>
                  <a:gd name="T4" fmla="*/ 49 w 447"/>
                  <a:gd name="T5" fmla="*/ 364 h 447"/>
                  <a:gd name="T6" fmla="*/ 98 w 447"/>
                  <a:gd name="T7" fmla="*/ 407 h 447"/>
                  <a:gd name="T8" fmla="*/ 134 w 447"/>
                  <a:gd name="T9" fmla="*/ 428 h 447"/>
                  <a:gd name="T10" fmla="*/ 177 w 447"/>
                  <a:gd name="T11" fmla="*/ 441 h 447"/>
                  <a:gd name="T12" fmla="*/ 221 w 447"/>
                  <a:gd name="T13" fmla="*/ 447 h 447"/>
                  <a:gd name="T14" fmla="*/ 257 w 447"/>
                  <a:gd name="T15" fmla="*/ 443 h 447"/>
                  <a:gd name="T16" fmla="*/ 298 w 447"/>
                  <a:gd name="T17" fmla="*/ 433 h 447"/>
                  <a:gd name="T18" fmla="*/ 347 w 447"/>
                  <a:gd name="T19" fmla="*/ 407 h 447"/>
                  <a:gd name="T20" fmla="*/ 419 w 447"/>
                  <a:gd name="T21" fmla="*/ 328 h 447"/>
                  <a:gd name="T22" fmla="*/ 436 w 447"/>
                  <a:gd name="T23" fmla="*/ 288 h 447"/>
                  <a:gd name="T24" fmla="*/ 445 w 447"/>
                  <a:gd name="T25" fmla="*/ 245 h 447"/>
                  <a:gd name="T26" fmla="*/ 445 w 447"/>
                  <a:gd name="T27" fmla="*/ 211 h 447"/>
                  <a:gd name="T28" fmla="*/ 440 w 447"/>
                  <a:gd name="T29" fmla="*/ 164 h 447"/>
                  <a:gd name="T30" fmla="*/ 423 w 447"/>
                  <a:gd name="T31" fmla="*/ 124 h 447"/>
                  <a:gd name="T32" fmla="*/ 396 w 447"/>
                  <a:gd name="T33" fmla="*/ 79 h 447"/>
                  <a:gd name="T34" fmla="*/ 347 w 447"/>
                  <a:gd name="T35" fmla="*/ 37 h 447"/>
                  <a:gd name="T36" fmla="*/ 298 w 447"/>
                  <a:gd name="T37" fmla="*/ 11 h 447"/>
                  <a:gd name="T38" fmla="*/ 257 w 447"/>
                  <a:gd name="T39" fmla="*/ 2 h 447"/>
                  <a:gd name="T40" fmla="*/ 177 w 447"/>
                  <a:gd name="T41" fmla="*/ 3 h 447"/>
                  <a:gd name="T42" fmla="*/ 134 w 447"/>
                  <a:gd name="T43" fmla="*/ 17 h 447"/>
                  <a:gd name="T44" fmla="*/ 98 w 447"/>
                  <a:gd name="T45" fmla="*/ 37 h 447"/>
                  <a:gd name="T46" fmla="*/ 38 w 447"/>
                  <a:gd name="T47" fmla="*/ 98 h 447"/>
                  <a:gd name="T48" fmla="*/ 17 w 447"/>
                  <a:gd name="T49" fmla="*/ 134 h 447"/>
                  <a:gd name="T50" fmla="*/ 4 w 447"/>
                  <a:gd name="T51" fmla="*/ 177 h 447"/>
                  <a:gd name="T52" fmla="*/ 23 w 447"/>
                  <a:gd name="T53" fmla="*/ 222 h 447"/>
                  <a:gd name="T54" fmla="*/ 28 w 447"/>
                  <a:gd name="T55" fmla="*/ 171 h 447"/>
                  <a:gd name="T56" fmla="*/ 42 w 447"/>
                  <a:gd name="T57" fmla="*/ 135 h 447"/>
                  <a:gd name="T58" fmla="*/ 62 w 447"/>
                  <a:gd name="T59" fmla="*/ 100 h 447"/>
                  <a:gd name="T60" fmla="*/ 87 w 447"/>
                  <a:gd name="T61" fmla="*/ 75 h 447"/>
                  <a:gd name="T62" fmla="*/ 117 w 447"/>
                  <a:gd name="T63" fmla="*/ 51 h 447"/>
                  <a:gd name="T64" fmla="*/ 153 w 447"/>
                  <a:gd name="T65" fmla="*/ 34 h 447"/>
                  <a:gd name="T66" fmla="*/ 191 w 447"/>
                  <a:gd name="T67" fmla="*/ 24 h 447"/>
                  <a:gd name="T68" fmla="*/ 253 w 447"/>
                  <a:gd name="T69" fmla="*/ 24 h 447"/>
                  <a:gd name="T70" fmla="*/ 291 w 447"/>
                  <a:gd name="T71" fmla="*/ 34 h 447"/>
                  <a:gd name="T72" fmla="*/ 336 w 447"/>
                  <a:gd name="T73" fmla="*/ 56 h 447"/>
                  <a:gd name="T74" fmla="*/ 377 w 447"/>
                  <a:gd name="T75" fmla="*/ 94 h 447"/>
                  <a:gd name="T76" fmla="*/ 400 w 447"/>
                  <a:gd name="T77" fmla="*/ 126 h 447"/>
                  <a:gd name="T78" fmla="*/ 413 w 447"/>
                  <a:gd name="T79" fmla="*/ 162 h 447"/>
                  <a:gd name="T80" fmla="*/ 423 w 447"/>
                  <a:gd name="T81" fmla="*/ 200 h 447"/>
                  <a:gd name="T82" fmla="*/ 423 w 447"/>
                  <a:gd name="T83" fmla="*/ 230 h 447"/>
                  <a:gd name="T84" fmla="*/ 417 w 447"/>
                  <a:gd name="T85" fmla="*/ 271 h 447"/>
                  <a:gd name="T86" fmla="*/ 404 w 447"/>
                  <a:gd name="T87" fmla="*/ 307 h 447"/>
                  <a:gd name="T88" fmla="*/ 349 w 447"/>
                  <a:gd name="T89" fmla="*/ 377 h 447"/>
                  <a:gd name="T90" fmla="*/ 298 w 447"/>
                  <a:gd name="T91" fmla="*/ 409 h 447"/>
                  <a:gd name="T92" fmla="*/ 262 w 447"/>
                  <a:gd name="T93" fmla="*/ 418 h 447"/>
                  <a:gd name="T94" fmla="*/ 221 w 447"/>
                  <a:gd name="T95" fmla="*/ 424 h 447"/>
                  <a:gd name="T96" fmla="*/ 191 w 447"/>
                  <a:gd name="T97" fmla="*/ 420 h 447"/>
                  <a:gd name="T98" fmla="*/ 153 w 447"/>
                  <a:gd name="T99" fmla="*/ 411 h 447"/>
                  <a:gd name="T100" fmla="*/ 117 w 447"/>
                  <a:gd name="T101" fmla="*/ 394 h 447"/>
                  <a:gd name="T102" fmla="*/ 81 w 447"/>
                  <a:gd name="T103" fmla="*/ 364 h 447"/>
                  <a:gd name="T104" fmla="*/ 45 w 447"/>
                  <a:gd name="T105" fmla="*/ 316 h 447"/>
                  <a:gd name="T106" fmla="*/ 32 w 447"/>
                  <a:gd name="T107" fmla="*/ 281 h 447"/>
                  <a:gd name="T108" fmla="*/ 23 w 447"/>
                  <a:gd name="T109" fmla="*/ 243 h 44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47" h="447">
                    <a:moveTo>
                      <a:pt x="0" y="222"/>
                    </a:moveTo>
                    <a:lnTo>
                      <a:pt x="0" y="243"/>
                    </a:lnTo>
                    <a:lnTo>
                      <a:pt x="2" y="256"/>
                    </a:lnTo>
                    <a:lnTo>
                      <a:pt x="4" y="266"/>
                    </a:lnTo>
                    <a:lnTo>
                      <a:pt x="6" y="279"/>
                    </a:lnTo>
                    <a:lnTo>
                      <a:pt x="9" y="288"/>
                    </a:lnTo>
                    <a:lnTo>
                      <a:pt x="11" y="298"/>
                    </a:lnTo>
                    <a:lnTo>
                      <a:pt x="17" y="309"/>
                    </a:lnTo>
                    <a:lnTo>
                      <a:pt x="23" y="318"/>
                    </a:lnTo>
                    <a:lnTo>
                      <a:pt x="26" y="328"/>
                    </a:lnTo>
                    <a:lnTo>
                      <a:pt x="38" y="347"/>
                    </a:lnTo>
                    <a:lnTo>
                      <a:pt x="49" y="364"/>
                    </a:lnTo>
                    <a:lnTo>
                      <a:pt x="57" y="371"/>
                    </a:lnTo>
                    <a:lnTo>
                      <a:pt x="62" y="379"/>
                    </a:lnTo>
                    <a:lnTo>
                      <a:pt x="79" y="396"/>
                    </a:lnTo>
                    <a:lnTo>
                      <a:pt x="98" y="407"/>
                    </a:lnTo>
                    <a:lnTo>
                      <a:pt x="106" y="413"/>
                    </a:lnTo>
                    <a:lnTo>
                      <a:pt x="115" y="418"/>
                    </a:lnTo>
                    <a:lnTo>
                      <a:pt x="125" y="422"/>
                    </a:lnTo>
                    <a:lnTo>
                      <a:pt x="134" y="428"/>
                    </a:lnTo>
                    <a:lnTo>
                      <a:pt x="145" y="433"/>
                    </a:lnTo>
                    <a:lnTo>
                      <a:pt x="155" y="435"/>
                    </a:lnTo>
                    <a:lnTo>
                      <a:pt x="164" y="439"/>
                    </a:lnTo>
                    <a:lnTo>
                      <a:pt x="177" y="441"/>
                    </a:lnTo>
                    <a:lnTo>
                      <a:pt x="187" y="443"/>
                    </a:lnTo>
                    <a:lnTo>
                      <a:pt x="198" y="445"/>
                    </a:lnTo>
                    <a:lnTo>
                      <a:pt x="209" y="445"/>
                    </a:lnTo>
                    <a:lnTo>
                      <a:pt x="221" y="447"/>
                    </a:lnTo>
                    <a:lnTo>
                      <a:pt x="225" y="447"/>
                    </a:lnTo>
                    <a:lnTo>
                      <a:pt x="234" y="445"/>
                    </a:lnTo>
                    <a:lnTo>
                      <a:pt x="243" y="445"/>
                    </a:lnTo>
                    <a:lnTo>
                      <a:pt x="257" y="443"/>
                    </a:lnTo>
                    <a:lnTo>
                      <a:pt x="266" y="441"/>
                    </a:lnTo>
                    <a:lnTo>
                      <a:pt x="279" y="439"/>
                    </a:lnTo>
                    <a:lnTo>
                      <a:pt x="289" y="435"/>
                    </a:lnTo>
                    <a:lnTo>
                      <a:pt x="298" y="433"/>
                    </a:lnTo>
                    <a:lnTo>
                      <a:pt x="309" y="428"/>
                    </a:lnTo>
                    <a:lnTo>
                      <a:pt x="319" y="422"/>
                    </a:lnTo>
                    <a:lnTo>
                      <a:pt x="328" y="418"/>
                    </a:lnTo>
                    <a:lnTo>
                      <a:pt x="347" y="407"/>
                    </a:lnTo>
                    <a:lnTo>
                      <a:pt x="364" y="396"/>
                    </a:lnTo>
                    <a:lnTo>
                      <a:pt x="396" y="364"/>
                    </a:lnTo>
                    <a:lnTo>
                      <a:pt x="408" y="347"/>
                    </a:lnTo>
                    <a:lnTo>
                      <a:pt x="419" y="328"/>
                    </a:lnTo>
                    <a:lnTo>
                      <a:pt x="423" y="318"/>
                    </a:lnTo>
                    <a:lnTo>
                      <a:pt x="428" y="309"/>
                    </a:lnTo>
                    <a:lnTo>
                      <a:pt x="434" y="298"/>
                    </a:lnTo>
                    <a:lnTo>
                      <a:pt x="436" y="288"/>
                    </a:lnTo>
                    <a:lnTo>
                      <a:pt x="440" y="279"/>
                    </a:lnTo>
                    <a:lnTo>
                      <a:pt x="442" y="266"/>
                    </a:lnTo>
                    <a:lnTo>
                      <a:pt x="443" y="256"/>
                    </a:lnTo>
                    <a:lnTo>
                      <a:pt x="445" y="245"/>
                    </a:lnTo>
                    <a:lnTo>
                      <a:pt x="445" y="233"/>
                    </a:lnTo>
                    <a:lnTo>
                      <a:pt x="447" y="224"/>
                    </a:lnTo>
                    <a:lnTo>
                      <a:pt x="447" y="220"/>
                    </a:lnTo>
                    <a:lnTo>
                      <a:pt x="445" y="211"/>
                    </a:lnTo>
                    <a:lnTo>
                      <a:pt x="445" y="200"/>
                    </a:lnTo>
                    <a:lnTo>
                      <a:pt x="443" y="186"/>
                    </a:lnTo>
                    <a:lnTo>
                      <a:pt x="442" y="177"/>
                    </a:lnTo>
                    <a:lnTo>
                      <a:pt x="440" y="164"/>
                    </a:lnTo>
                    <a:lnTo>
                      <a:pt x="436" y="154"/>
                    </a:lnTo>
                    <a:lnTo>
                      <a:pt x="434" y="145"/>
                    </a:lnTo>
                    <a:lnTo>
                      <a:pt x="428" y="134"/>
                    </a:lnTo>
                    <a:lnTo>
                      <a:pt x="423" y="124"/>
                    </a:lnTo>
                    <a:lnTo>
                      <a:pt x="419" y="115"/>
                    </a:lnTo>
                    <a:lnTo>
                      <a:pt x="413" y="105"/>
                    </a:lnTo>
                    <a:lnTo>
                      <a:pt x="408" y="98"/>
                    </a:lnTo>
                    <a:lnTo>
                      <a:pt x="396" y="79"/>
                    </a:lnTo>
                    <a:lnTo>
                      <a:pt x="379" y="62"/>
                    </a:lnTo>
                    <a:lnTo>
                      <a:pt x="372" y="56"/>
                    </a:lnTo>
                    <a:lnTo>
                      <a:pt x="364" y="49"/>
                    </a:lnTo>
                    <a:lnTo>
                      <a:pt x="347" y="37"/>
                    </a:lnTo>
                    <a:lnTo>
                      <a:pt x="328" y="26"/>
                    </a:lnTo>
                    <a:lnTo>
                      <a:pt x="319" y="22"/>
                    </a:lnTo>
                    <a:lnTo>
                      <a:pt x="309" y="17"/>
                    </a:lnTo>
                    <a:lnTo>
                      <a:pt x="298" y="11"/>
                    </a:lnTo>
                    <a:lnTo>
                      <a:pt x="289" y="9"/>
                    </a:lnTo>
                    <a:lnTo>
                      <a:pt x="279" y="5"/>
                    </a:lnTo>
                    <a:lnTo>
                      <a:pt x="266" y="3"/>
                    </a:lnTo>
                    <a:lnTo>
                      <a:pt x="257" y="2"/>
                    </a:lnTo>
                    <a:lnTo>
                      <a:pt x="245" y="0"/>
                    </a:lnTo>
                    <a:lnTo>
                      <a:pt x="200" y="0"/>
                    </a:lnTo>
                    <a:lnTo>
                      <a:pt x="187" y="2"/>
                    </a:lnTo>
                    <a:lnTo>
                      <a:pt x="177" y="3"/>
                    </a:lnTo>
                    <a:lnTo>
                      <a:pt x="164" y="5"/>
                    </a:lnTo>
                    <a:lnTo>
                      <a:pt x="155" y="9"/>
                    </a:lnTo>
                    <a:lnTo>
                      <a:pt x="145" y="11"/>
                    </a:lnTo>
                    <a:lnTo>
                      <a:pt x="134" y="17"/>
                    </a:lnTo>
                    <a:lnTo>
                      <a:pt x="125" y="22"/>
                    </a:lnTo>
                    <a:lnTo>
                      <a:pt x="115" y="26"/>
                    </a:lnTo>
                    <a:lnTo>
                      <a:pt x="106" y="32"/>
                    </a:lnTo>
                    <a:lnTo>
                      <a:pt x="98" y="37"/>
                    </a:lnTo>
                    <a:lnTo>
                      <a:pt x="79" y="49"/>
                    </a:lnTo>
                    <a:lnTo>
                      <a:pt x="64" y="64"/>
                    </a:lnTo>
                    <a:lnTo>
                      <a:pt x="49" y="79"/>
                    </a:lnTo>
                    <a:lnTo>
                      <a:pt x="38" y="98"/>
                    </a:lnTo>
                    <a:lnTo>
                      <a:pt x="32" y="105"/>
                    </a:lnTo>
                    <a:lnTo>
                      <a:pt x="26" y="115"/>
                    </a:lnTo>
                    <a:lnTo>
                      <a:pt x="23" y="124"/>
                    </a:lnTo>
                    <a:lnTo>
                      <a:pt x="17" y="134"/>
                    </a:lnTo>
                    <a:lnTo>
                      <a:pt x="11" y="145"/>
                    </a:lnTo>
                    <a:lnTo>
                      <a:pt x="9" y="154"/>
                    </a:lnTo>
                    <a:lnTo>
                      <a:pt x="6" y="164"/>
                    </a:lnTo>
                    <a:lnTo>
                      <a:pt x="4" y="177"/>
                    </a:lnTo>
                    <a:lnTo>
                      <a:pt x="2" y="186"/>
                    </a:lnTo>
                    <a:lnTo>
                      <a:pt x="0" y="198"/>
                    </a:lnTo>
                    <a:lnTo>
                      <a:pt x="0" y="222"/>
                    </a:lnTo>
                    <a:lnTo>
                      <a:pt x="23" y="222"/>
                    </a:lnTo>
                    <a:lnTo>
                      <a:pt x="23" y="201"/>
                    </a:lnTo>
                    <a:lnTo>
                      <a:pt x="25" y="190"/>
                    </a:lnTo>
                    <a:lnTo>
                      <a:pt x="26" y="181"/>
                    </a:lnTo>
                    <a:lnTo>
                      <a:pt x="28" y="171"/>
                    </a:lnTo>
                    <a:lnTo>
                      <a:pt x="32" y="162"/>
                    </a:lnTo>
                    <a:lnTo>
                      <a:pt x="34" y="152"/>
                    </a:lnTo>
                    <a:lnTo>
                      <a:pt x="36" y="145"/>
                    </a:lnTo>
                    <a:lnTo>
                      <a:pt x="42" y="135"/>
                    </a:lnTo>
                    <a:lnTo>
                      <a:pt x="45" y="126"/>
                    </a:lnTo>
                    <a:lnTo>
                      <a:pt x="51" y="117"/>
                    </a:lnTo>
                    <a:lnTo>
                      <a:pt x="57" y="109"/>
                    </a:lnTo>
                    <a:lnTo>
                      <a:pt x="62" y="100"/>
                    </a:lnTo>
                    <a:lnTo>
                      <a:pt x="68" y="94"/>
                    </a:lnTo>
                    <a:lnTo>
                      <a:pt x="76" y="86"/>
                    </a:lnTo>
                    <a:lnTo>
                      <a:pt x="79" y="79"/>
                    </a:lnTo>
                    <a:lnTo>
                      <a:pt x="87" y="75"/>
                    </a:lnTo>
                    <a:lnTo>
                      <a:pt x="94" y="68"/>
                    </a:lnTo>
                    <a:lnTo>
                      <a:pt x="100" y="62"/>
                    </a:lnTo>
                    <a:lnTo>
                      <a:pt x="109" y="56"/>
                    </a:lnTo>
                    <a:lnTo>
                      <a:pt x="117" y="51"/>
                    </a:lnTo>
                    <a:lnTo>
                      <a:pt x="126" y="45"/>
                    </a:lnTo>
                    <a:lnTo>
                      <a:pt x="136" y="41"/>
                    </a:lnTo>
                    <a:lnTo>
                      <a:pt x="145" y="35"/>
                    </a:lnTo>
                    <a:lnTo>
                      <a:pt x="153" y="34"/>
                    </a:lnTo>
                    <a:lnTo>
                      <a:pt x="162" y="32"/>
                    </a:lnTo>
                    <a:lnTo>
                      <a:pt x="172" y="28"/>
                    </a:lnTo>
                    <a:lnTo>
                      <a:pt x="181" y="26"/>
                    </a:lnTo>
                    <a:lnTo>
                      <a:pt x="191" y="24"/>
                    </a:lnTo>
                    <a:lnTo>
                      <a:pt x="200" y="22"/>
                    </a:lnTo>
                    <a:lnTo>
                      <a:pt x="223" y="22"/>
                    </a:lnTo>
                    <a:lnTo>
                      <a:pt x="242" y="22"/>
                    </a:lnTo>
                    <a:lnTo>
                      <a:pt x="253" y="24"/>
                    </a:lnTo>
                    <a:lnTo>
                      <a:pt x="262" y="26"/>
                    </a:lnTo>
                    <a:lnTo>
                      <a:pt x="272" y="28"/>
                    </a:lnTo>
                    <a:lnTo>
                      <a:pt x="281" y="32"/>
                    </a:lnTo>
                    <a:lnTo>
                      <a:pt x="291" y="34"/>
                    </a:lnTo>
                    <a:lnTo>
                      <a:pt x="298" y="35"/>
                    </a:lnTo>
                    <a:lnTo>
                      <a:pt x="308" y="41"/>
                    </a:lnTo>
                    <a:lnTo>
                      <a:pt x="317" y="45"/>
                    </a:lnTo>
                    <a:lnTo>
                      <a:pt x="336" y="56"/>
                    </a:lnTo>
                    <a:lnTo>
                      <a:pt x="349" y="68"/>
                    </a:lnTo>
                    <a:lnTo>
                      <a:pt x="357" y="75"/>
                    </a:lnTo>
                    <a:lnTo>
                      <a:pt x="364" y="81"/>
                    </a:lnTo>
                    <a:lnTo>
                      <a:pt x="377" y="94"/>
                    </a:lnTo>
                    <a:lnTo>
                      <a:pt x="383" y="100"/>
                    </a:lnTo>
                    <a:lnTo>
                      <a:pt x="389" y="109"/>
                    </a:lnTo>
                    <a:lnTo>
                      <a:pt x="394" y="117"/>
                    </a:lnTo>
                    <a:lnTo>
                      <a:pt x="400" y="126"/>
                    </a:lnTo>
                    <a:lnTo>
                      <a:pt x="404" y="135"/>
                    </a:lnTo>
                    <a:lnTo>
                      <a:pt x="409" y="145"/>
                    </a:lnTo>
                    <a:lnTo>
                      <a:pt x="411" y="152"/>
                    </a:lnTo>
                    <a:lnTo>
                      <a:pt x="413" y="162"/>
                    </a:lnTo>
                    <a:lnTo>
                      <a:pt x="417" y="171"/>
                    </a:lnTo>
                    <a:lnTo>
                      <a:pt x="419" y="181"/>
                    </a:lnTo>
                    <a:lnTo>
                      <a:pt x="421" y="190"/>
                    </a:lnTo>
                    <a:lnTo>
                      <a:pt x="423" y="200"/>
                    </a:lnTo>
                    <a:lnTo>
                      <a:pt x="423" y="211"/>
                    </a:lnTo>
                    <a:lnTo>
                      <a:pt x="425" y="224"/>
                    </a:lnTo>
                    <a:lnTo>
                      <a:pt x="425" y="220"/>
                    </a:lnTo>
                    <a:lnTo>
                      <a:pt x="423" y="230"/>
                    </a:lnTo>
                    <a:lnTo>
                      <a:pt x="423" y="241"/>
                    </a:lnTo>
                    <a:lnTo>
                      <a:pt x="421" y="252"/>
                    </a:lnTo>
                    <a:lnTo>
                      <a:pt x="419" y="262"/>
                    </a:lnTo>
                    <a:lnTo>
                      <a:pt x="417" y="271"/>
                    </a:lnTo>
                    <a:lnTo>
                      <a:pt x="413" y="281"/>
                    </a:lnTo>
                    <a:lnTo>
                      <a:pt x="411" y="290"/>
                    </a:lnTo>
                    <a:lnTo>
                      <a:pt x="409" y="298"/>
                    </a:lnTo>
                    <a:lnTo>
                      <a:pt x="404" y="307"/>
                    </a:lnTo>
                    <a:lnTo>
                      <a:pt x="400" y="316"/>
                    </a:lnTo>
                    <a:lnTo>
                      <a:pt x="389" y="335"/>
                    </a:lnTo>
                    <a:lnTo>
                      <a:pt x="377" y="349"/>
                    </a:lnTo>
                    <a:lnTo>
                      <a:pt x="349" y="377"/>
                    </a:lnTo>
                    <a:lnTo>
                      <a:pt x="336" y="388"/>
                    </a:lnTo>
                    <a:lnTo>
                      <a:pt x="317" y="399"/>
                    </a:lnTo>
                    <a:lnTo>
                      <a:pt x="308" y="403"/>
                    </a:lnTo>
                    <a:lnTo>
                      <a:pt x="298" y="409"/>
                    </a:lnTo>
                    <a:lnTo>
                      <a:pt x="291" y="411"/>
                    </a:lnTo>
                    <a:lnTo>
                      <a:pt x="281" y="413"/>
                    </a:lnTo>
                    <a:lnTo>
                      <a:pt x="272" y="416"/>
                    </a:lnTo>
                    <a:lnTo>
                      <a:pt x="262" y="418"/>
                    </a:lnTo>
                    <a:lnTo>
                      <a:pt x="253" y="420"/>
                    </a:lnTo>
                    <a:lnTo>
                      <a:pt x="243" y="422"/>
                    </a:lnTo>
                    <a:lnTo>
                      <a:pt x="230" y="422"/>
                    </a:lnTo>
                    <a:lnTo>
                      <a:pt x="221" y="424"/>
                    </a:lnTo>
                    <a:lnTo>
                      <a:pt x="225" y="424"/>
                    </a:lnTo>
                    <a:lnTo>
                      <a:pt x="213" y="422"/>
                    </a:lnTo>
                    <a:lnTo>
                      <a:pt x="202" y="422"/>
                    </a:lnTo>
                    <a:lnTo>
                      <a:pt x="191" y="420"/>
                    </a:lnTo>
                    <a:lnTo>
                      <a:pt x="181" y="418"/>
                    </a:lnTo>
                    <a:lnTo>
                      <a:pt x="172" y="416"/>
                    </a:lnTo>
                    <a:lnTo>
                      <a:pt x="162" y="413"/>
                    </a:lnTo>
                    <a:lnTo>
                      <a:pt x="153" y="411"/>
                    </a:lnTo>
                    <a:lnTo>
                      <a:pt x="145" y="409"/>
                    </a:lnTo>
                    <a:lnTo>
                      <a:pt x="136" y="403"/>
                    </a:lnTo>
                    <a:lnTo>
                      <a:pt x="126" y="399"/>
                    </a:lnTo>
                    <a:lnTo>
                      <a:pt x="117" y="394"/>
                    </a:lnTo>
                    <a:lnTo>
                      <a:pt x="109" y="388"/>
                    </a:lnTo>
                    <a:lnTo>
                      <a:pt x="100" y="382"/>
                    </a:lnTo>
                    <a:lnTo>
                      <a:pt x="94" y="377"/>
                    </a:lnTo>
                    <a:lnTo>
                      <a:pt x="81" y="364"/>
                    </a:lnTo>
                    <a:lnTo>
                      <a:pt x="76" y="356"/>
                    </a:lnTo>
                    <a:lnTo>
                      <a:pt x="68" y="349"/>
                    </a:lnTo>
                    <a:lnTo>
                      <a:pt x="57" y="335"/>
                    </a:lnTo>
                    <a:lnTo>
                      <a:pt x="45" y="316"/>
                    </a:lnTo>
                    <a:lnTo>
                      <a:pt x="42" y="307"/>
                    </a:lnTo>
                    <a:lnTo>
                      <a:pt x="36" y="298"/>
                    </a:lnTo>
                    <a:lnTo>
                      <a:pt x="34" y="290"/>
                    </a:lnTo>
                    <a:lnTo>
                      <a:pt x="32" y="281"/>
                    </a:lnTo>
                    <a:lnTo>
                      <a:pt x="28" y="271"/>
                    </a:lnTo>
                    <a:lnTo>
                      <a:pt x="26" y="262"/>
                    </a:lnTo>
                    <a:lnTo>
                      <a:pt x="25" y="252"/>
                    </a:lnTo>
                    <a:lnTo>
                      <a:pt x="23" y="243"/>
                    </a:lnTo>
                    <a:lnTo>
                      <a:pt x="23" y="222"/>
                    </a:lnTo>
                    <a:lnTo>
                      <a:pt x="0" y="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54" name="Rectangle 13"/>
              <p:cNvSpPr>
                <a:spLocks noChangeArrowheads="1"/>
              </p:cNvSpPr>
              <p:nvPr/>
            </p:nvSpPr>
            <p:spPr bwMode="auto">
              <a:xfrm>
                <a:off x="2087" y="2027"/>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A</a:t>
                </a:r>
                <a:endParaRPr kumimoji="0" lang="en-US" altLang="tr-TR" b="1">
                  <a:solidFill>
                    <a:srgbClr val="00FF00"/>
                  </a:solidFill>
                </a:endParaRPr>
              </a:p>
            </p:txBody>
          </p:sp>
          <p:sp>
            <p:nvSpPr>
              <p:cNvPr id="184355" name="Rectangle 14"/>
              <p:cNvSpPr>
                <a:spLocks noChangeArrowheads="1"/>
              </p:cNvSpPr>
              <p:nvPr/>
            </p:nvSpPr>
            <p:spPr bwMode="auto">
              <a:xfrm>
                <a:off x="3043" y="2035"/>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B</a:t>
                </a:r>
                <a:endParaRPr kumimoji="0" lang="en-US" altLang="tr-TR" b="1">
                  <a:solidFill>
                    <a:srgbClr val="00FF00"/>
                  </a:solidFill>
                </a:endParaRPr>
              </a:p>
            </p:txBody>
          </p:sp>
          <p:sp>
            <p:nvSpPr>
              <p:cNvPr id="184356" name="Rectangle 15"/>
              <p:cNvSpPr>
                <a:spLocks noChangeArrowheads="1"/>
              </p:cNvSpPr>
              <p:nvPr/>
            </p:nvSpPr>
            <p:spPr bwMode="auto">
              <a:xfrm>
                <a:off x="2426" y="1929"/>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1/0</a:t>
                </a:r>
                <a:endParaRPr kumimoji="0" lang="en-US" altLang="tr-TR" b="1">
                  <a:solidFill>
                    <a:srgbClr val="00FF00"/>
                  </a:solidFill>
                </a:endParaRPr>
              </a:p>
            </p:txBody>
          </p:sp>
          <p:sp>
            <p:nvSpPr>
              <p:cNvPr id="184357" name="Freeform 16"/>
              <p:cNvSpPr>
                <a:spLocks/>
              </p:cNvSpPr>
              <p:nvPr/>
            </p:nvSpPr>
            <p:spPr bwMode="auto">
              <a:xfrm>
                <a:off x="3809" y="1942"/>
                <a:ext cx="448" cy="447"/>
              </a:xfrm>
              <a:custGeom>
                <a:avLst/>
                <a:gdLst>
                  <a:gd name="T0" fmla="*/ 4 w 448"/>
                  <a:gd name="T1" fmla="*/ 266 h 447"/>
                  <a:gd name="T2" fmla="*/ 17 w 448"/>
                  <a:gd name="T3" fmla="*/ 309 h 447"/>
                  <a:gd name="T4" fmla="*/ 49 w 448"/>
                  <a:gd name="T5" fmla="*/ 364 h 447"/>
                  <a:gd name="T6" fmla="*/ 98 w 448"/>
                  <a:gd name="T7" fmla="*/ 408 h 447"/>
                  <a:gd name="T8" fmla="*/ 134 w 448"/>
                  <a:gd name="T9" fmla="*/ 428 h 447"/>
                  <a:gd name="T10" fmla="*/ 178 w 448"/>
                  <a:gd name="T11" fmla="*/ 441 h 447"/>
                  <a:gd name="T12" fmla="*/ 221 w 448"/>
                  <a:gd name="T13" fmla="*/ 447 h 447"/>
                  <a:gd name="T14" fmla="*/ 257 w 448"/>
                  <a:gd name="T15" fmla="*/ 443 h 447"/>
                  <a:gd name="T16" fmla="*/ 298 w 448"/>
                  <a:gd name="T17" fmla="*/ 434 h 447"/>
                  <a:gd name="T18" fmla="*/ 348 w 448"/>
                  <a:gd name="T19" fmla="*/ 408 h 447"/>
                  <a:gd name="T20" fmla="*/ 419 w 448"/>
                  <a:gd name="T21" fmla="*/ 328 h 447"/>
                  <a:gd name="T22" fmla="*/ 436 w 448"/>
                  <a:gd name="T23" fmla="*/ 289 h 447"/>
                  <a:gd name="T24" fmla="*/ 446 w 448"/>
                  <a:gd name="T25" fmla="*/ 245 h 447"/>
                  <a:gd name="T26" fmla="*/ 446 w 448"/>
                  <a:gd name="T27" fmla="*/ 211 h 447"/>
                  <a:gd name="T28" fmla="*/ 440 w 448"/>
                  <a:gd name="T29" fmla="*/ 164 h 447"/>
                  <a:gd name="T30" fmla="*/ 423 w 448"/>
                  <a:gd name="T31" fmla="*/ 125 h 447"/>
                  <a:gd name="T32" fmla="*/ 397 w 448"/>
                  <a:gd name="T33" fmla="*/ 79 h 447"/>
                  <a:gd name="T34" fmla="*/ 348 w 448"/>
                  <a:gd name="T35" fmla="*/ 38 h 447"/>
                  <a:gd name="T36" fmla="*/ 298 w 448"/>
                  <a:gd name="T37" fmla="*/ 11 h 447"/>
                  <a:gd name="T38" fmla="*/ 257 w 448"/>
                  <a:gd name="T39" fmla="*/ 2 h 447"/>
                  <a:gd name="T40" fmla="*/ 178 w 448"/>
                  <a:gd name="T41" fmla="*/ 4 h 447"/>
                  <a:gd name="T42" fmla="*/ 134 w 448"/>
                  <a:gd name="T43" fmla="*/ 17 h 447"/>
                  <a:gd name="T44" fmla="*/ 98 w 448"/>
                  <a:gd name="T45" fmla="*/ 38 h 447"/>
                  <a:gd name="T46" fmla="*/ 38 w 448"/>
                  <a:gd name="T47" fmla="*/ 98 h 447"/>
                  <a:gd name="T48" fmla="*/ 17 w 448"/>
                  <a:gd name="T49" fmla="*/ 134 h 447"/>
                  <a:gd name="T50" fmla="*/ 4 w 448"/>
                  <a:gd name="T51" fmla="*/ 177 h 447"/>
                  <a:gd name="T52" fmla="*/ 23 w 448"/>
                  <a:gd name="T53" fmla="*/ 223 h 447"/>
                  <a:gd name="T54" fmla="*/ 29 w 448"/>
                  <a:gd name="T55" fmla="*/ 172 h 447"/>
                  <a:gd name="T56" fmla="*/ 42 w 448"/>
                  <a:gd name="T57" fmla="*/ 136 h 447"/>
                  <a:gd name="T58" fmla="*/ 63 w 448"/>
                  <a:gd name="T59" fmla="*/ 100 h 447"/>
                  <a:gd name="T60" fmla="*/ 87 w 448"/>
                  <a:gd name="T61" fmla="*/ 76 h 447"/>
                  <a:gd name="T62" fmla="*/ 117 w 448"/>
                  <a:gd name="T63" fmla="*/ 51 h 447"/>
                  <a:gd name="T64" fmla="*/ 153 w 448"/>
                  <a:gd name="T65" fmla="*/ 34 h 447"/>
                  <a:gd name="T66" fmla="*/ 191 w 448"/>
                  <a:gd name="T67" fmla="*/ 25 h 447"/>
                  <a:gd name="T68" fmla="*/ 253 w 448"/>
                  <a:gd name="T69" fmla="*/ 25 h 447"/>
                  <a:gd name="T70" fmla="*/ 291 w 448"/>
                  <a:gd name="T71" fmla="*/ 34 h 447"/>
                  <a:gd name="T72" fmla="*/ 336 w 448"/>
                  <a:gd name="T73" fmla="*/ 57 h 447"/>
                  <a:gd name="T74" fmla="*/ 378 w 448"/>
                  <a:gd name="T75" fmla="*/ 94 h 447"/>
                  <a:gd name="T76" fmla="*/ 400 w 448"/>
                  <a:gd name="T77" fmla="*/ 127 h 447"/>
                  <a:gd name="T78" fmla="*/ 414 w 448"/>
                  <a:gd name="T79" fmla="*/ 162 h 447"/>
                  <a:gd name="T80" fmla="*/ 423 w 448"/>
                  <a:gd name="T81" fmla="*/ 200 h 447"/>
                  <a:gd name="T82" fmla="*/ 423 w 448"/>
                  <a:gd name="T83" fmla="*/ 230 h 447"/>
                  <a:gd name="T84" fmla="*/ 417 w 448"/>
                  <a:gd name="T85" fmla="*/ 272 h 447"/>
                  <a:gd name="T86" fmla="*/ 404 w 448"/>
                  <a:gd name="T87" fmla="*/ 308 h 447"/>
                  <a:gd name="T88" fmla="*/ 349 w 448"/>
                  <a:gd name="T89" fmla="*/ 377 h 447"/>
                  <a:gd name="T90" fmla="*/ 298 w 448"/>
                  <a:gd name="T91" fmla="*/ 409 h 447"/>
                  <a:gd name="T92" fmla="*/ 263 w 448"/>
                  <a:gd name="T93" fmla="*/ 419 h 447"/>
                  <a:gd name="T94" fmla="*/ 221 w 448"/>
                  <a:gd name="T95" fmla="*/ 424 h 447"/>
                  <a:gd name="T96" fmla="*/ 191 w 448"/>
                  <a:gd name="T97" fmla="*/ 421 h 447"/>
                  <a:gd name="T98" fmla="*/ 153 w 448"/>
                  <a:gd name="T99" fmla="*/ 411 h 447"/>
                  <a:gd name="T100" fmla="*/ 117 w 448"/>
                  <a:gd name="T101" fmla="*/ 394 h 447"/>
                  <a:gd name="T102" fmla="*/ 82 w 448"/>
                  <a:gd name="T103" fmla="*/ 364 h 447"/>
                  <a:gd name="T104" fmla="*/ 46 w 448"/>
                  <a:gd name="T105" fmla="*/ 317 h 447"/>
                  <a:gd name="T106" fmla="*/ 32 w 448"/>
                  <a:gd name="T107" fmla="*/ 281 h 447"/>
                  <a:gd name="T108" fmla="*/ 23 w 448"/>
                  <a:gd name="T109" fmla="*/ 243 h 44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48" h="447">
                    <a:moveTo>
                      <a:pt x="0" y="223"/>
                    </a:moveTo>
                    <a:lnTo>
                      <a:pt x="0" y="243"/>
                    </a:lnTo>
                    <a:lnTo>
                      <a:pt x="2" y="257"/>
                    </a:lnTo>
                    <a:lnTo>
                      <a:pt x="4" y="266"/>
                    </a:lnTo>
                    <a:lnTo>
                      <a:pt x="6" y="279"/>
                    </a:lnTo>
                    <a:lnTo>
                      <a:pt x="10" y="289"/>
                    </a:lnTo>
                    <a:lnTo>
                      <a:pt x="12" y="298"/>
                    </a:lnTo>
                    <a:lnTo>
                      <a:pt x="17" y="309"/>
                    </a:lnTo>
                    <a:lnTo>
                      <a:pt x="23" y="319"/>
                    </a:lnTo>
                    <a:lnTo>
                      <a:pt x="27" y="328"/>
                    </a:lnTo>
                    <a:lnTo>
                      <a:pt x="38" y="347"/>
                    </a:lnTo>
                    <a:lnTo>
                      <a:pt x="49" y="364"/>
                    </a:lnTo>
                    <a:lnTo>
                      <a:pt x="57" y="372"/>
                    </a:lnTo>
                    <a:lnTo>
                      <a:pt x="63" y="379"/>
                    </a:lnTo>
                    <a:lnTo>
                      <a:pt x="80" y="396"/>
                    </a:lnTo>
                    <a:lnTo>
                      <a:pt x="98" y="408"/>
                    </a:lnTo>
                    <a:lnTo>
                      <a:pt x="106" y="413"/>
                    </a:lnTo>
                    <a:lnTo>
                      <a:pt x="115" y="419"/>
                    </a:lnTo>
                    <a:lnTo>
                      <a:pt x="125" y="423"/>
                    </a:lnTo>
                    <a:lnTo>
                      <a:pt x="134" y="428"/>
                    </a:lnTo>
                    <a:lnTo>
                      <a:pt x="146" y="434"/>
                    </a:lnTo>
                    <a:lnTo>
                      <a:pt x="155" y="436"/>
                    </a:lnTo>
                    <a:lnTo>
                      <a:pt x="165" y="440"/>
                    </a:lnTo>
                    <a:lnTo>
                      <a:pt x="178" y="441"/>
                    </a:lnTo>
                    <a:lnTo>
                      <a:pt x="187" y="443"/>
                    </a:lnTo>
                    <a:lnTo>
                      <a:pt x="198" y="445"/>
                    </a:lnTo>
                    <a:lnTo>
                      <a:pt x="210" y="445"/>
                    </a:lnTo>
                    <a:lnTo>
                      <a:pt x="221" y="447"/>
                    </a:lnTo>
                    <a:lnTo>
                      <a:pt x="225" y="447"/>
                    </a:lnTo>
                    <a:lnTo>
                      <a:pt x="234" y="445"/>
                    </a:lnTo>
                    <a:lnTo>
                      <a:pt x="244" y="445"/>
                    </a:lnTo>
                    <a:lnTo>
                      <a:pt x="257" y="443"/>
                    </a:lnTo>
                    <a:lnTo>
                      <a:pt x="266" y="441"/>
                    </a:lnTo>
                    <a:lnTo>
                      <a:pt x="280" y="440"/>
                    </a:lnTo>
                    <a:lnTo>
                      <a:pt x="289" y="436"/>
                    </a:lnTo>
                    <a:lnTo>
                      <a:pt x="298" y="434"/>
                    </a:lnTo>
                    <a:lnTo>
                      <a:pt x="310" y="428"/>
                    </a:lnTo>
                    <a:lnTo>
                      <a:pt x="319" y="423"/>
                    </a:lnTo>
                    <a:lnTo>
                      <a:pt x="329" y="419"/>
                    </a:lnTo>
                    <a:lnTo>
                      <a:pt x="348" y="408"/>
                    </a:lnTo>
                    <a:lnTo>
                      <a:pt x="365" y="396"/>
                    </a:lnTo>
                    <a:lnTo>
                      <a:pt x="397" y="364"/>
                    </a:lnTo>
                    <a:lnTo>
                      <a:pt x="408" y="347"/>
                    </a:lnTo>
                    <a:lnTo>
                      <a:pt x="419" y="328"/>
                    </a:lnTo>
                    <a:lnTo>
                      <a:pt x="423" y="319"/>
                    </a:lnTo>
                    <a:lnTo>
                      <a:pt x="429" y="309"/>
                    </a:lnTo>
                    <a:lnTo>
                      <a:pt x="434" y="298"/>
                    </a:lnTo>
                    <a:lnTo>
                      <a:pt x="436" y="289"/>
                    </a:lnTo>
                    <a:lnTo>
                      <a:pt x="440" y="279"/>
                    </a:lnTo>
                    <a:lnTo>
                      <a:pt x="442" y="266"/>
                    </a:lnTo>
                    <a:lnTo>
                      <a:pt x="444" y="257"/>
                    </a:lnTo>
                    <a:lnTo>
                      <a:pt x="446" y="245"/>
                    </a:lnTo>
                    <a:lnTo>
                      <a:pt x="446" y="234"/>
                    </a:lnTo>
                    <a:lnTo>
                      <a:pt x="448" y="225"/>
                    </a:lnTo>
                    <a:lnTo>
                      <a:pt x="448" y="221"/>
                    </a:lnTo>
                    <a:lnTo>
                      <a:pt x="446" y="211"/>
                    </a:lnTo>
                    <a:lnTo>
                      <a:pt x="446" y="200"/>
                    </a:lnTo>
                    <a:lnTo>
                      <a:pt x="444" y="187"/>
                    </a:lnTo>
                    <a:lnTo>
                      <a:pt x="442" y="177"/>
                    </a:lnTo>
                    <a:lnTo>
                      <a:pt x="440" y="164"/>
                    </a:lnTo>
                    <a:lnTo>
                      <a:pt x="436" y="155"/>
                    </a:lnTo>
                    <a:lnTo>
                      <a:pt x="434" y="145"/>
                    </a:lnTo>
                    <a:lnTo>
                      <a:pt x="429" y="134"/>
                    </a:lnTo>
                    <a:lnTo>
                      <a:pt x="423" y="125"/>
                    </a:lnTo>
                    <a:lnTo>
                      <a:pt x="419" y="115"/>
                    </a:lnTo>
                    <a:lnTo>
                      <a:pt x="414" y="106"/>
                    </a:lnTo>
                    <a:lnTo>
                      <a:pt x="408" y="98"/>
                    </a:lnTo>
                    <a:lnTo>
                      <a:pt x="397" y="79"/>
                    </a:lnTo>
                    <a:lnTo>
                      <a:pt x="380" y="62"/>
                    </a:lnTo>
                    <a:lnTo>
                      <a:pt x="372" y="57"/>
                    </a:lnTo>
                    <a:lnTo>
                      <a:pt x="365" y="49"/>
                    </a:lnTo>
                    <a:lnTo>
                      <a:pt x="348" y="38"/>
                    </a:lnTo>
                    <a:lnTo>
                      <a:pt x="329" y="27"/>
                    </a:lnTo>
                    <a:lnTo>
                      <a:pt x="319" y="23"/>
                    </a:lnTo>
                    <a:lnTo>
                      <a:pt x="310" y="17"/>
                    </a:lnTo>
                    <a:lnTo>
                      <a:pt x="298" y="11"/>
                    </a:lnTo>
                    <a:lnTo>
                      <a:pt x="289" y="10"/>
                    </a:lnTo>
                    <a:lnTo>
                      <a:pt x="280" y="6"/>
                    </a:lnTo>
                    <a:lnTo>
                      <a:pt x="266" y="4"/>
                    </a:lnTo>
                    <a:lnTo>
                      <a:pt x="257" y="2"/>
                    </a:lnTo>
                    <a:lnTo>
                      <a:pt x="246" y="0"/>
                    </a:lnTo>
                    <a:lnTo>
                      <a:pt x="200" y="0"/>
                    </a:lnTo>
                    <a:lnTo>
                      <a:pt x="187" y="2"/>
                    </a:lnTo>
                    <a:lnTo>
                      <a:pt x="178" y="4"/>
                    </a:lnTo>
                    <a:lnTo>
                      <a:pt x="165" y="6"/>
                    </a:lnTo>
                    <a:lnTo>
                      <a:pt x="155" y="10"/>
                    </a:lnTo>
                    <a:lnTo>
                      <a:pt x="146" y="11"/>
                    </a:lnTo>
                    <a:lnTo>
                      <a:pt x="134" y="17"/>
                    </a:lnTo>
                    <a:lnTo>
                      <a:pt x="125" y="23"/>
                    </a:lnTo>
                    <a:lnTo>
                      <a:pt x="115" y="27"/>
                    </a:lnTo>
                    <a:lnTo>
                      <a:pt x="106" y="32"/>
                    </a:lnTo>
                    <a:lnTo>
                      <a:pt x="98" y="38"/>
                    </a:lnTo>
                    <a:lnTo>
                      <a:pt x="80" y="49"/>
                    </a:lnTo>
                    <a:lnTo>
                      <a:pt x="65" y="64"/>
                    </a:lnTo>
                    <a:lnTo>
                      <a:pt x="49" y="79"/>
                    </a:lnTo>
                    <a:lnTo>
                      <a:pt x="38" y="98"/>
                    </a:lnTo>
                    <a:lnTo>
                      <a:pt x="32" y="106"/>
                    </a:lnTo>
                    <a:lnTo>
                      <a:pt x="27" y="115"/>
                    </a:lnTo>
                    <a:lnTo>
                      <a:pt x="23" y="125"/>
                    </a:lnTo>
                    <a:lnTo>
                      <a:pt x="17" y="134"/>
                    </a:lnTo>
                    <a:lnTo>
                      <a:pt x="12" y="145"/>
                    </a:lnTo>
                    <a:lnTo>
                      <a:pt x="10" y="155"/>
                    </a:lnTo>
                    <a:lnTo>
                      <a:pt x="6" y="164"/>
                    </a:lnTo>
                    <a:lnTo>
                      <a:pt x="4" y="177"/>
                    </a:lnTo>
                    <a:lnTo>
                      <a:pt x="2" y="187"/>
                    </a:lnTo>
                    <a:lnTo>
                      <a:pt x="0" y="198"/>
                    </a:lnTo>
                    <a:lnTo>
                      <a:pt x="0" y="223"/>
                    </a:lnTo>
                    <a:lnTo>
                      <a:pt x="23" y="223"/>
                    </a:lnTo>
                    <a:lnTo>
                      <a:pt x="23" y="202"/>
                    </a:lnTo>
                    <a:lnTo>
                      <a:pt x="25" y="191"/>
                    </a:lnTo>
                    <a:lnTo>
                      <a:pt x="27" y="181"/>
                    </a:lnTo>
                    <a:lnTo>
                      <a:pt x="29" y="172"/>
                    </a:lnTo>
                    <a:lnTo>
                      <a:pt x="32" y="162"/>
                    </a:lnTo>
                    <a:lnTo>
                      <a:pt x="34" y="153"/>
                    </a:lnTo>
                    <a:lnTo>
                      <a:pt x="36" y="145"/>
                    </a:lnTo>
                    <a:lnTo>
                      <a:pt x="42" y="136"/>
                    </a:lnTo>
                    <a:lnTo>
                      <a:pt x="46" y="127"/>
                    </a:lnTo>
                    <a:lnTo>
                      <a:pt x="51" y="117"/>
                    </a:lnTo>
                    <a:lnTo>
                      <a:pt x="57" y="110"/>
                    </a:lnTo>
                    <a:lnTo>
                      <a:pt x="63" y="100"/>
                    </a:lnTo>
                    <a:lnTo>
                      <a:pt x="68" y="94"/>
                    </a:lnTo>
                    <a:lnTo>
                      <a:pt x="76" y="87"/>
                    </a:lnTo>
                    <a:lnTo>
                      <a:pt x="80" y="79"/>
                    </a:lnTo>
                    <a:lnTo>
                      <a:pt x="87" y="76"/>
                    </a:lnTo>
                    <a:lnTo>
                      <a:pt x="95" y="68"/>
                    </a:lnTo>
                    <a:lnTo>
                      <a:pt x="100" y="62"/>
                    </a:lnTo>
                    <a:lnTo>
                      <a:pt x="110" y="57"/>
                    </a:lnTo>
                    <a:lnTo>
                      <a:pt x="117" y="51"/>
                    </a:lnTo>
                    <a:lnTo>
                      <a:pt x="127" y="45"/>
                    </a:lnTo>
                    <a:lnTo>
                      <a:pt x="136" y="42"/>
                    </a:lnTo>
                    <a:lnTo>
                      <a:pt x="146" y="36"/>
                    </a:lnTo>
                    <a:lnTo>
                      <a:pt x="153" y="34"/>
                    </a:lnTo>
                    <a:lnTo>
                      <a:pt x="163" y="32"/>
                    </a:lnTo>
                    <a:lnTo>
                      <a:pt x="172" y="28"/>
                    </a:lnTo>
                    <a:lnTo>
                      <a:pt x="182" y="27"/>
                    </a:lnTo>
                    <a:lnTo>
                      <a:pt x="191" y="25"/>
                    </a:lnTo>
                    <a:lnTo>
                      <a:pt x="200" y="23"/>
                    </a:lnTo>
                    <a:lnTo>
                      <a:pt x="223" y="23"/>
                    </a:lnTo>
                    <a:lnTo>
                      <a:pt x="242" y="23"/>
                    </a:lnTo>
                    <a:lnTo>
                      <a:pt x="253" y="25"/>
                    </a:lnTo>
                    <a:lnTo>
                      <a:pt x="263" y="27"/>
                    </a:lnTo>
                    <a:lnTo>
                      <a:pt x="272" y="28"/>
                    </a:lnTo>
                    <a:lnTo>
                      <a:pt x="282" y="32"/>
                    </a:lnTo>
                    <a:lnTo>
                      <a:pt x="291" y="34"/>
                    </a:lnTo>
                    <a:lnTo>
                      <a:pt x="298" y="36"/>
                    </a:lnTo>
                    <a:lnTo>
                      <a:pt x="308" y="42"/>
                    </a:lnTo>
                    <a:lnTo>
                      <a:pt x="317" y="45"/>
                    </a:lnTo>
                    <a:lnTo>
                      <a:pt x="336" y="57"/>
                    </a:lnTo>
                    <a:lnTo>
                      <a:pt x="349" y="68"/>
                    </a:lnTo>
                    <a:lnTo>
                      <a:pt x="357" y="76"/>
                    </a:lnTo>
                    <a:lnTo>
                      <a:pt x="365" y="81"/>
                    </a:lnTo>
                    <a:lnTo>
                      <a:pt x="378" y="94"/>
                    </a:lnTo>
                    <a:lnTo>
                      <a:pt x="383" y="100"/>
                    </a:lnTo>
                    <a:lnTo>
                      <a:pt x="389" y="110"/>
                    </a:lnTo>
                    <a:lnTo>
                      <a:pt x="395" y="117"/>
                    </a:lnTo>
                    <a:lnTo>
                      <a:pt x="400" y="127"/>
                    </a:lnTo>
                    <a:lnTo>
                      <a:pt x="404" y="136"/>
                    </a:lnTo>
                    <a:lnTo>
                      <a:pt x="410" y="145"/>
                    </a:lnTo>
                    <a:lnTo>
                      <a:pt x="412" y="153"/>
                    </a:lnTo>
                    <a:lnTo>
                      <a:pt x="414" y="162"/>
                    </a:lnTo>
                    <a:lnTo>
                      <a:pt x="417" y="172"/>
                    </a:lnTo>
                    <a:lnTo>
                      <a:pt x="419" y="181"/>
                    </a:lnTo>
                    <a:lnTo>
                      <a:pt x="421" y="191"/>
                    </a:lnTo>
                    <a:lnTo>
                      <a:pt x="423" y="200"/>
                    </a:lnTo>
                    <a:lnTo>
                      <a:pt x="423" y="211"/>
                    </a:lnTo>
                    <a:lnTo>
                      <a:pt x="425" y="225"/>
                    </a:lnTo>
                    <a:lnTo>
                      <a:pt x="425" y="221"/>
                    </a:lnTo>
                    <a:lnTo>
                      <a:pt x="423" y="230"/>
                    </a:lnTo>
                    <a:lnTo>
                      <a:pt x="423" y="242"/>
                    </a:lnTo>
                    <a:lnTo>
                      <a:pt x="421" y="253"/>
                    </a:lnTo>
                    <a:lnTo>
                      <a:pt x="419" y="262"/>
                    </a:lnTo>
                    <a:lnTo>
                      <a:pt x="417" y="272"/>
                    </a:lnTo>
                    <a:lnTo>
                      <a:pt x="414" y="281"/>
                    </a:lnTo>
                    <a:lnTo>
                      <a:pt x="412" y="291"/>
                    </a:lnTo>
                    <a:lnTo>
                      <a:pt x="410" y="298"/>
                    </a:lnTo>
                    <a:lnTo>
                      <a:pt x="404" y="308"/>
                    </a:lnTo>
                    <a:lnTo>
                      <a:pt x="400" y="317"/>
                    </a:lnTo>
                    <a:lnTo>
                      <a:pt x="389" y="336"/>
                    </a:lnTo>
                    <a:lnTo>
                      <a:pt x="378" y="349"/>
                    </a:lnTo>
                    <a:lnTo>
                      <a:pt x="349" y="377"/>
                    </a:lnTo>
                    <a:lnTo>
                      <a:pt x="336" y="389"/>
                    </a:lnTo>
                    <a:lnTo>
                      <a:pt x="317" y="400"/>
                    </a:lnTo>
                    <a:lnTo>
                      <a:pt x="308" y="404"/>
                    </a:lnTo>
                    <a:lnTo>
                      <a:pt x="298" y="409"/>
                    </a:lnTo>
                    <a:lnTo>
                      <a:pt x="291" y="411"/>
                    </a:lnTo>
                    <a:lnTo>
                      <a:pt x="282" y="413"/>
                    </a:lnTo>
                    <a:lnTo>
                      <a:pt x="272" y="417"/>
                    </a:lnTo>
                    <a:lnTo>
                      <a:pt x="263" y="419"/>
                    </a:lnTo>
                    <a:lnTo>
                      <a:pt x="253" y="421"/>
                    </a:lnTo>
                    <a:lnTo>
                      <a:pt x="244" y="423"/>
                    </a:lnTo>
                    <a:lnTo>
                      <a:pt x="231" y="423"/>
                    </a:lnTo>
                    <a:lnTo>
                      <a:pt x="221" y="424"/>
                    </a:lnTo>
                    <a:lnTo>
                      <a:pt x="225" y="424"/>
                    </a:lnTo>
                    <a:lnTo>
                      <a:pt x="214" y="423"/>
                    </a:lnTo>
                    <a:lnTo>
                      <a:pt x="202" y="423"/>
                    </a:lnTo>
                    <a:lnTo>
                      <a:pt x="191" y="421"/>
                    </a:lnTo>
                    <a:lnTo>
                      <a:pt x="182" y="419"/>
                    </a:lnTo>
                    <a:lnTo>
                      <a:pt x="172" y="417"/>
                    </a:lnTo>
                    <a:lnTo>
                      <a:pt x="163" y="413"/>
                    </a:lnTo>
                    <a:lnTo>
                      <a:pt x="153" y="411"/>
                    </a:lnTo>
                    <a:lnTo>
                      <a:pt x="146" y="409"/>
                    </a:lnTo>
                    <a:lnTo>
                      <a:pt x="136" y="404"/>
                    </a:lnTo>
                    <a:lnTo>
                      <a:pt x="127" y="400"/>
                    </a:lnTo>
                    <a:lnTo>
                      <a:pt x="117" y="394"/>
                    </a:lnTo>
                    <a:lnTo>
                      <a:pt x="110" y="389"/>
                    </a:lnTo>
                    <a:lnTo>
                      <a:pt x="100" y="383"/>
                    </a:lnTo>
                    <a:lnTo>
                      <a:pt x="95" y="377"/>
                    </a:lnTo>
                    <a:lnTo>
                      <a:pt x="82" y="364"/>
                    </a:lnTo>
                    <a:lnTo>
                      <a:pt x="76" y="357"/>
                    </a:lnTo>
                    <a:lnTo>
                      <a:pt x="68" y="349"/>
                    </a:lnTo>
                    <a:lnTo>
                      <a:pt x="57" y="336"/>
                    </a:lnTo>
                    <a:lnTo>
                      <a:pt x="46" y="317"/>
                    </a:lnTo>
                    <a:lnTo>
                      <a:pt x="42" y="308"/>
                    </a:lnTo>
                    <a:lnTo>
                      <a:pt x="36" y="298"/>
                    </a:lnTo>
                    <a:lnTo>
                      <a:pt x="34" y="291"/>
                    </a:lnTo>
                    <a:lnTo>
                      <a:pt x="32" y="281"/>
                    </a:lnTo>
                    <a:lnTo>
                      <a:pt x="29" y="272"/>
                    </a:lnTo>
                    <a:lnTo>
                      <a:pt x="27" y="262"/>
                    </a:lnTo>
                    <a:lnTo>
                      <a:pt x="25" y="253"/>
                    </a:lnTo>
                    <a:lnTo>
                      <a:pt x="23" y="243"/>
                    </a:lnTo>
                    <a:lnTo>
                      <a:pt x="23" y="223"/>
                    </a:lnTo>
                    <a:lnTo>
                      <a:pt x="0" y="2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58" name="Rectangle 17"/>
              <p:cNvSpPr>
                <a:spLocks noChangeArrowheads="1"/>
              </p:cNvSpPr>
              <p:nvPr/>
            </p:nvSpPr>
            <p:spPr bwMode="auto">
              <a:xfrm>
                <a:off x="3349" y="1918"/>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1/0</a:t>
                </a:r>
                <a:endParaRPr kumimoji="0" lang="en-US" altLang="tr-TR" b="1">
                  <a:solidFill>
                    <a:srgbClr val="00FF00"/>
                  </a:solidFill>
                </a:endParaRPr>
              </a:p>
            </p:txBody>
          </p:sp>
          <p:sp>
            <p:nvSpPr>
              <p:cNvPr id="184359" name="Freeform 18"/>
              <p:cNvSpPr>
                <a:spLocks/>
              </p:cNvSpPr>
              <p:nvPr/>
            </p:nvSpPr>
            <p:spPr bwMode="auto">
              <a:xfrm>
                <a:off x="4747" y="1942"/>
                <a:ext cx="447" cy="447"/>
              </a:xfrm>
              <a:custGeom>
                <a:avLst/>
                <a:gdLst>
                  <a:gd name="T0" fmla="*/ 4 w 447"/>
                  <a:gd name="T1" fmla="*/ 266 h 447"/>
                  <a:gd name="T2" fmla="*/ 17 w 447"/>
                  <a:gd name="T3" fmla="*/ 309 h 447"/>
                  <a:gd name="T4" fmla="*/ 49 w 447"/>
                  <a:gd name="T5" fmla="*/ 364 h 447"/>
                  <a:gd name="T6" fmla="*/ 98 w 447"/>
                  <a:gd name="T7" fmla="*/ 408 h 447"/>
                  <a:gd name="T8" fmla="*/ 134 w 447"/>
                  <a:gd name="T9" fmla="*/ 428 h 447"/>
                  <a:gd name="T10" fmla="*/ 177 w 447"/>
                  <a:gd name="T11" fmla="*/ 441 h 447"/>
                  <a:gd name="T12" fmla="*/ 221 w 447"/>
                  <a:gd name="T13" fmla="*/ 447 h 447"/>
                  <a:gd name="T14" fmla="*/ 257 w 447"/>
                  <a:gd name="T15" fmla="*/ 443 h 447"/>
                  <a:gd name="T16" fmla="*/ 298 w 447"/>
                  <a:gd name="T17" fmla="*/ 434 h 447"/>
                  <a:gd name="T18" fmla="*/ 347 w 447"/>
                  <a:gd name="T19" fmla="*/ 408 h 447"/>
                  <a:gd name="T20" fmla="*/ 419 w 447"/>
                  <a:gd name="T21" fmla="*/ 328 h 447"/>
                  <a:gd name="T22" fmla="*/ 436 w 447"/>
                  <a:gd name="T23" fmla="*/ 289 h 447"/>
                  <a:gd name="T24" fmla="*/ 445 w 447"/>
                  <a:gd name="T25" fmla="*/ 245 h 447"/>
                  <a:gd name="T26" fmla="*/ 445 w 447"/>
                  <a:gd name="T27" fmla="*/ 211 h 447"/>
                  <a:gd name="T28" fmla="*/ 440 w 447"/>
                  <a:gd name="T29" fmla="*/ 164 h 447"/>
                  <a:gd name="T30" fmla="*/ 423 w 447"/>
                  <a:gd name="T31" fmla="*/ 125 h 447"/>
                  <a:gd name="T32" fmla="*/ 396 w 447"/>
                  <a:gd name="T33" fmla="*/ 79 h 447"/>
                  <a:gd name="T34" fmla="*/ 347 w 447"/>
                  <a:gd name="T35" fmla="*/ 38 h 447"/>
                  <a:gd name="T36" fmla="*/ 298 w 447"/>
                  <a:gd name="T37" fmla="*/ 11 h 447"/>
                  <a:gd name="T38" fmla="*/ 257 w 447"/>
                  <a:gd name="T39" fmla="*/ 2 h 447"/>
                  <a:gd name="T40" fmla="*/ 177 w 447"/>
                  <a:gd name="T41" fmla="*/ 4 h 447"/>
                  <a:gd name="T42" fmla="*/ 134 w 447"/>
                  <a:gd name="T43" fmla="*/ 17 h 447"/>
                  <a:gd name="T44" fmla="*/ 98 w 447"/>
                  <a:gd name="T45" fmla="*/ 38 h 447"/>
                  <a:gd name="T46" fmla="*/ 38 w 447"/>
                  <a:gd name="T47" fmla="*/ 98 h 447"/>
                  <a:gd name="T48" fmla="*/ 17 w 447"/>
                  <a:gd name="T49" fmla="*/ 134 h 447"/>
                  <a:gd name="T50" fmla="*/ 4 w 447"/>
                  <a:gd name="T51" fmla="*/ 177 h 447"/>
                  <a:gd name="T52" fmla="*/ 23 w 447"/>
                  <a:gd name="T53" fmla="*/ 223 h 447"/>
                  <a:gd name="T54" fmla="*/ 28 w 447"/>
                  <a:gd name="T55" fmla="*/ 172 h 447"/>
                  <a:gd name="T56" fmla="*/ 42 w 447"/>
                  <a:gd name="T57" fmla="*/ 136 h 447"/>
                  <a:gd name="T58" fmla="*/ 62 w 447"/>
                  <a:gd name="T59" fmla="*/ 100 h 447"/>
                  <a:gd name="T60" fmla="*/ 87 w 447"/>
                  <a:gd name="T61" fmla="*/ 76 h 447"/>
                  <a:gd name="T62" fmla="*/ 117 w 447"/>
                  <a:gd name="T63" fmla="*/ 51 h 447"/>
                  <a:gd name="T64" fmla="*/ 153 w 447"/>
                  <a:gd name="T65" fmla="*/ 34 h 447"/>
                  <a:gd name="T66" fmla="*/ 191 w 447"/>
                  <a:gd name="T67" fmla="*/ 25 h 447"/>
                  <a:gd name="T68" fmla="*/ 281 w 447"/>
                  <a:gd name="T69" fmla="*/ 32 h 447"/>
                  <a:gd name="T70" fmla="*/ 317 w 447"/>
                  <a:gd name="T71" fmla="*/ 45 h 447"/>
                  <a:gd name="T72" fmla="*/ 364 w 447"/>
                  <a:gd name="T73" fmla="*/ 81 h 447"/>
                  <a:gd name="T74" fmla="*/ 394 w 447"/>
                  <a:gd name="T75" fmla="*/ 117 h 447"/>
                  <a:gd name="T76" fmla="*/ 411 w 447"/>
                  <a:gd name="T77" fmla="*/ 153 h 447"/>
                  <a:gd name="T78" fmla="*/ 421 w 447"/>
                  <a:gd name="T79" fmla="*/ 191 h 447"/>
                  <a:gd name="T80" fmla="*/ 425 w 447"/>
                  <a:gd name="T81" fmla="*/ 221 h 447"/>
                  <a:gd name="T82" fmla="*/ 419 w 447"/>
                  <a:gd name="T83" fmla="*/ 262 h 447"/>
                  <a:gd name="T84" fmla="*/ 409 w 447"/>
                  <a:gd name="T85" fmla="*/ 298 h 447"/>
                  <a:gd name="T86" fmla="*/ 377 w 447"/>
                  <a:gd name="T87" fmla="*/ 349 h 447"/>
                  <a:gd name="T88" fmla="*/ 308 w 447"/>
                  <a:gd name="T89" fmla="*/ 404 h 447"/>
                  <a:gd name="T90" fmla="*/ 272 w 447"/>
                  <a:gd name="T91" fmla="*/ 417 h 447"/>
                  <a:gd name="T92" fmla="*/ 230 w 447"/>
                  <a:gd name="T93" fmla="*/ 423 h 447"/>
                  <a:gd name="T94" fmla="*/ 202 w 447"/>
                  <a:gd name="T95" fmla="*/ 423 h 447"/>
                  <a:gd name="T96" fmla="*/ 162 w 447"/>
                  <a:gd name="T97" fmla="*/ 413 h 447"/>
                  <a:gd name="T98" fmla="*/ 126 w 447"/>
                  <a:gd name="T99" fmla="*/ 400 h 447"/>
                  <a:gd name="T100" fmla="*/ 94 w 447"/>
                  <a:gd name="T101" fmla="*/ 377 h 447"/>
                  <a:gd name="T102" fmla="*/ 57 w 447"/>
                  <a:gd name="T103" fmla="*/ 336 h 447"/>
                  <a:gd name="T104" fmla="*/ 34 w 447"/>
                  <a:gd name="T105" fmla="*/ 291 h 447"/>
                  <a:gd name="T106" fmla="*/ 25 w 447"/>
                  <a:gd name="T107" fmla="*/ 253 h 44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7" h="447">
                    <a:moveTo>
                      <a:pt x="0" y="223"/>
                    </a:moveTo>
                    <a:lnTo>
                      <a:pt x="0" y="243"/>
                    </a:lnTo>
                    <a:lnTo>
                      <a:pt x="2" y="257"/>
                    </a:lnTo>
                    <a:lnTo>
                      <a:pt x="4" y="266"/>
                    </a:lnTo>
                    <a:lnTo>
                      <a:pt x="6" y="279"/>
                    </a:lnTo>
                    <a:lnTo>
                      <a:pt x="10" y="289"/>
                    </a:lnTo>
                    <a:lnTo>
                      <a:pt x="11" y="298"/>
                    </a:lnTo>
                    <a:lnTo>
                      <a:pt x="17" y="309"/>
                    </a:lnTo>
                    <a:lnTo>
                      <a:pt x="23" y="319"/>
                    </a:lnTo>
                    <a:lnTo>
                      <a:pt x="26" y="328"/>
                    </a:lnTo>
                    <a:lnTo>
                      <a:pt x="38" y="347"/>
                    </a:lnTo>
                    <a:lnTo>
                      <a:pt x="49" y="364"/>
                    </a:lnTo>
                    <a:lnTo>
                      <a:pt x="57" y="372"/>
                    </a:lnTo>
                    <a:lnTo>
                      <a:pt x="62" y="379"/>
                    </a:lnTo>
                    <a:lnTo>
                      <a:pt x="79" y="396"/>
                    </a:lnTo>
                    <a:lnTo>
                      <a:pt x="98" y="408"/>
                    </a:lnTo>
                    <a:lnTo>
                      <a:pt x="106" y="413"/>
                    </a:lnTo>
                    <a:lnTo>
                      <a:pt x="115" y="419"/>
                    </a:lnTo>
                    <a:lnTo>
                      <a:pt x="125" y="423"/>
                    </a:lnTo>
                    <a:lnTo>
                      <a:pt x="134" y="428"/>
                    </a:lnTo>
                    <a:lnTo>
                      <a:pt x="145" y="434"/>
                    </a:lnTo>
                    <a:lnTo>
                      <a:pt x="155" y="436"/>
                    </a:lnTo>
                    <a:lnTo>
                      <a:pt x="164" y="440"/>
                    </a:lnTo>
                    <a:lnTo>
                      <a:pt x="177" y="441"/>
                    </a:lnTo>
                    <a:lnTo>
                      <a:pt x="187" y="443"/>
                    </a:lnTo>
                    <a:lnTo>
                      <a:pt x="198" y="445"/>
                    </a:lnTo>
                    <a:lnTo>
                      <a:pt x="210" y="445"/>
                    </a:lnTo>
                    <a:lnTo>
                      <a:pt x="221" y="447"/>
                    </a:lnTo>
                    <a:lnTo>
                      <a:pt x="225" y="447"/>
                    </a:lnTo>
                    <a:lnTo>
                      <a:pt x="234" y="445"/>
                    </a:lnTo>
                    <a:lnTo>
                      <a:pt x="243" y="445"/>
                    </a:lnTo>
                    <a:lnTo>
                      <a:pt x="257" y="443"/>
                    </a:lnTo>
                    <a:lnTo>
                      <a:pt x="266" y="441"/>
                    </a:lnTo>
                    <a:lnTo>
                      <a:pt x="279" y="440"/>
                    </a:lnTo>
                    <a:lnTo>
                      <a:pt x="289" y="436"/>
                    </a:lnTo>
                    <a:lnTo>
                      <a:pt x="298" y="434"/>
                    </a:lnTo>
                    <a:lnTo>
                      <a:pt x="309" y="428"/>
                    </a:lnTo>
                    <a:lnTo>
                      <a:pt x="319" y="423"/>
                    </a:lnTo>
                    <a:lnTo>
                      <a:pt x="328" y="419"/>
                    </a:lnTo>
                    <a:lnTo>
                      <a:pt x="347" y="408"/>
                    </a:lnTo>
                    <a:lnTo>
                      <a:pt x="364" y="396"/>
                    </a:lnTo>
                    <a:lnTo>
                      <a:pt x="396" y="364"/>
                    </a:lnTo>
                    <a:lnTo>
                      <a:pt x="408" y="347"/>
                    </a:lnTo>
                    <a:lnTo>
                      <a:pt x="419" y="328"/>
                    </a:lnTo>
                    <a:lnTo>
                      <a:pt x="423" y="319"/>
                    </a:lnTo>
                    <a:lnTo>
                      <a:pt x="428" y="309"/>
                    </a:lnTo>
                    <a:lnTo>
                      <a:pt x="434" y="298"/>
                    </a:lnTo>
                    <a:lnTo>
                      <a:pt x="436" y="289"/>
                    </a:lnTo>
                    <a:lnTo>
                      <a:pt x="440" y="279"/>
                    </a:lnTo>
                    <a:lnTo>
                      <a:pt x="442" y="266"/>
                    </a:lnTo>
                    <a:lnTo>
                      <a:pt x="443" y="257"/>
                    </a:lnTo>
                    <a:lnTo>
                      <a:pt x="445" y="245"/>
                    </a:lnTo>
                    <a:lnTo>
                      <a:pt x="445" y="234"/>
                    </a:lnTo>
                    <a:lnTo>
                      <a:pt x="447" y="225"/>
                    </a:lnTo>
                    <a:lnTo>
                      <a:pt x="447" y="221"/>
                    </a:lnTo>
                    <a:lnTo>
                      <a:pt x="445" y="211"/>
                    </a:lnTo>
                    <a:lnTo>
                      <a:pt x="445" y="200"/>
                    </a:lnTo>
                    <a:lnTo>
                      <a:pt x="443" y="187"/>
                    </a:lnTo>
                    <a:lnTo>
                      <a:pt x="442" y="177"/>
                    </a:lnTo>
                    <a:lnTo>
                      <a:pt x="440" y="164"/>
                    </a:lnTo>
                    <a:lnTo>
                      <a:pt x="436" y="155"/>
                    </a:lnTo>
                    <a:lnTo>
                      <a:pt x="434" y="145"/>
                    </a:lnTo>
                    <a:lnTo>
                      <a:pt x="428" y="134"/>
                    </a:lnTo>
                    <a:lnTo>
                      <a:pt x="423" y="125"/>
                    </a:lnTo>
                    <a:lnTo>
                      <a:pt x="419" y="115"/>
                    </a:lnTo>
                    <a:lnTo>
                      <a:pt x="413" y="106"/>
                    </a:lnTo>
                    <a:lnTo>
                      <a:pt x="408" y="98"/>
                    </a:lnTo>
                    <a:lnTo>
                      <a:pt x="396" y="79"/>
                    </a:lnTo>
                    <a:lnTo>
                      <a:pt x="379" y="62"/>
                    </a:lnTo>
                    <a:lnTo>
                      <a:pt x="372" y="57"/>
                    </a:lnTo>
                    <a:lnTo>
                      <a:pt x="364" y="49"/>
                    </a:lnTo>
                    <a:lnTo>
                      <a:pt x="347" y="38"/>
                    </a:lnTo>
                    <a:lnTo>
                      <a:pt x="328" y="27"/>
                    </a:lnTo>
                    <a:lnTo>
                      <a:pt x="319" y="23"/>
                    </a:lnTo>
                    <a:lnTo>
                      <a:pt x="309" y="17"/>
                    </a:lnTo>
                    <a:lnTo>
                      <a:pt x="298" y="11"/>
                    </a:lnTo>
                    <a:lnTo>
                      <a:pt x="289" y="10"/>
                    </a:lnTo>
                    <a:lnTo>
                      <a:pt x="279" y="6"/>
                    </a:lnTo>
                    <a:lnTo>
                      <a:pt x="266" y="4"/>
                    </a:lnTo>
                    <a:lnTo>
                      <a:pt x="257" y="2"/>
                    </a:lnTo>
                    <a:lnTo>
                      <a:pt x="245" y="0"/>
                    </a:lnTo>
                    <a:lnTo>
                      <a:pt x="200" y="0"/>
                    </a:lnTo>
                    <a:lnTo>
                      <a:pt x="187" y="2"/>
                    </a:lnTo>
                    <a:lnTo>
                      <a:pt x="177" y="4"/>
                    </a:lnTo>
                    <a:lnTo>
                      <a:pt x="164" y="6"/>
                    </a:lnTo>
                    <a:lnTo>
                      <a:pt x="155" y="10"/>
                    </a:lnTo>
                    <a:lnTo>
                      <a:pt x="145" y="11"/>
                    </a:lnTo>
                    <a:lnTo>
                      <a:pt x="134" y="17"/>
                    </a:lnTo>
                    <a:lnTo>
                      <a:pt x="125" y="23"/>
                    </a:lnTo>
                    <a:lnTo>
                      <a:pt x="115" y="27"/>
                    </a:lnTo>
                    <a:lnTo>
                      <a:pt x="106" y="32"/>
                    </a:lnTo>
                    <a:lnTo>
                      <a:pt x="98" y="38"/>
                    </a:lnTo>
                    <a:lnTo>
                      <a:pt x="79" y="49"/>
                    </a:lnTo>
                    <a:lnTo>
                      <a:pt x="64" y="64"/>
                    </a:lnTo>
                    <a:lnTo>
                      <a:pt x="49" y="79"/>
                    </a:lnTo>
                    <a:lnTo>
                      <a:pt x="38" y="98"/>
                    </a:lnTo>
                    <a:lnTo>
                      <a:pt x="32" y="106"/>
                    </a:lnTo>
                    <a:lnTo>
                      <a:pt x="26" y="115"/>
                    </a:lnTo>
                    <a:lnTo>
                      <a:pt x="23" y="125"/>
                    </a:lnTo>
                    <a:lnTo>
                      <a:pt x="17" y="134"/>
                    </a:lnTo>
                    <a:lnTo>
                      <a:pt x="11" y="145"/>
                    </a:lnTo>
                    <a:lnTo>
                      <a:pt x="10" y="155"/>
                    </a:lnTo>
                    <a:lnTo>
                      <a:pt x="6" y="164"/>
                    </a:lnTo>
                    <a:lnTo>
                      <a:pt x="4" y="177"/>
                    </a:lnTo>
                    <a:lnTo>
                      <a:pt x="2" y="187"/>
                    </a:lnTo>
                    <a:lnTo>
                      <a:pt x="0" y="198"/>
                    </a:lnTo>
                    <a:lnTo>
                      <a:pt x="0" y="223"/>
                    </a:lnTo>
                    <a:lnTo>
                      <a:pt x="23" y="223"/>
                    </a:lnTo>
                    <a:lnTo>
                      <a:pt x="23" y="202"/>
                    </a:lnTo>
                    <a:lnTo>
                      <a:pt x="25" y="191"/>
                    </a:lnTo>
                    <a:lnTo>
                      <a:pt x="26" y="181"/>
                    </a:lnTo>
                    <a:lnTo>
                      <a:pt x="28" y="172"/>
                    </a:lnTo>
                    <a:lnTo>
                      <a:pt x="32" y="162"/>
                    </a:lnTo>
                    <a:lnTo>
                      <a:pt x="34" y="153"/>
                    </a:lnTo>
                    <a:lnTo>
                      <a:pt x="36" y="145"/>
                    </a:lnTo>
                    <a:lnTo>
                      <a:pt x="42" y="136"/>
                    </a:lnTo>
                    <a:lnTo>
                      <a:pt x="45" y="127"/>
                    </a:lnTo>
                    <a:lnTo>
                      <a:pt x="51" y="117"/>
                    </a:lnTo>
                    <a:lnTo>
                      <a:pt x="57" y="110"/>
                    </a:lnTo>
                    <a:lnTo>
                      <a:pt x="62" y="100"/>
                    </a:lnTo>
                    <a:lnTo>
                      <a:pt x="68" y="94"/>
                    </a:lnTo>
                    <a:lnTo>
                      <a:pt x="76" y="87"/>
                    </a:lnTo>
                    <a:lnTo>
                      <a:pt x="79" y="79"/>
                    </a:lnTo>
                    <a:lnTo>
                      <a:pt x="87" y="76"/>
                    </a:lnTo>
                    <a:lnTo>
                      <a:pt x="94" y="68"/>
                    </a:lnTo>
                    <a:lnTo>
                      <a:pt x="100" y="62"/>
                    </a:lnTo>
                    <a:lnTo>
                      <a:pt x="110" y="57"/>
                    </a:lnTo>
                    <a:lnTo>
                      <a:pt x="117" y="51"/>
                    </a:lnTo>
                    <a:lnTo>
                      <a:pt x="126" y="45"/>
                    </a:lnTo>
                    <a:lnTo>
                      <a:pt x="136" y="42"/>
                    </a:lnTo>
                    <a:lnTo>
                      <a:pt x="145" y="36"/>
                    </a:lnTo>
                    <a:lnTo>
                      <a:pt x="153" y="34"/>
                    </a:lnTo>
                    <a:lnTo>
                      <a:pt x="162" y="32"/>
                    </a:lnTo>
                    <a:lnTo>
                      <a:pt x="172" y="28"/>
                    </a:lnTo>
                    <a:lnTo>
                      <a:pt x="181" y="27"/>
                    </a:lnTo>
                    <a:lnTo>
                      <a:pt x="191" y="25"/>
                    </a:lnTo>
                    <a:lnTo>
                      <a:pt x="200" y="23"/>
                    </a:lnTo>
                    <a:lnTo>
                      <a:pt x="262" y="27"/>
                    </a:lnTo>
                    <a:lnTo>
                      <a:pt x="272" y="28"/>
                    </a:lnTo>
                    <a:lnTo>
                      <a:pt x="281" y="32"/>
                    </a:lnTo>
                    <a:lnTo>
                      <a:pt x="291" y="34"/>
                    </a:lnTo>
                    <a:lnTo>
                      <a:pt x="298" y="36"/>
                    </a:lnTo>
                    <a:lnTo>
                      <a:pt x="308" y="42"/>
                    </a:lnTo>
                    <a:lnTo>
                      <a:pt x="317" y="45"/>
                    </a:lnTo>
                    <a:lnTo>
                      <a:pt x="336" y="57"/>
                    </a:lnTo>
                    <a:lnTo>
                      <a:pt x="349" y="68"/>
                    </a:lnTo>
                    <a:lnTo>
                      <a:pt x="357" y="76"/>
                    </a:lnTo>
                    <a:lnTo>
                      <a:pt x="364" y="81"/>
                    </a:lnTo>
                    <a:lnTo>
                      <a:pt x="377" y="94"/>
                    </a:lnTo>
                    <a:lnTo>
                      <a:pt x="383" y="100"/>
                    </a:lnTo>
                    <a:lnTo>
                      <a:pt x="389" y="110"/>
                    </a:lnTo>
                    <a:lnTo>
                      <a:pt x="394" y="117"/>
                    </a:lnTo>
                    <a:lnTo>
                      <a:pt x="400" y="127"/>
                    </a:lnTo>
                    <a:lnTo>
                      <a:pt x="404" y="136"/>
                    </a:lnTo>
                    <a:lnTo>
                      <a:pt x="409" y="145"/>
                    </a:lnTo>
                    <a:lnTo>
                      <a:pt x="411" y="153"/>
                    </a:lnTo>
                    <a:lnTo>
                      <a:pt x="413" y="162"/>
                    </a:lnTo>
                    <a:lnTo>
                      <a:pt x="417" y="172"/>
                    </a:lnTo>
                    <a:lnTo>
                      <a:pt x="419" y="181"/>
                    </a:lnTo>
                    <a:lnTo>
                      <a:pt x="421" y="191"/>
                    </a:lnTo>
                    <a:lnTo>
                      <a:pt x="423" y="200"/>
                    </a:lnTo>
                    <a:lnTo>
                      <a:pt x="423" y="211"/>
                    </a:lnTo>
                    <a:lnTo>
                      <a:pt x="425" y="225"/>
                    </a:lnTo>
                    <a:lnTo>
                      <a:pt x="425" y="221"/>
                    </a:lnTo>
                    <a:lnTo>
                      <a:pt x="423" y="230"/>
                    </a:lnTo>
                    <a:lnTo>
                      <a:pt x="423" y="242"/>
                    </a:lnTo>
                    <a:lnTo>
                      <a:pt x="421" y="253"/>
                    </a:lnTo>
                    <a:lnTo>
                      <a:pt x="419" y="262"/>
                    </a:lnTo>
                    <a:lnTo>
                      <a:pt x="417" y="272"/>
                    </a:lnTo>
                    <a:lnTo>
                      <a:pt x="413" y="281"/>
                    </a:lnTo>
                    <a:lnTo>
                      <a:pt x="411" y="291"/>
                    </a:lnTo>
                    <a:lnTo>
                      <a:pt x="409" y="298"/>
                    </a:lnTo>
                    <a:lnTo>
                      <a:pt x="404" y="308"/>
                    </a:lnTo>
                    <a:lnTo>
                      <a:pt x="400" y="317"/>
                    </a:lnTo>
                    <a:lnTo>
                      <a:pt x="389" y="336"/>
                    </a:lnTo>
                    <a:lnTo>
                      <a:pt x="377" y="349"/>
                    </a:lnTo>
                    <a:lnTo>
                      <a:pt x="349" y="377"/>
                    </a:lnTo>
                    <a:lnTo>
                      <a:pt x="336" y="389"/>
                    </a:lnTo>
                    <a:lnTo>
                      <a:pt x="317" y="400"/>
                    </a:lnTo>
                    <a:lnTo>
                      <a:pt x="308" y="404"/>
                    </a:lnTo>
                    <a:lnTo>
                      <a:pt x="298" y="409"/>
                    </a:lnTo>
                    <a:lnTo>
                      <a:pt x="291" y="411"/>
                    </a:lnTo>
                    <a:lnTo>
                      <a:pt x="281" y="413"/>
                    </a:lnTo>
                    <a:lnTo>
                      <a:pt x="272" y="417"/>
                    </a:lnTo>
                    <a:lnTo>
                      <a:pt x="262" y="419"/>
                    </a:lnTo>
                    <a:lnTo>
                      <a:pt x="253" y="421"/>
                    </a:lnTo>
                    <a:lnTo>
                      <a:pt x="243" y="423"/>
                    </a:lnTo>
                    <a:lnTo>
                      <a:pt x="230" y="423"/>
                    </a:lnTo>
                    <a:lnTo>
                      <a:pt x="221" y="424"/>
                    </a:lnTo>
                    <a:lnTo>
                      <a:pt x="225" y="424"/>
                    </a:lnTo>
                    <a:lnTo>
                      <a:pt x="213" y="423"/>
                    </a:lnTo>
                    <a:lnTo>
                      <a:pt x="202" y="423"/>
                    </a:lnTo>
                    <a:lnTo>
                      <a:pt x="191" y="421"/>
                    </a:lnTo>
                    <a:lnTo>
                      <a:pt x="181" y="419"/>
                    </a:lnTo>
                    <a:lnTo>
                      <a:pt x="172" y="417"/>
                    </a:lnTo>
                    <a:lnTo>
                      <a:pt x="162" y="413"/>
                    </a:lnTo>
                    <a:lnTo>
                      <a:pt x="153" y="411"/>
                    </a:lnTo>
                    <a:lnTo>
                      <a:pt x="145" y="409"/>
                    </a:lnTo>
                    <a:lnTo>
                      <a:pt x="136" y="404"/>
                    </a:lnTo>
                    <a:lnTo>
                      <a:pt x="126" y="400"/>
                    </a:lnTo>
                    <a:lnTo>
                      <a:pt x="117" y="394"/>
                    </a:lnTo>
                    <a:lnTo>
                      <a:pt x="110" y="389"/>
                    </a:lnTo>
                    <a:lnTo>
                      <a:pt x="100" y="383"/>
                    </a:lnTo>
                    <a:lnTo>
                      <a:pt x="94" y="377"/>
                    </a:lnTo>
                    <a:lnTo>
                      <a:pt x="81" y="364"/>
                    </a:lnTo>
                    <a:lnTo>
                      <a:pt x="76" y="357"/>
                    </a:lnTo>
                    <a:lnTo>
                      <a:pt x="68" y="349"/>
                    </a:lnTo>
                    <a:lnTo>
                      <a:pt x="57" y="336"/>
                    </a:lnTo>
                    <a:lnTo>
                      <a:pt x="45" y="317"/>
                    </a:lnTo>
                    <a:lnTo>
                      <a:pt x="42" y="308"/>
                    </a:lnTo>
                    <a:lnTo>
                      <a:pt x="36" y="298"/>
                    </a:lnTo>
                    <a:lnTo>
                      <a:pt x="34" y="291"/>
                    </a:lnTo>
                    <a:lnTo>
                      <a:pt x="32" y="281"/>
                    </a:lnTo>
                    <a:lnTo>
                      <a:pt x="28" y="272"/>
                    </a:lnTo>
                    <a:lnTo>
                      <a:pt x="26" y="262"/>
                    </a:lnTo>
                    <a:lnTo>
                      <a:pt x="25" y="253"/>
                    </a:lnTo>
                    <a:lnTo>
                      <a:pt x="23" y="243"/>
                    </a:lnTo>
                    <a:lnTo>
                      <a:pt x="23" y="223"/>
                    </a:lnTo>
                    <a:lnTo>
                      <a:pt x="0" y="2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60" name="Freeform 19"/>
              <p:cNvSpPr>
                <a:spLocks/>
              </p:cNvSpPr>
              <p:nvPr/>
            </p:nvSpPr>
            <p:spPr bwMode="auto">
              <a:xfrm>
                <a:off x="4232" y="2142"/>
                <a:ext cx="538" cy="40"/>
              </a:xfrm>
              <a:custGeom>
                <a:avLst/>
                <a:gdLst>
                  <a:gd name="T0" fmla="*/ 19 w 538"/>
                  <a:gd name="T1" fmla="*/ 2 h 40"/>
                  <a:gd name="T2" fmla="*/ 13 w 538"/>
                  <a:gd name="T3" fmla="*/ 2 h 40"/>
                  <a:gd name="T4" fmla="*/ 9 w 538"/>
                  <a:gd name="T5" fmla="*/ 4 h 40"/>
                  <a:gd name="T6" fmla="*/ 2 w 538"/>
                  <a:gd name="T7" fmla="*/ 11 h 40"/>
                  <a:gd name="T8" fmla="*/ 0 w 538"/>
                  <a:gd name="T9" fmla="*/ 15 h 40"/>
                  <a:gd name="T10" fmla="*/ 0 w 538"/>
                  <a:gd name="T11" fmla="*/ 26 h 40"/>
                  <a:gd name="T12" fmla="*/ 2 w 538"/>
                  <a:gd name="T13" fmla="*/ 30 h 40"/>
                  <a:gd name="T14" fmla="*/ 9 w 538"/>
                  <a:gd name="T15" fmla="*/ 38 h 40"/>
                  <a:gd name="T16" fmla="*/ 13 w 538"/>
                  <a:gd name="T17" fmla="*/ 40 h 40"/>
                  <a:gd name="T18" fmla="*/ 19 w 538"/>
                  <a:gd name="T19" fmla="*/ 40 h 40"/>
                  <a:gd name="T20" fmla="*/ 519 w 538"/>
                  <a:gd name="T21" fmla="*/ 38 h 40"/>
                  <a:gd name="T22" fmla="*/ 525 w 538"/>
                  <a:gd name="T23" fmla="*/ 38 h 40"/>
                  <a:gd name="T24" fmla="*/ 528 w 538"/>
                  <a:gd name="T25" fmla="*/ 36 h 40"/>
                  <a:gd name="T26" fmla="*/ 536 w 538"/>
                  <a:gd name="T27" fmla="*/ 28 h 40"/>
                  <a:gd name="T28" fmla="*/ 538 w 538"/>
                  <a:gd name="T29" fmla="*/ 25 h 40"/>
                  <a:gd name="T30" fmla="*/ 538 w 538"/>
                  <a:gd name="T31" fmla="*/ 13 h 40"/>
                  <a:gd name="T32" fmla="*/ 536 w 538"/>
                  <a:gd name="T33" fmla="*/ 9 h 40"/>
                  <a:gd name="T34" fmla="*/ 528 w 538"/>
                  <a:gd name="T35" fmla="*/ 2 h 40"/>
                  <a:gd name="T36" fmla="*/ 525 w 538"/>
                  <a:gd name="T37" fmla="*/ 0 h 40"/>
                  <a:gd name="T38" fmla="*/ 519 w 538"/>
                  <a:gd name="T39" fmla="*/ 0 h 40"/>
                  <a:gd name="T40" fmla="*/ 19 w 538"/>
                  <a:gd name="T41" fmla="*/ 2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38" h="40">
                    <a:moveTo>
                      <a:pt x="19" y="2"/>
                    </a:moveTo>
                    <a:lnTo>
                      <a:pt x="13" y="2"/>
                    </a:lnTo>
                    <a:lnTo>
                      <a:pt x="9" y="4"/>
                    </a:lnTo>
                    <a:lnTo>
                      <a:pt x="2" y="11"/>
                    </a:lnTo>
                    <a:lnTo>
                      <a:pt x="0" y="15"/>
                    </a:lnTo>
                    <a:lnTo>
                      <a:pt x="0" y="26"/>
                    </a:lnTo>
                    <a:lnTo>
                      <a:pt x="2" y="30"/>
                    </a:lnTo>
                    <a:lnTo>
                      <a:pt x="9" y="38"/>
                    </a:lnTo>
                    <a:lnTo>
                      <a:pt x="13" y="40"/>
                    </a:lnTo>
                    <a:lnTo>
                      <a:pt x="19" y="40"/>
                    </a:lnTo>
                    <a:lnTo>
                      <a:pt x="519" y="38"/>
                    </a:lnTo>
                    <a:lnTo>
                      <a:pt x="525" y="38"/>
                    </a:lnTo>
                    <a:lnTo>
                      <a:pt x="528" y="36"/>
                    </a:lnTo>
                    <a:lnTo>
                      <a:pt x="536" y="28"/>
                    </a:lnTo>
                    <a:lnTo>
                      <a:pt x="538" y="25"/>
                    </a:lnTo>
                    <a:lnTo>
                      <a:pt x="538" y="13"/>
                    </a:lnTo>
                    <a:lnTo>
                      <a:pt x="536" y="9"/>
                    </a:lnTo>
                    <a:lnTo>
                      <a:pt x="528" y="2"/>
                    </a:lnTo>
                    <a:lnTo>
                      <a:pt x="525" y="0"/>
                    </a:lnTo>
                    <a:lnTo>
                      <a:pt x="519" y="0"/>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61" name="Rectangle 20"/>
              <p:cNvSpPr>
                <a:spLocks noChangeArrowheads="1"/>
              </p:cNvSpPr>
              <p:nvPr/>
            </p:nvSpPr>
            <p:spPr bwMode="auto">
              <a:xfrm>
                <a:off x="4923" y="2059"/>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D</a:t>
                </a:r>
                <a:endParaRPr kumimoji="0" lang="en-US" altLang="tr-TR" b="1">
                  <a:solidFill>
                    <a:srgbClr val="00FF00"/>
                  </a:solidFill>
                </a:endParaRPr>
              </a:p>
            </p:txBody>
          </p:sp>
          <p:sp>
            <p:nvSpPr>
              <p:cNvPr id="184362" name="Rectangle 21"/>
              <p:cNvSpPr>
                <a:spLocks noChangeArrowheads="1"/>
              </p:cNvSpPr>
              <p:nvPr/>
            </p:nvSpPr>
            <p:spPr bwMode="auto">
              <a:xfrm>
                <a:off x="4323" y="1918"/>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latin typeface="Swiss 721 SWA" charset="0"/>
                  </a:rPr>
                  <a:t>0/0</a:t>
                </a:r>
                <a:endParaRPr kumimoji="0" lang="en-US" altLang="tr-TR" b="1">
                  <a:solidFill>
                    <a:srgbClr val="00FF00"/>
                  </a:solidFill>
                </a:endParaRPr>
              </a:p>
            </p:txBody>
          </p:sp>
          <p:sp>
            <p:nvSpPr>
              <p:cNvPr id="184363" name="Freeform 22"/>
              <p:cNvSpPr>
                <a:spLocks/>
              </p:cNvSpPr>
              <p:nvPr/>
            </p:nvSpPr>
            <p:spPr bwMode="auto">
              <a:xfrm>
                <a:off x="2692" y="2093"/>
                <a:ext cx="183" cy="78"/>
              </a:xfrm>
              <a:custGeom>
                <a:avLst/>
                <a:gdLst>
                  <a:gd name="T0" fmla="*/ 158 w 183"/>
                  <a:gd name="T1" fmla="*/ 78 h 78"/>
                  <a:gd name="T2" fmla="*/ 169 w 183"/>
                  <a:gd name="T3" fmla="*/ 78 h 78"/>
                  <a:gd name="T4" fmla="*/ 173 w 183"/>
                  <a:gd name="T5" fmla="*/ 76 h 78"/>
                  <a:gd name="T6" fmla="*/ 181 w 183"/>
                  <a:gd name="T7" fmla="*/ 68 h 78"/>
                  <a:gd name="T8" fmla="*/ 183 w 183"/>
                  <a:gd name="T9" fmla="*/ 65 h 78"/>
                  <a:gd name="T10" fmla="*/ 183 w 183"/>
                  <a:gd name="T11" fmla="*/ 53 h 78"/>
                  <a:gd name="T12" fmla="*/ 181 w 183"/>
                  <a:gd name="T13" fmla="*/ 50 h 78"/>
                  <a:gd name="T14" fmla="*/ 173 w 183"/>
                  <a:gd name="T15" fmla="*/ 42 h 78"/>
                  <a:gd name="T16" fmla="*/ 169 w 183"/>
                  <a:gd name="T17" fmla="*/ 40 h 78"/>
                  <a:gd name="T18" fmla="*/ 24 w 183"/>
                  <a:gd name="T19" fmla="*/ 0 h 78"/>
                  <a:gd name="T20" fmla="*/ 13 w 183"/>
                  <a:gd name="T21" fmla="*/ 0 h 78"/>
                  <a:gd name="T22" fmla="*/ 9 w 183"/>
                  <a:gd name="T23" fmla="*/ 2 h 78"/>
                  <a:gd name="T24" fmla="*/ 1 w 183"/>
                  <a:gd name="T25" fmla="*/ 10 h 78"/>
                  <a:gd name="T26" fmla="*/ 0 w 183"/>
                  <a:gd name="T27" fmla="*/ 14 h 78"/>
                  <a:gd name="T28" fmla="*/ 0 w 183"/>
                  <a:gd name="T29" fmla="*/ 25 h 78"/>
                  <a:gd name="T30" fmla="*/ 1 w 183"/>
                  <a:gd name="T31" fmla="*/ 29 h 78"/>
                  <a:gd name="T32" fmla="*/ 9 w 183"/>
                  <a:gd name="T33" fmla="*/ 36 h 78"/>
                  <a:gd name="T34" fmla="*/ 13 w 183"/>
                  <a:gd name="T35" fmla="*/ 38 h 78"/>
                  <a:gd name="T36" fmla="*/ 158 w 183"/>
                  <a:gd name="T37" fmla="*/ 78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3" h="78">
                    <a:moveTo>
                      <a:pt x="158" y="78"/>
                    </a:moveTo>
                    <a:lnTo>
                      <a:pt x="169" y="78"/>
                    </a:lnTo>
                    <a:lnTo>
                      <a:pt x="173" y="76"/>
                    </a:lnTo>
                    <a:lnTo>
                      <a:pt x="181" y="68"/>
                    </a:lnTo>
                    <a:lnTo>
                      <a:pt x="183" y="65"/>
                    </a:lnTo>
                    <a:lnTo>
                      <a:pt x="183" y="53"/>
                    </a:lnTo>
                    <a:lnTo>
                      <a:pt x="181" y="50"/>
                    </a:lnTo>
                    <a:lnTo>
                      <a:pt x="173" y="42"/>
                    </a:lnTo>
                    <a:lnTo>
                      <a:pt x="169" y="40"/>
                    </a:lnTo>
                    <a:lnTo>
                      <a:pt x="24" y="0"/>
                    </a:lnTo>
                    <a:lnTo>
                      <a:pt x="13" y="0"/>
                    </a:lnTo>
                    <a:lnTo>
                      <a:pt x="9" y="2"/>
                    </a:lnTo>
                    <a:lnTo>
                      <a:pt x="1" y="10"/>
                    </a:lnTo>
                    <a:lnTo>
                      <a:pt x="0" y="14"/>
                    </a:lnTo>
                    <a:lnTo>
                      <a:pt x="0" y="25"/>
                    </a:lnTo>
                    <a:lnTo>
                      <a:pt x="1" y="29"/>
                    </a:lnTo>
                    <a:lnTo>
                      <a:pt x="9" y="36"/>
                    </a:lnTo>
                    <a:lnTo>
                      <a:pt x="13" y="38"/>
                    </a:lnTo>
                    <a:lnTo>
                      <a:pt x="158"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64" name="Freeform 23"/>
              <p:cNvSpPr>
                <a:spLocks/>
              </p:cNvSpPr>
              <p:nvPr/>
            </p:nvSpPr>
            <p:spPr bwMode="auto">
              <a:xfrm>
                <a:off x="2708" y="2143"/>
                <a:ext cx="190" cy="77"/>
              </a:xfrm>
              <a:custGeom>
                <a:avLst/>
                <a:gdLst>
                  <a:gd name="T0" fmla="*/ 177 w 190"/>
                  <a:gd name="T1" fmla="*/ 37 h 77"/>
                  <a:gd name="T2" fmla="*/ 181 w 190"/>
                  <a:gd name="T3" fmla="*/ 35 h 77"/>
                  <a:gd name="T4" fmla="*/ 188 w 190"/>
                  <a:gd name="T5" fmla="*/ 28 h 77"/>
                  <a:gd name="T6" fmla="*/ 190 w 190"/>
                  <a:gd name="T7" fmla="*/ 24 h 77"/>
                  <a:gd name="T8" fmla="*/ 190 w 190"/>
                  <a:gd name="T9" fmla="*/ 13 h 77"/>
                  <a:gd name="T10" fmla="*/ 188 w 190"/>
                  <a:gd name="T11" fmla="*/ 9 h 77"/>
                  <a:gd name="T12" fmla="*/ 181 w 190"/>
                  <a:gd name="T13" fmla="*/ 1 h 77"/>
                  <a:gd name="T14" fmla="*/ 177 w 190"/>
                  <a:gd name="T15" fmla="*/ 0 h 77"/>
                  <a:gd name="T16" fmla="*/ 166 w 190"/>
                  <a:gd name="T17" fmla="*/ 0 h 77"/>
                  <a:gd name="T18" fmla="*/ 13 w 190"/>
                  <a:gd name="T19" fmla="*/ 39 h 77"/>
                  <a:gd name="T20" fmla="*/ 9 w 190"/>
                  <a:gd name="T21" fmla="*/ 41 h 77"/>
                  <a:gd name="T22" fmla="*/ 1 w 190"/>
                  <a:gd name="T23" fmla="*/ 49 h 77"/>
                  <a:gd name="T24" fmla="*/ 0 w 190"/>
                  <a:gd name="T25" fmla="*/ 52 h 77"/>
                  <a:gd name="T26" fmla="*/ 0 w 190"/>
                  <a:gd name="T27" fmla="*/ 64 h 77"/>
                  <a:gd name="T28" fmla="*/ 1 w 190"/>
                  <a:gd name="T29" fmla="*/ 67 h 77"/>
                  <a:gd name="T30" fmla="*/ 9 w 190"/>
                  <a:gd name="T31" fmla="*/ 75 h 77"/>
                  <a:gd name="T32" fmla="*/ 13 w 190"/>
                  <a:gd name="T33" fmla="*/ 77 h 77"/>
                  <a:gd name="T34" fmla="*/ 24 w 190"/>
                  <a:gd name="T35" fmla="*/ 77 h 77"/>
                  <a:gd name="T36" fmla="*/ 177 w 190"/>
                  <a:gd name="T37" fmla="*/ 37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0" h="77">
                    <a:moveTo>
                      <a:pt x="177" y="37"/>
                    </a:moveTo>
                    <a:lnTo>
                      <a:pt x="181" y="35"/>
                    </a:lnTo>
                    <a:lnTo>
                      <a:pt x="188" y="28"/>
                    </a:lnTo>
                    <a:lnTo>
                      <a:pt x="190" y="24"/>
                    </a:lnTo>
                    <a:lnTo>
                      <a:pt x="190" y="13"/>
                    </a:lnTo>
                    <a:lnTo>
                      <a:pt x="188" y="9"/>
                    </a:lnTo>
                    <a:lnTo>
                      <a:pt x="181" y="1"/>
                    </a:lnTo>
                    <a:lnTo>
                      <a:pt x="177" y="0"/>
                    </a:lnTo>
                    <a:lnTo>
                      <a:pt x="166" y="0"/>
                    </a:lnTo>
                    <a:lnTo>
                      <a:pt x="13" y="39"/>
                    </a:lnTo>
                    <a:lnTo>
                      <a:pt x="9" y="41"/>
                    </a:lnTo>
                    <a:lnTo>
                      <a:pt x="1" y="49"/>
                    </a:lnTo>
                    <a:lnTo>
                      <a:pt x="0" y="52"/>
                    </a:lnTo>
                    <a:lnTo>
                      <a:pt x="0" y="64"/>
                    </a:lnTo>
                    <a:lnTo>
                      <a:pt x="1" y="67"/>
                    </a:lnTo>
                    <a:lnTo>
                      <a:pt x="9" y="75"/>
                    </a:lnTo>
                    <a:lnTo>
                      <a:pt x="13" y="77"/>
                    </a:lnTo>
                    <a:lnTo>
                      <a:pt x="24" y="77"/>
                    </a:lnTo>
                    <a:lnTo>
                      <a:pt x="17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65" name="Freeform 24"/>
              <p:cNvSpPr>
                <a:spLocks/>
              </p:cNvSpPr>
              <p:nvPr/>
            </p:nvSpPr>
            <p:spPr bwMode="auto">
              <a:xfrm>
                <a:off x="3602" y="2082"/>
                <a:ext cx="183" cy="79"/>
              </a:xfrm>
              <a:custGeom>
                <a:avLst/>
                <a:gdLst>
                  <a:gd name="T0" fmla="*/ 158 w 183"/>
                  <a:gd name="T1" fmla="*/ 79 h 79"/>
                  <a:gd name="T2" fmla="*/ 168 w 183"/>
                  <a:gd name="T3" fmla="*/ 79 h 79"/>
                  <a:gd name="T4" fmla="*/ 173 w 183"/>
                  <a:gd name="T5" fmla="*/ 77 h 79"/>
                  <a:gd name="T6" fmla="*/ 181 w 183"/>
                  <a:gd name="T7" fmla="*/ 70 h 79"/>
                  <a:gd name="T8" fmla="*/ 183 w 183"/>
                  <a:gd name="T9" fmla="*/ 66 h 79"/>
                  <a:gd name="T10" fmla="*/ 183 w 183"/>
                  <a:gd name="T11" fmla="*/ 57 h 79"/>
                  <a:gd name="T12" fmla="*/ 181 w 183"/>
                  <a:gd name="T13" fmla="*/ 51 h 79"/>
                  <a:gd name="T14" fmla="*/ 173 w 183"/>
                  <a:gd name="T15" fmla="*/ 44 h 79"/>
                  <a:gd name="T16" fmla="*/ 170 w 183"/>
                  <a:gd name="T17" fmla="*/ 42 h 79"/>
                  <a:gd name="T18" fmla="*/ 24 w 183"/>
                  <a:gd name="T19" fmla="*/ 0 h 79"/>
                  <a:gd name="T20" fmla="*/ 15 w 183"/>
                  <a:gd name="T21" fmla="*/ 0 h 79"/>
                  <a:gd name="T22" fmla="*/ 9 w 183"/>
                  <a:gd name="T23" fmla="*/ 2 h 79"/>
                  <a:gd name="T24" fmla="*/ 2 w 183"/>
                  <a:gd name="T25" fmla="*/ 10 h 79"/>
                  <a:gd name="T26" fmla="*/ 0 w 183"/>
                  <a:gd name="T27" fmla="*/ 13 h 79"/>
                  <a:gd name="T28" fmla="*/ 0 w 183"/>
                  <a:gd name="T29" fmla="*/ 23 h 79"/>
                  <a:gd name="T30" fmla="*/ 2 w 183"/>
                  <a:gd name="T31" fmla="*/ 28 h 79"/>
                  <a:gd name="T32" fmla="*/ 9 w 183"/>
                  <a:gd name="T33" fmla="*/ 36 h 79"/>
                  <a:gd name="T34" fmla="*/ 13 w 183"/>
                  <a:gd name="T35" fmla="*/ 38 h 79"/>
                  <a:gd name="T36" fmla="*/ 158 w 183"/>
                  <a:gd name="T37" fmla="*/ 79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3" h="79">
                    <a:moveTo>
                      <a:pt x="158" y="79"/>
                    </a:moveTo>
                    <a:lnTo>
                      <a:pt x="168" y="79"/>
                    </a:lnTo>
                    <a:lnTo>
                      <a:pt x="173" y="77"/>
                    </a:lnTo>
                    <a:lnTo>
                      <a:pt x="181" y="70"/>
                    </a:lnTo>
                    <a:lnTo>
                      <a:pt x="183" y="66"/>
                    </a:lnTo>
                    <a:lnTo>
                      <a:pt x="183" y="57"/>
                    </a:lnTo>
                    <a:lnTo>
                      <a:pt x="181" y="51"/>
                    </a:lnTo>
                    <a:lnTo>
                      <a:pt x="173" y="44"/>
                    </a:lnTo>
                    <a:lnTo>
                      <a:pt x="170" y="42"/>
                    </a:lnTo>
                    <a:lnTo>
                      <a:pt x="24" y="0"/>
                    </a:lnTo>
                    <a:lnTo>
                      <a:pt x="15" y="0"/>
                    </a:lnTo>
                    <a:lnTo>
                      <a:pt x="9" y="2"/>
                    </a:lnTo>
                    <a:lnTo>
                      <a:pt x="2" y="10"/>
                    </a:lnTo>
                    <a:lnTo>
                      <a:pt x="0" y="13"/>
                    </a:lnTo>
                    <a:lnTo>
                      <a:pt x="0" y="23"/>
                    </a:lnTo>
                    <a:lnTo>
                      <a:pt x="2" y="28"/>
                    </a:lnTo>
                    <a:lnTo>
                      <a:pt x="9" y="36"/>
                    </a:lnTo>
                    <a:lnTo>
                      <a:pt x="13" y="38"/>
                    </a:lnTo>
                    <a:lnTo>
                      <a:pt x="15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66" name="Freeform 25"/>
              <p:cNvSpPr>
                <a:spLocks/>
              </p:cNvSpPr>
              <p:nvPr/>
            </p:nvSpPr>
            <p:spPr bwMode="auto">
              <a:xfrm>
                <a:off x="3602" y="2131"/>
                <a:ext cx="192" cy="78"/>
              </a:xfrm>
              <a:custGeom>
                <a:avLst/>
                <a:gdLst>
                  <a:gd name="T0" fmla="*/ 177 w 192"/>
                  <a:gd name="T1" fmla="*/ 38 h 78"/>
                  <a:gd name="T2" fmla="*/ 183 w 192"/>
                  <a:gd name="T3" fmla="*/ 36 h 78"/>
                  <a:gd name="T4" fmla="*/ 190 w 192"/>
                  <a:gd name="T5" fmla="*/ 28 h 78"/>
                  <a:gd name="T6" fmla="*/ 192 w 192"/>
                  <a:gd name="T7" fmla="*/ 25 h 78"/>
                  <a:gd name="T8" fmla="*/ 192 w 192"/>
                  <a:gd name="T9" fmla="*/ 15 h 78"/>
                  <a:gd name="T10" fmla="*/ 190 w 192"/>
                  <a:gd name="T11" fmla="*/ 10 h 78"/>
                  <a:gd name="T12" fmla="*/ 183 w 192"/>
                  <a:gd name="T13" fmla="*/ 2 h 78"/>
                  <a:gd name="T14" fmla="*/ 179 w 192"/>
                  <a:gd name="T15" fmla="*/ 0 h 78"/>
                  <a:gd name="T16" fmla="*/ 170 w 192"/>
                  <a:gd name="T17" fmla="*/ 0 h 78"/>
                  <a:gd name="T18" fmla="*/ 15 w 192"/>
                  <a:gd name="T19" fmla="*/ 40 h 78"/>
                  <a:gd name="T20" fmla="*/ 9 w 192"/>
                  <a:gd name="T21" fmla="*/ 42 h 78"/>
                  <a:gd name="T22" fmla="*/ 2 w 192"/>
                  <a:gd name="T23" fmla="*/ 49 h 78"/>
                  <a:gd name="T24" fmla="*/ 0 w 192"/>
                  <a:gd name="T25" fmla="*/ 53 h 78"/>
                  <a:gd name="T26" fmla="*/ 0 w 192"/>
                  <a:gd name="T27" fmla="*/ 62 h 78"/>
                  <a:gd name="T28" fmla="*/ 2 w 192"/>
                  <a:gd name="T29" fmla="*/ 68 h 78"/>
                  <a:gd name="T30" fmla="*/ 9 w 192"/>
                  <a:gd name="T31" fmla="*/ 76 h 78"/>
                  <a:gd name="T32" fmla="*/ 13 w 192"/>
                  <a:gd name="T33" fmla="*/ 78 h 78"/>
                  <a:gd name="T34" fmla="*/ 22 w 192"/>
                  <a:gd name="T35" fmla="*/ 78 h 78"/>
                  <a:gd name="T36" fmla="*/ 177 w 192"/>
                  <a:gd name="T37" fmla="*/ 38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2" h="78">
                    <a:moveTo>
                      <a:pt x="177" y="38"/>
                    </a:moveTo>
                    <a:lnTo>
                      <a:pt x="183" y="36"/>
                    </a:lnTo>
                    <a:lnTo>
                      <a:pt x="190" y="28"/>
                    </a:lnTo>
                    <a:lnTo>
                      <a:pt x="192" y="25"/>
                    </a:lnTo>
                    <a:lnTo>
                      <a:pt x="192" y="15"/>
                    </a:lnTo>
                    <a:lnTo>
                      <a:pt x="190" y="10"/>
                    </a:lnTo>
                    <a:lnTo>
                      <a:pt x="183" y="2"/>
                    </a:lnTo>
                    <a:lnTo>
                      <a:pt x="179" y="0"/>
                    </a:lnTo>
                    <a:lnTo>
                      <a:pt x="170" y="0"/>
                    </a:lnTo>
                    <a:lnTo>
                      <a:pt x="15" y="40"/>
                    </a:lnTo>
                    <a:lnTo>
                      <a:pt x="9" y="42"/>
                    </a:lnTo>
                    <a:lnTo>
                      <a:pt x="2" y="49"/>
                    </a:lnTo>
                    <a:lnTo>
                      <a:pt x="0" y="53"/>
                    </a:lnTo>
                    <a:lnTo>
                      <a:pt x="0" y="62"/>
                    </a:lnTo>
                    <a:lnTo>
                      <a:pt x="2" y="68"/>
                    </a:lnTo>
                    <a:lnTo>
                      <a:pt x="9" y="76"/>
                    </a:lnTo>
                    <a:lnTo>
                      <a:pt x="13" y="78"/>
                    </a:lnTo>
                    <a:lnTo>
                      <a:pt x="22" y="78"/>
                    </a:lnTo>
                    <a:lnTo>
                      <a:pt x="177"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67" name="Freeform 26"/>
              <p:cNvSpPr>
                <a:spLocks/>
              </p:cNvSpPr>
              <p:nvPr/>
            </p:nvSpPr>
            <p:spPr bwMode="auto">
              <a:xfrm>
                <a:off x="4564" y="2093"/>
                <a:ext cx="183" cy="77"/>
              </a:xfrm>
              <a:custGeom>
                <a:avLst/>
                <a:gdLst>
                  <a:gd name="T0" fmla="*/ 159 w 183"/>
                  <a:gd name="T1" fmla="*/ 77 h 77"/>
                  <a:gd name="T2" fmla="*/ 170 w 183"/>
                  <a:gd name="T3" fmla="*/ 77 h 77"/>
                  <a:gd name="T4" fmla="*/ 174 w 183"/>
                  <a:gd name="T5" fmla="*/ 75 h 77"/>
                  <a:gd name="T6" fmla="*/ 181 w 183"/>
                  <a:gd name="T7" fmla="*/ 68 h 77"/>
                  <a:gd name="T8" fmla="*/ 183 w 183"/>
                  <a:gd name="T9" fmla="*/ 64 h 77"/>
                  <a:gd name="T10" fmla="*/ 183 w 183"/>
                  <a:gd name="T11" fmla="*/ 53 h 77"/>
                  <a:gd name="T12" fmla="*/ 181 w 183"/>
                  <a:gd name="T13" fmla="*/ 49 h 77"/>
                  <a:gd name="T14" fmla="*/ 174 w 183"/>
                  <a:gd name="T15" fmla="*/ 42 h 77"/>
                  <a:gd name="T16" fmla="*/ 170 w 183"/>
                  <a:gd name="T17" fmla="*/ 40 h 77"/>
                  <a:gd name="T18" fmla="*/ 25 w 183"/>
                  <a:gd name="T19" fmla="*/ 0 h 77"/>
                  <a:gd name="T20" fmla="*/ 13 w 183"/>
                  <a:gd name="T21" fmla="*/ 0 h 77"/>
                  <a:gd name="T22" fmla="*/ 10 w 183"/>
                  <a:gd name="T23" fmla="*/ 2 h 77"/>
                  <a:gd name="T24" fmla="*/ 2 w 183"/>
                  <a:gd name="T25" fmla="*/ 9 h 77"/>
                  <a:gd name="T26" fmla="*/ 0 w 183"/>
                  <a:gd name="T27" fmla="*/ 13 h 77"/>
                  <a:gd name="T28" fmla="*/ 0 w 183"/>
                  <a:gd name="T29" fmla="*/ 25 h 77"/>
                  <a:gd name="T30" fmla="*/ 2 w 183"/>
                  <a:gd name="T31" fmla="*/ 28 h 77"/>
                  <a:gd name="T32" fmla="*/ 10 w 183"/>
                  <a:gd name="T33" fmla="*/ 36 h 77"/>
                  <a:gd name="T34" fmla="*/ 13 w 183"/>
                  <a:gd name="T35" fmla="*/ 38 h 77"/>
                  <a:gd name="T36" fmla="*/ 159 w 183"/>
                  <a:gd name="T37" fmla="*/ 77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3" h="77">
                    <a:moveTo>
                      <a:pt x="159" y="77"/>
                    </a:moveTo>
                    <a:lnTo>
                      <a:pt x="170" y="77"/>
                    </a:lnTo>
                    <a:lnTo>
                      <a:pt x="174" y="75"/>
                    </a:lnTo>
                    <a:lnTo>
                      <a:pt x="181" y="68"/>
                    </a:lnTo>
                    <a:lnTo>
                      <a:pt x="183" y="64"/>
                    </a:lnTo>
                    <a:lnTo>
                      <a:pt x="183" y="53"/>
                    </a:lnTo>
                    <a:lnTo>
                      <a:pt x="181" y="49"/>
                    </a:lnTo>
                    <a:lnTo>
                      <a:pt x="174" y="42"/>
                    </a:lnTo>
                    <a:lnTo>
                      <a:pt x="170" y="40"/>
                    </a:lnTo>
                    <a:lnTo>
                      <a:pt x="25" y="0"/>
                    </a:lnTo>
                    <a:lnTo>
                      <a:pt x="13" y="0"/>
                    </a:lnTo>
                    <a:lnTo>
                      <a:pt x="10" y="2"/>
                    </a:lnTo>
                    <a:lnTo>
                      <a:pt x="2" y="9"/>
                    </a:lnTo>
                    <a:lnTo>
                      <a:pt x="0" y="13"/>
                    </a:lnTo>
                    <a:lnTo>
                      <a:pt x="0" y="25"/>
                    </a:lnTo>
                    <a:lnTo>
                      <a:pt x="2" y="28"/>
                    </a:lnTo>
                    <a:lnTo>
                      <a:pt x="10" y="36"/>
                    </a:lnTo>
                    <a:lnTo>
                      <a:pt x="13" y="38"/>
                    </a:lnTo>
                    <a:lnTo>
                      <a:pt x="159"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68" name="Freeform 27"/>
              <p:cNvSpPr>
                <a:spLocks/>
              </p:cNvSpPr>
              <p:nvPr/>
            </p:nvSpPr>
            <p:spPr bwMode="auto">
              <a:xfrm>
                <a:off x="4564" y="2148"/>
                <a:ext cx="193" cy="79"/>
              </a:xfrm>
              <a:custGeom>
                <a:avLst/>
                <a:gdLst>
                  <a:gd name="T0" fmla="*/ 179 w 193"/>
                  <a:gd name="T1" fmla="*/ 38 h 79"/>
                  <a:gd name="T2" fmla="*/ 183 w 193"/>
                  <a:gd name="T3" fmla="*/ 36 h 79"/>
                  <a:gd name="T4" fmla="*/ 191 w 193"/>
                  <a:gd name="T5" fmla="*/ 28 h 79"/>
                  <a:gd name="T6" fmla="*/ 193 w 193"/>
                  <a:gd name="T7" fmla="*/ 25 h 79"/>
                  <a:gd name="T8" fmla="*/ 193 w 193"/>
                  <a:gd name="T9" fmla="*/ 13 h 79"/>
                  <a:gd name="T10" fmla="*/ 191 w 193"/>
                  <a:gd name="T11" fmla="*/ 10 h 79"/>
                  <a:gd name="T12" fmla="*/ 183 w 193"/>
                  <a:gd name="T13" fmla="*/ 2 h 79"/>
                  <a:gd name="T14" fmla="*/ 179 w 193"/>
                  <a:gd name="T15" fmla="*/ 0 h 79"/>
                  <a:gd name="T16" fmla="*/ 168 w 193"/>
                  <a:gd name="T17" fmla="*/ 0 h 79"/>
                  <a:gd name="T18" fmla="*/ 13 w 193"/>
                  <a:gd name="T19" fmla="*/ 42 h 79"/>
                  <a:gd name="T20" fmla="*/ 10 w 193"/>
                  <a:gd name="T21" fmla="*/ 44 h 79"/>
                  <a:gd name="T22" fmla="*/ 2 w 193"/>
                  <a:gd name="T23" fmla="*/ 51 h 79"/>
                  <a:gd name="T24" fmla="*/ 0 w 193"/>
                  <a:gd name="T25" fmla="*/ 55 h 79"/>
                  <a:gd name="T26" fmla="*/ 0 w 193"/>
                  <a:gd name="T27" fmla="*/ 66 h 79"/>
                  <a:gd name="T28" fmla="*/ 2 w 193"/>
                  <a:gd name="T29" fmla="*/ 70 h 79"/>
                  <a:gd name="T30" fmla="*/ 10 w 193"/>
                  <a:gd name="T31" fmla="*/ 77 h 79"/>
                  <a:gd name="T32" fmla="*/ 13 w 193"/>
                  <a:gd name="T33" fmla="*/ 79 h 79"/>
                  <a:gd name="T34" fmla="*/ 25 w 193"/>
                  <a:gd name="T35" fmla="*/ 79 h 79"/>
                  <a:gd name="T36" fmla="*/ 179 w 193"/>
                  <a:gd name="T37" fmla="*/ 38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3" h="79">
                    <a:moveTo>
                      <a:pt x="179" y="38"/>
                    </a:moveTo>
                    <a:lnTo>
                      <a:pt x="183" y="36"/>
                    </a:lnTo>
                    <a:lnTo>
                      <a:pt x="191" y="28"/>
                    </a:lnTo>
                    <a:lnTo>
                      <a:pt x="193" y="25"/>
                    </a:lnTo>
                    <a:lnTo>
                      <a:pt x="193" y="13"/>
                    </a:lnTo>
                    <a:lnTo>
                      <a:pt x="191" y="10"/>
                    </a:lnTo>
                    <a:lnTo>
                      <a:pt x="183" y="2"/>
                    </a:lnTo>
                    <a:lnTo>
                      <a:pt x="179" y="0"/>
                    </a:lnTo>
                    <a:lnTo>
                      <a:pt x="168" y="0"/>
                    </a:lnTo>
                    <a:lnTo>
                      <a:pt x="13" y="42"/>
                    </a:lnTo>
                    <a:lnTo>
                      <a:pt x="10" y="44"/>
                    </a:lnTo>
                    <a:lnTo>
                      <a:pt x="2" y="51"/>
                    </a:lnTo>
                    <a:lnTo>
                      <a:pt x="0" y="55"/>
                    </a:lnTo>
                    <a:lnTo>
                      <a:pt x="0" y="66"/>
                    </a:lnTo>
                    <a:lnTo>
                      <a:pt x="2" y="70"/>
                    </a:lnTo>
                    <a:lnTo>
                      <a:pt x="10" y="77"/>
                    </a:lnTo>
                    <a:lnTo>
                      <a:pt x="13" y="79"/>
                    </a:lnTo>
                    <a:lnTo>
                      <a:pt x="25" y="79"/>
                    </a:lnTo>
                    <a:lnTo>
                      <a:pt x="17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69" name="Freeform 28"/>
              <p:cNvSpPr>
                <a:spLocks/>
              </p:cNvSpPr>
              <p:nvPr/>
            </p:nvSpPr>
            <p:spPr bwMode="auto">
              <a:xfrm>
                <a:off x="3098" y="2333"/>
                <a:ext cx="55" cy="190"/>
              </a:xfrm>
              <a:custGeom>
                <a:avLst/>
                <a:gdLst>
                  <a:gd name="T0" fmla="*/ 38 w 55"/>
                  <a:gd name="T1" fmla="*/ 17 h 190"/>
                  <a:gd name="T2" fmla="*/ 36 w 55"/>
                  <a:gd name="T3" fmla="*/ 11 h 190"/>
                  <a:gd name="T4" fmla="*/ 34 w 55"/>
                  <a:gd name="T5" fmla="*/ 7 h 190"/>
                  <a:gd name="T6" fmla="*/ 30 w 55"/>
                  <a:gd name="T7" fmla="*/ 3 h 190"/>
                  <a:gd name="T8" fmla="*/ 23 w 55"/>
                  <a:gd name="T9" fmla="*/ 0 h 190"/>
                  <a:gd name="T10" fmla="*/ 17 w 55"/>
                  <a:gd name="T11" fmla="*/ 0 h 190"/>
                  <a:gd name="T12" fmla="*/ 11 w 55"/>
                  <a:gd name="T13" fmla="*/ 1 h 190"/>
                  <a:gd name="T14" fmla="*/ 8 w 55"/>
                  <a:gd name="T15" fmla="*/ 3 h 190"/>
                  <a:gd name="T16" fmla="*/ 4 w 55"/>
                  <a:gd name="T17" fmla="*/ 7 h 190"/>
                  <a:gd name="T18" fmla="*/ 0 w 55"/>
                  <a:gd name="T19" fmla="*/ 15 h 190"/>
                  <a:gd name="T20" fmla="*/ 0 w 55"/>
                  <a:gd name="T21" fmla="*/ 20 h 190"/>
                  <a:gd name="T22" fmla="*/ 17 w 55"/>
                  <a:gd name="T23" fmla="*/ 173 h 190"/>
                  <a:gd name="T24" fmla="*/ 19 w 55"/>
                  <a:gd name="T25" fmla="*/ 179 h 190"/>
                  <a:gd name="T26" fmla="*/ 21 w 55"/>
                  <a:gd name="T27" fmla="*/ 182 h 190"/>
                  <a:gd name="T28" fmla="*/ 25 w 55"/>
                  <a:gd name="T29" fmla="*/ 186 h 190"/>
                  <a:gd name="T30" fmla="*/ 32 w 55"/>
                  <a:gd name="T31" fmla="*/ 190 h 190"/>
                  <a:gd name="T32" fmla="*/ 38 w 55"/>
                  <a:gd name="T33" fmla="*/ 190 h 190"/>
                  <a:gd name="T34" fmla="*/ 43 w 55"/>
                  <a:gd name="T35" fmla="*/ 188 h 190"/>
                  <a:gd name="T36" fmla="*/ 47 w 55"/>
                  <a:gd name="T37" fmla="*/ 186 h 190"/>
                  <a:gd name="T38" fmla="*/ 51 w 55"/>
                  <a:gd name="T39" fmla="*/ 182 h 190"/>
                  <a:gd name="T40" fmla="*/ 55 w 55"/>
                  <a:gd name="T41" fmla="*/ 175 h 190"/>
                  <a:gd name="T42" fmla="*/ 55 w 55"/>
                  <a:gd name="T43" fmla="*/ 169 h 190"/>
                  <a:gd name="T44" fmla="*/ 38 w 55"/>
                  <a:gd name="T45" fmla="*/ 17 h 1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5" h="190">
                    <a:moveTo>
                      <a:pt x="38" y="17"/>
                    </a:moveTo>
                    <a:lnTo>
                      <a:pt x="36" y="11"/>
                    </a:lnTo>
                    <a:lnTo>
                      <a:pt x="34" y="7"/>
                    </a:lnTo>
                    <a:lnTo>
                      <a:pt x="30" y="3"/>
                    </a:lnTo>
                    <a:lnTo>
                      <a:pt x="23" y="0"/>
                    </a:lnTo>
                    <a:lnTo>
                      <a:pt x="17" y="0"/>
                    </a:lnTo>
                    <a:lnTo>
                      <a:pt x="11" y="1"/>
                    </a:lnTo>
                    <a:lnTo>
                      <a:pt x="8" y="3"/>
                    </a:lnTo>
                    <a:lnTo>
                      <a:pt x="4" y="7"/>
                    </a:lnTo>
                    <a:lnTo>
                      <a:pt x="0" y="15"/>
                    </a:lnTo>
                    <a:lnTo>
                      <a:pt x="0" y="20"/>
                    </a:lnTo>
                    <a:lnTo>
                      <a:pt x="17" y="173"/>
                    </a:lnTo>
                    <a:lnTo>
                      <a:pt x="19" y="179"/>
                    </a:lnTo>
                    <a:lnTo>
                      <a:pt x="21" y="182"/>
                    </a:lnTo>
                    <a:lnTo>
                      <a:pt x="25" y="186"/>
                    </a:lnTo>
                    <a:lnTo>
                      <a:pt x="32" y="190"/>
                    </a:lnTo>
                    <a:lnTo>
                      <a:pt x="38" y="190"/>
                    </a:lnTo>
                    <a:lnTo>
                      <a:pt x="43" y="188"/>
                    </a:lnTo>
                    <a:lnTo>
                      <a:pt x="47" y="186"/>
                    </a:lnTo>
                    <a:lnTo>
                      <a:pt x="51" y="182"/>
                    </a:lnTo>
                    <a:lnTo>
                      <a:pt x="55" y="175"/>
                    </a:lnTo>
                    <a:lnTo>
                      <a:pt x="55" y="169"/>
                    </a:lnTo>
                    <a:lnTo>
                      <a:pt x="38"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4370" name="Freeform 29"/>
              <p:cNvSpPr>
                <a:spLocks/>
              </p:cNvSpPr>
              <p:nvPr/>
            </p:nvSpPr>
            <p:spPr bwMode="auto">
              <a:xfrm>
                <a:off x="3091" y="2340"/>
                <a:ext cx="141" cy="134"/>
              </a:xfrm>
              <a:custGeom>
                <a:avLst/>
                <a:gdLst>
                  <a:gd name="T0" fmla="*/ 32 w 141"/>
                  <a:gd name="T1" fmla="*/ 6 h 134"/>
                  <a:gd name="T2" fmla="*/ 28 w 141"/>
                  <a:gd name="T3" fmla="*/ 2 h 134"/>
                  <a:gd name="T4" fmla="*/ 22 w 141"/>
                  <a:gd name="T5" fmla="*/ 0 h 134"/>
                  <a:gd name="T6" fmla="*/ 13 w 141"/>
                  <a:gd name="T7" fmla="*/ 0 h 134"/>
                  <a:gd name="T8" fmla="*/ 9 w 141"/>
                  <a:gd name="T9" fmla="*/ 4 h 134"/>
                  <a:gd name="T10" fmla="*/ 5 w 141"/>
                  <a:gd name="T11" fmla="*/ 6 h 134"/>
                  <a:gd name="T12" fmla="*/ 1 w 141"/>
                  <a:gd name="T13" fmla="*/ 10 h 134"/>
                  <a:gd name="T14" fmla="*/ 0 w 141"/>
                  <a:gd name="T15" fmla="*/ 15 h 134"/>
                  <a:gd name="T16" fmla="*/ 0 w 141"/>
                  <a:gd name="T17" fmla="*/ 25 h 134"/>
                  <a:gd name="T18" fmla="*/ 3 w 141"/>
                  <a:gd name="T19" fmla="*/ 28 h 134"/>
                  <a:gd name="T20" fmla="*/ 5 w 141"/>
                  <a:gd name="T21" fmla="*/ 32 h 134"/>
                  <a:gd name="T22" fmla="*/ 109 w 141"/>
                  <a:gd name="T23" fmla="*/ 128 h 134"/>
                  <a:gd name="T24" fmla="*/ 113 w 141"/>
                  <a:gd name="T25" fmla="*/ 132 h 134"/>
                  <a:gd name="T26" fmla="*/ 118 w 141"/>
                  <a:gd name="T27" fmla="*/ 134 h 134"/>
                  <a:gd name="T28" fmla="*/ 128 w 141"/>
                  <a:gd name="T29" fmla="*/ 134 h 134"/>
                  <a:gd name="T30" fmla="*/ 132 w 141"/>
                  <a:gd name="T31" fmla="*/ 130 h 134"/>
                  <a:gd name="T32" fmla="*/ 135 w 141"/>
                  <a:gd name="T33" fmla="*/ 128 h 134"/>
                  <a:gd name="T34" fmla="*/ 139 w 141"/>
                  <a:gd name="T35" fmla="*/ 125 h 134"/>
                  <a:gd name="T36" fmla="*/ 141 w 141"/>
                  <a:gd name="T37" fmla="*/ 119 h 134"/>
                  <a:gd name="T38" fmla="*/ 141 w 141"/>
                  <a:gd name="T39" fmla="*/ 109 h 134"/>
                  <a:gd name="T40" fmla="*/ 137 w 141"/>
                  <a:gd name="T41" fmla="*/ 106 h 134"/>
                  <a:gd name="T42" fmla="*/ 135 w 141"/>
                  <a:gd name="T43" fmla="*/ 102 h 134"/>
                  <a:gd name="T44" fmla="*/ 32 w 141"/>
                  <a:gd name="T45" fmla="*/ 6 h 1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1" h="134">
                    <a:moveTo>
                      <a:pt x="32" y="6"/>
                    </a:moveTo>
                    <a:lnTo>
                      <a:pt x="28" y="2"/>
                    </a:lnTo>
                    <a:lnTo>
                      <a:pt x="22" y="0"/>
                    </a:lnTo>
                    <a:lnTo>
                      <a:pt x="13" y="0"/>
                    </a:lnTo>
                    <a:lnTo>
                      <a:pt x="9" y="4"/>
                    </a:lnTo>
                    <a:lnTo>
                      <a:pt x="5" y="6"/>
                    </a:lnTo>
                    <a:lnTo>
                      <a:pt x="1" y="10"/>
                    </a:lnTo>
                    <a:lnTo>
                      <a:pt x="0" y="15"/>
                    </a:lnTo>
                    <a:lnTo>
                      <a:pt x="0" y="25"/>
                    </a:lnTo>
                    <a:lnTo>
                      <a:pt x="3" y="28"/>
                    </a:lnTo>
                    <a:lnTo>
                      <a:pt x="5" y="32"/>
                    </a:lnTo>
                    <a:lnTo>
                      <a:pt x="109" y="128"/>
                    </a:lnTo>
                    <a:lnTo>
                      <a:pt x="113" y="132"/>
                    </a:lnTo>
                    <a:lnTo>
                      <a:pt x="118" y="134"/>
                    </a:lnTo>
                    <a:lnTo>
                      <a:pt x="128" y="134"/>
                    </a:lnTo>
                    <a:lnTo>
                      <a:pt x="132" y="130"/>
                    </a:lnTo>
                    <a:lnTo>
                      <a:pt x="135" y="128"/>
                    </a:lnTo>
                    <a:lnTo>
                      <a:pt x="139" y="125"/>
                    </a:lnTo>
                    <a:lnTo>
                      <a:pt x="141" y="119"/>
                    </a:lnTo>
                    <a:lnTo>
                      <a:pt x="141" y="109"/>
                    </a:lnTo>
                    <a:lnTo>
                      <a:pt x="137" y="106"/>
                    </a:lnTo>
                    <a:lnTo>
                      <a:pt x="135" y="102"/>
                    </a:lnTo>
                    <a:lnTo>
                      <a:pt x="3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grpSp>
      <p:grpSp>
        <p:nvGrpSpPr>
          <p:cNvPr id="533534" name="Group 30"/>
          <p:cNvGrpSpPr>
            <a:grpSpLocks/>
          </p:cNvGrpSpPr>
          <p:nvPr/>
        </p:nvGrpSpPr>
        <p:grpSpPr bwMode="auto">
          <a:xfrm>
            <a:off x="3384550" y="3694113"/>
            <a:ext cx="4378325" cy="1376362"/>
            <a:chOff x="2132" y="2327"/>
            <a:chExt cx="2758" cy="867"/>
          </a:xfrm>
        </p:grpSpPr>
        <p:sp>
          <p:nvSpPr>
            <p:cNvPr id="184343" name="Freeform 31"/>
            <p:cNvSpPr>
              <a:spLocks/>
            </p:cNvSpPr>
            <p:nvPr/>
          </p:nvSpPr>
          <p:spPr bwMode="auto">
            <a:xfrm>
              <a:off x="2149" y="2348"/>
              <a:ext cx="2741" cy="846"/>
            </a:xfrm>
            <a:custGeom>
              <a:avLst/>
              <a:gdLst>
                <a:gd name="T0" fmla="*/ 2741 w 2741"/>
                <a:gd name="T1" fmla="*/ 20 h 846"/>
                <a:gd name="T2" fmla="*/ 2733 w 2741"/>
                <a:gd name="T3" fmla="*/ 3 h 846"/>
                <a:gd name="T4" fmla="*/ 2718 w 2741"/>
                <a:gd name="T5" fmla="*/ 0 h 846"/>
                <a:gd name="T6" fmla="*/ 2681 w 2741"/>
                <a:gd name="T7" fmla="*/ 43 h 846"/>
                <a:gd name="T8" fmla="*/ 2520 w 2741"/>
                <a:gd name="T9" fmla="*/ 239 h 846"/>
                <a:gd name="T10" fmla="*/ 2413 w 2741"/>
                <a:gd name="T11" fmla="*/ 354 h 846"/>
                <a:gd name="T12" fmla="*/ 2273 w 2741"/>
                <a:gd name="T13" fmla="*/ 479 h 846"/>
                <a:gd name="T14" fmla="*/ 2154 w 2741"/>
                <a:gd name="T15" fmla="*/ 565 h 846"/>
                <a:gd name="T16" fmla="*/ 2066 w 2741"/>
                <a:gd name="T17" fmla="*/ 620 h 846"/>
                <a:gd name="T18" fmla="*/ 1911 w 2741"/>
                <a:gd name="T19" fmla="*/ 701 h 846"/>
                <a:gd name="T20" fmla="*/ 1783 w 2741"/>
                <a:gd name="T21" fmla="*/ 752 h 846"/>
                <a:gd name="T22" fmla="*/ 1752 w 2741"/>
                <a:gd name="T23" fmla="*/ 760 h 846"/>
                <a:gd name="T24" fmla="*/ 1645 w 2741"/>
                <a:gd name="T25" fmla="*/ 782 h 846"/>
                <a:gd name="T26" fmla="*/ 1458 w 2741"/>
                <a:gd name="T27" fmla="*/ 805 h 846"/>
                <a:gd name="T28" fmla="*/ 1341 w 2741"/>
                <a:gd name="T29" fmla="*/ 809 h 846"/>
                <a:gd name="T30" fmla="*/ 1222 w 2741"/>
                <a:gd name="T31" fmla="*/ 805 h 846"/>
                <a:gd name="T32" fmla="*/ 956 w 2741"/>
                <a:gd name="T33" fmla="*/ 775 h 846"/>
                <a:gd name="T34" fmla="*/ 849 w 2741"/>
                <a:gd name="T35" fmla="*/ 752 h 846"/>
                <a:gd name="T36" fmla="*/ 717 w 2741"/>
                <a:gd name="T37" fmla="*/ 718 h 846"/>
                <a:gd name="T38" fmla="*/ 632 w 2741"/>
                <a:gd name="T39" fmla="*/ 686 h 846"/>
                <a:gd name="T40" fmla="*/ 526 w 2741"/>
                <a:gd name="T41" fmla="*/ 635 h 846"/>
                <a:gd name="T42" fmla="*/ 452 w 2741"/>
                <a:gd name="T43" fmla="*/ 592 h 846"/>
                <a:gd name="T44" fmla="*/ 343 w 2741"/>
                <a:gd name="T45" fmla="*/ 507 h 846"/>
                <a:gd name="T46" fmla="*/ 247 w 2741"/>
                <a:gd name="T47" fmla="*/ 411 h 846"/>
                <a:gd name="T48" fmla="*/ 194 w 2741"/>
                <a:gd name="T49" fmla="*/ 347 h 846"/>
                <a:gd name="T50" fmla="*/ 134 w 2741"/>
                <a:gd name="T51" fmla="*/ 252 h 846"/>
                <a:gd name="T52" fmla="*/ 79 w 2741"/>
                <a:gd name="T53" fmla="*/ 147 h 846"/>
                <a:gd name="T54" fmla="*/ 35 w 2741"/>
                <a:gd name="T55" fmla="*/ 35 h 846"/>
                <a:gd name="T56" fmla="*/ 26 w 2741"/>
                <a:gd name="T57" fmla="*/ 24 h 846"/>
                <a:gd name="T58" fmla="*/ 13 w 2741"/>
                <a:gd name="T59" fmla="*/ 24 h 846"/>
                <a:gd name="T60" fmla="*/ 2 w 2741"/>
                <a:gd name="T61" fmla="*/ 34 h 846"/>
                <a:gd name="T62" fmla="*/ 2 w 2741"/>
                <a:gd name="T63" fmla="*/ 47 h 846"/>
                <a:gd name="T64" fmla="*/ 34 w 2741"/>
                <a:gd name="T65" fmla="*/ 135 h 846"/>
                <a:gd name="T66" fmla="*/ 85 w 2741"/>
                <a:gd name="T67" fmla="*/ 245 h 846"/>
                <a:gd name="T68" fmla="*/ 132 w 2741"/>
                <a:gd name="T69" fmla="*/ 322 h 846"/>
                <a:gd name="T70" fmla="*/ 181 w 2741"/>
                <a:gd name="T71" fmla="*/ 392 h 846"/>
                <a:gd name="T72" fmla="*/ 256 w 2741"/>
                <a:gd name="T73" fmla="*/ 479 h 846"/>
                <a:gd name="T74" fmla="*/ 339 w 2741"/>
                <a:gd name="T75" fmla="*/ 556 h 846"/>
                <a:gd name="T76" fmla="*/ 456 w 2741"/>
                <a:gd name="T77" fmla="*/ 639 h 846"/>
                <a:gd name="T78" fmla="*/ 562 w 2741"/>
                <a:gd name="T79" fmla="*/ 695 h 846"/>
                <a:gd name="T80" fmla="*/ 618 w 2741"/>
                <a:gd name="T81" fmla="*/ 720 h 846"/>
                <a:gd name="T82" fmla="*/ 769 w 2741"/>
                <a:gd name="T83" fmla="*/ 773 h 846"/>
                <a:gd name="T84" fmla="*/ 875 w 2741"/>
                <a:gd name="T85" fmla="*/ 797 h 846"/>
                <a:gd name="T86" fmla="*/ 1064 w 2741"/>
                <a:gd name="T87" fmla="*/ 829 h 846"/>
                <a:gd name="T88" fmla="*/ 1262 w 2741"/>
                <a:gd name="T89" fmla="*/ 844 h 846"/>
                <a:gd name="T90" fmla="*/ 1381 w 2741"/>
                <a:gd name="T91" fmla="*/ 844 h 846"/>
                <a:gd name="T92" fmla="*/ 1501 w 2741"/>
                <a:gd name="T93" fmla="*/ 839 h 846"/>
                <a:gd name="T94" fmla="*/ 1652 w 2741"/>
                <a:gd name="T95" fmla="*/ 820 h 846"/>
                <a:gd name="T96" fmla="*/ 1760 w 2741"/>
                <a:gd name="T97" fmla="*/ 797 h 846"/>
                <a:gd name="T98" fmla="*/ 1798 w 2741"/>
                <a:gd name="T99" fmla="*/ 786 h 846"/>
                <a:gd name="T100" fmla="*/ 1926 w 2741"/>
                <a:gd name="T101" fmla="*/ 735 h 846"/>
                <a:gd name="T102" fmla="*/ 2084 w 2741"/>
                <a:gd name="T103" fmla="*/ 654 h 846"/>
                <a:gd name="T104" fmla="*/ 2177 w 2741"/>
                <a:gd name="T105" fmla="*/ 596 h 846"/>
                <a:gd name="T106" fmla="*/ 2296 w 2741"/>
                <a:gd name="T107" fmla="*/ 509 h 846"/>
                <a:gd name="T108" fmla="*/ 2439 w 2741"/>
                <a:gd name="T109" fmla="*/ 381 h 846"/>
                <a:gd name="T110" fmla="*/ 2550 w 2741"/>
                <a:gd name="T111" fmla="*/ 266 h 846"/>
                <a:gd name="T112" fmla="*/ 2711 w 2741"/>
                <a:gd name="T113" fmla="*/ 66 h 8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741" h="846">
                  <a:moveTo>
                    <a:pt x="2737" y="30"/>
                  </a:moveTo>
                  <a:lnTo>
                    <a:pt x="2739" y="24"/>
                  </a:lnTo>
                  <a:lnTo>
                    <a:pt x="2741" y="20"/>
                  </a:lnTo>
                  <a:lnTo>
                    <a:pt x="2741" y="15"/>
                  </a:lnTo>
                  <a:lnTo>
                    <a:pt x="2737" y="7"/>
                  </a:lnTo>
                  <a:lnTo>
                    <a:pt x="2733" y="3"/>
                  </a:lnTo>
                  <a:lnTo>
                    <a:pt x="2728" y="2"/>
                  </a:lnTo>
                  <a:lnTo>
                    <a:pt x="2724" y="0"/>
                  </a:lnTo>
                  <a:lnTo>
                    <a:pt x="2718" y="0"/>
                  </a:lnTo>
                  <a:lnTo>
                    <a:pt x="2711" y="3"/>
                  </a:lnTo>
                  <a:lnTo>
                    <a:pt x="2707" y="7"/>
                  </a:lnTo>
                  <a:lnTo>
                    <a:pt x="2681" y="43"/>
                  </a:lnTo>
                  <a:lnTo>
                    <a:pt x="2601" y="145"/>
                  </a:lnTo>
                  <a:lnTo>
                    <a:pt x="2549" y="209"/>
                  </a:lnTo>
                  <a:lnTo>
                    <a:pt x="2520" y="239"/>
                  </a:lnTo>
                  <a:lnTo>
                    <a:pt x="2496" y="269"/>
                  </a:lnTo>
                  <a:lnTo>
                    <a:pt x="2469" y="298"/>
                  </a:lnTo>
                  <a:lnTo>
                    <a:pt x="2413" y="354"/>
                  </a:lnTo>
                  <a:lnTo>
                    <a:pt x="2328" y="433"/>
                  </a:lnTo>
                  <a:lnTo>
                    <a:pt x="2301" y="456"/>
                  </a:lnTo>
                  <a:lnTo>
                    <a:pt x="2273" y="479"/>
                  </a:lnTo>
                  <a:lnTo>
                    <a:pt x="2243" y="501"/>
                  </a:lnTo>
                  <a:lnTo>
                    <a:pt x="2215" y="524"/>
                  </a:lnTo>
                  <a:lnTo>
                    <a:pt x="2154" y="565"/>
                  </a:lnTo>
                  <a:lnTo>
                    <a:pt x="2126" y="586"/>
                  </a:lnTo>
                  <a:lnTo>
                    <a:pt x="2098" y="603"/>
                  </a:lnTo>
                  <a:lnTo>
                    <a:pt x="2066" y="620"/>
                  </a:lnTo>
                  <a:lnTo>
                    <a:pt x="2035" y="639"/>
                  </a:lnTo>
                  <a:lnTo>
                    <a:pt x="2005" y="656"/>
                  </a:lnTo>
                  <a:lnTo>
                    <a:pt x="1911" y="701"/>
                  </a:lnTo>
                  <a:lnTo>
                    <a:pt x="1847" y="728"/>
                  </a:lnTo>
                  <a:lnTo>
                    <a:pt x="1815" y="739"/>
                  </a:lnTo>
                  <a:lnTo>
                    <a:pt x="1783" y="752"/>
                  </a:lnTo>
                  <a:lnTo>
                    <a:pt x="1784" y="752"/>
                  </a:lnTo>
                  <a:lnTo>
                    <a:pt x="1784" y="750"/>
                  </a:lnTo>
                  <a:lnTo>
                    <a:pt x="1752" y="760"/>
                  </a:lnTo>
                  <a:lnTo>
                    <a:pt x="1717" y="767"/>
                  </a:lnTo>
                  <a:lnTo>
                    <a:pt x="1683" y="775"/>
                  </a:lnTo>
                  <a:lnTo>
                    <a:pt x="1645" y="782"/>
                  </a:lnTo>
                  <a:lnTo>
                    <a:pt x="1573" y="794"/>
                  </a:lnTo>
                  <a:lnTo>
                    <a:pt x="1498" y="801"/>
                  </a:lnTo>
                  <a:lnTo>
                    <a:pt x="1458" y="805"/>
                  </a:lnTo>
                  <a:lnTo>
                    <a:pt x="1420" y="807"/>
                  </a:lnTo>
                  <a:lnTo>
                    <a:pt x="1381" y="807"/>
                  </a:lnTo>
                  <a:lnTo>
                    <a:pt x="1341" y="809"/>
                  </a:lnTo>
                  <a:lnTo>
                    <a:pt x="1301" y="807"/>
                  </a:lnTo>
                  <a:lnTo>
                    <a:pt x="1262" y="807"/>
                  </a:lnTo>
                  <a:lnTo>
                    <a:pt x="1222" y="805"/>
                  </a:lnTo>
                  <a:lnTo>
                    <a:pt x="1186" y="803"/>
                  </a:lnTo>
                  <a:lnTo>
                    <a:pt x="1068" y="792"/>
                  </a:lnTo>
                  <a:lnTo>
                    <a:pt x="956" y="775"/>
                  </a:lnTo>
                  <a:lnTo>
                    <a:pt x="920" y="767"/>
                  </a:lnTo>
                  <a:lnTo>
                    <a:pt x="883" y="760"/>
                  </a:lnTo>
                  <a:lnTo>
                    <a:pt x="849" y="752"/>
                  </a:lnTo>
                  <a:lnTo>
                    <a:pt x="813" y="745"/>
                  </a:lnTo>
                  <a:lnTo>
                    <a:pt x="781" y="735"/>
                  </a:lnTo>
                  <a:lnTo>
                    <a:pt x="717" y="718"/>
                  </a:lnTo>
                  <a:lnTo>
                    <a:pt x="656" y="695"/>
                  </a:lnTo>
                  <a:lnTo>
                    <a:pt x="630" y="686"/>
                  </a:lnTo>
                  <a:lnTo>
                    <a:pt x="632" y="686"/>
                  </a:lnTo>
                  <a:lnTo>
                    <a:pt x="603" y="673"/>
                  </a:lnTo>
                  <a:lnTo>
                    <a:pt x="577" y="662"/>
                  </a:lnTo>
                  <a:lnTo>
                    <a:pt x="526" y="635"/>
                  </a:lnTo>
                  <a:lnTo>
                    <a:pt x="501" y="620"/>
                  </a:lnTo>
                  <a:lnTo>
                    <a:pt x="475" y="605"/>
                  </a:lnTo>
                  <a:lnTo>
                    <a:pt x="452" y="592"/>
                  </a:lnTo>
                  <a:lnTo>
                    <a:pt x="430" y="577"/>
                  </a:lnTo>
                  <a:lnTo>
                    <a:pt x="362" y="526"/>
                  </a:lnTo>
                  <a:lnTo>
                    <a:pt x="343" y="507"/>
                  </a:lnTo>
                  <a:lnTo>
                    <a:pt x="322" y="492"/>
                  </a:lnTo>
                  <a:lnTo>
                    <a:pt x="283" y="452"/>
                  </a:lnTo>
                  <a:lnTo>
                    <a:pt x="247" y="411"/>
                  </a:lnTo>
                  <a:lnTo>
                    <a:pt x="228" y="390"/>
                  </a:lnTo>
                  <a:lnTo>
                    <a:pt x="211" y="369"/>
                  </a:lnTo>
                  <a:lnTo>
                    <a:pt x="194" y="347"/>
                  </a:lnTo>
                  <a:lnTo>
                    <a:pt x="177" y="322"/>
                  </a:lnTo>
                  <a:lnTo>
                    <a:pt x="147" y="277"/>
                  </a:lnTo>
                  <a:lnTo>
                    <a:pt x="134" y="252"/>
                  </a:lnTo>
                  <a:lnTo>
                    <a:pt x="118" y="226"/>
                  </a:lnTo>
                  <a:lnTo>
                    <a:pt x="92" y="175"/>
                  </a:lnTo>
                  <a:lnTo>
                    <a:pt x="79" y="147"/>
                  </a:lnTo>
                  <a:lnTo>
                    <a:pt x="68" y="120"/>
                  </a:lnTo>
                  <a:lnTo>
                    <a:pt x="45" y="64"/>
                  </a:lnTo>
                  <a:lnTo>
                    <a:pt x="35" y="35"/>
                  </a:lnTo>
                  <a:lnTo>
                    <a:pt x="34" y="30"/>
                  </a:lnTo>
                  <a:lnTo>
                    <a:pt x="32" y="26"/>
                  </a:lnTo>
                  <a:lnTo>
                    <a:pt x="26" y="24"/>
                  </a:lnTo>
                  <a:lnTo>
                    <a:pt x="22" y="22"/>
                  </a:lnTo>
                  <a:lnTo>
                    <a:pt x="17" y="22"/>
                  </a:lnTo>
                  <a:lnTo>
                    <a:pt x="13" y="24"/>
                  </a:lnTo>
                  <a:lnTo>
                    <a:pt x="7" y="26"/>
                  </a:lnTo>
                  <a:lnTo>
                    <a:pt x="3" y="28"/>
                  </a:lnTo>
                  <a:lnTo>
                    <a:pt x="2" y="34"/>
                  </a:lnTo>
                  <a:lnTo>
                    <a:pt x="0" y="37"/>
                  </a:lnTo>
                  <a:lnTo>
                    <a:pt x="0" y="43"/>
                  </a:lnTo>
                  <a:lnTo>
                    <a:pt x="2" y="47"/>
                  </a:lnTo>
                  <a:lnTo>
                    <a:pt x="11" y="75"/>
                  </a:lnTo>
                  <a:lnTo>
                    <a:pt x="22" y="107"/>
                  </a:lnTo>
                  <a:lnTo>
                    <a:pt x="34" y="135"/>
                  </a:lnTo>
                  <a:lnTo>
                    <a:pt x="45" y="162"/>
                  </a:lnTo>
                  <a:lnTo>
                    <a:pt x="58" y="190"/>
                  </a:lnTo>
                  <a:lnTo>
                    <a:pt x="85" y="245"/>
                  </a:lnTo>
                  <a:lnTo>
                    <a:pt x="100" y="271"/>
                  </a:lnTo>
                  <a:lnTo>
                    <a:pt x="113" y="296"/>
                  </a:lnTo>
                  <a:lnTo>
                    <a:pt x="132" y="322"/>
                  </a:lnTo>
                  <a:lnTo>
                    <a:pt x="147" y="345"/>
                  </a:lnTo>
                  <a:lnTo>
                    <a:pt x="164" y="369"/>
                  </a:lnTo>
                  <a:lnTo>
                    <a:pt x="181" y="392"/>
                  </a:lnTo>
                  <a:lnTo>
                    <a:pt x="198" y="413"/>
                  </a:lnTo>
                  <a:lnTo>
                    <a:pt x="217" y="437"/>
                  </a:lnTo>
                  <a:lnTo>
                    <a:pt x="256" y="479"/>
                  </a:lnTo>
                  <a:lnTo>
                    <a:pt x="296" y="518"/>
                  </a:lnTo>
                  <a:lnTo>
                    <a:pt x="317" y="537"/>
                  </a:lnTo>
                  <a:lnTo>
                    <a:pt x="339" y="556"/>
                  </a:lnTo>
                  <a:lnTo>
                    <a:pt x="407" y="607"/>
                  </a:lnTo>
                  <a:lnTo>
                    <a:pt x="434" y="622"/>
                  </a:lnTo>
                  <a:lnTo>
                    <a:pt x="456" y="639"/>
                  </a:lnTo>
                  <a:lnTo>
                    <a:pt x="483" y="654"/>
                  </a:lnTo>
                  <a:lnTo>
                    <a:pt x="507" y="669"/>
                  </a:lnTo>
                  <a:lnTo>
                    <a:pt x="562" y="695"/>
                  </a:lnTo>
                  <a:lnTo>
                    <a:pt x="588" y="707"/>
                  </a:lnTo>
                  <a:lnTo>
                    <a:pt x="617" y="720"/>
                  </a:lnTo>
                  <a:lnTo>
                    <a:pt x="618" y="720"/>
                  </a:lnTo>
                  <a:lnTo>
                    <a:pt x="645" y="729"/>
                  </a:lnTo>
                  <a:lnTo>
                    <a:pt x="705" y="752"/>
                  </a:lnTo>
                  <a:lnTo>
                    <a:pt x="769" y="773"/>
                  </a:lnTo>
                  <a:lnTo>
                    <a:pt x="805" y="782"/>
                  </a:lnTo>
                  <a:lnTo>
                    <a:pt x="841" y="790"/>
                  </a:lnTo>
                  <a:lnTo>
                    <a:pt x="875" y="797"/>
                  </a:lnTo>
                  <a:lnTo>
                    <a:pt x="913" y="805"/>
                  </a:lnTo>
                  <a:lnTo>
                    <a:pt x="949" y="812"/>
                  </a:lnTo>
                  <a:lnTo>
                    <a:pt x="1064" y="829"/>
                  </a:lnTo>
                  <a:lnTo>
                    <a:pt x="1183" y="841"/>
                  </a:lnTo>
                  <a:lnTo>
                    <a:pt x="1222" y="843"/>
                  </a:lnTo>
                  <a:lnTo>
                    <a:pt x="1262" y="844"/>
                  </a:lnTo>
                  <a:lnTo>
                    <a:pt x="1301" y="844"/>
                  </a:lnTo>
                  <a:lnTo>
                    <a:pt x="1341" y="846"/>
                  </a:lnTo>
                  <a:lnTo>
                    <a:pt x="1381" y="844"/>
                  </a:lnTo>
                  <a:lnTo>
                    <a:pt x="1420" y="844"/>
                  </a:lnTo>
                  <a:lnTo>
                    <a:pt x="1462" y="843"/>
                  </a:lnTo>
                  <a:lnTo>
                    <a:pt x="1501" y="839"/>
                  </a:lnTo>
                  <a:lnTo>
                    <a:pt x="1577" y="831"/>
                  </a:lnTo>
                  <a:lnTo>
                    <a:pt x="1617" y="826"/>
                  </a:lnTo>
                  <a:lnTo>
                    <a:pt x="1652" y="820"/>
                  </a:lnTo>
                  <a:lnTo>
                    <a:pt x="1690" y="812"/>
                  </a:lnTo>
                  <a:lnTo>
                    <a:pt x="1724" y="805"/>
                  </a:lnTo>
                  <a:lnTo>
                    <a:pt x="1760" y="797"/>
                  </a:lnTo>
                  <a:lnTo>
                    <a:pt x="1796" y="788"/>
                  </a:lnTo>
                  <a:lnTo>
                    <a:pt x="1796" y="786"/>
                  </a:lnTo>
                  <a:lnTo>
                    <a:pt x="1798" y="786"/>
                  </a:lnTo>
                  <a:lnTo>
                    <a:pt x="1830" y="773"/>
                  </a:lnTo>
                  <a:lnTo>
                    <a:pt x="1862" y="761"/>
                  </a:lnTo>
                  <a:lnTo>
                    <a:pt x="1926" y="735"/>
                  </a:lnTo>
                  <a:lnTo>
                    <a:pt x="2024" y="690"/>
                  </a:lnTo>
                  <a:lnTo>
                    <a:pt x="2054" y="673"/>
                  </a:lnTo>
                  <a:lnTo>
                    <a:pt x="2084" y="654"/>
                  </a:lnTo>
                  <a:lnTo>
                    <a:pt x="2117" y="637"/>
                  </a:lnTo>
                  <a:lnTo>
                    <a:pt x="2149" y="616"/>
                  </a:lnTo>
                  <a:lnTo>
                    <a:pt x="2177" y="596"/>
                  </a:lnTo>
                  <a:lnTo>
                    <a:pt x="2237" y="554"/>
                  </a:lnTo>
                  <a:lnTo>
                    <a:pt x="2266" y="531"/>
                  </a:lnTo>
                  <a:lnTo>
                    <a:pt x="2296" y="509"/>
                  </a:lnTo>
                  <a:lnTo>
                    <a:pt x="2324" y="486"/>
                  </a:lnTo>
                  <a:lnTo>
                    <a:pt x="2354" y="460"/>
                  </a:lnTo>
                  <a:lnTo>
                    <a:pt x="2439" y="381"/>
                  </a:lnTo>
                  <a:lnTo>
                    <a:pt x="2496" y="324"/>
                  </a:lnTo>
                  <a:lnTo>
                    <a:pt x="2522" y="296"/>
                  </a:lnTo>
                  <a:lnTo>
                    <a:pt x="2550" y="266"/>
                  </a:lnTo>
                  <a:lnTo>
                    <a:pt x="2579" y="232"/>
                  </a:lnTo>
                  <a:lnTo>
                    <a:pt x="2632" y="167"/>
                  </a:lnTo>
                  <a:lnTo>
                    <a:pt x="2711" y="66"/>
                  </a:lnTo>
                  <a:lnTo>
                    <a:pt x="2737" y="30"/>
                  </a:lnTo>
                  <a:close/>
                </a:path>
              </a:pathLst>
            </a:custGeom>
            <a:solidFill>
              <a:srgbClr val="6666FF"/>
            </a:solidFill>
            <a:ln w="9525">
              <a:solidFill>
                <a:srgbClr val="6666FF"/>
              </a:solidFill>
              <a:round/>
              <a:headEnd/>
              <a:tailEnd/>
            </a:ln>
          </p:spPr>
          <p:txBody>
            <a:bodyPr/>
            <a:lstStyle/>
            <a:p>
              <a:endParaRPr lang="tr-TR"/>
            </a:p>
          </p:txBody>
        </p:sp>
        <p:sp>
          <p:nvSpPr>
            <p:cNvPr id="184344" name="Rectangle 32"/>
            <p:cNvSpPr>
              <a:spLocks noChangeArrowheads="1"/>
            </p:cNvSpPr>
            <p:nvPr/>
          </p:nvSpPr>
          <p:spPr bwMode="auto">
            <a:xfrm>
              <a:off x="3232" y="2919"/>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6666FF"/>
                  </a:solidFill>
                  <a:latin typeface="Swiss 721 SWA" charset="0"/>
                </a:rPr>
                <a:t>0/0</a:t>
              </a:r>
              <a:endParaRPr kumimoji="0" lang="en-US" altLang="tr-TR" b="1">
                <a:solidFill>
                  <a:srgbClr val="6666FF"/>
                </a:solidFill>
              </a:endParaRPr>
            </a:p>
          </p:txBody>
        </p:sp>
        <p:sp>
          <p:nvSpPr>
            <p:cNvPr id="184345" name="Freeform 33"/>
            <p:cNvSpPr>
              <a:spLocks/>
            </p:cNvSpPr>
            <p:nvPr/>
          </p:nvSpPr>
          <p:spPr bwMode="auto">
            <a:xfrm>
              <a:off x="2140" y="2327"/>
              <a:ext cx="47" cy="213"/>
            </a:xfrm>
            <a:custGeom>
              <a:avLst/>
              <a:gdLst>
                <a:gd name="T0" fmla="*/ 37 w 47"/>
                <a:gd name="T1" fmla="*/ 17 h 213"/>
                <a:gd name="T2" fmla="*/ 37 w 47"/>
                <a:gd name="T3" fmla="*/ 14 h 213"/>
                <a:gd name="T4" fmla="*/ 34 w 47"/>
                <a:gd name="T5" fmla="*/ 10 h 213"/>
                <a:gd name="T6" fmla="*/ 32 w 47"/>
                <a:gd name="T7" fmla="*/ 6 h 213"/>
                <a:gd name="T8" fmla="*/ 28 w 47"/>
                <a:gd name="T9" fmla="*/ 2 h 213"/>
                <a:gd name="T10" fmla="*/ 22 w 47"/>
                <a:gd name="T11" fmla="*/ 0 h 213"/>
                <a:gd name="T12" fmla="*/ 13 w 47"/>
                <a:gd name="T13" fmla="*/ 0 h 213"/>
                <a:gd name="T14" fmla="*/ 9 w 47"/>
                <a:gd name="T15" fmla="*/ 4 h 213"/>
                <a:gd name="T16" fmla="*/ 5 w 47"/>
                <a:gd name="T17" fmla="*/ 6 h 213"/>
                <a:gd name="T18" fmla="*/ 2 w 47"/>
                <a:gd name="T19" fmla="*/ 10 h 213"/>
                <a:gd name="T20" fmla="*/ 0 w 47"/>
                <a:gd name="T21" fmla="*/ 15 h 213"/>
                <a:gd name="T22" fmla="*/ 0 w 47"/>
                <a:gd name="T23" fmla="*/ 21 h 213"/>
                <a:gd name="T24" fmla="*/ 9 w 47"/>
                <a:gd name="T25" fmla="*/ 196 h 213"/>
                <a:gd name="T26" fmla="*/ 9 w 47"/>
                <a:gd name="T27" fmla="*/ 200 h 213"/>
                <a:gd name="T28" fmla="*/ 13 w 47"/>
                <a:gd name="T29" fmla="*/ 204 h 213"/>
                <a:gd name="T30" fmla="*/ 15 w 47"/>
                <a:gd name="T31" fmla="*/ 208 h 213"/>
                <a:gd name="T32" fmla="*/ 19 w 47"/>
                <a:gd name="T33" fmla="*/ 212 h 213"/>
                <a:gd name="T34" fmla="*/ 24 w 47"/>
                <a:gd name="T35" fmla="*/ 213 h 213"/>
                <a:gd name="T36" fmla="*/ 34 w 47"/>
                <a:gd name="T37" fmla="*/ 213 h 213"/>
                <a:gd name="T38" fmla="*/ 37 w 47"/>
                <a:gd name="T39" fmla="*/ 210 h 213"/>
                <a:gd name="T40" fmla="*/ 41 w 47"/>
                <a:gd name="T41" fmla="*/ 208 h 213"/>
                <a:gd name="T42" fmla="*/ 45 w 47"/>
                <a:gd name="T43" fmla="*/ 204 h 213"/>
                <a:gd name="T44" fmla="*/ 47 w 47"/>
                <a:gd name="T45" fmla="*/ 198 h 213"/>
                <a:gd name="T46" fmla="*/ 47 w 47"/>
                <a:gd name="T47" fmla="*/ 193 h 213"/>
                <a:gd name="T48" fmla="*/ 37 w 47"/>
                <a:gd name="T49" fmla="*/ 17 h 2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7" h="213">
                  <a:moveTo>
                    <a:pt x="37" y="17"/>
                  </a:moveTo>
                  <a:lnTo>
                    <a:pt x="37" y="14"/>
                  </a:lnTo>
                  <a:lnTo>
                    <a:pt x="34" y="10"/>
                  </a:lnTo>
                  <a:lnTo>
                    <a:pt x="32" y="6"/>
                  </a:lnTo>
                  <a:lnTo>
                    <a:pt x="28" y="2"/>
                  </a:lnTo>
                  <a:lnTo>
                    <a:pt x="22" y="0"/>
                  </a:lnTo>
                  <a:lnTo>
                    <a:pt x="13" y="0"/>
                  </a:lnTo>
                  <a:lnTo>
                    <a:pt x="9" y="4"/>
                  </a:lnTo>
                  <a:lnTo>
                    <a:pt x="5" y="6"/>
                  </a:lnTo>
                  <a:lnTo>
                    <a:pt x="2" y="10"/>
                  </a:lnTo>
                  <a:lnTo>
                    <a:pt x="0" y="15"/>
                  </a:lnTo>
                  <a:lnTo>
                    <a:pt x="0" y="21"/>
                  </a:lnTo>
                  <a:lnTo>
                    <a:pt x="9" y="196"/>
                  </a:lnTo>
                  <a:lnTo>
                    <a:pt x="9" y="200"/>
                  </a:lnTo>
                  <a:lnTo>
                    <a:pt x="13" y="204"/>
                  </a:lnTo>
                  <a:lnTo>
                    <a:pt x="15" y="208"/>
                  </a:lnTo>
                  <a:lnTo>
                    <a:pt x="19" y="212"/>
                  </a:lnTo>
                  <a:lnTo>
                    <a:pt x="24" y="213"/>
                  </a:lnTo>
                  <a:lnTo>
                    <a:pt x="34" y="213"/>
                  </a:lnTo>
                  <a:lnTo>
                    <a:pt x="37" y="210"/>
                  </a:lnTo>
                  <a:lnTo>
                    <a:pt x="41" y="208"/>
                  </a:lnTo>
                  <a:lnTo>
                    <a:pt x="45" y="204"/>
                  </a:lnTo>
                  <a:lnTo>
                    <a:pt x="47" y="198"/>
                  </a:lnTo>
                  <a:lnTo>
                    <a:pt x="47" y="193"/>
                  </a:lnTo>
                  <a:lnTo>
                    <a:pt x="37" y="17"/>
                  </a:lnTo>
                  <a:close/>
                </a:path>
              </a:pathLst>
            </a:custGeom>
            <a:solidFill>
              <a:srgbClr val="6666FF"/>
            </a:solidFill>
            <a:ln w="9525">
              <a:solidFill>
                <a:srgbClr val="6666FF"/>
              </a:solidFill>
              <a:round/>
              <a:headEnd/>
              <a:tailEnd/>
            </a:ln>
          </p:spPr>
          <p:txBody>
            <a:bodyPr/>
            <a:lstStyle/>
            <a:p>
              <a:endParaRPr lang="tr-TR"/>
            </a:p>
          </p:txBody>
        </p:sp>
        <p:sp>
          <p:nvSpPr>
            <p:cNvPr id="184346" name="Freeform 34"/>
            <p:cNvSpPr>
              <a:spLocks/>
            </p:cNvSpPr>
            <p:nvPr/>
          </p:nvSpPr>
          <p:spPr bwMode="auto">
            <a:xfrm>
              <a:off x="2132" y="2342"/>
              <a:ext cx="134" cy="159"/>
            </a:xfrm>
            <a:custGeom>
              <a:avLst/>
              <a:gdLst>
                <a:gd name="T0" fmla="*/ 34 w 134"/>
                <a:gd name="T1" fmla="*/ 8 h 159"/>
                <a:gd name="T2" fmla="*/ 30 w 134"/>
                <a:gd name="T3" fmla="*/ 4 h 159"/>
                <a:gd name="T4" fmla="*/ 27 w 134"/>
                <a:gd name="T5" fmla="*/ 2 h 159"/>
                <a:gd name="T6" fmla="*/ 21 w 134"/>
                <a:gd name="T7" fmla="*/ 0 h 159"/>
                <a:gd name="T8" fmla="*/ 17 w 134"/>
                <a:gd name="T9" fmla="*/ 0 h 159"/>
                <a:gd name="T10" fmla="*/ 11 w 134"/>
                <a:gd name="T11" fmla="*/ 2 h 159"/>
                <a:gd name="T12" fmla="*/ 8 w 134"/>
                <a:gd name="T13" fmla="*/ 4 h 159"/>
                <a:gd name="T14" fmla="*/ 4 w 134"/>
                <a:gd name="T15" fmla="*/ 8 h 159"/>
                <a:gd name="T16" fmla="*/ 2 w 134"/>
                <a:gd name="T17" fmla="*/ 12 h 159"/>
                <a:gd name="T18" fmla="*/ 0 w 134"/>
                <a:gd name="T19" fmla="*/ 17 h 159"/>
                <a:gd name="T20" fmla="*/ 0 w 134"/>
                <a:gd name="T21" fmla="*/ 21 h 159"/>
                <a:gd name="T22" fmla="*/ 2 w 134"/>
                <a:gd name="T23" fmla="*/ 27 h 159"/>
                <a:gd name="T24" fmla="*/ 4 w 134"/>
                <a:gd name="T25" fmla="*/ 31 h 159"/>
                <a:gd name="T26" fmla="*/ 100 w 134"/>
                <a:gd name="T27" fmla="*/ 151 h 159"/>
                <a:gd name="T28" fmla="*/ 104 w 134"/>
                <a:gd name="T29" fmla="*/ 155 h 159"/>
                <a:gd name="T30" fmla="*/ 108 w 134"/>
                <a:gd name="T31" fmla="*/ 157 h 159"/>
                <a:gd name="T32" fmla="*/ 113 w 134"/>
                <a:gd name="T33" fmla="*/ 159 h 159"/>
                <a:gd name="T34" fmla="*/ 117 w 134"/>
                <a:gd name="T35" fmla="*/ 159 h 159"/>
                <a:gd name="T36" fmla="*/ 123 w 134"/>
                <a:gd name="T37" fmla="*/ 157 h 159"/>
                <a:gd name="T38" fmla="*/ 127 w 134"/>
                <a:gd name="T39" fmla="*/ 155 h 159"/>
                <a:gd name="T40" fmla="*/ 130 w 134"/>
                <a:gd name="T41" fmla="*/ 151 h 159"/>
                <a:gd name="T42" fmla="*/ 132 w 134"/>
                <a:gd name="T43" fmla="*/ 148 h 159"/>
                <a:gd name="T44" fmla="*/ 134 w 134"/>
                <a:gd name="T45" fmla="*/ 142 h 159"/>
                <a:gd name="T46" fmla="*/ 134 w 134"/>
                <a:gd name="T47" fmla="*/ 138 h 159"/>
                <a:gd name="T48" fmla="*/ 132 w 134"/>
                <a:gd name="T49" fmla="*/ 132 h 159"/>
                <a:gd name="T50" fmla="*/ 130 w 134"/>
                <a:gd name="T51" fmla="*/ 129 h 159"/>
                <a:gd name="T52" fmla="*/ 34 w 134"/>
                <a:gd name="T53" fmla="*/ 8 h 1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4" h="159">
                  <a:moveTo>
                    <a:pt x="34" y="8"/>
                  </a:moveTo>
                  <a:lnTo>
                    <a:pt x="30" y="4"/>
                  </a:lnTo>
                  <a:lnTo>
                    <a:pt x="27" y="2"/>
                  </a:lnTo>
                  <a:lnTo>
                    <a:pt x="21" y="0"/>
                  </a:lnTo>
                  <a:lnTo>
                    <a:pt x="17" y="0"/>
                  </a:lnTo>
                  <a:lnTo>
                    <a:pt x="11" y="2"/>
                  </a:lnTo>
                  <a:lnTo>
                    <a:pt x="8" y="4"/>
                  </a:lnTo>
                  <a:lnTo>
                    <a:pt x="4" y="8"/>
                  </a:lnTo>
                  <a:lnTo>
                    <a:pt x="2" y="12"/>
                  </a:lnTo>
                  <a:lnTo>
                    <a:pt x="0" y="17"/>
                  </a:lnTo>
                  <a:lnTo>
                    <a:pt x="0" y="21"/>
                  </a:lnTo>
                  <a:lnTo>
                    <a:pt x="2" y="27"/>
                  </a:lnTo>
                  <a:lnTo>
                    <a:pt x="4" y="31"/>
                  </a:lnTo>
                  <a:lnTo>
                    <a:pt x="100" y="151"/>
                  </a:lnTo>
                  <a:lnTo>
                    <a:pt x="104" y="155"/>
                  </a:lnTo>
                  <a:lnTo>
                    <a:pt x="108" y="157"/>
                  </a:lnTo>
                  <a:lnTo>
                    <a:pt x="113" y="159"/>
                  </a:lnTo>
                  <a:lnTo>
                    <a:pt x="117" y="159"/>
                  </a:lnTo>
                  <a:lnTo>
                    <a:pt x="123" y="157"/>
                  </a:lnTo>
                  <a:lnTo>
                    <a:pt x="127" y="155"/>
                  </a:lnTo>
                  <a:lnTo>
                    <a:pt x="130" y="151"/>
                  </a:lnTo>
                  <a:lnTo>
                    <a:pt x="132" y="148"/>
                  </a:lnTo>
                  <a:lnTo>
                    <a:pt x="134" y="142"/>
                  </a:lnTo>
                  <a:lnTo>
                    <a:pt x="134" y="138"/>
                  </a:lnTo>
                  <a:lnTo>
                    <a:pt x="132" y="132"/>
                  </a:lnTo>
                  <a:lnTo>
                    <a:pt x="130" y="129"/>
                  </a:lnTo>
                  <a:lnTo>
                    <a:pt x="34" y="8"/>
                  </a:lnTo>
                  <a:close/>
                </a:path>
              </a:pathLst>
            </a:custGeom>
            <a:solidFill>
              <a:srgbClr val="6666FF"/>
            </a:solidFill>
            <a:ln w="9525">
              <a:solidFill>
                <a:srgbClr val="6666FF"/>
              </a:solidFill>
              <a:round/>
              <a:headEnd/>
              <a:tailEnd/>
            </a:ln>
          </p:spPr>
          <p:txBody>
            <a:bodyPr/>
            <a:lstStyle/>
            <a:p>
              <a:endParaRPr lang="tr-TR"/>
            </a:p>
          </p:txBody>
        </p:sp>
      </p:grpSp>
      <p:grpSp>
        <p:nvGrpSpPr>
          <p:cNvPr id="533539" name="Group 35"/>
          <p:cNvGrpSpPr>
            <a:grpSpLocks/>
          </p:cNvGrpSpPr>
          <p:nvPr/>
        </p:nvGrpSpPr>
        <p:grpSpPr bwMode="auto">
          <a:xfrm>
            <a:off x="3232150" y="2392363"/>
            <a:ext cx="814388" cy="723900"/>
            <a:chOff x="2036" y="1507"/>
            <a:chExt cx="513" cy="456"/>
          </a:xfrm>
        </p:grpSpPr>
        <p:sp>
          <p:nvSpPr>
            <p:cNvPr id="184339" name="Freeform 36"/>
            <p:cNvSpPr>
              <a:spLocks/>
            </p:cNvSpPr>
            <p:nvPr/>
          </p:nvSpPr>
          <p:spPr bwMode="auto">
            <a:xfrm>
              <a:off x="2036" y="1548"/>
              <a:ext cx="287" cy="410"/>
            </a:xfrm>
            <a:custGeom>
              <a:avLst/>
              <a:gdLst>
                <a:gd name="T0" fmla="*/ 206 w 287"/>
                <a:gd name="T1" fmla="*/ 389 h 410"/>
                <a:gd name="T2" fmla="*/ 213 w 287"/>
                <a:gd name="T3" fmla="*/ 406 h 410"/>
                <a:gd name="T4" fmla="*/ 228 w 287"/>
                <a:gd name="T5" fmla="*/ 410 h 410"/>
                <a:gd name="T6" fmla="*/ 243 w 287"/>
                <a:gd name="T7" fmla="*/ 395 h 410"/>
                <a:gd name="T8" fmla="*/ 255 w 287"/>
                <a:gd name="T9" fmla="*/ 374 h 410"/>
                <a:gd name="T10" fmla="*/ 262 w 287"/>
                <a:gd name="T11" fmla="*/ 355 h 410"/>
                <a:gd name="T12" fmla="*/ 270 w 287"/>
                <a:gd name="T13" fmla="*/ 336 h 410"/>
                <a:gd name="T14" fmla="*/ 275 w 287"/>
                <a:gd name="T15" fmla="*/ 317 h 410"/>
                <a:gd name="T16" fmla="*/ 281 w 287"/>
                <a:gd name="T17" fmla="*/ 295 h 410"/>
                <a:gd name="T18" fmla="*/ 283 w 287"/>
                <a:gd name="T19" fmla="*/ 274 h 410"/>
                <a:gd name="T20" fmla="*/ 287 w 287"/>
                <a:gd name="T21" fmla="*/ 227 h 410"/>
                <a:gd name="T22" fmla="*/ 281 w 287"/>
                <a:gd name="T23" fmla="*/ 172 h 410"/>
                <a:gd name="T24" fmla="*/ 258 w 287"/>
                <a:gd name="T25" fmla="*/ 95 h 410"/>
                <a:gd name="T26" fmla="*/ 232 w 287"/>
                <a:gd name="T27" fmla="*/ 50 h 410"/>
                <a:gd name="T28" fmla="*/ 213 w 287"/>
                <a:gd name="T29" fmla="*/ 29 h 410"/>
                <a:gd name="T30" fmla="*/ 192 w 287"/>
                <a:gd name="T31" fmla="*/ 14 h 410"/>
                <a:gd name="T32" fmla="*/ 173 w 287"/>
                <a:gd name="T33" fmla="*/ 4 h 410"/>
                <a:gd name="T34" fmla="*/ 111 w 287"/>
                <a:gd name="T35" fmla="*/ 4 h 410"/>
                <a:gd name="T36" fmla="*/ 92 w 287"/>
                <a:gd name="T37" fmla="*/ 14 h 410"/>
                <a:gd name="T38" fmla="*/ 72 w 287"/>
                <a:gd name="T39" fmla="*/ 29 h 410"/>
                <a:gd name="T40" fmla="*/ 53 w 287"/>
                <a:gd name="T41" fmla="*/ 50 h 410"/>
                <a:gd name="T42" fmla="*/ 26 w 287"/>
                <a:gd name="T43" fmla="*/ 95 h 410"/>
                <a:gd name="T44" fmla="*/ 4 w 287"/>
                <a:gd name="T45" fmla="*/ 172 h 410"/>
                <a:gd name="T46" fmla="*/ 2 w 287"/>
                <a:gd name="T47" fmla="*/ 274 h 410"/>
                <a:gd name="T48" fmla="*/ 4 w 287"/>
                <a:gd name="T49" fmla="*/ 293 h 410"/>
                <a:gd name="T50" fmla="*/ 9 w 287"/>
                <a:gd name="T51" fmla="*/ 314 h 410"/>
                <a:gd name="T52" fmla="*/ 11 w 287"/>
                <a:gd name="T53" fmla="*/ 327 h 410"/>
                <a:gd name="T54" fmla="*/ 19 w 287"/>
                <a:gd name="T55" fmla="*/ 344 h 410"/>
                <a:gd name="T56" fmla="*/ 34 w 287"/>
                <a:gd name="T57" fmla="*/ 383 h 410"/>
                <a:gd name="T58" fmla="*/ 45 w 287"/>
                <a:gd name="T59" fmla="*/ 395 h 410"/>
                <a:gd name="T60" fmla="*/ 64 w 287"/>
                <a:gd name="T61" fmla="*/ 395 h 410"/>
                <a:gd name="T62" fmla="*/ 73 w 287"/>
                <a:gd name="T63" fmla="*/ 372 h 410"/>
                <a:gd name="T64" fmla="*/ 66 w 287"/>
                <a:gd name="T65" fmla="*/ 361 h 410"/>
                <a:gd name="T66" fmla="*/ 51 w 287"/>
                <a:gd name="T67" fmla="*/ 325 h 410"/>
                <a:gd name="T68" fmla="*/ 47 w 287"/>
                <a:gd name="T69" fmla="*/ 310 h 410"/>
                <a:gd name="T70" fmla="*/ 43 w 287"/>
                <a:gd name="T71" fmla="*/ 291 h 410"/>
                <a:gd name="T72" fmla="*/ 40 w 287"/>
                <a:gd name="T73" fmla="*/ 276 h 410"/>
                <a:gd name="T74" fmla="*/ 38 w 287"/>
                <a:gd name="T75" fmla="*/ 231 h 410"/>
                <a:gd name="T76" fmla="*/ 41 w 287"/>
                <a:gd name="T77" fmla="*/ 180 h 410"/>
                <a:gd name="T78" fmla="*/ 53 w 287"/>
                <a:gd name="T79" fmla="*/ 125 h 410"/>
                <a:gd name="T80" fmla="*/ 72 w 287"/>
                <a:gd name="T81" fmla="*/ 89 h 410"/>
                <a:gd name="T82" fmla="*/ 83 w 287"/>
                <a:gd name="T83" fmla="*/ 72 h 410"/>
                <a:gd name="T84" fmla="*/ 94 w 287"/>
                <a:gd name="T85" fmla="*/ 59 h 410"/>
                <a:gd name="T86" fmla="*/ 107 w 287"/>
                <a:gd name="T87" fmla="*/ 48 h 410"/>
                <a:gd name="T88" fmla="*/ 123 w 287"/>
                <a:gd name="T89" fmla="*/ 42 h 410"/>
                <a:gd name="T90" fmla="*/ 143 w 287"/>
                <a:gd name="T91" fmla="*/ 38 h 410"/>
                <a:gd name="T92" fmla="*/ 162 w 287"/>
                <a:gd name="T93" fmla="*/ 42 h 410"/>
                <a:gd name="T94" fmla="*/ 177 w 287"/>
                <a:gd name="T95" fmla="*/ 48 h 410"/>
                <a:gd name="T96" fmla="*/ 190 w 287"/>
                <a:gd name="T97" fmla="*/ 59 h 410"/>
                <a:gd name="T98" fmla="*/ 202 w 287"/>
                <a:gd name="T99" fmla="*/ 72 h 410"/>
                <a:gd name="T100" fmla="*/ 213 w 287"/>
                <a:gd name="T101" fmla="*/ 89 h 410"/>
                <a:gd name="T102" fmla="*/ 232 w 287"/>
                <a:gd name="T103" fmla="*/ 125 h 410"/>
                <a:gd name="T104" fmla="*/ 243 w 287"/>
                <a:gd name="T105" fmla="*/ 180 h 410"/>
                <a:gd name="T106" fmla="*/ 247 w 287"/>
                <a:gd name="T107" fmla="*/ 221 h 410"/>
                <a:gd name="T108" fmla="*/ 247 w 287"/>
                <a:gd name="T109" fmla="*/ 232 h 410"/>
                <a:gd name="T110" fmla="*/ 245 w 287"/>
                <a:gd name="T111" fmla="*/ 278 h 410"/>
                <a:gd name="T112" fmla="*/ 241 w 287"/>
                <a:gd name="T113" fmla="*/ 293 h 410"/>
                <a:gd name="T114" fmla="*/ 238 w 287"/>
                <a:gd name="T115" fmla="*/ 315 h 410"/>
                <a:gd name="T116" fmla="*/ 230 w 287"/>
                <a:gd name="T117" fmla="*/ 336 h 410"/>
                <a:gd name="T118" fmla="*/ 223 w 287"/>
                <a:gd name="T119" fmla="*/ 353 h 410"/>
                <a:gd name="T120" fmla="*/ 211 w 287"/>
                <a:gd name="T121" fmla="*/ 372 h 410"/>
                <a:gd name="T122" fmla="*/ 209 w 287"/>
                <a:gd name="T123" fmla="*/ 380 h 4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7" h="410">
                  <a:moveTo>
                    <a:pt x="209" y="380"/>
                  </a:moveTo>
                  <a:lnTo>
                    <a:pt x="207" y="383"/>
                  </a:lnTo>
                  <a:lnTo>
                    <a:pt x="206" y="389"/>
                  </a:lnTo>
                  <a:lnTo>
                    <a:pt x="206" y="395"/>
                  </a:lnTo>
                  <a:lnTo>
                    <a:pt x="209" y="402"/>
                  </a:lnTo>
                  <a:lnTo>
                    <a:pt x="213" y="406"/>
                  </a:lnTo>
                  <a:lnTo>
                    <a:pt x="217" y="408"/>
                  </a:lnTo>
                  <a:lnTo>
                    <a:pt x="223" y="410"/>
                  </a:lnTo>
                  <a:lnTo>
                    <a:pt x="228" y="410"/>
                  </a:lnTo>
                  <a:lnTo>
                    <a:pt x="236" y="406"/>
                  </a:lnTo>
                  <a:lnTo>
                    <a:pt x="239" y="402"/>
                  </a:lnTo>
                  <a:lnTo>
                    <a:pt x="243" y="395"/>
                  </a:lnTo>
                  <a:lnTo>
                    <a:pt x="245" y="391"/>
                  </a:lnTo>
                  <a:lnTo>
                    <a:pt x="247" y="389"/>
                  </a:lnTo>
                  <a:lnTo>
                    <a:pt x="255" y="374"/>
                  </a:lnTo>
                  <a:lnTo>
                    <a:pt x="256" y="368"/>
                  </a:lnTo>
                  <a:lnTo>
                    <a:pt x="260" y="361"/>
                  </a:lnTo>
                  <a:lnTo>
                    <a:pt x="262" y="355"/>
                  </a:lnTo>
                  <a:lnTo>
                    <a:pt x="264" y="351"/>
                  </a:lnTo>
                  <a:lnTo>
                    <a:pt x="268" y="340"/>
                  </a:lnTo>
                  <a:lnTo>
                    <a:pt x="270" y="336"/>
                  </a:lnTo>
                  <a:lnTo>
                    <a:pt x="272" y="331"/>
                  </a:lnTo>
                  <a:lnTo>
                    <a:pt x="275" y="323"/>
                  </a:lnTo>
                  <a:lnTo>
                    <a:pt x="275" y="317"/>
                  </a:lnTo>
                  <a:lnTo>
                    <a:pt x="279" y="306"/>
                  </a:lnTo>
                  <a:lnTo>
                    <a:pt x="279" y="300"/>
                  </a:lnTo>
                  <a:lnTo>
                    <a:pt x="281" y="295"/>
                  </a:lnTo>
                  <a:lnTo>
                    <a:pt x="281" y="291"/>
                  </a:lnTo>
                  <a:lnTo>
                    <a:pt x="283" y="285"/>
                  </a:lnTo>
                  <a:lnTo>
                    <a:pt x="283" y="274"/>
                  </a:lnTo>
                  <a:lnTo>
                    <a:pt x="285" y="268"/>
                  </a:lnTo>
                  <a:lnTo>
                    <a:pt x="285" y="236"/>
                  </a:lnTo>
                  <a:lnTo>
                    <a:pt x="287" y="227"/>
                  </a:lnTo>
                  <a:lnTo>
                    <a:pt x="285" y="217"/>
                  </a:lnTo>
                  <a:lnTo>
                    <a:pt x="285" y="195"/>
                  </a:lnTo>
                  <a:lnTo>
                    <a:pt x="281" y="172"/>
                  </a:lnTo>
                  <a:lnTo>
                    <a:pt x="273" y="132"/>
                  </a:lnTo>
                  <a:lnTo>
                    <a:pt x="266" y="114"/>
                  </a:lnTo>
                  <a:lnTo>
                    <a:pt x="258" y="95"/>
                  </a:lnTo>
                  <a:lnTo>
                    <a:pt x="247" y="70"/>
                  </a:lnTo>
                  <a:lnTo>
                    <a:pt x="236" y="55"/>
                  </a:lnTo>
                  <a:lnTo>
                    <a:pt x="232" y="50"/>
                  </a:lnTo>
                  <a:lnTo>
                    <a:pt x="226" y="44"/>
                  </a:lnTo>
                  <a:lnTo>
                    <a:pt x="223" y="38"/>
                  </a:lnTo>
                  <a:lnTo>
                    <a:pt x="213" y="29"/>
                  </a:lnTo>
                  <a:lnTo>
                    <a:pt x="207" y="25"/>
                  </a:lnTo>
                  <a:lnTo>
                    <a:pt x="202" y="19"/>
                  </a:lnTo>
                  <a:lnTo>
                    <a:pt x="192" y="14"/>
                  </a:lnTo>
                  <a:lnTo>
                    <a:pt x="187" y="12"/>
                  </a:lnTo>
                  <a:lnTo>
                    <a:pt x="181" y="8"/>
                  </a:lnTo>
                  <a:lnTo>
                    <a:pt x="173" y="4"/>
                  </a:lnTo>
                  <a:lnTo>
                    <a:pt x="158" y="0"/>
                  </a:lnTo>
                  <a:lnTo>
                    <a:pt x="126" y="0"/>
                  </a:lnTo>
                  <a:lnTo>
                    <a:pt x="111" y="4"/>
                  </a:lnTo>
                  <a:lnTo>
                    <a:pt x="104" y="8"/>
                  </a:lnTo>
                  <a:lnTo>
                    <a:pt x="98" y="12"/>
                  </a:lnTo>
                  <a:lnTo>
                    <a:pt x="92" y="14"/>
                  </a:lnTo>
                  <a:lnTo>
                    <a:pt x="83" y="19"/>
                  </a:lnTo>
                  <a:lnTo>
                    <a:pt x="77" y="25"/>
                  </a:lnTo>
                  <a:lnTo>
                    <a:pt x="72" y="29"/>
                  </a:lnTo>
                  <a:lnTo>
                    <a:pt x="62" y="38"/>
                  </a:lnTo>
                  <a:lnTo>
                    <a:pt x="58" y="44"/>
                  </a:lnTo>
                  <a:lnTo>
                    <a:pt x="53" y="50"/>
                  </a:lnTo>
                  <a:lnTo>
                    <a:pt x="49" y="55"/>
                  </a:lnTo>
                  <a:lnTo>
                    <a:pt x="38" y="70"/>
                  </a:lnTo>
                  <a:lnTo>
                    <a:pt x="26" y="95"/>
                  </a:lnTo>
                  <a:lnTo>
                    <a:pt x="19" y="114"/>
                  </a:lnTo>
                  <a:lnTo>
                    <a:pt x="11" y="132"/>
                  </a:lnTo>
                  <a:lnTo>
                    <a:pt x="4" y="172"/>
                  </a:lnTo>
                  <a:lnTo>
                    <a:pt x="0" y="195"/>
                  </a:lnTo>
                  <a:lnTo>
                    <a:pt x="0" y="268"/>
                  </a:lnTo>
                  <a:lnTo>
                    <a:pt x="2" y="274"/>
                  </a:lnTo>
                  <a:lnTo>
                    <a:pt x="2" y="283"/>
                  </a:lnTo>
                  <a:lnTo>
                    <a:pt x="4" y="289"/>
                  </a:lnTo>
                  <a:lnTo>
                    <a:pt x="4" y="293"/>
                  </a:lnTo>
                  <a:lnTo>
                    <a:pt x="6" y="298"/>
                  </a:lnTo>
                  <a:lnTo>
                    <a:pt x="6" y="302"/>
                  </a:lnTo>
                  <a:lnTo>
                    <a:pt x="9" y="314"/>
                  </a:lnTo>
                  <a:lnTo>
                    <a:pt x="9" y="317"/>
                  </a:lnTo>
                  <a:lnTo>
                    <a:pt x="11" y="321"/>
                  </a:lnTo>
                  <a:lnTo>
                    <a:pt x="11" y="327"/>
                  </a:lnTo>
                  <a:lnTo>
                    <a:pt x="15" y="334"/>
                  </a:lnTo>
                  <a:lnTo>
                    <a:pt x="17" y="340"/>
                  </a:lnTo>
                  <a:lnTo>
                    <a:pt x="19" y="344"/>
                  </a:lnTo>
                  <a:lnTo>
                    <a:pt x="19" y="349"/>
                  </a:lnTo>
                  <a:lnTo>
                    <a:pt x="32" y="376"/>
                  </a:lnTo>
                  <a:lnTo>
                    <a:pt x="34" y="383"/>
                  </a:lnTo>
                  <a:lnTo>
                    <a:pt x="41" y="391"/>
                  </a:lnTo>
                  <a:lnTo>
                    <a:pt x="38" y="387"/>
                  </a:lnTo>
                  <a:lnTo>
                    <a:pt x="45" y="395"/>
                  </a:lnTo>
                  <a:lnTo>
                    <a:pt x="49" y="397"/>
                  </a:lnTo>
                  <a:lnTo>
                    <a:pt x="60" y="397"/>
                  </a:lnTo>
                  <a:lnTo>
                    <a:pt x="64" y="395"/>
                  </a:lnTo>
                  <a:lnTo>
                    <a:pt x="72" y="387"/>
                  </a:lnTo>
                  <a:lnTo>
                    <a:pt x="73" y="383"/>
                  </a:lnTo>
                  <a:lnTo>
                    <a:pt x="73" y="372"/>
                  </a:lnTo>
                  <a:lnTo>
                    <a:pt x="72" y="368"/>
                  </a:lnTo>
                  <a:lnTo>
                    <a:pt x="68" y="364"/>
                  </a:lnTo>
                  <a:lnTo>
                    <a:pt x="66" y="361"/>
                  </a:lnTo>
                  <a:lnTo>
                    <a:pt x="56" y="342"/>
                  </a:lnTo>
                  <a:lnTo>
                    <a:pt x="56" y="336"/>
                  </a:lnTo>
                  <a:lnTo>
                    <a:pt x="51" y="325"/>
                  </a:lnTo>
                  <a:lnTo>
                    <a:pt x="49" y="319"/>
                  </a:lnTo>
                  <a:lnTo>
                    <a:pt x="49" y="314"/>
                  </a:lnTo>
                  <a:lnTo>
                    <a:pt x="47" y="310"/>
                  </a:lnTo>
                  <a:lnTo>
                    <a:pt x="47" y="306"/>
                  </a:lnTo>
                  <a:lnTo>
                    <a:pt x="43" y="295"/>
                  </a:lnTo>
                  <a:lnTo>
                    <a:pt x="43" y="291"/>
                  </a:lnTo>
                  <a:lnTo>
                    <a:pt x="41" y="285"/>
                  </a:lnTo>
                  <a:lnTo>
                    <a:pt x="41" y="281"/>
                  </a:lnTo>
                  <a:lnTo>
                    <a:pt x="40" y="276"/>
                  </a:lnTo>
                  <a:lnTo>
                    <a:pt x="40" y="266"/>
                  </a:lnTo>
                  <a:lnTo>
                    <a:pt x="38" y="261"/>
                  </a:lnTo>
                  <a:lnTo>
                    <a:pt x="38" y="231"/>
                  </a:lnTo>
                  <a:lnTo>
                    <a:pt x="38" y="198"/>
                  </a:lnTo>
                  <a:lnTo>
                    <a:pt x="40" y="191"/>
                  </a:lnTo>
                  <a:lnTo>
                    <a:pt x="41" y="180"/>
                  </a:lnTo>
                  <a:lnTo>
                    <a:pt x="49" y="144"/>
                  </a:lnTo>
                  <a:lnTo>
                    <a:pt x="53" y="134"/>
                  </a:lnTo>
                  <a:lnTo>
                    <a:pt x="53" y="125"/>
                  </a:lnTo>
                  <a:lnTo>
                    <a:pt x="56" y="119"/>
                  </a:lnTo>
                  <a:lnTo>
                    <a:pt x="60" y="110"/>
                  </a:lnTo>
                  <a:lnTo>
                    <a:pt x="72" y="89"/>
                  </a:lnTo>
                  <a:lnTo>
                    <a:pt x="73" y="85"/>
                  </a:lnTo>
                  <a:lnTo>
                    <a:pt x="79" y="78"/>
                  </a:lnTo>
                  <a:lnTo>
                    <a:pt x="83" y="72"/>
                  </a:lnTo>
                  <a:lnTo>
                    <a:pt x="89" y="66"/>
                  </a:lnTo>
                  <a:lnTo>
                    <a:pt x="92" y="61"/>
                  </a:lnTo>
                  <a:lnTo>
                    <a:pt x="94" y="59"/>
                  </a:lnTo>
                  <a:lnTo>
                    <a:pt x="100" y="55"/>
                  </a:lnTo>
                  <a:lnTo>
                    <a:pt x="106" y="50"/>
                  </a:lnTo>
                  <a:lnTo>
                    <a:pt x="107" y="48"/>
                  </a:lnTo>
                  <a:lnTo>
                    <a:pt x="113" y="46"/>
                  </a:lnTo>
                  <a:lnTo>
                    <a:pt x="119" y="42"/>
                  </a:lnTo>
                  <a:lnTo>
                    <a:pt x="123" y="42"/>
                  </a:lnTo>
                  <a:lnTo>
                    <a:pt x="130" y="40"/>
                  </a:lnTo>
                  <a:lnTo>
                    <a:pt x="134" y="38"/>
                  </a:lnTo>
                  <a:lnTo>
                    <a:pt x="143" y="38"/>
                  </a:lnTo>
                  <a:lnTo>
                    <a:pt x="151" y="38"/>
                  </a:lnTo>
                  <a:lnTo>
                    <a:pt x="155" y="40"/>
                  </a:lnTo>
                  <a:lnTo>
                    <a:pt x="162" y="42"/>
                  </a:lnTo>
                  <a:lnTo>
                    <a:pt x="166" y="42"/>
                  </a:lnTo>
                  <a:lnTo>
                    <a:pt x="172" y="46"/>
                  </a:lnTo>
                  <a:lnTo>
                    <a:pt x="177" y="48"/>
                  </a:lnTo>
                  <a:lnTo>
                    <a:pt x="179" y="50"/>
                  </a:lnTo>
                  <a:lnTo>
                    <a:pt x="185" y="55"/>
                  </a:lnTo>
                  <a:lnTo>
                    <a:pt x="190" y="59"/>
                  </a:lnTo>
                  <a:lnTo>
                    <a:pt x="192" y="61"/>
                  </a:lnTo>
                  <a:lnTo>
                    <a:pt x="196" y="66"/>
                  </a:lnTo>
                  <a:lnTo>
                    <a:pt x="202" y="72"/>
                  </a:lnTo>
                  <a:lnTo>
                    <a:pt x="206" y="78"/>
                  </a:lnTo>
                  <a:lnTo>
                    <a:pt x="211" y="85"/>
                  </a:lnTo>
                  <a:lnTo>
                    <a:pt x="213" y="89"/>
                  </a:lnTo>
                  <a:lnTo>
                    <a:pt x="224" y="110"/>
                  </a:lnTo>
                  <a:lnTo>
                    <a:pt x="228" y="119"/>
                  </a:lnTo>
                  <a:lnTo>
                    <a:pt x="232" y="125"/>
                  </a:lnTo>
                  <a:lnTo>
                    <a:pt x="232" y="134"/>
                  </a:lnTo>
                  <a:lnTo>
                    <a:pt x="236" y="144"/>
                  </a:lnTo>
                  <a:lnTo>
                    <a:pt x="243" y="180"/>
                  </a:lnTo>
                  <a:lnTo>
                    <a:pt x="245" y="191"/>
                  </a:lnTo>
                  <a:lnTo>
                    <a:pt x="247" y="198"/>
                  </a:lnTo>
                  <a:lnTo>
                    <a:pt x="247" y="221"/>
                  </a:lnTo>
                  <a:lnTo>
                    <a:pt x="249" y="234"/>
                  </a:lnTo>
                  <a:lnTo>
                    <a:pt x="251" y="225"/>
                  </a:lnTo>
                  <a:lnTo>
                    <a:pt x="247" y="232"/>
                  </a:lnTo>
                  <a:lnTo>
                    <a:pt x="247" y="261"/>
                  </a:lnTo>
                  <a:lnTo>
                    <a:pt x="245" y="266"/>
                  </a:lnTo>
                  <a:lnTo>
                    <a:pt x="245" y="278"/>
                  </a:lnTo>
                  <a:lnTo>
                    <a:pt x="243" y="283"/>
                  </a:lnTo>
                  <a:lnTo>
                    <a:pt x="243" y="287"/>
                  </a:lnTo>
                  <a:lnTo>
                    <a:pt x="241" y="293"/>
                  </a:lnTo>
                  <a:lnTo>
                    <a:pt x="241" y="298"/>
                  </a:lnTo>
                  <a:lnTo>
                    <a:pt x="238" y="310"/>
                  </a:lnTo>
                  <a:lnTo>
                    <a:pt x="238" y="315"/>
                  </a:lnTo>
                  <a:lnTo>
                    <a:pt x="236" y="321"/>
                  </a:lnTo>
                  <a:lnTo>
                    <a:pt x="234" y="325"/>
                  </a:lnTo>
                  <a:lnTo>
                    <a:pt x="230" y="336"/>
                  </a:lnTo>
                  <a:lnTo>
                    <a:pt x="228" y="340"/>
                  </a:lnTo>
                  <a:lnTo>
                    <a:pt x="226" y="346"/>
                  </a:lnTo>
                  <a:lnTo>
                    <a:pt x="223" y="353"/>
                  </a:lnTo>
                  <a:lnTo>
                    <a:pt x="221" y="359"/>
                  </a:lnTo>
                  <a:lnTo>
                    <a:pt x="217" y="366"/>
                  </a:lnTo>
                  <a:lnTo>
                    <a:pt x="211" y="372"/>
                  </a:lnTo>
                  <a:lnTo>
                    <a:pt x="209" y="380"/>
                  </a:lnTo>
                  <a:lnTo>
                    <a:pt x="207" y="383"/>
                  </a:lnTo>
                  <a:lnTo>
                    <a:pt x="209" y="380"/>
                  </a:lnTo>
                  <a:close/>
                </a:path>
              </a:pathLst>
            </a:custGeom>
            <a:solidFill>
              <a:srgbClr val="6666FF"/>
            </a:solidFill>
            <a:ln w="9525">
              <a:solidFill>
                <a:srgbClr val="6666FF"/>
              </a:solidFill>
              <a:round/>
              <a:headEnd/>
              <a:tailEnd/>
            </a:ln>
          </p:spPr>
          <p:txBody>
            <a:bodyPr/>
            <a:lstStyle/>
            <a:p>
              <a:endParaRPr lang="tr-TR"/>
            </a:p>
          </p:txBody>
        </p:sp>
        <p:sp>
          <p:nvSpPr>
            <p:cNvPr id="184340" name="Rectangle 37"/>
            <p:cNvSpPr>
              <a:spLocks noChangeArrowheads="1"/>
            </p:cNvSpPr>
            <p:nvPr/>
          </p:nvSpPr>
          <p:spPr bwMode="auto">
            <a:xfrm>
              <a:off x="2304" y="1507"/>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6666FF"/>
                  </a:solidFill>
                  <a:latin typeface="Swiss 721 SWA" charset="0"/>
                </a:rPr>
                <a:t>0/0</a:t>
              </a:r>
              <a:endParaRPr kumimoji="0" lang="en-US" altLang="tr-TR" b="1">
                <a:solidFill>
                  <a:srgbClr val="6666FF"/>
                </a:solidFill>
              </a:endParaRPr>
            </a:p>
          </p:txBody>
        </p:sp>
        <p:sp>
          <p:nvSpPr>
            <p:cNvPr id="184341" name="Freeform 38"/>
            <p:cNvSpPr>
              <a:spLocks/>
            </p:cNvSpPr>
            <p:nvPr/>
          </p:nvSpPr>
          <p:spPr bwMode="auto">
            <a:xfrm>
              <a:off x="2232" y="1807"/>
              <a:ext cx="43" cy="149"/>
            </a:xfrm>
            <a:custGeom>
              <a:avLst/>
              <a:gdLst>
                <a:gd name="T0" fmla="*/ 0 w 43"/>
                <a:gd name="T1" fmla="*/ 128 h 149"/>
                <a:gd name="T2" fmla="*/ 0 w 43"/>
                <a:gd name="T3" fmla="*/ 134 h 149"/>
                <a:gd name="T4" fmla="*/ 2 w 43"/>
                <a:gd name="T5" fmla="*/ 139 h 149"/>
                <a:gd name="T6" fmla="*/ 6 w 43"/>
                <a:gd name="T7" fmla="*/ 143 h 149"/>
                <a:gd name="T8" fmla="*/ 10 w 43"/>
                <a:gd name="T9" fmla="*/ 145 h 149"/>
                <a:gd name="T10" fmla="*/ 13 w 43"/>
                <a:gd name="T11" fmla="*/ 149 h 149"/>
                <a:gd name="T12" fmla="*/ 23 w 43"/>
                <a:gd name="T13" fmla="*/ 149 h 149"/>
                <a:gd name="T14" fmla="*/ 28 w 43"/>
                <a:gd name="T15" fmla="*/ 147 h 149"/>
                <a:gd name="T16" fmla="*/ 32 w 43"/>
                <a:gd name="T17" fmla="*/ 143 h 149"/>
                <a:gd name="T18" fmla="*/ 34 w 43"/>
                <a:gd name="T19" fmla="*/ 139 h 149"/>
                <a:gd name="T20" fmla="*/ 38 w 43"/>
                <a:gd name="T21" fmla="*/ 136 h 149"/>
                <a:gd name="T22" fmla="*/ 38 w 43"/>
                <a:gd name="T23" fmla="*/ 132 h 149"/>
                <a:gd name="T24" fmla="*/ 43 w 43"/>
                <a:gd name="T25" fmla="*/ 21 h 149"/>
                <a:gd name="T26" fmla="*/ 43 w 43"/>
                <a:gd name="T27" fmla="*/ 15 h 149"/>
                <a:gd name="T28" fmla="*/ 42 w 43"/>
                <a:gd name="T29" fmla="*/ 9 h 149"/>
                <a:gd name="T30" fmla="*/ 38 w 43"/>
                <a:gd name="T31" fmla="*/ 6 h 149"/>
                <a:gd name="T32" fmla="*/ 34 w 43"/>
                <a:gd name="T33" fmla="*/ 4 h 149"/>
                <a:gd name="T34" fmla="*/ 30 w 43"/>
                <a:gd name="T35" fmla="*/ 0 h 149"/>
                <a:gd name="T36" fmla="*/ 21 w 43"/>
                <a:gd name="T37" fmla="*/ 0 h 149"/>
                <a:gd name="T38" fmla="*/ 15 w 43"/>
                <a:gd name="T39" fmla="*/ 2 h 149"/>
                <a:gd name="T40" fmla="*/ 11 w 43"/>
                <a:gd name="T41" fmla="*/ 6 h 149"/>
                <a:gd name="T42" fmla="*/ 10 w 43"/>
                <a:gd name="T43" fmla="*/ 9 h 149"/>
                <a:gd name="T44" fmla="*/ 6 w 43"/>
                <a:gd name="T45" fmla="*/ 13 h 149"/>
                <a:gd name="T46" fmla="*/ 6 w 43"/>
                <a:gd name="T47" fmla="*/ 17 h 149"/>
                <a:gd name="T48" fmla="*/ 0 w 43"/>
                <a:gd name="T49" fmla="*/ 128 h 1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3" h="149">
                  <a:moveTo>
                    <a:pt x="0" y="128"/>
                  </a:moveTo>
                  <a:lnTo>
                    <a:pt x="0" y="134"/>
                  </a:lnTo>
                  <a:lnTo>
                    <a:pt x="2" y="139"/>
                  </a:lnTo>
                  <a:lnTo>
                    <a:pt x="6" y="143"/>
                  </a:lnTo>
                  <a:lnTo>
                    <a:pt x="10" y="145"/>
                  </a:lnTo>
                  <a:lnTo>
                    <a:pt x="13" y="149"/>
                  </a:lnTo>
                  <a:lnTo>
                    <a:pt x="23" y="149"/>
                  </a:lnTo>
                  <a:lnTo>
                    <a:pt x="28" y="147"/>
                  </a:lnTo>
                  <a:lnTo>
                    <a:pt x="32" y="143"/>
                  </a:lnTo>
                  <a:lnTo>
                    <a:pt x="34" y="139"/>
                  </a:lnTo>
                  <a:lnTo>
                    <a:pt x="38" y="136"/>
                  </a:lnTo>
                  <a:lnTo>
                    <a:pt x="38" y="132"/>
                  </a:lnTo>
                  <a:lnTo>
                    <a:pt x="43" y="21"/>
                  </a:lnTo>
                  <a:lnTo>
                    <a:pt x="43" y="15"/>
                  </a:lnTo>
                  <a:lnTo>
                    <a:pt x="42" y="9"/>
                  </a:lnTo>
                  <a:lnTo>
                    <a:pt x="38" y="6"/>
                  </a:lnTo>
                  <a:lnTo>
                    <a:pt x="34" y="4"/>
                  </a:lnTo>
                  <a:lnTo>
                    <a:pt x="30" y="0"/>
                  </a:lnTo>
                  <a:lnTo>
                    <a:pt x="21" y="0"/>
                  </a:lnTo>
                  <a:lnTo>
                    <a:pt x="15" y="2"/>
                  </a:lnTo>
                  <a:lnTo>
                    <a:pt x="11" y="6"/>
                  </a:lnTo>
                  <a:lnTo>
                    <a:pt x="10" y="9"/>
                  </a:lnTo>
                  <a:lnTo>
                    <a:pt x="6" y="13"/>
                  </a:lnTo>
                  <a:lnTo>
                    <a:pt x="6" y="17"/>
                  </a:lnTo>
                  <a:lnTo>
                    <a:pt x="0" y="128"/>
                  </a:lnTo>
                  <a:close/>
                </a:path>
              </a:pathLst>
            </a:custGeom>
            <a:solidFill>
              <a:srgbClr val="6666FF"/>
            </a:solidFill>
            <a:ln w="9525">
              <a:solidFill>
                <a:srgbClr val="6666FF"/>
              </a:solidFill>
              <a:round/>
              <a:headEnd/>
              <a:tailEnd/>
            </a:ln>
          </p:spPr>
          <p:txBody>
            <a:bodyPr/>
            <a:lstStyle/>
            <a:p>
              <a:endParaRPr lang="tr-TR"/>
            </a:p>
          </p:txBody>
        </p:sp>
        <p:sp>
          <p:nvSpPr>
            <p:cNvPr id="184342" name="Freeform 39"/>
            <p:cNvSpPr>
              <a:spLocks/>
            </p:cNvSpPr>
            <p:nvPr/>
          </p:nvSpPr>
          <p:spPr bwMode="auto">
            <a:xfrm>
              <a:off x="2238" y="1831"/>
              <a:ext cx="115" cy="132"/>
            </a:xfrm>
            <a:custGeom>
              <a:avLst/>
              <a:gdLst>
                <a:gd name="T0" fmla="*/ 4 w 115"/>
                <a:gd name="T1" fmla="*/ 102 h 132"/>
                <a:gd name="T2" fmla="*/ 0 w 115"/>
                <a:gd name="T3" fmla="*/ 110 h 132"/>
                <a:gd name="T4" fmla="*/ 0 w 115"/>
                <a:gd name="T5" fmla="*/ 115 h 132"/>
                <a:gd name="T6" fmla="*/ 2 w 115"/>
                <a:gd name="T7" fmla="*/ 121 h 132"/>
                <a:gd name="T8" fmla="*/ 4 w 115"/>
                <a:gd name="T9" fmla="*/ 125 h 132"/>
                <a:gd name="T10" fmla="*/ 7 w 115"/>
                <a:gd name="T11" fmla="*/ 129 h 132"/>
                <a:gd name="T12" fmla="*/ 15 w 115"/>
                <a:gd name="T13" fmla="*/ 132 h 132"/>
                <a:gd name="T14" fmla="*/ 21 w 115"/>
                <a:gd name="T15" fmla="*/ 132 h 132"/>
                <a:gd name="T16" fmla="*/ 26 w 115"/>
                <a:gd name="T17" fmla="*/ 130 h 132"/>
                <a:gd name="T18" fmla="*/ 30 w 115"/>
                <a:gd name="T19" fmla="*/ 129 h 132"/>
                <a:gd name="T20" fmla="*/ 34 w 115"/>
                <a:gd name="T21" fmla="*/ 125 h 132"/>
                <a:gd name="T22" fmla="*/ 111 w 115"/>
                <a:gd name="T23" fmla="*/ 31 h 132"/>
                <a:gd name="T24" fmla="*/ 115 w 115"/>
                <a:gd name="T25" fmla="*/ 23 h 132"/>
                <a:gd name="T26" fmla="*/ 115 w 115"/>
                <a:gd name="T27" fmla="*/ 17 h 132"/>
                <a:gd name="T28" fmla="*/ 113 w 115"/>
                <a:gd name="T29" fmla="*/ 12 h 132"/>
                <a:gd name="T30" fmla="*/ 111 w 115"/>
                <a:gd name="T31" fmla="*/ 8 h 132"/>
                <a:gd name="T32" fmla="*/ 107 w 115"/>
                <a:gd name="T33" fmla="*/ 4 h 132"/>
                <a:gd name="T34" fmla="*/ 100 w 115"/>
                <a:gd name="T35" fmla="*/ 0 h 132"/>
                <a:gd name="T36" fmla="*/ 94 w 115"/>
                <a:gd name="T37" fmla="*/ 0 h 132"/>
                <a:gd name="T38" fmla="*/ 88 w 115"/>
                <a:gd name="T39" fmla="*/ 2 h 132"/>
                <a:gd name="T40" fmla="*/ 85 w 115"/>
                <a:gd name="T41" fmla="*/ 4 h 132"/>
                <a:gd name="T42" fmla="*/ 81 w 115"/>
                <a:gd name="T43" fmla="*/ 8 h 132"/>
                <a:gd name="T44" fmla="*/ 4 w 115"/>
                <a:gd name="T45" fmla="*/ 102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5" h="132">
                  <a:moveTo>
                    <a:pt x="4" y="102"/>
                  </a:moveTo>
                  <a:lnTo>
                    <a:pt x="0" y="110"/>
                  </a:lnTo>
                  <a:lnTo>
                    <a:pt x="0" y="115"/>
                  </a:lnTo>
                  <a:lnTo>
                    <a:pt x="2" y="121"/>
                  </a:lnTo>
                  <a:lnTo>
                    <a:pt x="4" y="125"/>
                  </a:lnTo>
                  <a:lnTo>
                    <a:pt x="7" y="129"/>
                  </a:lnTo>
                  <a:lnTo>
                    <a:pt x="15" y="132"/>
                  </a:lnTo>
                  <a:lnTo>
                    <a:pt x="21" y="132"/>
                  </a:lnTo>
                  <a:lnTo>
                    <a:pt x="26" y="130"/>
                  </a:lnTo>
                  <a:lnTo>
                    <a:pt x="30" y="129"/>
                  </a:lnTo>
                  <a:lnTo>
                    <a:pt x="34" y="125"/>
                  </a:lnTo>
                  <a:lnTo>
                    <a:pt x="111" y="31"/>
                  </a:lnTo>
                  <a:lnTo>
                    <a:pt x="115" y="23"/>
                  </a:lnTo>
                  <a:lnTo>
                    <a:pt x="115" y="17"/>
                  </a:lnTo>
                  <a:lnTo>
                    <a:pt x="113" y="12"/>
                  </a:lnTo>
                  <a:lnTo>
                    <a:pt x="111" y="8"/>
                  </a:lnTo>
                  <a:lnTo>
                    <a:pt x="107" y="4"/>
                  </a:lnTo>
                  <a:lnTo>
                    <a:pt x="100" y="0"/>
                  </a:lnTo>
                  <a:lnTo>
                    <a:pt x="94" y="0"/>
                  </a:lnTo>
                  <a:lnTo>
                    <a:pt x="88" y="2"/>
                  </a:lnTo>
                  <a:lnTo>
                    <a:pt x="85" y="4"/>
                  </a:lnTo>
                  <a:lnTo>
                    <a:pt x="81" y="8"/>
                  </a:lnTo>
                  <a:lnTo>
                    <a:pt x="4" y="102"/>
                  </a:lnTo>
                  <a:close/>
                </a:path>
              </a:pathLst>
            </a:custGeom>
            <a:solidFill>
              <a:srgbClr val="6666FF"/>
            </a:solidFill>
            <a:ln w="9525">
              <a:solidFill>
                <a:srgbClr val="6666FF"/>
              </a:solidFill>
              <a:round/>
              <a:headEnd/>
              <a:tailEnd/>
            </a:ln>
          </p:spPr>
          <p:txBody>
            <a:bodyPr/>
            <a:lstStyle/>
            <a:p>
              <a:endParaRPr lang="tr-TR"/>
            </a:p>
          </p:txBody>
        </p:sp>
      </p:grpSp>
      <p:grpSp>
        <p:nvGrpSpPr>
          <p:cNvPr id="533544" name="Group 40"/>
          <p:cNvGrpSpPr>
            <a:grpSpLocks/>
          </p:cNvGrpSpPr>
          <p:nvPr/>
        </p:nvGrpSpPr>
        <p:grpSpPr bwMode="auto">
          <a:xfrm>
            <a:off x="6197600" y="2392363"/>
            <a:ext cx="768350" cy="777875"/>
            <a:chOff x="3904" y="1507"/>
            <a:chExt cx="484" cy="490"/>
          </a:xfrm>
        </p:grpSpPr>
        <p:sp>
          <p:nvSpPr>
            <p:cNvPr id="184335" name="Freeform 41"/>
            <p:cNvSpPr>
              <a:spLocks/>
            </p:cNvSpPr>
            <p:nvPr/>
          </p:nvSpPr>
          <p:spPr bwMode="auto">
            <a:xfrm>
              <a:off x="3904" y="1571"/>
              <a:ext cx="286" cy="409"/>
            </a:xfrm>
            <a:custGeom>
              <a:avLst/>
              <a:gdLst>
                <a:gd name="T0" fmla="*/ 205 w 286"/>
                <a:gd name="T1" fmla="*/ 389 h 409"/>
                <a:gd name="T2" fmla="*/ 213 w 286"/>
                <a:gd name="T3" fmla="*/ 406 h 409"/>
                <a:gd name="T4" fmla="*/ 228 w 286"/>
                <a:gd name="T5" fmla="*/ 409 h 409"/>
                <a:gd name="T6" fmla="*/ 243 w 286"/>
                <a:gd name="T7" fmla="*/ 394 h 409"/>
                <a:gd name="T8" fmla="*/ 254 w 286"/>
                <a:gd name="T9" fmla="*/ 374 h 409"/>
                <a:gd name="T10" fmla="*/ 262 w 286"/>
                <a:gd name="T11" fmla="*/ 355 h 409"/>
                <a:gd name="T12" fmla="*/ 270 w 286"/>
                <a:gd name="T13" fmla="*/ 336 h 409"/>
                <a:gd name="T14" fmla="*/ 275 w 286"/>
                <a:gd name="T15" fmla="*/ 317 h 409"/>
                <a:gd name="T16" fmla="*/ 281 w 286"/>
                <a:gd name="T17" fmla="*/ 294 h 409"/>
                <a:gd name="T18" fmla="*/ 283 w 286"/>
                <a:gd name="T19" fmla="*/ 274 h 409"/>
                <a:gd name="T20" fmla="*/ 286 w 286"/>
                <a:gd name="T21" fmla="*/ 226 h 409"/>
                <a:gd name="T22" fmla="*/ 281 w 286"/>
                <a:gd name="T23" fmla="*/ 172 h 409"/>
                <a:gd name="T24" fmla="*/ 258 w 286"/>
                <a:gd name="T25" fmla="*/ 94 h 409"/>
                <a:gd name="T26" fmla="*/ 232 w 286"/>
                <a:gd name="T27" fmla="*/ 49 h 409"/>
                <a:gd name="T28" fmla="*/ 213 w 286"/>
                <a:gd name="T29" fmla="*/ 28 h 409"/>
                <a:gd name="T30" fmla="*/ 192 w 286"/>
                <a:gd name="T31" fmla="*/ 13 h 409"/>
                <a:gd name="T32" fmla="*/ 173 w 286"/>
                <a:gd name="T33" fmla="*/ 4 h 409"/>
                <a:gd name="T34" fmla="*/ 111 w 286"/>
                <a:gd name="T35" fmla="*/ 4 h 409"/>
                <a:gd name="T36" fmla="*/ 92 w 286"/>
                <a:gd name="T37" fmla="*/ 13 h 409"/>
                <a:gd name="T38" fmla="*/ 71 w 286"/>
                <a:gd name="T39" fmla="*/ 28 h 409"/>
                <a:gd name="T40" fmla="*/ 53 w 286"/>
                <a:gd name="T41" fmla="*/ 49 h 409"/>
                <a:gd name="T42" fmla="*/ 26 w 286"/>
                <a:gd name="T43" fmla="*/ 94 h 409"/>
                <a:gd name="T44" fmla="*/ 3 w 286"/>
                <a:gd name="T45" fmla="*/ 172 h 409"/>
                <a:gd name="T46" fmla="*/ 2 w 286"/>
                <a:gd name="T47" fmla="*/ 274 h 409"/>
                <a:gd name="T48" fmla="*/ 3 w 286"/>
                <a:gd name="T49" fmla="*/ 292 h 409"/>
                <a:gd name="T50" fmla="*/ 9 w 286"/>
                <a:gd name="T51" fmla="*/ 313 h 409"/>
                <a:gd name="T52" fmla="*/ 11 w 286"/>
                <a:gd name="T53" fmla="*/ 326 h 409"/>
                <a:gd name="T54" fmla="*/ 19 w 286"/>
                <a:gd name="T55" fmla="*/ 343 h 409"/>
                <a:gd name="T56" fmla="*/ 34 w 286"/>
                <a:gd name="T57" fmla="*/ 383 h 409"/>
                <a:gd name="T58" fmla="*/ 45 w 286"/>
                <a:gd name="T59" fmla="*/ 394 h 409"/>
                <a:gd name="T60" fmla="*/ 64 w 286"/>
                <a:gd name="T61" fmla="*/ 394 h 409"/>
                <a:gd name="T62" fmla="*/ 73 w 286"/>
                <a:gd name="T63" fmla="*/ 372 h 409"/>
                <a:gd name="T64" fmla="*/ 66 w 286"/>
                <a:gd name="T65" fmla="*/ 360 h 409"/>
                <a:gd name="T66" fmla="*/ 51 w 286"/>
                <a:gd name="T67" fmla="*/ 324 h 409"/>
                <a:gd name="T68" fmla="*/ 47 w 286"/>
                <a:gd name="T69" fmla="*/ 309 h 409"/>
                <a:gd name="T70" fmla="*/ 43 w 286"/>
                <a:gd name="T71" fmla="*/ 291 h 409"/>
                <a:gd name="T72" fmla="*/ 39 w 286"/>
                <a:gd name="T73" fmla="*/ 275 h 409"/>
                <a:gd name="T74" fmla="*/ 37 w 286"/>
                <a:gd name="T75" fmla="*/ 230 h 409"/>
                <a:gd name="T76" fmla="*/ 41 w 286"/>
                <a:gd name="T77" fmla="*/ 179 h 409"/>
                <a:gd name="T78" fmla="*/ 53 w 286"/>
                <a:gd name="T79" fmla="*/ 125 h 409"/>
                <a:gd name="T80" fmla="*/ 71 w 286"/>
                <a:gd name="T81" fmla="*/ 89 h 409"/>
                <a:gd name="T82" fmla="*/ 83 w 286"/>
                <a:gd name="T83" fmla="*/ 72 h 409"/>
                <a:gd name="T84" fmla="*/ 94 w 286"/>
                <a:gd name="T85" fmla="*/ 59 h 409"/>
                <a:gd name="T86" fmla="*/ 107 w 286"/>
                <a:gd name="T87" fmla="*/ 47 h 409"/>
                <a:gd name="T88" fmla="*/ 122 w 286"/>
                <a:gd name="T89" fmla="*/ 42 h 409"/>
                <a:gd name="T90" fmla="*/ 143 w 286"/>
                <a:gd name="T91" fmla="*/ 38 h 409"/>
                <a:gd name="T92" fmla="*/ 162 w 286"/>
                <a:gd name="T93" fmla="*/ 42 h 409"/>
                <a:gd name="T94" fmla="*/ 177 w 286"/>
                <a:gd name="T95" fmla="*/ 47 h 409"/>
                <a:gd name="T96" fmla="*/ 190 w 286"/>
                <a:gd name="T97" fmla="*/ 59 h 409"/>
                <a:gd name="T98" fmla="*/ 202 w 286"/>
                <a:gd name="T99" fmla="*/ 72 h 409"/>
                <a:gd name="T100" fmla="*/ 213 w 286"/>
                <a:gd name="T101" fmla="*/ 89 h 409"/>
                <a:gd name="T102" fmla="*/ 232 w 286"/>
                <a:gd name="T103" fmla="*/ 125 h 409"/>
                <a:gd name="T104" fmla="*/ 243 w 286"/>
                <a:gd name="T105" fmla="*/ 179 h 409"/>
                <a:gd name="T106" fmla="*/ 247 w 286"/>
                <a:gd name="T107" fmla="*/ 221 h 409"/>
                <a:gd name="T108" fmla="*/ 247 w 286"/>
                <a:gd name="T109" fmla="*/ 232 h 409"/>
                <a:gd name="T110" fmla="*/ 245 w 286"/>
                <a:gd name="T111" fmla="*/ 277 h 409"/>
                <a:gd name="T112" fmla="*/ 241 w 286"/>
                <a:gd name="T113" fmla="*/ 292 h 409"/>
                <a:gd name="T114" fmla="*/ 237 w 286"/>
                <a:gd name="T115" fmla="*/ 315 h 409"/>
                <a:gd name="T116" fmla="*/ 230 w 286"/>
                <a:gd name="T117" fmla="*/ 336 h 409"/>
                <a:gd name="T118" fmla="*/ 222 w 286"/>
                <a:gd name="T119" fmla="*/ 353 h 409"/>
                <a:gd name="T120" fmla="*/ 211 w 286"/>
                <a:gd name="T121" fmla="*/ 372 h 409"/>
                <a:gd name="T122" fmla="*/ 209 w 286"/>
                <a:gd name="T123" fmla="*/ 379 h 4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6" h="409">
                  <a:moveTo>
                    <a:pt x="209" y="379"/>
                  </a:moveTo>
                  <a:lnTo>
                    <a:pt x="207" y="383"/>
                  </a:lnTo>
                  <a:lnTo>
                    <a:pt x="205" y="389"/>
                  </a:lnTo>
                  <a:lnTo>
                    <a:pt x="205" y="394"/>
                  </a:lnTo>
                  <a:lnTo>
                    <a:pt x="209" y="402"/>
                  </a:lnTo>
                  <a:lnTo>
                    <a:pt x="213" y="406"/>
                  </a:lnTo>
                  <a:lnTo>
                    <a:pt x="217" y="407"/>
                  </a:lnTo>
                  <a:lnTo>
                    <a:pt x="222" y="409"/>
                  </a:lnTo>
                  <a:lnTo>
                    <a:pt x="228" y="409"/>
                  </a:lnTo>
                  <a:lnTo>
                    <a:pt x="236" y="406"/>
                  </a:lnTo>
                  <a:lnTo>
                    <a:pt x="239" y="402"/>
                  </a:lnTo>
                  <a:lnTo>
                    <a:pt x="243" y="394"/>
                  </a:lnTo>
                  <a:lnTo>
                    <a:pt x="245" y="390"/>
                  </a:lnTo>
                  <a:lnTo>
                    <a:pt x="247" y="389"/>
                  </a:lnTo>
                  <a:lnTo>
                    <a:pt x="254" y="374"/>
                  </a:lnTo>
                  <a:lnTo>
                    <a:pt x="256" y="368"/>
                  </a:lnTo>
                  <a:lnTo>
                    <a:pt x="260" y="360"/>
                  </a:lnTo>
                  <a:lnTo>
                    <a:pt x="262" y="355"/>
                  </a:lnTo>
                  <a:lnTo>
                    <a:pt x="264" y="351"/>
                  </a:lnTo>
                  <a:lnTo>
                    <a:pt x="268" y="340"/>
                  </a:lnTo>
                  <a:lnTo>
                    <a:pt x="270" y="336"/>
                  </a:lnTo>
                  <a:lnTo>
                    <a:pt x="271" y="330"/>
                  </a:lnTo>
                  <a:lnTo>
                    <a:pt x="275" y="323"/>
                  </a:lnTo>
                  <a:lnTo>
                    <a:pt x="275" y="317"/>
                  </a:lnTo>
                  <a:lnTo>
                    <a:pt x="279" y="306"/>
                  </a:lnTo>
                  <a:lnTo>
                    <a:pt x="279" y="300"/>
                  </a:lnTo>
                  <a:lnTo>
                    <a:pt x="281" y="294"/>
                  </a:lnTo>
                  <a:lnTo>
                    <a:pt x="281" y="291"/>
                  </a:lnTo>
                  <a:lnTo>
                    <a:pt x="283" y="285"/>
                  </a:lnTo>
                  <a:lnTo>
                    <a:pt x="283" y="274"/>
                  </a:lnTo>
                  <a:lnTo>
                    <a:pt x="285" y="268"/>
                  </a:lnTo>
                  <a:lnTo>
                    <a:pt x="285" y="236"/>
                  </a:lnTo>
                  <a:lnTo>
                    <a:pt x="286" y="226"/>
                  </a:lnTo>
                  <a:lnTo>
                    <a:pt x="285" y="217"/>
                  </a:lnTo>
                  <a:lnTo>
                    <a:pt x="285" y="194"/>
                  </a:lnTo>
                  <a:lnTo>
                    <a:pt x="281" y="172"/>
                  </a:lnTo>
                  <a:lnTo>
                    <a:pt x="273" y="132"/>
                  </a:lnTo>
                  <a:lnTo>
                    <a:pt x="266" y="113"/>
                  </a:lnTo>
                  <a:lnTo>
                    <a:pt x="258" y="94"/>
                  </a:lnTo>
                  <a:lnTo>
                    <a:pt x="247" y="70"/>
                  </a:lnTo>
                  <a:lnTo>
                    <a:pt x="236" y="55"/>
                  </a:lnTo>
                  <a:lnTo>
                    <a:pt x="232" y="49"/>
                  </a:lnTo>
                  <a:lnTo>
                    <a:pt x="226" y="43"/>
                  </a:lnTo>
                  <a:lnTo>
                    <a:pt x="222" y="38"/>
                  </a:lnTo>
                  <a:lnTo>
                    <a:pt x="213" y="28"/>
                  </a:lnTo>
                  <a:lnTo>
                    <a:pt x="207" y="25"/>
                  </a:lnTo>
                  <a:lnTo>
                    <a:pt x="202" y="19"/>
                  </a:lnTo>
                  <a:lnTo>
                    <a:pt x="192" y="13"/>
                  </a:lnTo>
                  <a:lnTo>
                    <a:pt x="187" y="11"/>
                  </a:lnTo>
                  <a:lnTo>
                    <a:pt x="181" y="8"/>
                  </a:lnTo>
                  <a:lnTo>
                    <a:pt x="173" y="4"/>
                  </a:lnTo>
                  <a:lnTo>
                    <a:pt x="158" y="0"/>
                  </a:lnTo>
                  <a:lnTo>
                    <a:pt x="126" y="0"/>
                  </a:lnTo>
                  <a:lnTo>
                    <a:pt x="111" y="4"/>
                  </a:lnTo>
                  <a:lnTo>
                    <a:pt x="103" y="8"/>
                  </a:lnTo>
                  <a:lnTo>
                    <a:pt x="98" y="11"/>
                  </a:lnTo>
                  <a:lnTo>
                    <a:pt x="92" y="13"/>
                  </a:lnTo>
                  <a:lnTo>
                    <a:pt x="83" y="19"/>
                  </a:lnTo>
                  <a:lnTo>
                    <a:pt x="77" y="25"/>
                  </a:lnTo>
                  <a:lnTo>
                    <a:pt x="71" y="28"/>
                  </a:lnTo>
                  <a:lnTo>
                    <a:pt x="62" y="38"/>
                  </a:lnTo>
                  <a:lnTo>
                    <a:pt x="58" y="43"/>
                  </a:lnTo>
                  <a:lnTo>
                    <a:pt x="53" y="49"/>
                  </a:lnTo>
                  <a:lnTo>
                    <a:pt x="49" y="55"/>
                  </a:lnTo>
                  <a:lnTo>
                    <a:pt x="37" y="70"/>
                  </a:lnTo>
                  <a:lnTo>
                    <a:pt x="26" y="94"/>
                  </a:lnTo>
                  <a:lnTo>
                    <a:pt x="19" y="113"/>
                  </a:lnTo>
                  <a:lnTo>
                    <a:pt x="11" y="132"/>
                  </a:lnTo>
                  <a:lnTo>
                    <a:pt x="3" y="172"/>
                  </a:lnTo>
                  <a:lnTo>
                    <a:pt x="0" y="194"/>
                  </a:lnTo>
                  <a:lnTo>
                    <a:pt x="0" y="268"/>
                  </a:lnTo>
                  <a:lnTo>
                    <a:pt x="2" y="274"/>
                  </a:lnTo>
                  <a:lnTo>
                    <a:pt x="2" y="283"/>
                  </a:lnTo>
                  <a:lnTo>
                    <a:pt x="3" y="289"/>
                  </a:lnTo>
                  <a:lnTo>
                    <a:pt x="3" y="292"/>
                  </a:lnTo>
                  <a:lnTo>
                    <a:pt x="5" y="298"/>
                  </a:lnTo>
                  <a:lnTo>
                    <a:pt x="5" y="302"/>
                  </a:lnTo>
                  <a:lnTo>
                    <a:pt x="9" y="313"/>
                  </a:lnTo>
                  <a:lnTo>
                    <a:pt x="9" y="317"/>
                  </a:lnTo>
                  <a:lnTo>
                    <a:pt x="11" y="321"/>
                  </a:lnTo>
                  <a:lnTo>
                    <a:pt x="11" y="326"/>
                  </a:lnTo>
                  <a:lnTo>
                    <a:pt x="15" y="334"/>
                  </a:lnTo>
                  <a:lnTo>
                    <a:pt x="17" y="340"/>
                  </a:lnTo>
                  <a:lnTo>
                    <a:pt x="19" y="343"/>
                  </a:lnTo>
                  <a:lnTo>
                    <a:pt x="19" y="349"/>
                  </a:lnTo>
                  <a:lnTo>
                    <a:pt x="32" y="375"/>
                  </a:lnTo>
                  <a:lnTo>
                    <a:pt x="34" y="383"/>
                  </a:lnTo>
                  <a:lnTo>
                    <a:pt x="41" y="390"/>
                  </a:lnTo>
                  <a:lnTo>
                    <a:pt x="37" y="387"/>
                  </a:lnTo>
                  <a:lnTo>
                    <a:pt x="45" y="394"/>
                  </a:lnTo>
                  <a:lnTo>
                    <a:pt x="49" y="396"/>
                  </a:lnTo>
                  <a:lnTo>
                    <a:pt x="60" y="396"/>
                  </a:lnTo>
                  <a:lnTo>
                    <a:pt x="64" y="394"/>
                  </a:lnTo>
                  <a:lnTo>
                    <a:pt x="71" y="387"/>
                  </a:lnTo>
                  <a:lnTo>
                    <a:pt x="73" y="383"/>
                  </a:lnTo>
                  <a:lnTo>
                    <a:pt x="73" y="372"/>
                  </a:lnTo>
                  <a:lnTo>
                    <a:pt x="71" y="368"/>
                  </a:lnTo>
                  <a:lnTo>
                    <a:pt x="68" y="364"/>
                  </a:lnTo>
                  <a:lnTo>
                    <a:pt x="66" y="360"/>
                  </a:lnTo>
                  <a:lnTo>
                    <a:pt x="56" y="341"/>
                  </a:lnTo>
                  <a:lnTo>
                    <a:pt x="56" y="336"/>
                  </a:lnTo>
                  <a:lnTo>
                    <a:pt x="51" y="324"/>
                  </a:lnTo>
                  <a:lnTo>
                    <a:pt x="49" y="319"/>
                  </a:lnTo>
                  <a:lnTo>
                    <a:pt x="49" y="313"/>
                  </a:lnTo>
                  <a:lnTo>
                    <a:pt x="47" y="309"/>
                  </a:lnTo>
                  <a:lnTo>
                    <a:pt x="47" y="306"/>
                  </a:lnTo>
                  <a:lnTo>
                    <a:pt x="43" y="294"/>
                  </a:lnTo>
                  <a:lnTo>
                    <a:pt x="43" y="291"/>
                  </a:lnTo>
                  <a:lnTo>
                    <a:pt x="41" y="285"/>
                  </a:lnTo>
                  <a:lnTo>
                    <a:pt x="41" y="281"/>
                  </a:lnTo>
                  <a:lnTo>
                    <a:pt x="39" y="275"/>
                  </a:lnTo>
                  <a:lnTo>
                    <a:pt x="39" y="266"/>
                  </a:lnTo>
                  <a:lnTo>
                    <a:pt x="37" y="260"/>
                  </a:lnTo>
                  <a:lnTo>
                    <a:pt x="37" y="230"/>
                  </a:lnTo>
                  <a:lnTo>
                    <a:pt x="37" y="198"/>
                  </a:lnTo>
                  <a:lnTo>
                    <a:pt x="39" y="191"/>
                  </a:lnTo>
                  <a:lnTo>
                    <a:pt x="41" y="179"/>
                  </a:lnTo>
                  <a:lnTo>
                    <a:pt x="49" y="143"/>
                  </a:lnTo>
                  <a:lnTo>
                    <a:pt x="53" y="134"/>
                  </a:lnTo>
                  <a:lnTo>
                    <a:pt x="53" y="125"/>
                  </a:lnTo>
                  <a:lnTo>
                    <a:pt x="56" y="119"/>
                  </a:lnTo>
                  <a:lnTo>
                    <a:pt x="60" y="109"/>
                  </a:lnTo>
                  <a:lnTo>
                    <a:pt x="71" y="89"/>
                  </a:lnTo>
                  <a:lnTo>
                    <a:pt x="73" y="85"/>
                  </a:lnTo>
                  <a:lnTo>
                    <a:pt x="79" y="77"/>
                  </a:lnTo>
                  <a:lnTo>
                    <a:pt x="83" y="72"/>
                  </a:lnTo>
                  <a:lnTo>
                    <a:pt x="88" y="66"/>
                  </a:lnTo>
                  <a:lnTo>
                    <a:pt x="92" y="60"/>
                  </a:lnTo>
                  <a:lnTo>
                    <a:pt x="94" y="59"/>
                  </a:lnTo>
                  <a:lnTo>
                    <a:pt x="100" y="55"/>
                  </a:lnTo>
                  <a:lnTo>
                    <a:pt x="105" y="49"/>
                  </a:lnTo>
                  <a:lnTo>
                    <a:pt x="107" y="47"/>
                  </a:lnTo>
                  <a:lnTo>
                    <a:pt x="113" y="45"/>
                  </a:lnTo>
                  <a:lnTo>
                    <a:pt x="119" y="42"/>
                  </a:lnTo>
                  <a:lnTo>
                    <a:pt x="122" y="42"/>
                  </a:lnTo>
                  <a:lnTo>
                    <a:pt x="130" y="40"/>
                  </a:lnTo>
                  <a:lnTo>
                    <a:pt x="134" y="38"/>
                  </a:lnTo>
                  <a:lnTo>
                    <a:pt x="143" y="38"/>
                  </a:lnTo>
                  <a:lnTo>
                    <a:pt x="151" y="38"/>
                  </a:lnTo>
                  <a:lnTo>
                    <a:pt x="154" y="40"/>
                  </a:lnTo>
                  <a:lnTo>
                    <a:pt x="162" y="42"/>
                  </a:lnTo>
                  <a:lnTo>
                    <a:pt x="166" y="42"/>
                  </a:lnTo>
                  <a:lnTo>
                    <a:pt x="171" y="45"/>
                  </a:lnTo>
                  <a:lnTo>
                    <a:pt x="177" y="47"/>
                  </a:lnTo>
                  <a:lnTo>
                    <a:pt x="179" y="49"/>
                  </a:lnTo>
                  <a:lnTo>
                    <a:pt x="185" y="55"/>
                  </a:lnTo>
                  <a:lnTo>
                    <a:pt x="190" y="59"/>
                  </a:lnTo>
                  <a:lnTo>
                    <a:pt x="192" y="60"/>
                  </a:lnTo>
                  <a:lnTo>
                    <a:pt x="196" y="66"/>
                  </a:lnTo>
                  <a:lnTo>
                    <a:pt x="202" y="72"/>
                  </a:lnTo>
                  <a:lnTo>
                    <a:pt x="205" y="77"/>
                  </a:lnTo>
                  <a:lnTo>
                    <a:pt x="211" y="85"/>
                  </a:lnTo>
                  <a:lnTo>
                    <a:pt x="213" y="89"/>
                  </a:lnTo>
                  <a:lnTo>
                    <a:pt x="224" y="109"/>
                  </a:lnTo>
                  <a:lnTo>
                    <a:pt x="228" y="119"/>
                  </a:lnTo>
                  <a:lnTo>
                    <a:pt x="232" y="125"/>
                  </a:lnTo>
                  <a:lnTo>
                    <a:pt x="232" y="134"/>
                  </a:lnTo>
                  <a:lnTo>
                    <a:pt x="236" y="143"/>
                  </a:lnTo>
                  <a:lnTo>
                    <a:pt x="243" y="179"/>
                  </a:lnTo>
                  <a:lnTo>
                    <a:pt x="245" y="191"/>
                  </a:lnTo>
                  <a:lnTo>
                    <a:pt x="247" y="198"/>
                  </a:lnTo>
                  <a:lnTo>
                    <a:pt x="247" y="221"/>
                  </a:lnTo>
                  <a:lnTo>
                    <a:pt x="249" y="234"/>
                  </a:lnTo>
                  <a:lnTo>
                    <a:pt x="251" y="225"/>
                  </a:lnTo>
                  <a:lnTo>
                    <a:pt x="247" y="232"/>
                  </a:lnTo>
                  <a:lnTo>
                    <a:pt x="247" y="260"/>
                  </a:lnTo>
                  <a:lnTo>
                    <a:pt x="245" y="266"/>
                  </a:lnTo>
                  <a:lnTo>
                    <a:pt x="245" y="277"/>
                  </a:lnTo>
                  <a:lnTo>
                    <a:pt x="243" y="283"/>
                  </a:lnTo>
                  <a:lnTo>
                    <a:pt x="243" y="287"/>
                  </a:lnTo>
                  <a:lnTo>
                    <a:pt x="241" y="292"/>
                  </a:lnTo>
                  <a:lnTo>
                    <a:pt x="241" y="298"/>
                  </a:lnTo>
                  <a:lnTo>
                    <a:pt x="237" y="309"/>
                  </a:lnTo>
                  <a:lnTo>
                    <a:pt x="237" y="315"/>
                  </a:lnTo>
                  <a:lnTo>
                    <a:pt x="236" y="321"/>
                  </a:lnTo>
                  <a:lnTo>
                    <a:pt x="234" y="324"/>
                  </a:lnTo>
                  <a:lnTo>
                    <a:pt x="230" y="336"/>
                  </a:lnTo>
                  <a:lnTo>
                    <a:pt x="228" y="340"/>
                  </a:lnTo>
                  <a:lnTo>
                    <a:pt x="226" y="345"/>
                  </a:lnTo>
                  <a:lnTo>
                    <a:pt x="222" y="353"/>
                  </a:lnTo>
                  <a:lnTo>
                    <a:pt x="220" y="358"/>
                  </a:lnTo>
                  <a:lnTo>
                    <a:pt x="217" y="366"/>
                  </a:lnTo>
                  <a:lnTo>
                    <a:pt x="211" y="372"/>
                  </a:lnTo>
                  <a:lnTo>
                    <a:pt x="209" y="379"/>
                  </a:lnTo>
                  <a:lnTo>
                    <a:pt x="207" y="383"/>
                  </a:lnTo>
                  <a:lnTo>
                    <a:pt x="209" y="379"/>
                  </a:lnTo>
                  <a:close/>
                </a:path>
              </a:pathLst>
            </a:custGeom>
            <a:solidFill>
              <a:srgbClr val="6666FF"/>
            </a:solidFill>
            <a:ln w="9525">
              <a:solidFill>
                <a:srgbClr val="6666FF"/>
              </a:solidFill>
              <a:round/>
              <a:headEnd/>
              <a:tailEnd/>
            </a:ln>
          </p:spPr>
          <p:txBody>
            <a:bodyPr/>
            <a:lstStyle/>
            <a:p>
              <a:endParaRPr lang="tr-TR"/>
            </a:p>
          </p:txBody>
        </p:sp>
        <p:sp>
          <p:nvSpPr>
            <p:cNvPr id="184336" name="Rectangle 42"/>
            <p:cNvSpPr>
              <a:spLocks noChangeArrowheads="1"/>
            </p:cNvSpPr>
            <p:nvPr/>
          </p:nvSpPr>
          <p:spPr bwMode="auto">
            <a:xfrm>
              <a:off x="4143" y="1507"/>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6666FF"/>
                  </a:solidFill>
                  <a:latin typeface="Swiss 721 SWA" charset="0"/>
                </a:rPr>
                <a:t>1/0</a:t>
              </a:r>
              <a:endParaRPr kumimoji="0" lang="en-US" altLang="tr-TR" b="1">
                <a:solidFill>
                  <a:srgbClr val="6666FF"/>
                </a:solidFill>
              </a:endParaRPr>
            </a:p>
          </p:txBody>
        </p:sp>
        <p:sp>
          <p:nvSpPr>
            <p:cNvPr id="184337" name="Freeform 43"/>
            <p:cNvSpPr>
              <a:spLocks/>
            </p:cNvSpPr>
            <p:nvPr/>
          </p:nvSpPr>
          <p:spPr bwMode="auto">
            <a:xfrm>
              <a:off x="4102" y="1831"/>
              <a:ext cx="38" cy="149"/>
            </a:xfrm>
            <a:custGeom>
              <a:avLst/>
              <a:gdLst>
                <a:gd name="T0" fmla="*/ 0 w 38"/>
                <a:gd name="T1" fmla="*/ 130 h 149"/>
                <a:gd name="T2" fmla="*/ 0 w 38"/>
                <a:gd name="T3" fmla="*/ 136 h 149"/>
                <a:gd name="T4" fmla="*/ 2 w 38"/>
                <a:gd name="T5" fmla="*/ 140 h 149"/>
                <a:gd name="T6" fmla="*/ 9 w 38"/>
                <a:gd name="T7" fmla="*/ 147 h 149"/>
                <a:gd name="T8" fmla="*/ 13 w 38"/>
                <a:gd name="T9" fmla="*/ 149 h 149"/>
                <a:gd name="T10" fmla="*/ 24 w 38"/>
                <a:gd name="T11" fmla="*/ 149 h 149"/>
                <a:gd name="T12" fmla="*/ 28 w 38"/>
                <a:gd name="T13" fmla="*/ 147 h 149"/>
                <a:gd name="T14" fmla="*/ 36 w 38"/>
                <a:gd name="T15" fmla="*/ 140 h 149"/>
                <a:gd name="T16" fmla="*/ 38 w 38"/>
                <a:gd name="T17" fmla="*/ 136 h 149"/>
                <a:gd name="T18" fmla="*/ 38 w 38"/>
                <a:gd name="T19" fmla="*/ 14 h 149"/>
                <a:gd name="T20" fmla="*/ 36 w 38"/>
                <a:gd name="T21" fmla="*/ 10 h 149"/>
                <a:gd name="T22" fmla="*/ 28 w 38"/>
                <a:gd name="T23" fmla="*/ 2 h 149"/>
                <a:gd name="T24" fmla="*/ 24 w 38"/>
                <a:gd name="T25" fmla="*/ 0 h 149"/>
                <a:gd name="T26" fmla="*/ 13 w 38"/>
                <a:gd name="T27" fmla="*/ 0 h 149"/>
                <a:gd name="T28" fmla="*/ 9 w 38"/>
                <a:gd name="T29" fmla="*/ 2 h 149"/>
                <a:gd name="T30" fmla="*/ 2 w 38"/>
                <a:gd name="T31" fmla="*/ 10 h 149"/>
                <a:gd name="T32" fmla="*/ 0 w 38"/>
                <a:gd name="T33" fmla="*/ 14 h 149"/>
                <a:gd name="T34" fmla="*/ 0 w 38"/>
                <a:gd name="T35" fmla="*/ 19 h 149"/>
                <a:gd name="T36" fmla="*/ 0 w 38"/>
                <a:gd name="T37" fmla="*/ 130 h 1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49">
                  <a:moveTo>
                    <a:pt x="0" y="130"/>
                  </a:moveTo>
                  <a:lnTo>
                    <a:pt x="0" y="136"/>
                  </a:lnTo>
                  <a:lnTo>
                    <a:pt x="2" y="140"/>
                  </a:lnTo>
                  <a:lnTo>
                    <a:pt x="9" y="147"/>
                  </a:lnTo>
                  <a:lnTo>
                    <a:pt x="13" y="149"/>
                  </a:lnTo>
                  <a:lnTo>
                    <a:pt x="24" y="149"/>
                  </a:lnTo>
                  <a:lnTo>
                    <a:pt x="28" y="147"/>
                  </a:lnTo>
                  <a:lnTo>
                    <a:pt x="36" y="140"/>
                  </a:lnTo>
                  <a:lnTo>
                    <a:pt x="38" y="136"/>
                  </a:lnTo>
                  <a:lnTo>
                    <a:pt x="38" y="14"/>
                  </a:lnTo>
                  <a:lnTo>
                    <a:pt x="36" y="10"/>
                  </a:lnTo>
                  <a:lnTo>
                    <a:pt x="28" y="2"/>
                  </a:lnTo>
                  <a:lnTo>
                    <a:pt x="24" y="0"/>
                  </a:lnTo>
                  <a:lnTo>
                    <a:pt x="13" y="0"/>
                  </a:lnTo>
                  <a:lnTo>
                    <a:pt x="9" y="2"/>
                  </a:lnTo>
                  <a:lnTo>
                    <a:pt x="2" y="10"/>
                  </a:lnTo>
                  <a:lnTo>
                    <a:pt x="0" y="14"/>
                  </a:lnTo>
                  <a:lnTo>
                    <a:pt x="0" y="19"/>
                  </a:lnTo>
                  <a:lnTo>
                    <a:pt x="0" y="130"/>
                  </a:lnTo>
                  <a:close/>
                </a:path>
              </a:pathLst>
            </a:custGeom>
            <a:solidFill>
              <a:srgbClr val="6666FF"/>
            </a:solidFill>
            <a:ln w="9525">
              <a:solidFill>
                <a:srgbClr val="6666FF"/>
              </a:solidFill>
              <a:round/>
              <a:headEnd/>
              <a:tailEnd/>
            </a:ln>
          </p:spPr>
          <p:txBody>
            <a:bodyPr/>
            <a:lstStyle/>
            <a:p>
              <a:endParaRPr lang="tr-TR"/>
            </a:p>
          </p:txBody>
        </p:sp>
        <p:sp>
          <p:nvSpPr>
            <p:cNvPr id="184338" name="Freeform 44"/>
            <p:cNvSpPr>
              <a:spLocks/>
            </p:cNvSpPr>
            <p:nvPr/>
          </p:nvSpPr>
          <p:spPr bwMode="auto">
            <a:xfrm>
              <a:off x="4107" y="1884"/>
              <a:ext cx="121" cy="113"/>
            </a:xfrm>
            <a:custGeom>
              <a:avLst/>
              <a:gdLst>
                <a:gd name="T0" fmla="*/ 6 w 121"/>
                <a:gd name="T1" fmla="*/ 81 h 113"/>
                <a:gd name="T2" fmla="*/ 4 w 121"/>
                <a:gd name="T3" fmla="*/ 85 h 113"/>
                <a:gd name="T4" fmla="*/ 0 w 121"/>
                <a:gd name="T5" fmla="*/ 89 h 113"/>
                <a:gd name="T6" fmla="*/ 0 w 121"/>
                <a:gd name="T7" fmla="*/ 98 h 113"/>
                <a:gd name="T8" fmla="*/ 2 w 121"/>
                <a:gd name="T9" fmla="*/ 104 h 113"/>
                <a:gd name="T10" fmla="*/ 6 w 121"/>
                <a:gd name="T11" fmla="*/ 108 h 113"/>
                <a:gd name="T12" fmla="*/ 10 w 121"/>
                <a:gd name="T13" fmla="*/ 110 h 113"/>
                <a:gd name="T14" fmla="*/ 14 w 121"/>
                <a:gd name="T15" fmla="*/ 113 h 113"/>
                <a:gd name="T16" fmla="*/ 23 w 121"/>
                <a:gd name="T17" fmla="*/ 113 h 113"/>
                <a:gd name="T18" fmla="*/ 29 w 121"/>
                <a:gd name="T19" fmla="*/ 111 h 113"/>
                <a:gd name="T20" fmla="*/ 33 w 121"/>
                <a:gd name="T21" fmla="*/ 108 h 113"/>
                <a:gd name="T22" fmla="*/ 116 w 121"/>
                <a:gd name="T23" fmla="*/ 32 h 113"/>
                <a:gd name="T24" fmla="*/ 117 w 121"/>
                <a:gd name="T25" fmla="*/ 28 h 113"/>
                <a:gd name="T26" fmla="*/ 121 w 121"/>
                <a:gd name="T27" fmla="*/ 25 h 113"/>
                <a:gd name="T28" fmla="*/ 121 w 121"/>
                <a:gd name="T29" fmla="*/ 15 h 113"/>
                <a:gd name="T30" fmla="*/ 119 w 121"/>
                <a:gd name="T31" fmla="*/ 10 h 113"/>
                <a:gd name="T32" fmla="*/ 116 w 121"/>
                <a:gd name="T33" fmla="*/ 6 h 113"/>
                <a:gd name="T34" fmla="*/ 112 w 121"/>
                <a:gd name="T35" fmla="*/ 4 h 113"/>
                <a:gd name="T36" fmla="*/ 108 w 121"/>
                <a:gd name="T37" fmla="*/ 0 h 113"/>
                <a:gd name="T38" fmla="*/ 99 w 121"/>
                <a:gd name="T39" fmla="*/ 0 h 113"/>
                <a:gd name="T40" fmla="*/ 93 w 121"/>
                <a:gd name="T41" fmla="*/ 2 h 113"/>
                <a:gd name="T42" fmla="*/ 89 w 121"/>
                <a:gd name="T43" fmla="*/ 6 h 113"/>
                <a:gd name="T44" fmla="*/ 6 w 121"/>
                <a:gd name="T45" fmla="*/ 81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1" h="113">
                  <a:moveTo>
                    <a:pt x="6" y="81"/>
                  </a:moveTo>
                  <a:lnTo>
                    <a:pt x="4" y="85"/>
                  </a:lnTo>
                  <a:lnTo>
                    <a:pt x="0" y="89"/>
                  </a:lnTo>
                  <a:lnTo>
                    <a:pt x="0" y="98"/>
                  </a:lnTo>
                  <a:lnTo>
                    <a:pt x="2" y="104"/>
                  </a:lnTo>
                  <a:lnTo>
                    <a:pt x="6" y="108"/>
                  </a:lnTo>
                  <a:lnTo>
                    <a:pt x="10" y="110"/>
                  </a:lnTo>
                  <a:lnTo>
                    <a:pt x="14" y="113"/>
                  </a:lnTo>
                  <a:lnTo>
                    <a:pt x="23" y="113"/>
                  </a:lnTo>
                  <a:lnTo>
                    <a:pt x="29" y="111"/>
                  </a:lnTo>
                  <a:lnTo>
                    <a:pt x="33" y="108"/>
                  </a:lnTo>
                  <a:lnTo>
                    <a:pt x="116" y="32"/>
                  </a:lnTo>
                  <a:lnTo>
                    <a:pt x="117" y="28"/>
                  </a:lnTo>
                  <a:lnTo>
                    <a:pt x="121" y="25"/>
                  </a:lnTo>
                  <a:lnTo>
                    <a:pt x="121" y="15"/>
                  </a:lnTo>
                  <a:lnTo>
                    <a:pt x="119" y="10"/>
                  </a:lnTo>
                  <a:lnTo>
                    <a:pt x="116" y="6"/>
                  </a:lnTo>
                  <a:lnTo>
                    <a:pt x="112" y="4"/>
                  </a:lnTo>
                  <a:lnTo>
                    <a:pt x="108" y="0"/>
                  </a:lnTo>
                  <a:lnTo>
                    <a:pt x="99" y="0"/>
                  </a:lnTo>
                  <a:lnTo>
                    <a:pt x="93" y="2"/>
                  </a:lnTo>
                  <a:lnTo>
                    <a:pt x="89" y="6"/>
                  </a:lnTo>
                  <a:lnTo>
                    <a:pt x="6" y="81"/>
                  </a:lnTo>
                  <a:close/>
                </a:path>
              </a:pathLst>
            </a:custGeom>
            <a:solidFill>
              <a:srgbClr val="6666FF"/>
            </a:solidFill>
            <a:ln w="9525">
              <a:solidFill>
                <a:srgbClr val="6666FF"/>
              </a:solidFill>
              <a:round/>
              <a:headEnd/>
              <a:tailEnd/>
            </a:ln>
          </p:spPr>
          <p:txBody>
            <a:bodyPr/>
            <a:lstStyle/>
            <a:p>
              <a:endParaRPr lang="tr-TR"/>
            </a:p>
          </p:txBody>
        </p:sp>
      </p:grpSp>
      <p:grpSp>
        <p:nvGrpSpPr>
          <p:cNvPr id="533549" name="Group 45"/>
          <p:cNvGrpSpPr>
            <a:grpSpLocks/>
          </p:cNvGrpSpPr>
          <p:nvPr/>
        </p:nvGrpSpPr>
        <p:grpSpPr bwMode="auto">
          <a:xfrm>
            <a:off x="3582988" y="3616325"/>
            <a:ext cx="1087437" cy="730250"/>
            <a:chOff x="2257" y="2278"/>
            <a:chExt cx="685" cy="460"/>
          </a:xfrm>
        </p:grpSpPr>
        <p:sp>
          <p:nvSpPr>
            <p:cNvPr id="184331" name="Freeform 46"/>
            <p:cNvSpPr>
              <a:spLocks/>
            </p:cNvSpPr>
            <p:nvPr/>
          </p:nvSpPr>
          <p:spPr bwMode="auto">
            <a:xfrm>
              <a:off x="2274" y="2278"/>
              <a:ext cx="668" cy="253"/>
            </a:xfrm>
            <a:custGeom>
              <a:avLst/>
              <a:gdLst>
                <a:gd name="T0" fmla="*/ 668 w 668"/>
                <a:gd name="T1" fmla="*/ 15 h 253"/>
                <a:gd name="T2" fmla="*/ 654 w 668"/>
                <a:gd name="T3" fmla="*/ 0 h 253"/>
                <a:gd name="T4" fmla="*/ 632 w 668"/>
                <a:gd name="T5" fmla="*/ 10 h 253"/>
                <a:gd name="T6" fmla="*/ 615 w 668"/>
                <a:gd name="T7" fmla="*/ 36 h 253"/>
                <a:gd name="T8" fmla="*/ 596 w 668"/>
                <a:gd name="T9" fmla="*/ 63 h 253"/>
                <a:gd name="T10" fmla="*/ 577 w 668"/>
                <a:gd name="T11" fmla="*/ 85 h 253"/>
                <a:gd name="T12" fmla="*/ 558 w 668"/>
                <a:gd name="T13" fmla="*/ 106 h 253"/>
                <a:gd name="T14" fmla="*/ 520 w 668"/>
                <a:gd name="T15" fmla="*/ 146 h 253"/>
                <a:gd name="T16" fmla="*/ 488 w 668"/>
                <a:gd name="T17" fmla="*/ 168 h 253"/>
                <a:gd name="T18" fmla="*/ 424 w 668"/>
                <a:gd name="T19" fmla="*/ 204 h 253"/>
                <a:gd name="T20" fmla="*/ 418 w 668"/>
                <a:gd name="T21" fmla="*/ 204 h 253"/>
                <a:gd name="T22" fmla="*/ 379 w 668"/>
                <a:gd name="T23" fmla="*/ 213 h 253"/>
                <a:gd name="T24" fmla="*/ 300 w 668"/>
                <a:gd name="T25" fmla="*/ 215 h 253"/>
                <a:gd name="T26" fmla="*/ 271 w 668"/>
                <a:gd name="T27" fmla="*/ 212 h 253"/>
                <a:gd name="T28" fmla="*/ 245 w 668"/>
                <a:gd name="T29" fmla="*/ 208 h 253"/>
                <a:gd name="T30" fmla="*/ 220 w 668"/>
                <a:gd name="T31" fmla="*/ 204 h 253"/>
                <a:gd name="T32" fmla="*/ 177 w 668"/>
                <a:gd name="T33" fmla="*/ 191 h 253"/>
                <a:gd name="T34" fmla="*/ 160 w 668"/>
                <a:gd name="T35" fmla="*/ 185 h 253"/>
                <a:gd name="T36" fmla="*/ 135 w 668"/>
                <a:gd name="T37" fmla="*/ 172 h 253"/>
                <a:gd name="T38" fmla="*/ 107 w 668"/>
                <a:gd name="T39" fmla="*/ 151 h 253"/>
                <a:gd name="T40" fmla="*/ 88 w 668"/>
                <a:gd name="T41" fmla="*/ 136 h 253"/>
                <a:gd name="T42" fmla="*/ 60 w 668"/>
                <a:gd name="T43" fmla="*/ 98 h 253"/>
                <a:gd name="T44" fmla="*/ 47 w 668"/>
                <a:gd name="T45" fmla="*/ 74 h 253"/>
                <a:gd name="T46" fmla="*/ 41 w 668"/>
                <a:gd name="T47" fmla="*/ 57 h 253"/>
                <a:gd name="T48" fmla="*/ 34 w 668"/>
                <a:gd name="T49" fmla="*/ 38 h 253"/>
                <a:gd name="T50" fmla="*/ 22 w 668"/>
                <a:gd name="T51" fmla="*/ 30 h 253"/>
                <a:gd name="T52" fmla="*/ 7 w 668"/>
                <a:gd name="T53" fmla="*/ 34 h 253"/>
                <a:gd name="T54" fmla="*/ 0 w 668"/>
                <a:gd name="T55" fmla="*/ 46 h 253"/>
                <a:gd name="T56" fmla="*/ 1 w 668"/>
                <a:gd name="T57" fmla="*/ 61 h 253"/>
                <a:gd name="T58" fmla="*/ 11 w 668"/>
                <a:gd name="T59" fmla="*/ 83 h 253"/>
                <a:gd name="T60" fmla="*/ 20 w 668"/>
                <a:gd name="T61" fmla="*/ 104 h 253"/>
                <a:gd name="T62" fmla="*/ 49 w 668"/>
                <a:gd name="T63" fmla="*/ 147 h 253"/>
                <a:gd name="T64" fmla="*/ 68 w 668"/>
                <a:gd name="T65" fmla="*/ 166 h 253"/>
                <a:gd name="T66" fmla="*/ 94 w 668"/>
                <a:gd name="T67" fmla="*/ 191 h 253"/>
                <a:gd name="T68" fmla="*/ 130 w 668"/>
                <a:gd name="T69" fmla="*/ 213 h 253"/>
                <a:gd name="T70" fmla="*/ 152 w 668"/>
                <a:gd name="T71" fmla="*/ 223 h 253"/>
                <a:gd name="T72" fmla="*/ 181 w 668"/>
                <a:gd name="T73" fmla="*/ 230 h 253"/>
                <a:gd name="T74" fmla="*/ 222 w 668"/>
                <a:gd name="T75" fmla="*/ 244 h 253"/>
                <a:gd name="T76" fmla="*/ 247 w 668"/>
                <a:gd name="T77" fmla="*/ 247 h 253"/>
                <a:gd name="T78" fmla="*/ 277 w 668"/>
                <a:gd name="T79" fmla="*/ 251 h 253"/>
                <a:gd name="T80" fmla="*/ 364 w 668"/>
                <a:gd name="T81" fmla="*/ 253 h 253"/>
                <a:gd name="T82" fmla="*/ 392 w 668"/>
                <a:gd name="T83" fmla="*/ 249 h 253"/>
                <a:gd name="T84" fmla="*/ 435 w 668"/>
                <a:gd name="T85" fmla="*/ 240 h 253"/>
                <a:gd name="T86" fmla="*/ 488 w 668"/>
                <a:gd name="T87" fmla="*/ 213 h 253"/>
                <a:gd name="T88" fmla="*/ 524 w 668"/>
                <a:gd name="T89" fmla="*/ 189 h 253"/>
                <a:gd name="T90" fmla="*/ 552 w 668"/>
                <a:gd name="T91" fmla="*/ 164 h 253"/>
                <a:gd name="T92" fmla="*/ 592 w 668"/>
                <a:gd name="T93" fmla="*/ 125 h 253"/>
                <a:gd name="T94" fmla="*/ 613 w 668"/>
                <a:gd name="T95" fmla="*/ 102 h 253"/>
                <a:gd name="T96" fmla="*/ 632 w 668"/>
                <a:gd name="T97" fmla="*/ 76 h 253"/>
                <a:gd name="T98" fmla="*/ 656 w 668"/>
                <a:gd name="T99" fmla="*/ 40 h 25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68" h="253">
                  <a:moveTo>
                    <a:pt x="666" y="29"/>
                  </a:moveTo>
                  <a:lnTo>
                    <a:pt x="668" y="25"/>
                  </a:lnTo>
                  <a:lnTo>
                    <a:pt x="668" y="15"/>
                  </a:lnTo>
                  <a:lnTo>
                    <a:pt x="666" y="10"/>
                  </a:lnTo>
                  <a:lnTo>
                    <a:pt x="658" y="2"/>
                  </a:lnTo>
                  <a:lnTo>
                    <a:pt x="654" y="0"/>
                  </a:lnTo>
                  <a:lnTo>
                    <a:pt x="645" y="0"/>
                  </a:lnTo>
                  <a:lnTo>
                    <a:pt x="639" y="2"/>
                  </a:lnTo>
                  <a:lnTo>
                    <a:pt x="632" y="10"/>
                  </a:lnTo>
                  <a:lnTo>
                    <a:pt x="634" y="8"/>
                  </a:lnTo>
                  <a:lnTo>
                    <a:pt x="626" y="17"/>
                  </a:lnTo>
                  <a:lnTo>
                    <a:pt x="615" y="36"/>
                  </a:lnTo>
                  <a:lnTo>
                    <a:pt x="609" y="44"/>
                  </a:lnTo>
                  <a:lnTo>
                    <a:pt x="601" y="53"/>
                  </a:lnTo>
                  <a:lnTo>
                    <a:pt x="596" y="63"/>
                  </a:lnTo>
                  <a:lnTo>
                    <a:pt x="590" y="68"/>
                  </a:lnTo>
                  <a:lnTo>
                    <a:pt x="583" y="76"/>
                  </a:lnTo>
                  <a:lnTo>
                    <a:pt x="577" y="85"/>
                  </a:lnTo>
                  <a:lnTo>
                    <a:pt x="573" y="93"/>
                  </a:lnTo>
                  <a:lnTo>
                    <a:pt x="566" y="98"/>
                  </a:lnTo>
                  <a:lnTo>
                    <a:pt x="558" y="106"/>
                  </a:lnTo>
                  <a:lnTo>
                    <a:pt x="534" y="130"/>
                  </a:lnTo>
                  <a:lnTo>
                    <a:pt x="526" y="138"/>
                  </a:lnTo>
                  <a:lnTo>
                    <a:pt x="520" y="146"/>
                  </a:lnTo>
                  <a:lnTo>
                    <a:pt x="507" y="155"/>
                  </a:lnTo>
                  <a:lnTo>
                    <a:pt x="501" y="159"/>
                  </a:lnTo>
                  <a:lnTo>
                    <a:pt x="488" y="168"/>
                  </a:lnTo>
                  <a:lnTo>
                    <a:pt x="471" y="178"/>
                  </a:lnTo>
                  <a:lnTo>
                    <a:pt x="466" y="183"/>
                  </a:lnTo>
                  <a:lnTo>
                    <a:pt x="424" y="204"/>
                  </a:lnTo>
                  <a:lnTo>
                    <a:pt x="426" y="204"/>
                  </a:lnTo>
                  <a:lnTo>
                    <a:pt x="428" y="202"/>
                  </a:lnTo>
                  <a:lnTo>
                    <a:pt x="418" y="204"/>
                  </a:lnTo>
                  <a:lnTo>
                    <a:pt x="403" y="208"/>
                  </a:lnTo>
                  <a:lnTo>
                    <a:pt x="384" y="212"/>
                  </a:lnTo>
                  <a:lnTo>
                    <a:pt x="379" y="213"/>
                  </a:lnTo>
                  <a:lnTo>
                    <a:pt x="369" y="213"/>
                  </a:lnTo>
                  <a:lnTo>
                    <a:pt x="360" y="215"/>
                  </a:lnTo>
                  <a:lnTo>
                    <a:pt x="300" y="215"/>
                  </a:lnTo>
                  <a:lnTo>
                    <a:pt x="290" y="213"/>
                  </a:lnTo>
                  <a:lnTo>
                    <a:pt x="281" y="213"/>
                  </a:lnTo>
                  <a:lnTo>
                    <a:pt x="271" y="212"/>
                  </a:lnTo>
                  <a:lnTo>
                    <a:pt x="262" y="212"/>
                  </a:lnTo>
                  <a:lnTo>
                    <a:pt x="254" y="210"/>
                  </a:lnTo>
                  <a:lnTo>
                    <a:pt x="245" y="208"/>
                  </a:lnTo>
                  <a:lnTo>
                    <a:pt x="235" y="208"/>
                  </a:lnTo>
                  <a:lnTo>
                    <a:pt x="230" y="206"/>
                  </a:lnTo>
                  <a:lnTo>
                    <a:pt x="220" y="204"/>
                  </a:lnTo>
                  <a:lnTo>
                    <a:pt x="200" y="200"/>
                  </a:lnTo>
                  <a:lnTo>
                    <a:pt x="192" y="196"/>
                  </a:lnTo>
                  <a:lnTo>
                    <a:pt x="177" y="191"/>
                  </a:lnTo>
                  <a:lnTo>
                    <a:pt x="166" y="189"/>
                  </a:lnTo>
                  <a:lnTo>
                    <a:pt x="168" y="189"/>
                  </a:lnTo>
                  <a:lnTo>
                    <a:pt x="160" y="185"/>
                  </a:lnTo>
                  <a:lnTo>
                    <a:pt x="154" y="183"/>
                  </a:lnTo>
                  <a:lnTo>
                    <a:pt x="149" y="179"/>
                  </a:lnTo>
                  <a:lnTo>
                    <a:pt x="135" y="172"/>
                  </a:lnTo>
                  <a:lnTo>
                    <a:pt x="130" y="170"/>
                  </a:lnTo>
                  <a:lnTo>
                    <a:pt x="117" y="161"/>
                  </a:lnTo>
                  <a:lnTo>
                    <a:pt x="107" y="151"/>
                  </a:lnTo>
                  <a:lnTo>
                    <a:pt x="98" y="146"/>
                  </a:lnTo>
                  <a:lnTo>
                    <a:pt x="94" y="140"/>
                  </a:lnTo>
                  <a:lnTo>
                    <a:pt x="88" y="136"/>
                  </a:lnTo>
                  <a:lnTo>
                    <a:pt x="81" y="125"/>
                  </a:lnTo>
                  <a:lnTo>
                    <a:pt x="75" y="121"/>
                  </a:lnTo>
                  <a:lnTo>
                    <a:pt x="60" y="98"/>
                  </a:lnTo>
                  <a:lnTo>
                    <a:pt x="58" y="93"/>
                  </a:lnTo>
                  <a:lnTo>
                    <a:pt x="51" y="78"/>
                  </a:lnTo>
                  <a:lnTo>
                    <a:pt x="47" y="74"/>
                  </a:lnTo>
                  <a:lnTo>
                    <a:pt x="45" y="68"/>
                  </a:lnTo>
                  <a:lnTo>
                    <a:pt x="41" y="61"/>
                  </a:lnTo>
                  <a:lnTo>
                    <a:pt x="41" y="57"/>
                  </a:lnTo>
                  <a:lnTo>
                    <a:pt x="39" y="49"/>
                  </a:lnTo>
                  <a:lnTo>
                    <a:pt x="35" y="44"/>
                  </a:lnTo>
                  <a:lnTo>
                    <a:pt x="34" y="38"/>
                  </a:lnTo>
                  <a:lnTo>
                    <a:pt x="32" y="36"/>
                  </a:lnTo>
                  <a:lnTo>
                    <a:pt x="26" y="32"/>
                  </a:lnTo>
                  <a:lnTo>
                    <a:pt x="22" y="30"/>
                  </a:lnTo>
                  <a:lnTo>
                    <a:pt x="17" y="30"/>
                  </a:lnTo>
                  <a:lnTo>
                    <a:pt x="13" y="32"/>
                  </a:lnTo>
                  <a:lnTo>
                    <a:pt x="7" y="34"/>
                  </a:lnTo>
                  <a:lnTo>
                    <a:pt x="5" y="36"/>
                  </a:lnTo>
                  <a:lnTo>
                    <a:pt x="1" y="42"/>
                  </a:lnTo>
                  <a:lnTo>
                    <a:pt x="0" y="46"/>
                  </a:lnTo>
                  <a:lnTo>
                    <a:pt x="0" y="51"/>
                  </a:lnTo>
                  <a:lnTo>
                    <a:pt x="1" y="55"/>
                  </a:lnTo>
                  <a:lnTo>
                    <a:pt x="1" y="61"/>
                  </a:lnTo>
                  <a:lnTo>
                    <a:pt x="3" y="68"/>
                  </a:lnTo>
                  <a:lnTo>
                    <a:pt x="7" y="76"/>
                  </a:lnTo>
                  <a:lnTo>
                    <a:pt x="11" y="83"/>
                  </a:lnTo>
                  <a:lnTo>
                    <a:pt x="13" y="89"/>
                  </a:lnTo>
                  <a:lnTo>
                    <a:pt x="17" y="96"/>
                  </a:lnTo>
                  <a:lnTo>
                    <a:pt x="20" y="104"/>
                  </a:lnTo>
                  <a:lnTo>
                    <a:pt x="24" y="108"/>
                  </a:lnTo>
                  <a:lnTo>
                    <a:pt x="26" y="113"/>
                  </a:lnTo>
                  <a:lnTo>
                    <a:pt x="49" y="147"/>
                  </a:lnTo>
                  <a:lnTo>
                    <a:pt x="54" y="151"/>
                  </a:lnTo>
                  <a:lnTo>
                    <a:pt x="62" y="162"/>
                  </a:lnTo>
                  <a:lnTo>
                    <a:pt x="68" y="166"/>
                  </a:lnTo>
                  <a:lnTo>
                    <a:pt x="71" y="172"/>
                  </a:lnTo>
                  <a:lnTo>
                    <a:pt x="85" y="181"/>
                  </a:lnTo>
                  <a:lnTo>
                    <a:pt x="94" y="191"/>
                  </a:lnTo>
                  <a:lnTo>
                    <a:pt x="115" y="204"/>
                  </a:lnTo>
                  <a:lnTo>
                    <a:pt x="120" y="206"/>
                  </a:lnTo>
                  <a:lnTo>
                    <a:pt x="130" y="213"/>
                  </a:lnTo>
                  <a:lnTo>
                    <a:pt x="139" y="217"/>
                  </a:lnTo>
                  <a:lnTo>
                    <a:pt x="145" y="219"/>
                  </a:lnTo>
                  <a:lnTo>
                    <a:pt x="152" y="223"/>
                  </a:lnTo>
                  <a:lnTo>
                    <a:pt x="154" y="223"/>
                  </a:lnTo>
                  <a:lnTo>
                    <a:pt x="166" y="228"/>
                  </a:lnTo>
                  <a:lnTo>
                    <a:pt x="181" y="230"/>
                  </a:lnTo>
                  <a:lnTo>
                    <a:pt x="188" y="234"/>
                  </a:lnTo>
                  <a:lnTo>
                    <a:pt x="213" y="242"/>
                  </a:lnTo>
                  <a:lnTo>
                    <a:pt x="222" y="244"/>
                  </a:lnTo>
                  <a:lnTo>
                    <a:pt x="232" y="245"/>
                  </a:lnTo>
                  <a:lnTo>
                    <a:pt x="241" y="245"/>
                  </a:lnTo>
                  <a:lnTo>
                    <a:pt x="247" y="247"/>
                  </a:lnTo>
                  <a:lnTo>
                    <a:pt x="258" y="249"/>
                  </a:lnTo>
                  <a:lnTo>
                    <a:pt x="268" y="249"/>
                  </a:lnTo>
                  <a:lnTo>
                    <a:pt x="277" y="251"/>
                  </a:lnTo>
                  <a:lnTo>
                    <a:pt x="286" y="251"/>
                  </a:lnTo>
                  <a:lnTo>
                    <a:pt x="296" y="253"/>
                  </a:lnTo>
                  <a:lnTo>
                    <a:pt x="364" y="253"/>
                  </a:lnTo>
                  <a:lnTo>
                    <a:pt x="373" y="251"/>
                  </a:lnTo>
                  <a:lnTo>
                    <a:pt x="383" y="251"/>
                  </a:lnTo>
                  <a:lnTo>
                    <a:pt x="392" y="249"/>
                  </a:lnTo>
                  <a:lnTo>
                    <a:pt x="411" y="245"/>
                  </a:lnTo>
                  <a:lnTo>
                    <a:pt x="426" y="242"/>
                  </a:lnTo>
                  <a:lnTo>
                    <a:pt x="435" y="240"/>
                  </a:lnTo>
                  <a:lnTo>
                    <a:pt x="437" y="238"/>
                  </a:lnTo>
                  <a:lnTo>
                    <a:pt x="439" y="238"/>
                  </a:lnTo>
                  <a:lnTo>
                    <a:pt x="488" y="213"/>
                  </a:lnTo>
                  <a:lnTo>
                    <a:pt x="494" y="208"/>
                  </a:lnTo>
                  <a:lnTo>
                    <a:pt x="507" y="202"/>
                  </a:lnTo>
                  <a:lnTo>
                    <a:pt x="524" y="189"/>
                  </a:lnTo>
                  <a:lnTo>
                    <a:pt x="530" y="185"/>
                  </a:lnTo>
                  <a:lnTo>
                    <a:pt x="547" y="172"/>
                  </a:lnTo>
                  <a:lnTo>
                    <a:pt x="552" y="164"/>
                  </a:lnTo>
                  <a:lnTo>
                    <a:pt x="560" y="161"/>
                  </a:lnTo>
                  <a:lnTo>
                    <a:pt x="588" y="132"/>
                  </a:lnTo>
                  <a:lnTo>
                    <a:pt x="592" y="125"/>
                  </a:lnTo>
                  <a:lnTo>
                    <a:pt x="600" y="119"/>
                  </a:lnTo>
                  <a:lnTo>
                    <a:pt x="607" y="108"/>
                  </a:lnTo>
                  <a:lnTo>
                    <a:pt x="613" y="102"/>
                  </a:lnTo>
                  <a:lnTo>
                    <a:pt x="620" y="95"/>
                  </a:lnTo>
                  <a:lnTo>
                    <a:pt x="626" y="85"/>
                  </a:lnTo>
                  <a:lnTo>
                    <a:pt x="632" y="76"/>
                  </a:lnTo>
                  <a:lnTo>
                    <a:pt x="639" y="66"/>
                  </a:lnTo>
                  <a:lnTo>
                    <a:pt x="645" y="59"/>
                  </a:lnTo>
                  <a:lnTo>
                    <a:pt x="656" y="40"/>
                  </a:lnTo>
                  <a:lnTo>
                    <a:pt x="664" y="30"/>
                  </a:lnTo>
                  <a:lnTo>
                    <a:pt x="666" y="29"/>
                  </a:lnTo>
                  <a:close/>
                </a:path>
              </a:pathLst>
            </a:custGeom>
            <a:solidFill>
              <a:srgbClr val="6666FF"/>
            </a:solidFill>
            <a:ln w="9525">
              <a:solidFill>
                <a:srgbClr val="6666FF"/>
              </a:solidFill>
              <a:round/>
              <a:headEnd/>
              <a:tailEnd/>
            </a:ln>
          </p:spPr>
          <p:txBody>
            <a:bodyPr/>
            <a:lstStyle/>
            <a:p>
              <a:endParaRPr lang="tr-TR"/>
            </a:p>
          </p:txBody>
        </p:sp>
        <p:sp>
          <p:nvSpPr>
            <p:cNvPr id="184332" name="Rectangle 47"/>
            <p:cNvSpPr>
              <a:spLocks noChangeArrowheads="1"/>
            </p:cNvSpPr>
            <p:nvPr/>
          </p:nvSpPr>
          <p:spPr bwMode="auto">
            <a:xfrm>
              <a:off x="2675" y="2508"/>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6666FF"/>
                  </a:solidFill>
                  <a:latin typeface="Swiss 721 SWA" charset="0"/>
                </a:rPr>
                <a:t>0/0</a:t>
              </a:r>
              <a:endParaRPr kumimoji="0" lang="en-US" altLang="tr-TR" b="1">
                <a:solidFill>
                  <a:srgbClr val="6666FF"/>
                </a:solidFill>
              </a:endParaRPr>
            </a:p>
          </p:txBody>
        </p:sp>
        <p:sp>
          <p:nvSpPr>
            <p:cNvPr id="184333" name="Freeform 48"/>
            <p:cNvSpPr>
              <a:spLocks/>
            </p:cNvSpPr>
            <p:nvPr/>
          </p:nvSpPr>
          <p:spPr bwMode="auto">
            <a:xfrm>
              <a:off x="2262" y="2290"/>
              <a:ext cx="127" cy="109"/>
            </a:xfrm>
            <a:custGeom>
              <a:avLst/>
              <a:gdLst>
                <a:gd name="T0" fmla="*/ 30 w 127"/>
                <a:gd name="T1" fmla="*/ 3 h 109"/>
                <a:gd name="T2" fmla="*/ 23 w 127"/>
                <a:gd name="T3" fmla="*/ 0 h 109"/>
                <a:gd name="T4" fmla="*/ 17 w 127"/>
                <a:gd name="T5" fmla="*/ 0 h 109"/>
                <a:gd name="T6" fmla="*/ 12 w 127"/>
                <a:gd name="T7" fmla="*/ 1 h 109"/>
                <a:gd name="T8" fmla="*/ 8 w 127"/>
                <a:gd name="T9" fmla="*/ 3 h 109"/>
                <a:gd name="T10" fmla="*/ 4 w 127"/>
                <a:gd name="T11" fmla="*/ 7 h 109"/>
                <a:gd name="T12" fmla="*/ 0 w 127"/>
                <a:gd name="T13" fmla="*/ 15 h 109"/>
                <a:gd name="T14" fmla="*/ 0 w 127"/>
                <a:gd name="T15" fmla="*/ 20 h 109"/>
                <a:gd name="T16" fmla="*/ 2 w 127"/>
                <a:gd name="T17" fmla="*/ 26 h 109"/>
                <a:gd name="T18" fmla="*/ 4 w 127"/>
                <a:gd name="T19" fmla="*/ 30 h 109"/>
                <a:gd name="T20" fmla="*/ 8 w 127"/>
                <a:gd name="T21" fmla="*/ 34 h 109"/>
                <a:gd name="T22" fmla="*/ 97 w 127"/>
                <a:gd name="T23" fmla="*/ 105 h 109"/>
                <a:gd name="T24" fmla="*/ 104 w 127"/>
                <a:gd name="T25" fmla="*/ 109 h 109"/>
                <a:gd name="T26" fmla="*/ 110 w 127"/>
                <a:gd name="T27" fmla="*/ 109 h 109"/>
                <a:gd name="T28" fmla="*/ 115 w 127"/>
                <a:gd name="T29" fmla="*/ 107 h 109"/>
                <a:gd name="T30" fmla="*/ 119 w 127"/>
                <a:gd name="T31" fmla="*/ 105 h 109"/>
                <a:gd name="T32" fmla="*/ 123 w 127"/>
                <a:gd name="T33" fmla="*/ 101 h 109"/>
                <a:gd name="T34" fmla="*/ 127 w 127"/>
                <a:gd name="T35" fmla="*/ 94 h 109"/>
                <a:gd name="T36" fmla="*/ 127 w 127"/>
                <a:gd name="T37" fmla="*/ 88 h 109"/>
                <a:gd name="T38" fmla="*/ 125 w 127"/>
                <a:gd name="T39" fmla="*/ 83 h 109"/>
                <a:gd name="T40" fmla="*/ 123 w 127"/>
                <a:gd name="T41" fmla="*/ 79 h 109"/>
                <a:gd name="T42" fmla="*/ 119 w 127"/>
                <a:gd name="T43" fmla="*/ 75 h 109"/>
                <a:gd name="T44" fmla="*/ 30 w 127"/>
                <a:gd name="T45" fmla="*/ 3 h 10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7" h="109">
                  <a:moveTo>
                    <a:pt x="30" y="3"/>
                  </a:moveTo>
                  <a:lnTo>
                    <a:pt x="23" y="0"/>
                  </a:lnTo>
                  <a:lnTo>
                    <a:pt x="17" y="0"/>
                  </a:lnTo>
                  <a:lnTo>
                    <a:pt x="12" y="1"/>
                  </a:lnTo>
                  <a:lnTo>
                    <a:pt x="8" y="3"/>
                  </a:lnTo>
                  <a:lnTo>
                    <a:pt x="4" y="7"/>
                  </a:lnTo>
                  <a:lnTo>
                    <a:pt x="0" y="15"/>
                  </a:lnTo>
                  <a:lnTo>
                    <a:pt x="0" y="20"/>
                  </a:lnTo>
                  <a:lnTo>
                    <a:pt x="2" y="26"/>
                  </a:lnTo>
                  <a:lnTo>
                    <a:pt x="4" y="30"/>
                  </a:lnTo>
                  <a:lnTo>
                    <a:pt x="8" y="34"/>
                  </a:lnTo>
                  <a:lnTo>
                    <a:pt x="97" y="105"/>
                  </a:lnTo>
                  <a:lnTo>
                    <a:pt x="104" y="109"/>
                  </a:lnTo>
                  <a:lnTo>
                    <a:pt x="110" y="109"/>
                  </a:lnTo>
                  <a:lnTo>
                    <a:pt x="115" y="107"/>
                  </a:lnTo>
                  <a:lnTo>
                    <a:pt x="119" y="105"/>
                  </a:lnTo>
                  <a:lnTo>
                    <a:pt x="123" y="101"/>
                  </a:lnTo>
                  <a:lnTo>
                    <a:pt x="127" y="94"/>
                  </a:lnTo>
                  <a:lnTo>
                    <a:pt x="127" y="88"/>
                  </a:lnTo>
                  <a:lnTo>
                    <a:pt x="125" y="83"/>
                  </a:lnTo>
                  <a:lnTo>
                    <a:pt x="123" y="79"/>
                  </a:lnTo>
                  <a:lnTo>
                    <a:pt x="119" y="75"/>
                  </a:lnTo>
                  <a:lnTo>
                    <a:pt x="30" y="3"/>
                  </a:lnTo>
                  <a:close/>
                </a:path>
              </a:pathLst>
            </a:custGeom>
            <a:solidFill>
              <a:srgbClr val="6666FF"/>
            </a:solidFill>
            <a:ln w="9525">
              <a:solidFill>
                <a:srgbClr val="6666FF"/>
              </a:solidFill>
              <a:round/>
              <a:headEnd/>
              <a:tailEnd/>
            </a:ln>
          </p:spPr>
          <p:txBody>
            <a:bodyPr/>
            <a:lstStyle/>
            <a:p>
              <a:endParaRPr lang="tr-TR"/>
            </a:p>
          </p:txBody>
        </p:sp>
        <p:sp>
          <p:nvSpPr>
            <p:cNvPr id="184334" name="Freeform 49"/>
            <p:cNvSpPr>
              <a:spLocks/>
            </p:cNvSpPr>
            <p:nvPr/>
          </p:nvSpPr>
          <p:spPr bwMode="auto">
            <a:xfrm>
              <a:off x="2257" y="2290"/>
              <a:ext cx="60" cy="162"/>
            </a:xfrm>
            <a:custGeom>
              <a:avLst/>
              <a:gdLst>
                <a:gd name="T0" fmla="*/ 37 w 60"/>
                <a:gd name="T1" fmla="*/ 15 h 162"/>
                <a:gd name="T2" fmla="*/ 34 w 60"/>
                <a:gd name="T3" fmla="*/ 7 h 162"/>
                <a:gd name="T4" fmla="*/ 30 w 60"/>
                <a:gd name="T5" fmla="*/ 3 h 162"/>
                <a:gd name="T6" fmla="*/ 24 w 60"/>
                <a:gd name="T7" fmla="*/ 1 h 162"/>
                <a:gd name="T8" fmla="*/ 20 w 60"/>
                <a:gd name="T9" fmla="*/ 0 h 162"/>
                <a:gd name="T10" fmla="*/ 15 w 60"/>
                <a:gd name="T11" fmla="*/ 0 h 162"/>
                <a:gd name="T12" fmla="*/ 7 w 60"/>
                <a:gd name="T13" fmla="*/ 3 h 162"/>
                <a:gd name="T14" fmla="*/ 3 w 60"/>
                <a:gd name="T15" fmla="*/ 7 h 162"/>
                <a:gd name="T16" fmla="*/ 2 w 60"/>
                <a:gd name="T17" fmla="*/ 13 h 162"/>
                <a:gd name="T18" fmla="*/ 0 w 60"/>
                <a:gd name="T19" fmla="*/ 17 h 162"/>
                <a:gd name="T20" fmla="*/ 0 w 60"/>
                <a:gd name="T21" fmla="*/ 22 h 162"/>
                <a:gd name="T22" fmla="*/ 22 w 60"/>
                <a:gd name="T23" fmla="*/ 147 h 162"/>
                <a:gd name="T24" fmla="*/ 26 w 60"/>
                <a:gd name="T25" fmla="*/ 154 h 162"/>
                <a:gd name="T26" fmla="*/ 30 w 60"/>
                <a:gd name="T27" fmla="*/ 158 h 162"/>
                <a:gd name="T28" fmla="*/ 35 w 60"/>
                <a:gd name="T29" fmla="*/ 160 h 162"/>
                <a:gd name="T30" fmla="*/ 39 w 60"/>
                <a:gd name="T31" fmla="*/ 162 h 162"/>
                <a:gd name="T32" fmla="*/ 45 w 60"/>
                <a:gd name="T33" fmla="*/ 162 h 162"/>
                <a:gd name="T34" fmla="*/ 52 w 60"/>
                <a:gd name="T35" fmla="*/ 158 h 162"/>
                <a:gd name="T36" fmla="*/ 56 w 60"/>
                <a:gd name="T37" fmla="*/ 154 h 162"/>
                <a:gd name="T38" fmla="*/ 58 w 60"/>
                <a:gd name="T39" fmla="*/ 149 h 162"/>
                <a:gd name="T40" fmla="*/ 60 w 60"/>
                <a:gd name="T41" fmla="*/ 145 h 162"/>
                <a:gd name="T42" fmla="*/ 60 w 60"/>
                <a:gd name="T43" fmla="*/ 139 h 162"/>
                <a:gd name="T44" fmla="*/ 37 w 60"/>
                <a:gd name="T45" fmla="*/ 15 h 1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0" h="162">
                  <a:moveTo>
                    <a:pt x="37" y="15"/>
                  </a:moveTo>
                  <a:lnTo>
                    <a:pt x="34" y="7"/>
                  </a:lnTo>
                  <a:lnTo>
                    <a:pt x="30" y="3"/>
                  </a:lnTo>
                  <a:lnTo>
                    <a:pt x="24" y="1"/>
                  </a:lnTo>
                  <a:lnTo>
                    <a:pt x="20" y="0"/>
                  </a:lnTo>
                  <a:lnTo>
                    <a:pt x="15" y="0"/>
                  </a:lnTo>
                  <a:lnTo>
                    <a:pt x="7" y="3"/>
                  </a:lnTo>
                  <a:lnTo>
                    <a:pt x="3" y="7"/>
                  </a:lnTo>
                  <a:lnTo>
                    <a:pt x="2" y="13"/>
                  </a:lnTo>
                  <a:lnTo>
                    <a:pt x="0" y="17"/>
                  </a:lnTo>
                  <a:lnTo>
                    <a:pt x="0" y="22"/>
                  </a:lnTo>
                  <a:lnTo>
                    <a:pt x="22" y="147"/>
                  </a:lnTo>
                  <a:lnTo>
                    <a:pt x="26" y="154"/>
                  </a:lnTo>
                  <a:lnTo>
                    <a:pt x="30" y="158"/>
                  </a:lnTo>
                  <a:lnTo>
                    <a:pt x="35" y="160"/>
                  </a:lnTo>
                  <a:lnTo>
                    <a:pt x="39" y="162"/>
                  </a:lnTo>
                  <a:lnTo>
                    <a:pt x="45" y="162"/>
                  </a:lnTo>
                  <a:lnTo>
                    <a:pt x="52" y="158"/>
                  </a:lnTo>
                  <a:lnTo>
                    <a:pt x="56" y="154"/>
                  </a:lnTo>
                  <a:lnTo>
                    <a:pt x="58" y="149"/>
                  </a:lnTo>
                  <a:lnTo>
                    <a:pt x="60" y="145"/>
                  </a:lnTo>
                  <a:lnTo>
                    <a:pt x="60" y="139"/>
                  </a:lnTo>
                  <a:lnTo>
                    <a:pt x="37" y="15"/>
                  </a:lnTo>
                  <a:close/>
                </a:path>
              </a:pathLst>
            </a:custGeom>
            <a:solidFill>
              <a:srgbClr val="6666FF"/>
            </a:solidFill>
            <a:ln w="9525">
              <a:solidFill>
                <a:srgbClr val="6666FF"/>
              </a:solidFill>
              <a:round/>
              <a:headEnd/>
              <a:tailEnd/>
            </a:ln>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3507">
                                            <p:txEl>
                                              <p:pRg st="0" end="0"/>
                                            </p:txEl>
                                          </p:spTgt>
                                        </p:tgtEl>
                                        <p:attrNameLst>
                                          <p:attrName>style.visibility</p:attrName>
                                        </p:attrNameLst>
                                      </p:cBhvr>
                                      <p:to>
                                        <p:strVal val="visible"/>
                                      </p:to>
                                    </p:set>
                                    <p:animEffect transition="in" filter="dissolve">
                                      <p:cBhvr>
                                        <p:cTn id="7" dur="500"/>
                                        <p:tgtEl>
                                          <p:spTgt spid="53350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499"/>
                                          </p:stCondLst>
                                        </p:cTn>
                                        <p:tgtEl>
                                          <p:spTgt spid="533539"/>
                                        </p:tgtEl>
                                        <p:attrNameLst>
                                          <p:attrName>style.visibility</p:attrName>
                                        </p:attrNameLst>
                                      </p:cBhvr>
                                      <p:to>
                                        <p:strVal val="visible"/>
                                      </p:to>
                                    </p:set>
                                  </p:childTnLst>
                                  <p:subTnLst>
                                    <p:animClr clrSpc="rgb" dir="cw">
                                      <p:cBhvr override="childStyle">
                                        <p:cTn dur="1" fill="hold" display="0" masterRel="nextClick" afterEffect="1"/>
                                        <p:tgtEl>
                                          <p:spTgt spid="533539"/>
                                        </p:tgtEl>
                                        <p:attrNameLst>
                                          <p:attrName>ppt_c</p:attrName>
                                        </p:attrNameLst>
                                      </p:cBhvr>
                                      <p:to>
                                        <a:srgbClr val="B2B2B2"/>
                                      </p:to>
                                    </p:animClr>
                                  </p:sub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499"/>
                                          </p:stCondLst>
                                        </p:cTn>
                                        <p:tgtEl>
                                          <p:spTgt spid="533549"/>
                                        </p:tgtEl>
                                        <p:attrNameLst>
                                          <p:attrName>style.visibility</p:attrName>
                                        </p:attrNameLst>
                                      </p:cBhvr>
                                      <p:to>
                                        <p:strVal val="visible"/>
                                      </p:to>
                                    </p:set>
                                  </p:childTnLst>
                                  <p:subTnLst>
                                    <p:animClr clrSpc="rgb" dir="cw">
                                      <p:cBhvr override="childStyle">
                                        <p:cTn dur="1" fill="hold" display="0" masterRel="nextClick" afterEffect="1"/>
                                        <p:tgtEl>
                                          <p:spTgt spid="533549"/>
                                        </p:tgtEl>
                                        <p:attrNameLst>
                                          <p:attrName>ppt_c</p:attrName>
                                        </p:attrNameLst>
                                      </p:cBhvr>
                                      <p:to>
                                        <a:srgbClr val="B2B2B2"/>
                                      </p:to>
                                    </p:animClr>
                                  </p:sub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499"/>
                                          </p:stCondLst>
                                        </p:cTn>
                                        <p:tgtEl>
                                          <p:spTgt spid="533544"/>
                                        </p:tgtEl>
                                        <p:attrNameLst>
                                          <p:attrName>style.visibility</p:attrName>
                                        </p:attrNameLst>
                                      </p:cBhvr>
                                      <p:to>
                                        <p:strVal val="visible"/>
                                      </p:to>
                                    </p:set>
                                  </p:childTnLst>
                                  <p:subTnLst>
                                    <p:animClr clrSpc="rgb" dir="cw">
                                      <p:cBhvr override="childStyle">
                                        <p:cTn dur="1" fill="hold" display="0" masterRel="nextClick" afterEffect="1"/>
                                        <p:tgtEl>
                                          <p:spTgt spid="533544"/>
                                        </p:tgtEl>
                                        <p:attrNameLst>
                                          <p:attrName>ppt_c</p:attrName>
                                        </p:attrNameLst>
                                      </p:cBhvr>
                                      <p:to>
                                        <a:srgbClr val="B2B2B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499"/>
                                          </p:stCondLst>
                                        </p:cTn>
                                        <p:tgtEl>
                                          <p:spTgt spid="533534"/>
                                        </p:tgtEl>
                                        <p:attrNameLst>
                                          <p:attrName>style.visibility</p:attrName>
                                        </p:attrNameLst>
                                      </p:cBhvr>
                                      <p:to>
                                        <p:strVal val="visible"/>
                                      </p:to>
                                    </p:set>
                                  </p:childTnLst>
                                  <p:subTnLst>
                                    <p:animClr clrSpc="rgb" dir="cw">
                                      <p:cBhvr override="childStyle">
                                        <p:cTn dur="1" fill="hold" display="0" masterRel="nextClick" afterEffect="1"/>
                                        <p:tgtEl>
                                          <p:spTgt spid="533534"/>
                                        </p:tgtEl>
                                        <p:attrNameLst>
                                          <p:attrName>ppt_c</p:attrName>
                                        </p:attrNameLst>
                                      </p:cBhvr>
                                      <p:to>
                                        <a:srgbClr val="B2B2B2"/>
                                      </p:to>
                                    </p:animClr>
                                  </p:sub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533507">
                                            <p:txEl>
                                              <p:pRg st="7" end="7"/>
                                            </p:txEl>
                                          </p:spTgt>
                                        </p:tgtEl>
                                        <p:attrNameLst>
                                          <p:attrName>style.visibility</p:attrName>
                                        </p:attrNameLst>
                                      </p:cBhvr>
                                      <p:to>
                                        <p:strVal val="visible"/>
                                      </p:to>
                                    </p:set>
                                    <p:animEffect transition="in" filter="dissolve">
                                      <p:cBhvr>
                                        <p:cTn id="28" dur="500"/>
                                        <p:tgtEl>
                                          <p:spTgt spid="53350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3507"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288" y="1125538"/>
            <a:ext cx="8748712" cy="4978400"/>
          </a:xfrm>
        </p:spPr>
        <p:txBody>
          <a:bodyPr/>
          <a:lstStyle/>
          <a:p>
            <a:r>
              <a:rPr lang="en-US" altLang="tr-TR" sz="2800" smtClean="0"/>
              <a:t>A </a:t>
            </a:r>
            <a:r>
              <a:rPr lang="en-US" altLang="tr-TR" sz="2800" smtClean="0">
                <a:solidFill>
                  <a:schemeClr val="accent1"/>
                </a:solidFill>
              </a:rPr>
              <a:t>system</a:t>
            </a:r>
            <a:r>
              <a:rPr lang="en-US" altLang="tr-TR" sz="2800" smtClean="0"/>
              <a:t> can be broadly defined as an integrated set of elements that accomplish a defined objective. </a:t>
            </a:r>
          </a:p>
          <a:p>
            <a:r>
              <a:rPr lang="en-US" altLang="tr-TR" sz="2800" smtClean="0"/>
              <a:t>People from different engineering disciplines have different perspectives of what a "system" is. </a:t>
            </a:r>
          </a:p>
          <a:p>
            <a:r>
              <a:rPr lang="en-US" altLang="tr-TR" sz="2800" smtClean="0"/>
              <a:t>For example, </a:t>
            </a:r>
          </a:p>
          <a:p>
            <a:pPr lvl="1"/>
            <a:r>
              <a:rPr lang="en-US" altLang="tr-TR" sz="2400" smtClean="0"/>
              <a:t>software  engineers often refer to an integrated set of  computer programs as  a "system"</a:t>
            </a:r>
          </a:p>
          <a:p>
            <a:pPr lvl="1"/>
            <a:r>
              <a:rPr lang="en-US" altLang="tr-TR" sz="2400" smtClean="0"/>
              <a:t>electrical engineers might refer to complex integrated circuits or an integrated set of electrical units as a "system" </a:t>
            </a:r>
          </a:p>
          <a:p>
            <a:r>
              <a:rPr lang="en-US" altLang="tr-TR" sz="2800" smtClean="0"/>
              <a:t>As can be seen, "system" depends on one’s perspective, and the “integrated set of elements that accomplish a defined objective” is an appropriate definition.</a:t>
            </a:r>
          </a:p>
        </p:txBody>
      </p:sp>
      <p:sp>
        <p:nvSpPr>
          <p:cNvPr id="20483" name="Title 2"/>
          <p:cNvSpPr>
            <a:spLocks noGrp="1"/>
          </p:cNvSpPr>
          <p:nvPr>
            <p:ph type="title"/>
          </p:nvPr>
        </p:nvSpPr>
        <p:spPr/>
        <p:txBody>
          <a:bodyPr/>
          <a:lstStyle/>
          <a:p>
            <a:r>
              <a:rPr lang="en-US" altLang="tr-TR" smtClean="0"/>
              <a:t>Definition(s) of system</a:t>
            </a:r>
          </a:p>
        </p:txBody>
      </p:sp>
      <p:sp>
        <p:nvSpPr>
          <p:cNvPr id="2048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6E077F2-9AA7-4493-AAF0-B5900A969DA3}" type="slidenum">
              <a:rPr kumimoji="0" lang="en-US" altLang="tr-TR" sz="1200" smtClean="0">
                <a:solidFill>
                  <a:srgbClr val="000000"/>
                </a:solidFill>
              </a:rPr>
              <a:pPr>
                <a:spcBef>
                  <a:spcPct val="50000"/>
                </a:spcBef>
                <a:buFontTx/>
                <a:buNone/>
              </a:pPr>
              <a:t>15</a:t>
            </a:fld>
            <a:endParaRPr kumimoji="0" lang="en-US" altLang="tr-TR" sz="1200" smtClean="0">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dissolve">
                                      <p:cBhvr>
                                        <p:cTn id="17" dur="500"/>
                                        <p:tgtEl>
                                          <p:spTgt spid="2">
                                            <p:txEl>
                                              <p:pRg st="2" end="2"/>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
                                            <p:txEl>
                                              <p:pRg st="3" end="3"/>
                                            </p:txEl>
                                          </p:spTgt>
                                        </p:tgtEl>
                                        <p:attrNameLst>
                                          <p:attrName>style.visibility</p:attrName>
                                        </p:attrNameLst>
                                      </p:cBhvr>
                                      <p:to>
                                        <p:strVal val="visible"/>
                                      </p:to>
                                    </p:set>
                                    <p:animEffect transition="in" filter="dissolve">
                                      <p:cBhvr>
                                        <p:cTn id="20" dur="500"/>
                                        <p:tgtEl>
                                          <p:spTgt spid="2">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animEffect transition="in" filter="dissolve">
                                      <p:cBhvr>
                                        <p:cTn id="23" dur="500"/>
                                        <p:tgtEl>
                                          <p:spTgt spid="2">
                                            <p:txEl>
                                              <p:pRg st="4" end="4"/>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2">
                                            <p:txEl>
                                              <p:pRg st="5" end="5"/>
                                            </p:txEl>
                                          </p:spTgt>
                                        </p:tgtEl>
                                        <p:attrNameLst>
                                          <p:attrName>style.visibility</p:attrName>
                                        </p:attrNameLst>
                                      </p:cBhvr>
                                      <p:to>
                                        <p:strVal val="visible"/>
                                      </p:to>
                                    </p:set>
                                    <p:animEffect transition="in" filter="dissolve">
                                      <p:cBhvr>
                                        <p:cTn id="28"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A7D4F10-5FE4-4318-A12C-06201A76D540}" type="slidenum">
              <a:rPr kumimoji="0" lang="en-US" altLang="tr-TR" sz="1200" smtClean="0"/>
              <a:pPr>
                <a:spcBef>
                  <a:spcPct val="50000"/>
                </a:spcBef>
                <a:buFontTx/>
                <a:buNone/>
              </a:pPr>
              <a:t>150</a:t>
            </a:fld>
            <a:endParaRPr kumimoji="0" lang="en-US" altLang="tr-TR" sz="1200" smtClean="0"/>
          </a:p>
        </p:txBody>
      </p:sp>
      <p:sp>
        <p:nvSpPr>
          <p:cNvPr id="185347" name="Rectangle 2"/>
          <p:cNvSpPr>
            <a:spLocks noGrp="1" noChangeArrowheads="1"/>
          </p:cNvSpPr>
          <p:nvPr>
            <p:ph type="title"/>
          </p:nvPr>
        </p:nvSpPr>
        <p:spPr>
          <a:xfrm>
            <a:off x="715963" y="0"/>
            <a:ext cx="7772400" cy="754063"/>
          </a:xfrm>
        </p:spPr>
        <p:txBody>
          <a:bodyPr/>
          <a:lstStyle/>
          <a:p>
            <a:r>
              <a:rPr lang="en-US" altLang="tr-TR" smtClean="0"/>
              <a:t>Formulation: Find State Table </a:t>
            </a:r>
          </a:p>
        </p:txBody>
      </p:sp>
      <p:sp>
        <p:nvSpPr>
          <p:cNvPr id="534531" name="Rectangle 3"/>
          <p:cNvSpPr>
            <a:spLocks noGrp="1" noChangeArrowheads="1"/>
          </p:cNvSpPr>
          <p:nvPr>
            <p:ph type="body" idx="1"/>
          </p:nvPr>
        </p:nvSpPr>
        <p:spPr>
          <a:xfrm>
            <a:off x="396875" y="1381125"/>
            <a:ext cx="7788275" cy="4386263"/>
          </a:xfrm>
        </p:spPr>
        <p:txBody>
          <a:bodyPr/>
          <a:lstStyle/>
          <a:p>
            <a:pPr marL="288925" indent="-288925">
              <a:spcAft>
                <a:spcPts val="600"/>
              </a:spcAft>
            </a:pPr>
            <a:r>
              <a:rPr lang="en-US" altLang="tr-TR" sz="2400" b="1" smtClean="0"/>
              <a:t>F</a:t>
            </a:r>
            <a:r>
              <a:rPr lang="en-US" altLang="tr-TR" sz="2400" smtClean="0"/>
              <a:t>rom the </a:t>
            </a:r>
            <a:r>
              <a:rPr lang="en-US" altLang="tr-TR" sz="2400" u="sng" smtClean="0"/>
              <a:t>State Diagram</a:t>
            </a:r>
            <a:r>
              <a:rPr lang="en-US" altLang="tr-TR" sz="2400" smtClean="0"/>
              <a:t>, we can fill in the </a:t>
            </a:r>
            <a:r>
              <a:rPr lang="en-US" altLang="tr-TR" sz="2400" u="sng" smtClean="0"/>
              <a:t>State Table</a:t>
            </a:r>
            <a:r>
              <a:rPr lang="en-US" altLang="tr-TR" sz="2400" smtClean="0"/>
              <a:t>.</a:t>
            </a:r>
          </a:p>
          <a:p>
            <a:pPr marL="288925" indent="-288925"/>
            <a:r>
              <a:rPr lang="en-US" altLang="tr-TR" sz="2400" smtClean="0"/>
              <a:t>There are 4 states, one                                                      input, and one output.                                                           We will choose the form                                                  with four rows, one for                                                          each current state.</a:t>
            </a:r>
          </a:p>
          <a:p>
            <a:pPr marL="288925" indent="-288925">
              <a:spcBef>
                <a:spcPct val="50000"/>
              </a:spcBef>
            </a:pPr>
            <a:r>
              <a:rPr lang="en-US" altLang="tr-TR" sz="2400" smtClean="0"/>
              <a:t>From State A, the 0 and                                                      1 input transitions have           </a:t>
            </a:r>
            <a:r>
              <a:rPr lang="tr-TR" altLang="tr-TR" sz="2400" smtClean="0"/>
              <a:t>       </a:t>
            </a:r>
            <a:r>
              <a:rPr lang="en-US" altLang="tr-TR" sz="2400" smtClean="0"/>
              <a:t>                                     been filled in along with                                                     the outputs.</a:t>
            </a:r>
          </a:p>
          <a:p>
            <a:pPr marL="288925" indent="-288925"/>
            <a:endParaRPr lang="en-US" altLang="tr-TR" smtClean="0"/>
          </a:p>
        </p:txBody>
      </p:sp>
      <p:grpSp>
        <p:nvGrpSpPr>
          <p:cNvPr id="534532" name="Group 4"/>
          <p:cNvGrpSpPr>
            <a:grpSpLocks/>
          </p:cNvGrpSpPr>
          <p:nvPr/>
        </p:nvGrpSpPr>
        <p:grpSpPr bwMode="auto">
          <a:xfrm>
            <a:off x="4333875" y="1939925"/>
            <a:ext cx="4338638" cy="2255838"/>
            <a:chOff x="2730" y="1222"/>
            <a:chExt cx="2733" cy="1421"/>
          </a:xfrm>
        </p:grpSpPr>
        <p:sp>
          <p:nvSpPr>
            <p:cNvPr id="185516" name="Freeform 5"/>
            <p:cNvSpPr>
              <a:spLocks/>
            </p:cNvSpPr>
            <p:nvPr/>
          </p:nvSpPr>
          <p:spPr bwMode="auto">
            <a:xfrm>
              <a:off x="4381" y="1276"/>
              <a:ext cx="240" cy="343"/>
            </a:xfrm>
            <a:custGeom>
              <a:avLst/>
              <a:gdLst>
                <a:gd name="T0" fmla="*/ 172 w 240"/>
                <a:gd name="T1" fmla="*/ 325 h 343"/>
                <a:gd name="T2" fmla="*/ 179 w 240"/>
                <a:gd name="T3" fmla="*/ 340 h 343"/>
                <a:gd name="T4" fmla="*/ 191 w 240"/>
                <a:gd name="T5" fmla="*/ 343 h 343"/>
                <a:gd name="T6" fmla="*/ 204 w 240"/>
                <a:gd name="T7" fmla="*/ 330 h 343"/>
                <a:gd name="T8" fmla="*/ 214 w 240"/>
                <a:gd name="T9" fmla="*/ 313 h 343"/>
                <a:gd name="T10" fmla="*/ 220 w 240"/>
                <a:gd name="T11" fmla="*/ 297 h 343"/>
                <a:gd name="T12" fmla="*/ 226 w 240"/>
                <a:gd name="T13" fmla="*/ 281 h 343"/>
                <a:gd name="T14" fmla="*/ 231 w 240"/>
                <a:gd name="T15" fmla="*/ 265 h 343"/>
                <a:gd name="T16" fmla="*/ 236 w 240"/>
                <a:gd name="T17" fmla="*/ 246 h 343"/>
                <a:gd name="T18" fmla="*/ 237 w 240"/>
                <a:gd name="T19" fmla="*/ 229 h 343"/>
                <a:gd name="T20" fmla="*/ 240 w 240"/>
                <a:gd name="T21" fmla="*/ 189 h 343"/>
                <a:gd name="T22" fmla="*/ 236 w 240"/>
                <a:gd name="T23" fmla="*/ 144 h 343"/>
                <a:gd name="T24" fmla="*/ 217 w 240"/>
                <a:gd name="T25" fmla="*/ 79 h 343"/>
                <a:gd name="T26" fmla="*/ 195 w 240"/>
                <a:gd name="T27" fmla="*/ 41 h 343"/>
                <a:gd name="T28" fmla="*/ 179 w 240"/>
                <a:gd name="T29" fmla="*/ 23 h 343"/>
                <a:gd name="T30" fmla="*/ 161 w 240"/>
                <a:gd name="T31" fmla="*/ 11 h 343"/>
                <a:gd name="T32" fmla="*/ 146 w 240"/>
                <a:gd name="T33" fmla="*/ 3 h 343"/>
                <a:gd name="T34" fmla="*/ 93 w 240"/>
                <a:gd name="T35" fmla="*/ 3 h 343"/>
                <a:gd name="T36" fmla="*/ 78 w 240"/>
                <a:gd name="T37" fmla="*/ 11 h 343"/>
                <a:gd name="T38" fmla="*/ 60 w 240"/>
                <a:gd name="T39" fmla="*/ 23 h 343"/>
                <a:gd name="T40" fmla="*/ 44 w 240"/>
                <a:gd name="T41" fmla="*/ 41 h 343"/>
                <a:gd name="T42" fmla="*/ 22 w 240"/>
                <a:gd name="T43" fmla="*/ 79 h 343"/>
                <a:gd name="T44" fmla="*/ 3 w 240"/>
                <a:gd name="T45" fmla="*/ 144 h 343"/>
                <a:gd name="T46" fmla="*/ 2 w 240"/>
                <a:gd name="T47" fmla="*/ 229 h 343"/>
                <a:gd name="T48" fmla="*/ 3 w 240"/>
                <a:gd name="T49" fmla="*/ 245 h 343"/>
                <a:gd name="T50" fmla="*/ 8 w 240"/>
                <a:gd name="T51" fmla="*/ 262 h 343"/>
                <a:gd name="T52" fmla="*/ 10 w 240"/>
                <a:gd name="T53" fmla="*/ 273 h 343"/>
                <a:gd name="T54" fmla="*/ 16 w 240"/>
                <a:gd name="T55" fmla="*/ 287 h 343"/>
                <a:gd name="T56" fmla="*/ 29 w 240"/>
                <a:gd name="T57" fmla="*/ 321 h 343"/>
                <a:gd name="T58" fmla="*/ 38 w 240"/>
                <a:gd name="T59" fmla="*/ 330 h 343"/>
                <a:gd name="T60" fmla="*/ 54 w 240"/>
                <a:gd name="T61" fmla="*/ 330 h 343"/>
                <a:gd name="T62" fmla="*/ 62 w 240"/>
                <a:gd name="T63" fmla="*/ 311 h 343"/>
                <a:gd name="T64" fmla="*/ 55 w 240"/>
                <a:gd name="T65" fmla="*/ 302 h 343"/>
                <a:gd name="T66" fmla="*/ 43 w 240"/>
                <a:gd name="T67" fmla="*/ 272 h 343"/>
                <a:gd name="T68" fmla="*/ 40 w 240"/>
                <a:gd name="T69" fmla="*/ 259 h 343"/>
                <a:gd name="T70" fmla="*/ 36 w 240"/>
                <a:gd name="T71" fmla="*/ 243 h 343"/>
                <a:gd name="T72" fmla="*/ 33 w 240"/>
                <a:gd name="T73" fmla="*/ 231 h 343"/>
                <a:gd name="T74" fmla="*/ 32 w 240"/>
                <a:gd name="T75" fmla="*/ 193 h 343"/>
                <a:gd name="T76" fmla="*/ 35 w 240"/>
                <a:gd name="T77" fmla="*/ 150 h 343"/>
                <a:gd name="T78" fmla="*/ 44 w 240"/>
                <a:gd name="T79" fmla="*/ 104 h 343"/>
                <a:gd name="T80" fmla="*/ 60 w 240"/>
                <a:gd name="T81" fmla="*/ 74 h 343"/>
                <a:gd name="T82" fmla="*/ 70 w 240"/>
                <a:gd name="T83" fmla="*/ 60 h 343"/>
                <a:gd name="T84" fmla="*/ 79 w 240"/>
                <a:gd name="T85" fmla="*/ 49 h 343"/>
                <a:gd name="T86" fmla="*/ 90 w 240"/>
                <a:gd name="T87" fmla="*/ 39 h 343"/>
                <a:gd name="T88" fmla="*/ 103 w 240"/>
                <a:gd name="T89" fmla="*/ 35 h 343"/>
                <a:gd name="T90" fmla="*/ 120 w 240"/>
                <a:gd name="T91" fmla="*/ 31 h 343"/>
                <a:gd name="T92" fmla="*/ 136 w 240"/>
                <a:gd name="T93" fmla="*/ 35 h 343"/>
                <a:gd name="T94" fmla="*/ 149 w 240"/>
                <a:gd name="T95" fmla="*/ 39 h 343"/>
                <a:gd name="T96" fmla="*/ 160 w 240"/>
                <a:gd name="T97" fmla="*/ 49 h 343"/>
                <a:gd name="T98" fmla="*/ 169 w 240"/>
                <a:gd name="T99" fmla="*/ 60 h 343"/>
                <a:gd name="T100" fmla="*/ 179 w 240"/>
                <a:gd name="T101" fmla="*/ 74 h 343"/>
                <a:gd name="T102" fmla="*/ 195 w 240"/>
                <a:gd name="T103" fmla="*/ 104 h 343"/>
                <a:gd name="T104" fmla="*/ 204 w 240"/>
                <a:gd name="T105" fmla="*/ 150 h 343"/>
                <a:gd name="T106" fmla="*/ 207 w 240"/>
                <a:gd name="T107" fmla="*/ 185 h 343"/>
                <a:gd name="T108" fmla="*/ 207 w 240"/>
                <a:gd name="T109" fmla="*/ 194 h 343"/>
                <a:gd name="T110" fmla="*/ 206 w 240"/>
                <a:gd name="T111" fmla="*/ 232 h 343"/>
                <a:gd name="T112" fmla="*/ 203 w 240"/>
                <a:gd name="T113" fmla="*/ 245 h 343"/>
                <a:gd name="T114" fmla="*/ 199 w 240"/>
                <a:gd name="T115" fmla="*/ 264 h 343"/>
                <a:gd name="T116" fmla="*/ 193 w 240"/>
                <a:gd name="T117" fmla="*/ 281 h 343"/>
                <a:gd name="T118" fmla="*/ 187 w 240"/>
                <a:gd name="T119" fmla="*/ 295 h 343"/>
                <a:gd name="T120" fmla="*/ 177 w 240"/>
                <a:gd name="T121" fmla="*/ 311 h 343"/>
                <a:gd name="T122" fmla="*/ 176 w 240"/>
                <a:gd name="T123" fmla="*/ 318 h 34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0" h="343">
                  <a:moveTo>
                    <a:pt x="176" y="318"/>
                  </a:moveTo>
                  <a:lnTo>
                    <a:pt x="174" y="321"/>
                  </a:lnTo>
                  <a:lnTo>
                    <a:pt x="172" y="325"/>
                  </a:lnTo>
                  <a:lnTo>
                    <a:pt x="172" y="330"/>
                  </a:lnTo>
                  <a:lnTo>
                    <a:pt x="176" y="336"/>
                  </a:lnTo>
                  <a:lnTo>
                    <a:pt x="179" y="340"/>
                  </a:lnTo>
                  <a:lnTo>
                    <a:pt x="182" y="341"/>
                  </a:lnTo>
                  <a:lnTo>
                    <a:pt x="187" y="343"/>
                  </a:lnTo>
                  <a:lnTo>
                    <a:pt x="191" y="343"/>
                  </a:lnTo>
                  <a:lnTo>
                    <a:pt x="198" y="340"/>
                  </a:lnTo>
                  <a:lnTo>
                    <a:pt x="201" y="336"/>
                  </a:lnTo>
                  <a:lnTo>
                    <a:pt x="204" y="330"/>
                  </a:lnTo>
                  <a:lnTo>
                    <a:pt x="206" y="327"/>
                  </a:lnTo>
                  <a:lnTo>
                    <a:pt x="207" y="325"/>
                  </a:lnTo>
                  <a:lnTo>
                    <a:pt x="214" y="313"/>
                  </a:lnTo>
                  <a:lnTo>
                    <a:pt x="215" y="308"/>
                  </a:lnTo>
                  <a:lnTo>
                    <a:pt x="218" y="302"/>
                  </a:lnTo>
                  <a:lnTo>
                    <a:pt x="220" y="297"/>
                  </a:lnTo>
                  <a:lnTo>
                    <a:pt x="221" y="294"/>
                  </a:lnTo>
                  <a:lnTo>
                    <a:pt x="225" y="284"/>
                  </a:lnTo>
                  <a:lnTo>
                    <a:pt x="226" y="281"/>
                  </a:lnTo>
                  <a:lnTo>
                    <a:pt x="228" y="276"/>
                  </a:lnTo>
                  <a:lnTo>
                    <a:pt x="231" y="270"/>
                  </a:lnTo>
                  <a:lnTo>
                    <a:pt x="231" y="265"/>
                  </a:lnTo>
                  <a:lnTo>
                    <a:pt x="234" y="256"/>
                  </a:lnTo>
                  <a:lnTo>
                    <a:pt x="234" y="251"/>
                  </a:lnTo>
                  <a:lnTo>
                    <a:pt x="236" y="246"/>
                  </a:lnTo>
                  <a:lnTo>
                    <a:pt x="236" y="243"/>
                  </a:lnTo>
                  <a:lnTo>
                    <a:pt x="237" y="238"/>
                  </a:lnTo>
                  <a:lnTo>
                    <a:pt x="237" y="229"/>
                  </a:lnTo>
                  <a:lnTo>
                    <a:pt x="239" y="224"/>
                  </a:lnTo>
                  <a:lnTo>
                    <a:pt x="239" y="197"/>
                  </a:lnTo>
                  <a:lnTo>
                    <a:pt x="240" y="189"/>
                  </a:lnTo>
                  <a:lnTo>
                    <a:pt x="239" y="182"/>
                  </a:lnTo>
                  <a:lnTo>
                    <a:pt x="239" y="163"/>
                  </a:lnTo>
                  <a:lnTo>
                    <a:pt x="236" y="144"/>
                  </a:lnTo>
                  <a:lnTo>
                    <a:pt x="229" y="110"/>
                  </a:lnTo>
                  <a:lnTo>
                    <a:pt x="223" y="95"/>
                  </a:lnTo>
                  <a:lnTo>
                    <a:pt x="217" y="79"/>
                  </a:lnTo>
                  <a:lnTo>
                    <a:pt x="207" y="58"/>
                  </a:lnTo>
                  <a:lnTo>
                    <a:pt x="198" y="46"/>
                  </a:lnTo>
                  <a:lnTo>
                    <a:pt x="195" y="41"/>
                  </a:lnTo>
                  <a:lnTo>
                    <a:pt x="190" y="36"/>
                  </a:lnTo>
                  <a:lnTo>
                    <a:pt x="187" y="31"/>
                  </a:lnTo>
                  <a:lnTo>
                    <a:pt x="179" y="23"/>
                  </a:lnTo>
                  <a:lnTo>
                    <a:pt x="174" y="20"/>
                  </a:lnTo>
                  <a:lnTo>
                    <a:pt x="169" y="16"/>
                  </a:lnTo>
                  <a:lnTo>
                    <a:pt x="161" y="11"/>
                  </a:lnTo>
                  <a:lnTo>
                    <a:pt x="157" y="9"/>
                  </a:lnTo>
                  <a:lnTo>
                    <a:pt x="152" y="6"/>
                  </a:lnTo>
                  <a:lnTo>
                    <a:pt x="146" y="3"/>
                  </a:lnTo>
                  <a:lnTo>
                    <a:pt x="133" y="0"/>
                  </a:lnTo>
                  <a:lnTo>
                    <a:pt x="106" y="0"/>
                  </a:lnTo>
                  <a:lnTo>
                    <a:pt x="93" y="3"/>
                  </a:lnTo>
                  <a:lnTo>
                    <a:pt x="87" y="6"/>
                  </a:lnTo>
                  <a:lnTo>
                    <a:pt x="82" y="9"/>
                  </a:lnTo>
                  <a:lnTo>
                    <a:pt x="78" y="11"/>
                  </a:lnTo>
                  <a:lnTo>
                    <a:pt x="70" y="16"/>
                  </a:lnTo>
                  <a:lnTo>
                    <a:pt x="65" y="20"/>
                  </a:lnTo>
                  <a:lnTo>
                    <a:pt x="60" y="23"/>
                  </a:lnTo>
                  <a:lnTo>
                    <a:pt x="52" y="31"/>
                  </a:lnTo>
                  <a:lnTo>
                    <a:pt x="49" y="36"/>
                  </a:lnTo>
                  <a:lnTo>
                    <a:pt x="44" y="41"/>
                  </a:lnTo>
                  <a:lnTo>
                    <a:pt x="41" y="46"/>
                  </a:lnTo>
                  <a:lnTo>
                    <a:pt x="32" y="58"/>
                  </a:lnTo>
                  <a:lnTo>
                    <a:pt x="22" y="79"/>
                  </a:lnTo>
                  <a:lnTo>
                    <a:pt x="16" y="95"/>
                  </a:lnTo>
                  <a:lnTo>
                    <a:pt x="10" y="110"/>
                  </a:lnTo>
                  <a:lnTo>
                    <a:pt x="3" y="144"/>
                  </a:lnTo>
                  <a:lnTo>
                    <a:pt x="0" y="163"/>
                  </a:lnTo>
                  <a:lnTo>
                    <a:pt x="0" y="224"/>
                  </a:lnTo>
                  <a:lnTo>
                    <a:pt x="2" y="229"/>
                  </a:lnTo>
                  <a:lnTo>
                    <a:pt x="2" y="237"/>
                  </a:lnTo>
                  <a:lnTo>
                    <a:pt x="3" y="242"/>
                  </a:lnTo>
                  <a:lnTo>
                    <a:pt x="3" y="245"/>
                  </a:lnTo>
                  <a:lnTo>
                    <a:pt x="5" y="250"/>
                  </a:lnTo>
                  <a:lnTo>
                    <a:pt x="5" y="253"/>
                  </a:lnTo>
                  <a:lnTo>
                    <a:pt x="8" y="262"/>
                  </a:lnTo>
                  <a:lnTo>
                    <a:pt x="8" y="265"/>
                  </a:lnTo>
                  <a:lnTo>
                    <a:pt x="10" y="269"/>
                  </a:lnTo>
                  <a:lnTo>
                    <a:pt x="10" y="273"/>
                  </a:lnTo>
                  <a:lnTo>
                    <a:pt x="13" y="280"/>
                  </a:lnTo>
                  <a:lnTo>
                    <a:pt x="14" y="284"/>
                  </a:lnTo>
                  <a:lnTo>
                    <a:pt x="16" y="287"/>
                  </a:lnTo>
                  <a:lnTo>
                    <a:pt x="16" y="292"/>
                  </a:lnTo>
                  <a:lnTo>
                    <a:pt x="27" y="314"/>
                  </a:lnTo>
                  <a:lnTo>
                    <a:pt x="29" y="321"/>
                  </a:lnTo>
                  <a:lnTo>
                    <a:pt x="35" y="327"/>
                  </a:lnTo>
                  <a:lnTo>
                    <a:pt x="32" y="324"/>
                  </a:lnTo>
                  <a:lnTo>
                    <a:pt x="38" y="330"/>
                  </a:lnTo>
                  <a:lnTo>
                    <a:pt x="41" y="332"/>
                  </a:lnTo>
                  <a:lnTo>
                    <a:pt x="51" y="332"/>
                  </a:lnTo>
                  <a:lnTo>
                    <a:pt x="54" y="330"/>
                  </a:lnTo>
                  <a:lnTo>
                    <a:pt x="60" y="324"/>
                  </a:lnTo>
                  <a:lnTo>
                    <a:pt x="62" y="321"/>
                  </a:lnTo>
                  <a:lnTo>
                    <a:pt x="62" y="311"/>
                  </a:lnTo>
                  <a:lnTo>
                    <a:pt x="60" y="308"/>
                  </a:lnTo>
                  <a:lnTo>
                    <a:pt x="57" y="305"/>
                  </a:lnTo>
                  <a:lnTo>
                    <a:pt x="55" y="302"/>
                  </a:lnTo>
                  <a:lnTo>
                    <a:pt x="48" y="286"/>
                  </a:lnTo>
                  <a:lnTo>
                    <a:pt x="48" y="281"/>
                  </a:lnTo>
                  <a:lnTo>
                    <a:pt x="43" y="272"/>
                  </a:lnTo>
                  <a:lnTo>
                    <a:pt x="41" y="267"/>
                  </a:lnTo>
                  <a:lnTo>
                    <a:pt x="41" y="262"/>
                  </a:lnTo>
                  <a:lnTo>
                    <a:pt x="40" y="259"/>
                  </a:lnTo>
                  <a:lnTo>
                    <a:pt x="40" y="256"/>
                  </a:lnTo>
                  <a:lnTo>
                    <a:pt x="36" y="246"/>
                  </a:lnTo>
                  <a:lnTo>
                    <a:pt x="36" y="243"/>
                  </a:lnTo>
                  <a:lnTo>
                    <a:pt x="35" y="238"/>
                  </a:lnTo>
                  <a:lnTo>
                    <a:pt x="35" y="235"/>
                  </a:lnTo>
                  <a:lnTo>
                    <a:pt x="33" y="231"/>
                  </a:lnTo>
                  <a:lnTo>
                    <a:pt x="33" y="223"/>
                  </a:lnTo>
                  <a:lnTo>
                    <a:pt x="32" y="218"/>
                  </a:lnTo>
                  <a:lnTo>
                    <a:pt x="32" y="193"/>
                  </a:lnTo>
                  <a:lnTo>
                    <a:pt x="32" y="166"/>
                  </a:lnTo>
                  <a:lnTo>
                    <a:pt x="33" y="159"/>
                  </a:lnTo>
                  <a:lnTo>
                    <a:pt x="35" y="150"/>
                  </a:lnTo>
                  <a:lnTo>
                    <a:pt x="41" y="120"/>
                  </a:lnTo>
                  <a:lnTo>
                    <a:pt x="44" y="112"/>
                  </a:lnTo>
                  <a:lnTo>
                    <a:pt x="44" y="104"/>
                  </a:lnTo>
                  <a:lnTo>
                    <a:pt x="48" y="99"/>
                  </a:lnTo>
                  <a:lnTo>
                    <a:pt x="51" y="91"/>
                  </a:lnTo>
                  <a:lnTo>
                    <a:pt x="60" y="74"/>
                  </a:lnTo>
                  <a:lnTo>
                    <a:pt x="62" y="71"/>
                  </a:lnTo>
                  <a:lnTo>
                    <a:pt x="67" y="65"/>
                  </a:lnTo>
                  <a:lnTo>
                    <a:pt x="70" y="60"/>
                  </a:lnTo>
                  <a:lnTo>
                    <a:pt x="74" y="55"/>
                  </a:lnTo>
                  <a:lnTo>
                    <a:pt x="78" y="50"/>
                  </a:lnTo>
                  <a:lnTo>
                    <a:pt x="79" y="49"/>
                  </a:lnTo>
                  <a:lnTo>
                    <a:pt x="84" y="46"/>
                  </a:lnTo>
                  <a:lnTo>
                    <a:pt x="89" y="41"/>
                  </a:lnTo>
                  <a:lnTo>
                    <a:pt x="90" y="39"/>
                  </a:lnTo>
                  <a:lnTo>
                    <a:pt x="95" y="38"/>
                  </a:lnTo>
                  <a:lnTo>
                    <a:pt x="100" y="35"/>
                  </a:lnTo>
                  <a:lnTo>
                    <a:pt x="103" y="35"/>
                  </a:lnTo>
                  <a:lnTo>
                    <a:pt x="109" y="33"/>
                  </a:lnTo>
                  <a:lnTo>
                    <a:pt x="112" y="31"/>
                  </a:lnTo>
                  <a:lnTo>
                    <a:pt x="120" y="31"/>
                  </a:lnTo>
                  <a:lnTo>
                    <a:pt x="127" y="31"/>
                  </a:lnTo>
                  <a:lnTo>
                    <a:pt x="130" y="33"/>
                  </a:lnTo>
                  <a:lnTo>
                    <a:pt x="136" y="35"/>
                  </a:lnTo>
                  <a:lnTo>
                    <a:pt x="139" y="35"/>
                  </a:lnTo>
                  <a:lnTo>
                    <a:pt x="144" y="38"/>
                  </a:lnTo>
                  <a:lnTo>
                    <a:pt x="149" y="39"/>
                  </a:lnTo>
                  <a:lnTo>
                    <a:pt x="150" y="41"/>
                  </a:lnTo>
                  <a:lnTo>
                    <a:pt x="155" y="46"/>
                  </a:lnTo>
                  <a:lnTo>
                    <a:pt x="160" y="49"/>
                  </a:lnTo>
                  <a:lnTo>
                    <a:pt x="161" y="50"/>
                  </a:lnTo>
                  <a:lnTo>
                    <a:pt x="165" y="55"/>
                  </a:lnTo>
                  <a:lnTo>
                    <a:pt x="169" y="60"/>
                  </a:lnTo>
                  <a:lnTo>
                    <a:pt x="172" y="65"/>
                  </a:lnTo>
                  <a:lnTo>
                    <a:pt x="177" y="71"/>
                  </a:lnTo>
                  <a:lnTo>
                    <a:pt x="179" y="74"/>
                  </a:lnTo>
                  <a:lnTo>
                    <a:pt x="188" y="91"/>
                  </a:lnTo>
                  <a:lnTo>
                    <a:pt x="191" y="99"/>
                  </a:lnTo>
                  <a:lnTo>
                    <a:pt x="195" y="104"/>
                  </a:lnTo>
                  <a:lnTo>
                    <a:pt x="195" y="112"/>
                  </a:lnTo>
                  <a:lnTo>
                    <a:pt x="198" y="120"/>
                  </a:lnTo>
                  <a:lnTo>
                    <a:pt x="204" y="150"/>
                  </a:lnTo>
                  <a:lnTo>
                    <a:pt x="206" y="159"/>
                  </a:lnTo>
                  <a:lnTo>
                    <a:pt x="207" y="166"/>
                  </a:lnTo>
                  <a:lnTo>
                    <a:pt x="207" y="185"/>
                  </a:lnTo>
                  <a:lnTo>
                    <a:pt x="209" y="196"/>
                  </a:lnTo>
                  <a:lnTo>
                    <a:pt x="210" y="188"/>
                  </a:lnTo>
                  <a:lnTo>
                    <a:pt x="207" y="194"/>
                  </a:lnTo>
                  <a:lnTo>
                    <a:pt x="207" y="218"/>
                  </a:lnTo>
                  <a:lnTo>
                    <a:pt x="206" y="223"/>
                  </a:lnTo>
                  <a:lnTo>
                    <a:pt x="206" y="232"/>
                  </a:lnTo>
                  <a:lnTo>
                    <a:pt x="204" y="237"/>
                  </a:lnTo>
                  <a:lnTo>
                    <a:pt x="204" y="240"/>
                  </a:lnTo>
                  <a:lnTo>
                    <a:pt x="203" y="245"/>
                  </a:lnTo>
                  <a:lnTo>
                    <a:pt x="203" y="250"/>
                  </a:lnTo>
                  <a:lnTo>
                    <a:pt x="199" y="259"/>
                  </a:lnTo>
                  <a:lnTo>
                    <a:pt x="199" y="264"/>
                  </a:lnTo>
                  <a:lnTo>
                    <a:pt x="198" y="269"/>
                  </a:lnTo>
                  <a:lnTo>
                    <a:pt x="196" y="272"/>
                  </a:lnTo>
                  <a:lnTo>
                    <a:pt x="193" y="281"/>
                  </a:lnTo>
                  <a:lnTo>
                    <a:pt x="191" y="284"/>
                  </a:lnTo>
                  <a:lnTo>
                    <a:pt x="190" y="289"/>
                  </a:lnTo>
                  <a:lnTo>
                    <a:pt x="187" y="295"/>
                  </a:lnTo>
                  <a:lnTo>
                    <a:pt x="185" y="300"/>
                  </a:lnTo>
                  <a:lnTo>
                    <a:pt x="182" y="306"/>
                  </a:lnTo>
                  <a:lnTo>
                    <a:pt x="177" y="311"/>
                  </a:lnTo>
                  <a:lnTo>
                    <a:pt x="176" y="318"/>
                  </a:lnTo>
                  <a:lnTo>
                    <a:pt x="174" y="321"/>
                  </a:lnTo>
                  <a:lnTo>
                    <a:pt x="176"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17" name="Rectangle 6"/>
            <p:cNvSpPr>
              <a:spLocks noChangeArrowheads="1"/>
            </p:cNvSpPr>
            <p:nvPr/>
          </p:nvSpPr>
          <p:spPr bwMode="auto">
            <a:xfrm>
              <a:off x="4582" y="1222"/>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1/0</a:t>
              </a:r>
              <a:endParaRPr kumimoji="0" lang="en-US" altLang="tr-TR" sz="2800" b="1">
                <a:solidFill>
                  <a:srgbClr val="00FF00"/>
                </a:solidFill>
              </a:endParaRPr>
            </a:p>
          </p:txBody>
        </p:sp>
        <p:sp>
          <p:nvSpPr>
            <p:cNvPr id="185518" name="Freeform 7"/>
            <p:cNvSpPr>
              <a:spLocks/>
            </p:cNvSpPr>
            <p:nvPr/>
          </p:nvSpPr>
          <p:spPr bwMode="auto">
            <a:xfrm>
              <a:off x="3015" y="1869"/>
              <a:ext cx="560" cy="211"/>
            </a:xfrm>
            <a:custGeom>
              <a:avLst/>
              <a:gdLst>
                <a:gd name="T0" fmla="*/ 560 w 560"/>
                <a:gd name="T1" fmla="*/ 12 h 211"/>
                <a:gd name="T2" fmla="*/ 548 w 560"/>
                <a:gd name="T3" fmla="*/ 0 h 211"/>
                <a:gd name="T4" fmla="*/ 529 w 560"/>
                <a:gd name="T5" fmla="*/ 8 h 211"/>
                <a:gd name="T6" fmla="*/ 515 w 560"/>
                <a:gd name="T7" fmla="*/ 30 h 211"/>
                <a:gd name="T8" fmla="*/ 499 w 560"/>
                <a:gd name="T9" fmla="*/ 52 h 211"/>
                <a:gd name="T10" fmla="*/ 484 w 560"/>
                <a:gd name="T11" fmla="*/ 71 h 211"/>
                <a:gd name="T12" fmla="*/ 468 w 560"/>
                <a:gd name="T13" fmla="*/ 88 h 211"/>
                <a:gd name="T14" fmla="*/ 436 w 560"/>
                <a:gd name="T15" fmla="*/ 121 h 211"/>
                <a:gd name="T16" fmla="*/ 409 w 560"/>
                <a:gd name="T17" fmla="*/ 140 h 211"/>
                <a:gd name="T18" fmla="*/ 356 w 560"/>
                <a:gd name="T19" fmla="*/ 170 h 211"/>
                <a:gd name="T20" fmla="*/ 351 w 560"/>
                <a:gd name="T21" fmla="*/ 170 h 211"/>
                <a:gd name="T22" fmla="*/ 318 w 560"/>
                <a:gd name="T23" fmla="*/ 178 h 211"/>
                <a:gd name="T24" fmla="*/ 251 w 560"/>
                <a:gd name="T25" fmla="*/ 180 h 211"/>
                <a:gd name="T26" fmla="*/ 227 w 560"/>
                <a:gd name="T27" fmla="*/ 177 h 211"/>
                <a:gd name="T28" fmla="*/ 205 w 560"/>
                <a:gd name="T29" fmla="*/ 174 h 211"/>
                <a:gd name="T30" fmla="*/ 185 w 560"/>
                <a:gd name="T31" fmla="*/ 170 h 211"/>
                <a:gd name="T32" fmla="*/ 148 w 560"/>
                <a:gd name="T33" fmla="*/ 159 h 211"/>
                <a:gd name="T34" fmla="*/ 134 w 560"/>
                <a:gd name="T35" fmla="*/ 155 h 211"/>
                <a:gd name="T36" fmla="*/ 114 w 560"/>
                <a:gd name="T37" fmla="*/ 143 h 211"/>
                <a:gd name="T38" fmla="*/ 90 w 560"/>
                <a:gd name="T39" fmla="*/ 126 h 211"/>
                <a:gd name="T40" fmla="*/ 74 w 560"/>
                <a:gd name="T41" fmla="*/ 113 h 211"/>
                <a:gd name="T42" fmla="*/ 50 w 560"/>
                <a:gd name="T43" fmla="*/ 82 h 211"/>
                <a:gd name="T44" fmla="*/ 39 w 560"/>
                <a:gd name="T45" fmla="*/ 61 h 211"/>
                <a:gd name="T46" fmla="*/ 34 w 560"/>
                <a:gd name="T47" fmla="*/ 47 h 211"/>
                <a:gd name="T48" fmla="*/ 28 w 560"/>
                <a:gd name="T49" fmla="*/ 31 h 211"/>
                <a:gd name="T50" fmla="*/ 19 w 560"/>
                <a:gd name="T51" fmla="*/ 25 h 211"/>
                <a:gd name="T52" fmla="*/ 6 w 560"/>
                <a:gd name="T53" fmla="*/ 28 h 211"/>
                <a:gd name="T54" fmla="*/ 0 w 560"/>
                <a:gd name="T55" fmla="*/ 38 h 211"/>
                <a:gd name="T56" fmla="*/ 1 w 560"/>
                <a:gd name="T57" fmla="*/ 50 h 211"/>
                <a:gd name="T58" fmla="*/ 9 w 560"/>
                <a:gd name="T59" fmla="*/ 69 h 211"/>
                <a:gd name="T60" fmla="*/ 17 w 560"/>
                <a:gd name="T61" fmla="*/ 87 h 211"/>
                <a:gd name="T62" fmla="*/ 41 w 560"/>
                <a:gd name="T63" fmla="*/ 123 h 211"/>
                <a:gd name="T64" fmla="*/ 57 w 560"/>
                <a:gd name="T65" fmla="*/ 139 h 211"/>
                <a:gd name="T66" fmla="*/ 79 w 560"/>
                <a:gd name="T67" fmla="*/ 159 h 211"/>
                <a:gd name="T68" fmla="*/ 109 w 560"/>
                <a:gd name="T69" fmla="*/ 178 h 211"/>
                <a:gd name="T70" fmla="*/ 128 w 560"/>
                <a:gd name="T71" fmla="*/ 186 h 211"/>
                <a:gd name="T72" fmla="*/ 151 w 560"/>
                <a:gd name="T73" fmla="*/ 192 h 211"/>
                <a:gd name="T74" fmla="*/ 186 w 560"/>
                <a:gd name="T75" fmla="*/ 204 h 211"/>
                <a:gd name="T76" fmla="*/ 207 w 560"/>
                <a:gd name="T77" fmla="*/ 207 h 211"/>
                <a:gd name="T78" fmla="*/ 232 w 560"/>
                <a:gd name="T79" fmla="*/ 210 h 211"/>
                <a:gd name="T80" fmla="*/ 305 w 560"/>
                <a:gd name="T81" fmla="*/ 211 h 211"/>
                <a:gd name="T82" fmla="*/ 329 w 560"/>
                <a:gd name="T83" fmla="*/ 208 h 211"/>
                <a:gd name="T84" fmla="*/ 365 w 560"/>
                <a:gd name="T85" fmla="*/ 200 h 211"/>
                <a:gd name="T86" fmla="*/ 409 w 560"/>
                <a:gd name="T87" fmla="*/ 178 h 211"/>
                <a:gd name="T88" fmla="*/ 439 w 560"/>
                <a:gd name="T89" fmla="*/ 158 h 211"/>
                <a:gd name="T90" fmla="*/ 463 w 560"/>
                <a:gd name="T91" fmla="*/ 137 h 211"/>
                <a:gd name="T92" fmla="*/ 496 w 560"/>
                <a:gd name="T93" fmla="*/ 104 h 211"/>
                <a:gd name="T94" fmla="*/ 514 w 560"/>
                <a:gd name="T95" fmla="*/ 85 h 211"/>
                <a:gd name="T96" fmla="*/ 529 w 560"/>
                <a:gd name="T97" fmla="*/ 63 h 211"/>
                <a:gd name="T98" fmla="*/ 550 w 560"/>
                <a:gd name="T99" fmla="*/ 33 h 2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60" h="211">
                  <a:moveTo>
                    <a:pt x="558" y="23"/>
                  </a:moveTo>
                  <a:lnTo>
                    <a:pt x="560" y="20"/>
                  </a:lnTo>
                  <a:lnTo>
                    <a:pt x="560" y="12"/>
                  </a:lnTo>
                  <a:lnTo>
                    <a:pt x="558" y="8"/>
                  </a:lnTo>
                  <a:lnTo>
                    <a:pt x="552" y="1"/>
                  </a:lnTo>
                  <a:lnTo>
                    <a:pt x="548" y="0"/>
                  </a:lnTo>
                  <a:lnTo>
                    <a:pt x="541" y="0"/>
                  </a:lnTo>
                  <a:lnTo>
                    <a:pt x="536" y="1"/>
                  </a:lnTo>
                  <a:lnTo>
                    <a:pt x="529" y="8"/>
                  </a:lnTo>
                  <a:lnTo>
                    <a:pt x="531" y="6"/>
                  </a:lnTo>
                  <a:lnTo>
                    <a:pt x="525" y="14"/>
                  </a:lnTo>
                  <a:lnTo>
                    <a:pt x="515" y="30"/>
                  </a:lnTo>
                  <a:lnTo>
                    <a:pt x="510" y="36"/>
                  </a:lnTo>
                  <a:lnTo>
                    <a:pt x="504" y="44"/>
                  </a:lnTo>
                  <a:lnTo>
                    <a:pt x="499" y="52"/>
                  </a:lnTo>
                  <a:lnTo>
                    <a:pt x="495" y="57"/>
                  </a:lnTo>
                  <a:lnTo>
                    <a:pt x="488" y="63"/>
                  </a:lnTo>
                  <a:lnTo>
                    <a:pt x="484" y="71"/>
                  </a:lnTo>
                  <a:lnTo>
                    <a:pt x="480" y="77"/>
                  </a:lnTo>
                  <a:lnTo>
                    <a:pt x="474" y="82"/>
                  </a:lnTo>
                  <a:lnTo>
                    <a:pt x="468" y="88"/>
                  </a:lnTo>
                  <a:lnTo>
                    <a:pt x="447" y="109"/>
                  </a:lnTo>
                  <a:lnTo>
                    <a:pt x="441" y="115"/>
                  </a:lnTo>
                  <a:lnTo>
                    <a:pt x="436" y="121"/>
                  </a:lnTo>
                  <a:lnTo>
                    <a:pt x="425" y="129"/>
                  </a:lnTo>
                  <a:lnTo>
                    <a:pt x="420" y="132"/>
                  </a:lnTo>
                  <a:lnTo>
                    <a:pt x="409" y="140"/>
                  </a:lnTo>
                  <a:lnTo>
                    <a:pt x="395" y="148"/>
                  </a:lnTo>
                  <a:lnTo>
                    <a:pt x="390" y="153"/>
                  </a:lnTo>
                  <a:lnTo>
                    <a:pt x="356" y="170"/>
                  </a:lnTo>
                  <a:lnTo>
                    <a:pt x="357" y="170"/>
                  </a:lnTo>
                  <a:lnTo>
                    <a:pt x="359" y="169"/>
                  </a:lnTo>
                  <a:lnTo>
                    <a:pt x="351" y="170"/>
                  </a:lnTo>
                  <a:lnTo>
                    <a:pt x="338" y="174"/>
                  </a:lnTo>
                  <a:lnTo>
                    <a:pt x="322" y="177"/>
                  </a:lnTo>
                  <a:lnTo>
                    <a:pt x="318" y="178"/>
                  </a:lnTo>
                  <a:lnTo>
                    <a:pt x="310" y="178"/>
                  </a:lnTo>
                  <a:lnTo>
                    <a:pt x="302" y="180"/>
                  </a:lnTo>
                  <a:lnTo>
                    <a:pt x="251" y="180"/>
                  </a:lnTo>
                  <a:lnTo>
                    <a:pt x="243" y="178"/>
                  </a:lnTo>
                  <a:lnTo>
                    <a:pt x="235" y="178"/>
                  </a:lnTo>
                  <a:lnTo>
                    <a:pt x="227" y="177"/>
                  </a:lnTo>
                  <a:lnTo>
                    <a:pt x="219" y="177"/>
                  </a:lnTo>
                  <a:lnTo>
                    <a:pt x="213" y="175"/>
                  </a:lnTo>
                  <a:lnTo>
                    <a:pt x="205" y="174"/>
                  </a:lnTo>
                  <a:lnTo>
                    <a:pt x="197" y="174"/>
                  </a:lnTo>
                  <a:lnTo>
                    <a:pt x="193" y="172"/>
                  </a:lnTo>
                  <a:lnTo>
                    <a:pt x="185" y="170"/>
                  </a:lnTo>
                  <a:lnTo>
                    <a:pt x="167" y="167"/>
                  </a:lnTo>
                  <a:lnTo>
                    <a:pt x="161" y="164"/>
                  </a:lnTo>
                  <a:lnTo>
                    <a:pt x="148" y="159"/>
                  </a:lnTo>
                  <a:lnTo>
                    <a:pt x="139" y="158"/>
                  </a:lnTo>
                  <a:lnTo>
                    <a:pt x="140" y="158"/>
                  </a:lnTo>
                  <a:lnTo>
                    <a:pt x="134" y="155"/>
                  </a:lnTo>
                  <a:lnTo>
                    <a:pt x="129" y="153"/>
                  </a:lnTo>
                  <a:lnTo>
                    <a:pt x="125" y="150"/>
                  </a:lnTo>
                  <a:lnTo>
                    <a:pt x="114" y="143"/>
                  </a:lnTo>
                  <a:lnTo>
                    <a:pt x="109" y="142"/>
                  </a:lnTo>
                  <a:lnTo>
                    <a:pt x="98" y="134"/>
                  </a:lnTo>
                  <a:lnTo>
                    <a:pt x="90" y="126"/>
                  </a:lnTo>
                  <a:lnTo>
                    <a:pt x="82" y="121"/>
                  </a:lnTo>
                  <a:lnTo>
                    <a:pt x="79" y="117"/>
                  </a:lnTo>
                  <a:lnTo>
                    <a:pt x="74" y="113"/>
                  </a:lnTo>
                  <a:lnTo>
                    <a:pt x="68" y="104"/>
                  </a:lnTo>
                  <a:lnTo>
                    <a:pt x="63" y="101"/>
                  </a:lnTo>
                  <a:lnTo>
                    <a:pt x="50" y="82"/>
                  </a:lnTo>
                  <a:lnTo>
                    <a:pt x="49" y="77"/>
                  </a:lnTo>
                  <a:lnTo>
                    <a:pt x="42" y="64"/>
                  </a:lnTo>
                  <a:lnTo>
                    <a:pt x="39" y="61"/>
                  </a:lnTo>
                  <a:lnTo>
                    <a:pt x="38" y="57"/>
                  </a:lnTo>
                  <a:lnTo>
                    <a:pt x="34" y="50"/>
                  </a:lnTo>
                  <a:lnTo>
                    <a:pt x="34" y="47"/>
                  </a:lnTo>
                  <a:lnTo>
                    <a:pt x="33" y="41"/>
                  </a:lnTo>
                  <a:lnTo>
                    <a:pt x="30" y="36"/>
                  </a:lnTo>
                  <a:lnTo>
                    <a:pt x="28" y="31"/>
                  </a:lnTo>
                  <a:lnTo>
                    <a:pt x="27" y="30"/>
                  </a:lnTo>
                  <a:lnTo>
                    <a:pt x="22" y="26"/>
                  </a:lnTo>
                  <a:lnTo>
                    <a:pt x="19" y="25"/>
                  </a:lnTo>
                  <a:lnTo>
                    <a:pt x="14" y="25"/>
                  </a:lnTo>
                  <a:lnTo>
                    <a:pt x="11" y="26"/>
                  </a:lnTo>
                  <a:lnTo>
                    <a:pt x="6" y="28"/>
                  </a:lnTo>
                  <a:lnTo>
                    <a:pt x="4" y="30"/>
                  </a:lnTo>
                  <a:lnTo>
                    <a:pt x="1" y="34"/>
                  </a:lnTo>
                  <a:lnTo>
                    <a:pt x="0" y="38"/>
                  </a:lnTo>
                  <a:lnTo>
                    <a:pt x="0" y="42"/>
                  </a:lnTo>
                  <a:lnTo>
                    <a:pt x="1" y="45"/>
                  </a:lnTo>
                  <a:lnTo>
                    <a:pt x="1" y="50"/>
                  </a:lnTo>
                  <a:lnTo>
                    <a:pt x="3" y="57"/>
                  </a:lnTo>
                  <a:lnTo>
                    <a:pt x="6" y="63"/>
                  </a:lnTo>
                  <a:lnTo>
                    <a:pt x="9" y="69"/>
                  </a:lnTo>
                  <a:lnTo>
                    <a:pt x="11" y="74"/>
                  </a:lnTo>
                  <a:lnTo>
                    <a:pt x="14" y="80"/>
                  </a:lnTo>
                  <a:lnTo>
                    <a:pt x="17" y="87"/>
                  </a:lnTo>
                  <a:lnTo>
                    <a:pt x="20" y="90"/>
                  </a:lnTo>
                  <a:lnTo>
                    <a:pt x="22" y="94"/>
                  </a:lnTo>
                  <a:lnTo>
                    <a:pt x="41" y="123"/>
                  </a:lnTo>
                  <a:lnTo>
                    <a:pt x="46" y="126"/>
                  </a:lnTo>
                  <a:lnTo>
                    <a:pt x="52" y="136"/>
                  </a:lnTo>
                  <a:lnTo>
                    <a:pt x="57" y="139"/>
                  </a:lnTo>
                  <a:lnTo>
                    <a:pt x="60" y="143"/>
                  </a:lnTo>
                  <a:lnTo>
                    <a:pt x="71" y="151"/>
                  </a:lnTo>
                  <a:lnTo>
                    <a:pt x="79" y="159"/>
                  </a:lnTo>
                  <a:lnTo>
                    <a:pt x="96" y="170"/>
                  </a:lnTo>
                  <a:lnTo>
                    <a:pt x="101" y="172"/>
                  </a:lnTo>
                  <a:lnTo>
                    <a:pt x="109" y="178"/>
                  </a:lnTo>
                  <a:lnTo>
                    <a:pt x="117" y="181"/>
                  </a:lnTo>
                  <a:lnTo>
                    <a:pt x="121" y="183"/>
                  </a:lnTo>
                  <a:lnTo>
                    <a:pt x="128" y="186"/>
                  </a:lnTo>
                  <a:lnTo>
                    <a:pt x="129" y="186"/>
                  </a:lnTo>
                  <a:lnTo>
                    <a:pt x="139" y="191"/>
                  </a:lnTo>
                  <a:lnTo>
                    <a:pt x="151" y="192"/>
                  </a:lnTo>
                  <a:lnTo>
                    <a:pt x="158" y="196"/>
                  </a:lnTo>
                  <a:lnTo>
                    <a:pt x="178" y="202"/>
                  </a:lnTo>
                  <a:lnTo>
                    <a:pt x="186" y="204"/>
                  </a:lnTo>
                  <a:lnTo>
                    <a:pt x="194" y="205"/>
                  </a:lnTo>
                  <a:lnTo>
                    <a:pt x="202" y="205"/>
                  </a:lnTo>
                  <a:lnTo>
                    <a:pt x="207" y="207"/>
                  </a:lnTo>
                  <a:lnTo>
                    <a:pt x="216" y="208"/>
                  </a:lnTo>
                  <a:lnTo>
                    <a:pt x="224" y="208"/>
                  </a:lnTo>
                  <a:lnTo>
                    <a:pt x="232" y="210"/>
                  </a:lnTo>
                  <a:lnTo>
                    <a:pt x="240" y="210"/>
                  </a:lnTo>
                  <a:lnTo>
                    <a:pt x="248" y="211"/>
                  </a:lnTo>
                  <a:lnTo>
                    <a:pt x="305" y="211"/>
                  </a:lnTo>
                  <a:lnTo>
                    <a:pt x="313" y="210"/>
                  </a:lnTo>
                  <a:lnTo>
                    <a:pt x="321" y="210"/>
                  </a:lnTo>
                  <a:lnTo>
                    <a:pt x="329" y="208"/>
                  </a:lnTo>
                  <a:lnTo>
                    <a:pt x="344" y="205"/>
                  </a:lnTo>
                  <a:lnTo>
                    <a:pt x="357" y="202"/>
                  </a:lnTo>
                  <a:lnTo>
                    <a:pt x="365" y="200"/>
                  </a:lnTo>
                  <a:lnTo>
                    <a:pt x="367" y="199"/>
                  </a:lnTo>
                  <a:lnTo>
                    <a:pt x="368" y="199"/>
                  </a:lnTo>
                  <a:lnTo>
                    <a:pt x="409" y="178"/>
                  </a:lnTo>
                  <a:lnTo>
                    <a:pt x="414" y="174"/>
                  </a:lnTo>
                  <a:lnTo>
                    <a:pt x="425" y="169"/>
                  </a:lnTo>
                  <a:lnTo>
                    <a:pt x="439" y="158"/>
                  </a:lnTo>
                  <a:lnTo>
                    <a:pt x="444" y="155"/>
                  </a:lnTo>
                  <a:lnTo>
                    <a:pt x="458" y="143"/>
                  </a:lnTo>
                  <a:lnTo>
                    <a:pt x="463" y="137"/>
                  </a:lnTo>
                  <a:lnTo>
                    <a:pt x="469" y="134"/>
                  </a:lnTo>
                  <a:lnTo>
                    <a:pt x="493" y="110"/>
                  </a:lnTo>
                  <a:lnTo>
                    <a:pt x="496" y="104"/>
                  </a:lnTo>
                  <a:lnTo>
                    <a:pt x="503" y="99"/>
                  </a:lnTo>
                  <a:lnTo>
                    <a:pt x="509" y="90"/>
                  </a:lnTo>
                  <a:lnTo>
                    <a:pt x="514" y="85"/>
                  </a:lnTo>
                  <a:lnTo>
                    <a:pt x="520" y="79"/>
                  </a:lnTo>
                  <a:lnTo>
                    <a:pt x="525" y="71"/>
                  </a:lnTo>
                  <a:lnTo>
                    <a:pt x="529" y="63"/>
                  </a:lnTo>
                  <a:lnTo>
                    <a:pt x="536" y="55"/>
                  </a:lnTo>
                  <a:lnTo>
                    <a:pt x="541" y="49"/>
                  </a:lnTo>
                  <a:lnTo>
                    <a:pt x="550" y="33"/>
                  </a:lnTo>
                  <a:lnTo>
                    <a:pt x="556" y="25"/>
                  </a:lnTo>
                  <a:lnTo>
                    <a:pt x="55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19" name="Rectangle 8"/>
            <p:cNvSpPr>
              <a:spLocks noChangeArrowheads="1"/>
            </p:cNvSpPr>
            <p:nvPr/>
          </p:nvSpPr>
          <p:spPr bwMode="auto">
            <a:xfrm>
              <a:off x="3352" y="2061"/>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0/0</a:t>
              </a:r>
              <a:endParaRPr kumimoji="0" lang="en-US" altLang="tr-TR" sz="2800" b="1">
                <a:solidFill>
                  <a:srgbClr val="00FF00"/>
                </a:solidFill>
              </a:endParaRPr>
            </a:p>
          </p:txBody>
        </p:sp>
        <p:sp>
          <p:nvSpPr>
            <p:cNvPr id="185520" name="Freeform 9"/>
            <p:cNvSpPr>
              <a:spLocks/>
            </p:cNvSpPr>
            <p:nvPr/>
          </p:nvSpPr>
          <p:spPr bwMode="auto">
            <a:xfrm>
              <a:off x="2917" y="1933"/>
              <a:ext cx="2298" cy="710"/>
            </a:xfrm>
            <a:custGeom>
              <a:avLst/>
              <a:gdLst>
                <a:gd name="T0" fmla="*/ 2298 w 2298"/>
                <a:gd name="T1" fmla="*/ 18 h 710"/>
                <a:gd name="T2" fmla="*/ 2291 w 2298"/>
                <a:gd name="T3" fmla="*/ 4 h 710"/>
                <a:gd name="T4" fmla="*/ 2279 w 2298"/>
                <a:gd name="T5" fmla="*/ 0 h 710"/>
                <a:gd name="T6" fmla="*/ 2247 w 2298"/>
                <a:gd name="T7" fmla="*/ 37 h 710"/>
                <a:gd name="T8" fmla="*/ 2113 w 2298"/>
                <a:gd name="T9" fmla="*/ 201 h 710"/>
                <a:gd name="T10" fmla="*/ 2022 w 2298"/>
                <a:gd name="T11" fmla="*/ 298 h 710"/>
                <a:gd name="T12" fmla="*/ 1905 w 2298"/>
                <a:gd name="T13" fmla="*/ 402 h 710"/>
                <a:gd name="T14" fmla="*/ 1806 w 2298"/>
                <a:gd name="T15" fmla="*/ 475 h 710"/>
                <a:gd name="T16" fmla="*/ 1731 w 2298"/>
                <a:gd name="T17" fmla="*/ 521 h 710"/>
                <a:gd name="T18" fmla="*/ 1602 w 2298"/>
                <a:gd name="T19" fmla="*/ 589 h 710"/>
                <a:gd name="T20" fmla="*/ 1494 w 2298"/>
                <a:gd name="T21" fmla="*/ 631 h 710"/>
                <a:gd name="T22" fmla="*/ 1469 w 2298"/>
                <a:gd name="T23" fmla="*/ 638 h 710"/>
                <a:gd name="T24" fmla="*/ 1379 w 2298"/>
                <a:gd name="T25" fmla="*/ 657 h 710"/>
                <a:gd name="T26" fmla="*/ 1222 w 2298"/>
                <a:gd name="T27" fmla="*/ 675 h 710"/>
                <a:gd name="T28" fmla="*/ 1124 w 2298"/>
                <a:gd name="T29" fmla="*/ 679 h 710"/>
                <a:gd name="T30" fmla="*/ 1024 w 2298"/>
                <a:gd name="T31" fmla="*/ 675 h 710"/>
                <a:gd name="T32" fmla="*/ 801 w 2298"/>
                <a:gd name="T33" fmla="*/ 650 h 710"/>
                <a:gd name="T34" fmla="*/ 711 w 2298"/>
                <a:gd name="T35" fmla="*/ 631 h 710"/>
                <a:gd name="T36" fmla="*/ 601 w 2298"/>
                <a:gd name="T37" fmla="*/ 603 h 710"/>
                <a:gd name="T38" fmla="*/ 529 w 2298"/>
                <a:gd name="T39" fmla="*/ 576 h 710"/>
                <a:gd name="T40" fmla="*/ 441 w 2298"/>
                <a:gd name="T41" fmla="*/ 533 h 710"/>
                <a:gd name="T42" fmla="*/ 379 w 2298"/>
                <a:gd name="T43" fmla="*/ 497 h 710"/>
                <a:gd name="T44" fmla="*/ 287 w 2298"/>
                <a:gd name="T45" fmla="*/ 426 h 710"/>
                <a:gd name="T46" fmla="*/ 207 w 2298"/>
                <a:gd name="T47" fmla="*/ 345 h 710"/>
                <a:gd name="T48" fmla="*/ 163 w 2298"/>
                <a:gd name="T49" fmla="*/ 291 h 710"/>
                <a:gd name="T50" fmla="*/ 112 w 2298"/>
                <a:gd name="T51" fmla="*/ 212 h 710"/>
                <a:gd name="T52" fmla="*/ 66 w 2298"/>
                <a:gd name="T53" fmla="*/ 124 h 710"/>
                <a:gd name="T54" fmla="*/ 30 w 2298"/>
                <a:gd name="T55" fmla="*/ 30 h 710"/>
                <a:gd name="T56" fmla="*/ 22 w 2298"/>
                <a:gd name="T57" fmla="*/ 21 h 710"/>
                <a:gd name="T58" fmla="*/ 11 w 2298"/>
                <a:gd name="T59" fmla="*/ 21 h 710"/>
                <a:gd name="T60" fmla="*/ 1 w 2298"/>
                <a:gd name="T61" fmla="*/ 29 h 710"/>
                <a:gd name="T62" fmla="*/ 1 w 2298"/>
                <a:gd name="T63" fmla="*/ 40 h 710"/>
                <a:gd name="T64" fmla="*/ 28 w 2298"/>
                <a:gd name="T65" fmla="*/ 114 h 710"/>
                <a:gd name="T66" fmla="*/ 71 w 2298"/>
                <a:gd name="T67" fmla="*/ 206 h 710"/>
                <a:gd name="T68" fmla="*/ 110 w 2298"/>
                <a:gd name="T69" fmla="*/ 271 h 710"/>
                <a:gd name="T70" fmla="*/ 151 w 2298"/>
                <a:gd name="T71" fmla="*/ 329 h 710"/>
                <a:gd name="T72" fmla="*/ 215 w 2298"/>
                <a:gd name="T73" fmla="*/ 402 h 710"/>
                <a:gd name="T74" fmla="*/ 284 w 2298"/>
                <a:gd name="T75" fmla="*/ 467 h 710"/>
                <a:gd name="T76" fmla="*/ 382 w 2298"/>
                <a:gd name="T77" fmla="*/ 536 h 710"/>
                <a:gd name="T78" fmla="*/ 471 w 2298"/>
                <a:gd name="T79" fmla="*/ 584 h 710"/>
                <a:gd name="T80" fmla="*/ 518 w 2298"/>
                <a:gd name="T81" fmla="*/ 604 h 710"/>
                <a:gd name="T82" fmla="*/ 645 w 2298"/>
                <a:gd name="T83" fmla="*/ 649 h 710"/>
                <a:gd name="T84" fmla="*/ 733 w 2298"/>
                <a:gd name="T85" fmla="*/ 669 h 710"/>
                <a:gd name="T86" fmla="*/ 892 w 2298"/>
                <a:gd name="T87" fmla="*/ 696 h 710"/>
                <a:gd name="T88" fmla="*/ 1058 w 2298"/>
                <a:gd name="T89" fmla="*/ 709 h 710"/>
                <a:gd name="T90" fmla="*/ 1157 w 2298"/>
                <a:gd name="T91" fmla="*/ 709 h 710"/>
                <a:gd name="T92" fmla="*/ 1258 w 2298"/>
                <a:gd name="T93" fmla="*/ 704 h 710"/>
                <a:gd name="T94" fmla="*/ 1385 w 2298"/>
                <a:gd name="T95" fmla="*/ 688 h 710"/>
                <a:gd name="T96" fmla="*/ 1475 w 2298"/>
                <a:gd name="T97" fmla="*/ 669 h 710"/>
                <a:gd name="T98" fmla="*/ 1507 w 2298"/>
                <a:gd name="T99" fmla="*/ 660 h 710"/>
                <a:gd name="T100" fmla="*/ 1614 w 2298"/>
                <a:gd name="T101" fmla="*/ 617 h 710"/>
                <a:gd name="T102" fmla="*/ 1747 w 2298"/>
                <a:gd name="T103" fmla="*/ 549 h 710"/>
                <a:gd name="T104" fmla="*/ 1825 w 2298"/>
                <a:gd name="T105" fmla="*/ 500 h 710"/>
                <a:gd name="T106" fmla="*/ 1924 w 2298"/>
                <a:gd name="T107" fmla="*/ 427 h 710"/>
                <a:gd name="T108" fmla="*/ 2045 w 2298"/>
                <a:gd name="T109" fmla="*/ 320 h 710"/>
                <a:gd name="T110" fmla="*/ 2138 w 2298"/>
                <a:gd name="T111" fmla="*/ 223 h 710"/>
                <a:gd name="T112" fmla="*/ 2272 w 2298"/>
                <a:gd name="T113" fmla="*/ 56 h 7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98" h="710">
                  <a:moveTo>
                    <a:pt x="2294" y="26"/>
                  </a:moveTo>
                  <a:lnTo>
                    <a:pt x="2296" y="21"/>
                  </a:lnTo>
                  <a:lnTo>
                    <a:pt x="2298" y="18"/>
                  </a:lnTo>
                  <a:lnTo>
                    <a:pt x="2298" y="13"/>
                  </a:lnTo>
                  <a:lnTo>
                    <a:pt x="2294" y="7"/>
                  </a:lnTo>
                  <a:lnTo>
                    <a:pt x="2291" y="4"/>
                  </a:lnTo>
                  <a:lnTo>
                    <a:pt x="2286" y="2"/>
                  </a:lnTo>
                  <a:lnTo>
                    <a:pt x="2283" y="0"/>
                  </a:lnTo>
                  <a:lnTo>
                    <a:pt x="2279" y="0"/>
                  </a:lnTo>
                  <a:lnTo>
                    <a:pt x="2272" y="4"/>
                  </a:lnTo>
                  <a:lnTo>
                    <a:pt x="2269" y="7"/>
                  </a:lnTo>
                  <a:lnTo>
                    <a:pt x="2247" y="37"/>
                  </a:lnTo>
                  <a:lnTo>
                    <a:pt x="2181" y="122"/>
                  </a:lnTo>
                  <a:lnTo>
                    <a:pt x="2136" y="176"/>
                  </a:lnTo>
                  <a:lnTo>
                    <a:pt x="2113" y="201"/>
                  </a:lnTo>
                  <a:lnTo>
                    <a:pt x="2092" y="226"/>
                  </a:lnTo>
                  <a:lnTo>
                    <a:pt x="2070" y="250"/>
                  </a:lnTo>
                  <a:lnTo>
                    <a:pt x="2022" y="298"/>
                  </a:lnTo>
                  <a:lnTo>
                    <a:pt x="1951" y="364"/>
                  </a:lnTo>
                  <a:lnTo>
                    <a:pt x="1929" y="383"/>
                  </a:lnTo>
                  <a:lnTo>
                    <a:pt x="1905" y="402"/>
                  </a:lnTo>
                  <a:lnTo>
                    <a:pt x="1880" y="421"/>
                  </a:lnTo>
                  <a:lnTo>
                    <a:pt x="1856" y="440"/>
                  </a:lnTo>
                  <a:lnTo>
                    <a:pt x="1806" y="475"/>
                  </a:lnTo>
                  <a:lnTo>
                    <a:pt x="1782" y="492"/>
                  </a:lnTo>
                  <a:lnTo>
                    <a:pt x="1758" y="506"/>
                  </a:lnTo>
                  <a:lnTo>
                    <a:pt x="1731" y="521"/>
                  </a:lnTo>
                  <a:lnTo>
                    <a:pt x="1706" y="536"/>
                  </a:lnTo>
                  <a:lnTo>
                    <a:pt x="1681" y="551"/>
                  </a:lnTo>
                  <a:lnTo>
                    <a:pt x="1602" y="589"/>
                  </a:lnTo>
                  <a:lnTo>
                    <a:pt x="1548" y="611"/>
                  </a:lnTo>
                  <a:lnTo>
                    <a:pt x="1521" y="620"/>
                  </a:lnTo>
                  <a:lnTo>
                    <a:pt x="1494" y="631"/>
                  </a:lnTo>
                  <a:lnTo>
                    <a:pt x="1496" y="631"/>
                  </a:lnTo>
                  <a:lnTo>
                    <a:pt x="1496" y="630"/>
                  </a:lnTo>
                  <a:lnTo>
                    <a:pt x="1469" y="638"/>
                  </a:lnTo>
                  <a:lnTo>
                    <a:pt x="1439" y="644"/>
                  </a:lnTo>
                  <a:lnTo>
                    <a:pt x="1410" y="650"/>
                  </a:lnTo>
                  <a:lnTo>
                    <a:pt x="1379" y="657"/>
                  </a:lnTo>
                  <a:lnTo>
                    <a:pt x="1319" y="666"/>
                  </a:lnTo>
                  <a:lnTo>
                    <a:pt x="1255" y="672"/>
                  </a:lnTo>
                  <a:lnTo>
                    <a:pt x="1222" y="675"/>
                  </a:lnTo>
                  <a:lnTo>
                    <a:pt x="1190" y="677"/>
                  </a:lnTo>
                  <a:lnTo>
                    <a:pt x="1157" y="677"/>
                  </a:lnTo>
                  <a:lnTo>
                    <a:pt x="1124" y="679"/>
                  </a:lnTo>
                  <a:lnTo>
                    <a:pt x="1091" y="677"/>
                  </a:lnTo>
                  <a:lnTo>
                    <a:pt x="1058" y="677"/>
                  </a:lnTo>
                  <a:lnTo>
                    <a:pt x="1024" y="675"/>
                  </a:lnTo>
                  <a:lnTo>
                    <a:pt x="994" y="674"/>
                  </a:lnTo>
                  <a:lnTo>
                    <a:pt x="895" y="664"/>
                  </a:lnTo>
                  <a:lnTo>
                    <a:pt x="801" y="650"/>
                  </a:lnTo>
                  <a:lnTo>
                    <a:pt x="771" y="644"/>
                  </a:lnTo>
                  <a:lnTo>
                    <a:pt x="740" y="638"/>
                  </a:lnTo>
                  <a:lnTo>
                    <a:pt x="711" y="631"/>
                  </a:lnTo>
                  <a:lnTo>
                    <a:pt x="681" y="625"/>
                  </a:lnTo>
                  <a:lnTo>
                    <a:pt x="654" y="617"/>
                  </a:lnTo>
                  <a:lnTo>
                    <a:pt x="601" y="603"/>
                  </a:lnTo>
                  <a:lnTo>
                    <a:pt x="550" y="584"/>
                  </a:lnTo>
                  <a:lnTo>
                    <a:pt x="528" y="576"/>
                  </a:lnTo>
                  <a:lnTo>
                    <a:pt x="529" y="576"/>
                  </a:lnTo>
                  <a:lnTo>
                    <a:pt x="506" y="565"/>
                  </a:lnTo>
                  <a:lnTo>
                    <a:pt x="484" y="555"/>
                  </a:lnTo>
                  <a:lnTo>
                    <a:pt x="441" y="533"/>
                  </a:lnTo>
                  <a:lnTo>
                    <a:pt x="420" y="521"/>
                  </a:lnTo>
                  <a:lnTo>
                    <a:pt x="398" y="508"/>
                  </a:lnTo>
                  <a:lnTo>
                    <a:pt x="379" y="497"/>
                  </a:lnTo>
                  <a:lnTo>
                    <a:pt x="360" y="484"/>
                  </a:lnTo>
                  <a:lnTo>
                    <a:pt x="303" y="441"/>
                  </a:lnTo>
                  <a:lnTo>
                    <a:pt x="287" y="426"/>
                  </a:lnTo>
                  <a:lnTo>
                    <a:pt x="270" y="413"/>
                  </a:lnTo>
                  <a:lnTo>
                    <a:pt x="237" y="380"/>
                  </a:lnTo>
                  <a:lnTo>
                    <a:pt x="207" y="345"/>
                  </a:lnTo>
                  <a:lnTo>
                    <a:pt x="191" y="328"/>
                  </a:lnTo>
                  <a:lnTo>
                    <a:pt x="177" y="310"/>
                  </a:lnTo>
                  <a:lnTo>
                    <a:pt x="163" y="291"/>
                  </a:lnTo>
                  <a:lnTo>
                    <a:pt x="148" y="271"/>
                  </a:lnTo>
                  <a:lnTo>
                    <a:pt x="123" y="233"/>
                  </a:lnTo>
                  <a:lnTo>
                    <a:pt x="112" y="212"/>
                  </a:lnTo>
                  <a:lnTo>
                    <a:pt x="99" y="190"/>
                  </a:lnTo>
                  <a:lnTo>
                    <a:pt x="77" y="147"/>
                  </a:lnTo>
                  <a:lnTo>
                    <a:pt x="66" y="124"/>
                  </a:lnTo>
                  <a:lnTo>
                    <a:pt x="57" y="102"/>
                  </a:lnTo>
                  <a:lnTo>
                    <a:pt x="38" y="54"/>
                  </a:lnTo>
                  <a:lnTo>
                    <a:pt x="30" y="30"/>
                  </a:lnTo>
                  <a:lnTo>
                    <a:pt x="28" y="26"/>
                  </a:lnTo>
                  <a:lnTo>
                    <a:pt x="27" y="23"/>
                  </a:lnTo>
                  <a:lnTo>
                    <a:pt x="22" y="21"/>
                  </a:lnTo>
                  <a:lnTo>
                    <a:pt x="19" y="19"/>
                  </a:lnTo>
                  <a:lnTo>
                    <a:pt x="14" y="19"/>
                  </a:lnTo>
                  <a:lnTo>
                    <a:pt x="11" y="21"/>
                  </a:lnTo>
                  <a:lnTo>
                    <a:pt x="6" y="23"/>
                  </a:lnTo>
                  <a:lnTo>
                    <a:pt x="3" y="24"/>
                  </a:lnTo>
                  <a:lnTo>
                    <a:pt x="1" y="29"/>
                  </a:lnTo>
                  <a:lnTo>
                    <a:pt x="0" y="32"/>
                  </a:lnTo>
                  <a:lnTo>
                    <a:pt x="0" y="37"/>
                  </a:lnTo>
                  <a:lnTo>
                    <a:pt x="1" y="40"/>
                  </a:lnTo>
                  <a:lnTo>
                    <a:pt x="9" y="64"/>
                  </a:lnTo>
                  <a:lnTo>
                    <a:pt x="19" y="91"/>
                  </a:lnTo>
                  <a:lnTo>
                    <a:pt x="28" y="114"/>
                  </a:lnTo>
                  <a:lnTo>
                    <a:pt x="38" y="136"/>
                  </a:lnTo>
                  <a:lnTo>
                    <a:pt x="49" y="160"/>
                  </a:lnTo>
                  <a:lnTo>
                    <a:pt x="71" y="206"/>
                  </a:lnTo>
                  <a:lnTo>
                    <a:pt x="83" y="228"/>
                  </a:lnTo>
                  <a:lnTo>
                    <a:pt x="95" y="249"/>
                  </a:lnTo>
                  <a:lnTo>
                    <a:pt x="110" y="271"/>
                  </a:lnTo>
                  <a:lnTo>
                    <a:pt x="123" y="290"/>
                  </a:lnTo>
                  <a:lnTo>
                    <a:pt x="137" y="310"/>
                  </a:lnTo>
                  <a:lnTo>
                    <a:pt x="151" y="329"/>
                  </a:lnTo>
                  <a:lnTo>
                    <a:pt x="166" y="347"/>
                  </a:lnTo>
                  <a:lnTo>
                    <a:pt x="181" y="367"/>
                  </a:lnTo>
                  <a:lnTo>
                    <a:pt x="215" y="402"/>
                  </a:lnTo>
                  <a:lnTo>
                    <a:pt x="248" y="435"/>
                  </a:lnTo>
                  <a:lnTo>
                    <a:pt x="265" y="451"/>
                  </a:lnTo>
                  <a:lnTo>
                    <a:pt x="284" y="467"/>
                  </a:lnTo>
                  <a:lnTo>
                    <a:pt x="341" y="509"/>
                  </a:lnTo>
                  <a:lnTo>
                    <a:pt x="363" y="522"/>
                  </a:lnTo>
                  <a:lnTo>
                    <a:pt x="382" y="536"/>
                  </a:lnTo>
                  <a:lnTo>
                    <a:pt x="404" y="549"/>
                  </a:lnTo>
                  <a:lnTo>
                    <a:pt x="425" y="562"/>
                  </a:lnTo>
                  <a:lnTo>
                    <a:pt x="471" y="584"/>
                  </a:lnTo>
                  <a:lnTo>
                    <a:pt x="493" y="593"/>
                  </a:lnTo>
                  <a:lnTo>
                    <a:pt x="517" y="604"/>
                  </a:lnTo>
                  <a:lnTo>
                    <a:pt x="518" y="604"/>
                  </a:lnTo>
                  <a:lnTo>
                    <a:pt x="540" y="612"/>
                  </a:lnTo>
                  <a:lnTo>
                    <a:pt x="591" y="631"/>
                  </a:lnTo>
                  <a:lnTo>
                    <a:pt x="645" y="649"/>
                  </a:lnTo>
                  <a:lnTo>
                    <a:pt x="675" y="657"/>
                  </a:lnTo>
                  <a:lnTo>
                    <a:pt x="705" y="663"/>
                  </a:lnTo>
                  <a:lnTo>
                    <a:pt x="733" y="669"/>
                  </a:lnTo>
                  <a:lnTo>
                    <a:pt x="765" y="675"/>
                  </a:lnTo>
                  <a:lnTo>
                    <a:pt x="795" y="682"/>
                  </a:lnTo>
                  <a:lnTo>
                    <a:pt x="892" y="696"/>
                  </a:lnTo>
                  <a:lnTo>
                    <a:pt x="991" y="706"/>
                  </a:lnTo>
                  <a:lnTo>
                    <a:pt x="1024" y="707"/>
                  </a:lnTo>
                  <a:lnTo>
                    <a:pt x="1058" y="709"/>
                  </a:lnTo>
                  <a:lnTo>
                    <a:pt x="1091" y="709"/>
                  </a:lnTo>
                  <a:lnTo>
                    <a:pt x="1124" y="710"/>
                  </a:lnTo>
                  <a:lnTo>
                    <a:pt x="1157" y="709"/>
                  </a:lnTo>
                  <a:lnTo>
                    <a:pt x="1190" y="709"/>
                  </a:lnTo>
                  <a:lnTo>
                    <a:pt x="1225" y="707"/>
                  </a:lnTo>
                  <a:lnTo>
                    <a:pt x="1258" y="704"/>
                  </a:lnTo>
                  <a:lnTo>
                    <a:pt x="1322" y="698"/>
                  </a:lnTo>
                  <a:lnTo>
                    <a:pt x="1355" y="693"/>
                  </a:lnTo>
                  <a:lnTo>
                    <a:pt x="1385" y="688"/>
                  </a:lnTo>
                  <a:lnTo>
                    <a:pt x="1417" y="682"/>
                  </a:lnTo>
                  <a:lnTo>
                    <a:pt x="1445" y="675"/>
                  </a:lnTo>
                  <a:lnTo>
                    <a:pt x="1475" y="669"/>
                  </a:lnTo>
                  <a:lnTo>
                    <a:pt x="1505" y="661"/>
                  </a:lnTo>
                  <a:lnTo>
                    <a:pt x="1505" y="660"/>
                  </a:lnTo>
                  <a:lnTo>
                    <a:pt x="1507" y="660"/>
                  </a:lnTo>
                  <a:lnTo>
                    <a:pt x="1534" y="649"/>
                  </a:lnTo>
                  <a:lnTo>
                    <a:pt x="1561" y="639"/>
                  </a:lnTo>
                  <a:lnTo>
                    <a:pt x="1614" y="617"/>
                  </a:lnTo>
                  <a:lnTo>
                    <a:pt x="1697" y="579"/>
                  </a:lnTo>
                  <a:lnTo>
                    <a:pt x="1722" y="565"/>
                  </a:lnTo>
                  <a:lnTo>
                    <a:pt x="1747" y="549"/>
                  </a:lnTo>
                  <a:lnTo>
                    <a:pt x="1774" y="535"/>
                  </a:lnTo>
                  <a:lnTo>
                    <a:pt x="1801" y="517"/>
                  </a:lnTo>
                  <a:lnTo>
                    <a:pt x="1825" y="500"/>
                  </a:lnTo>
                  <a:lnTo>
                    <a:pt x="1875" y="465"/>
                  </a:lnTo>
                  <a:lnTo>
                    <a:pt x="1899" y="446"/>
                  </a:lnTo>
                  <a:lnTo>
                    <a:pt x="1924" y="427"/>
                  </a:lnTo>
                  <a:lnTo>
                    <a:pt x="1948" y="408"/>
                  </a:lnTo>
                  <a:lnTo>
                    <a:pt x="1973" y="386"/>
                  </a:lnTo>
                  <a:lnTo>
                    <a:pt x="2045" y="320"/>
                  </a:lnTo>
                  <a:lnTo>
                    <a:pt x="2092" y="272"/>
                  </a:lnTo>
                  <a:lnTo>
                    <a:pt x="2114" y="249"/>
                  </a:lnTo>
                  <a:lnTo>
                    <a:pt x="2138" y="223"/>
                  </a:lnTo>
                  <a:lnTo>
                    <a:pt x="2162" y="195"/>
                  </a:lnTo>
                  <a:lnTo>
                    <a:pt x="2206" y="141"/>
                  </a:lnTo>
                  <a:lnTo>
                    <a:pt x="2272" y="56"/>
                  </a:lnTo>
                  <a:lnTo>
                    <a:pt x="229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21" name="Rectangle 10"/>
            <p:cNvSpPr>
              <a:spLocks noChangeArrowheads="1"/>
            </p:cNvSpPr>
            <p:nvPr/>
          </p:nvSpPr>
          <p:spPr bwMode="auto">
            <a:xfrm>
              <a:off x="3818" y="2406"/>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0/0</a:t>
              </a:r>
              <a:endParaRPr kumimoji="0" lang="en-US" altLang="tr-TR" sz="2800" b="1">
                <a:solidFill>
                  <a:srgbClr val="00FF00"/>
                </a:solidFill>
              </a:endParaRPr>
            </a:p>
          </p:txBody>
        </p:sp>
        <p:sp>
          <p:nvSpPr>
            <p:cNvPr id="185522" name="Rectangle 11"/>
            <p:cNvSpPr>
              <a:spLocks noChangeArrowheads="1"/>
            </p:cNvSpPr>
            <p:nvPr/>
          </p:nvSpPr>
          <p:spPr bwMode="auto">
            <a:xfrm>
              <a:off x="4394" y="2107"/>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1/1</a:t>
              </a:r>
              <a:endParaRPr kumimoji="0" lang="en-US" altLang="tr-TR" sz="2800" b="1">
                <a:solidFill>
                  <a:srgbClr val="00FF00"/>
                </a:solidFill>
              </a:endParaRPr>
            </a:p>
          </p:txBody>
        </p:sp>
        <p:sp>
          <p:nvSpPr>
            <p:cNvPr id="185523" name="Freeform 12"/>
            <p:cNvSpPr>
              <a:spLocks/>
            </p:cNvSpPr>
            <p:nvPr/>
          </p:nvSpPr>
          <p:spPr bwMode="auto">
            <a:xfrm>
              <a:off x="3707" y="1867"/>
              <a:ext cx="1435" cy="430"/>
            </a:xfrm>
            <a:custGeom>
              <a:avLst/>
              <a:gdLst>
                <a:gd name="T0" fmla="*/ 1435 w 1435"/>
                <a:gd name="T1" fmla="*/ 17 h 430"/>
                <a:gd name="T2" fmla="*/ 1432 w 1435"/>
                <a:gd name="T3" fmla="*/ 6 h 430"/>
                <a:gd name="T4" fmla="*/ 1421 w 1435"/>
                <a:gd name="T5" fmla="*/ 0 h 430"/>
                <a:gd name="T6" fmla="*/ 1409 w 1435"/>
                <a:gd name="T7" fmla="*/ 3 h 430"/>
                <a:gd name="T8" fmla="*/ 1364 w 1435"/>
                <a:gd name="T9" fmla="*/ 57 h 430"/>
                <a:gd name="T10" fmla="*/ 1253 w 1435"/>
                <a:gd name="T11" fmla="*/ 177 h 430"/>
                <a:gd name="T12" fmla="*/ 1182 w 1435"/>
                <a:gd name="T13" fmla="*/ 239 h 430"/>
                <a:gd name="T14" fmla="*/ 1137 w 1435"/>
                <a:gd name="T15" fmla="*/ 270 h 430"/>
                <a:gd name="T16" fmla="*/ 1076 w 1435"/>
                <a:gd name="T17" fmla="*/ 308 h 430"/>
                <a:gd name="T18" fmla="*/ 1013 w 1435"/>
                <a:gd name="T19" fmla="*/ 340 h 430"/>
                <a:gd name="T20" fmla="*/ 945 w 1435"/>
                <a:gd name="T21" fmla="*/ 367 h 430"/>
                <a:gd name="T22" fmla="*/ 932 w 1435"/>
                <a:gd name="T23" fmla="*/ 372 h 430"/>
                <a:gd name="T24" fmla="*/ 878 w 1435"/>
                <a:gd name="T25" fmla="*/ 384 h 430"/>
                <a:gd name="T26" fmla="*/ 802 w 1435"/>
                <a:gd name="T27" fmla="*/ 395 h 430"/>
                <a:gd name="T28" fmla="*/ 744 w 1435"/>
                <a:gd name="T29" fmla="*/ 398 h 430"/>
                <a:gd name="T30" fmla="*/ 620 w 1435"/>
                <a:gd name="T31" fmla="*/ 397 h 430"/>
                <a:gd name="T32" fmla="*/ 541 w 1435"/>
                <a:gd name="T33" fmla="*/ 389 h 430"/>
                <a:gd name="T34" fmla="*/ 429 w 1435"/>
                <a:gd name="T35" fmla="*/ 368 h 430"/>
                <a:gd name="T36" fmla="*/ 378 w 1435"/>
                <a:gd name="T37" fmla="*/ 356 h 430"/>
                <a:gd name="T38" fmla="*/ 337 w 1435"/>
                <a:gd name="T39" fmla="*/ 345 h 430"/>
                <a:gd name="T40" fmla="*/ 295 w 1435"/>
                <a:gd name="T41" fmla="*/ 327 h 430"/>
                <a:gd name="T42" fmla="*/ 231 w 1435"/>
                <a:gd name="T43" fmla="*/ 296 h 430"/>
                <a:gd name="T44" fmla="*/ 157 w 1435"/>
                <a:gd name="T45" fmla="*/ 245 h 430"/>
                <a:gd name="T46" fmla="*/ 119 w 1435"/>
                <a:gd name="T47" fmla="*/ 209 h 430"/>
                <a:gd name="T48" fmla="*/ 72 w 1435"/>
                <a:gd name="T49" fmla="*/ 149 h 430"/>
                <a:gd name="T50" fmla="*/ 46 w 1435"/>
                <a:gd name="T51" fmla="*/ 103 h 430"/>
                <a:gd name="T52" fmla="*/ 30 w 1435"/>
                <a:gd name="T53" fmla="*/ 66 h 430"/>
                <a:gd name="T54" fmla="*/ 23 w 1435"/>
                <a:gd name="T55" fmla="*/ 59 h 430"/>
                <a:gd name="T56" fmla="*/ 10 w 1435"/>
                <a:gd name="T57" fmla="*/ 59 h 430"/>
                <a:gd name="T58" fmla="*/ 2 w 1435"/>
                <a:gd name="T59" fmla="*/ 66 h 430"/>
                <a:gd name="T60" fmla="*/ 2 w 1435"/>
                <a:gd name="T61" fmla="*/ 79 h 430"/>
                <a:gd name="T62" fmla="*/ 18 w 1435"/>
                <a:gd name="T63" fmla="*/ 115 h 430"/>
                <a:gd name="T64" fmla="*/ 46 w 1435"/>
                <a:gd name="T65" fmla="*/ 164 h 430"/>
                <a:gd name="T66" fmla="*/ 97 w 1435"/>
                <a:gd name="T67" fmla="*/ 231 h 430"/>
                <a:gd name="T68" fmla="*/ 135 w 1435"/>
                <a:gd name="T69" fmla="*/ 267 h 430"/>
                <a:gd name="T70" fmla="*/ 204 w 1435"/>
                <a:gd name="T71" fmla="*/ 318 h 430"/>
                <a:gd name="T72" fmla="*/ 268 w 1435"/>
                <a:gd name="T73" fmla="*/ 351 h 430"/>
                <a:gd name="T74" fmla="*/ 309 w 1435"/>
                <a:gd name="T75" fmla="*/ 367 h 430"/>
                <a:gd name="T76" fmla="*/ 355 w 1435"/>
                <a:gd name="T77" fmla="*/ 384 h 430"/>
                <a:gd name="T78" fmla="*/ 405 w 1435"/>
                <a:gd name="T79" fmla="*/ 397 h 430"/>
                <a:gd name="T80" fmla="*/ 516 w 1435"/>
                <a:gd name="T81" fmla="*/ 417 h 430"/>
                <a:gd name="T82" fmla="*/ 578 w 1435"/>
                <a:gd name="T83" fmla="*/ 425 h 430"/>
                <a:gd name="T84" fmla="*/ 661 w 1435"/>
                <a:gd name="T85" fmla="*/ 430 h 430"/>
                <a:gd name="T86" fmla="*/ 783 w 1435"/>
                <a:gd name="T87" fmla="*/ 428 h 430"/>
                <a:gd name="T88" fmla="*/ 845 w 1435"/>
                <a:gd name="T89" fmla="*/ 422 h 430"/>
                <a:gd name="T90" fmla="*/ 919 w 1435"/>
                <a:gd name="T91" fmla="*/ 408 h 430"/>
                <a:gd name="T92" fmla="*/ 941 w 1435"/>
                <a:gd name="T93" fmla="*/ 402 h 430"/>
                <a:gd name="T94" fmla="*/ 1008 w 1435"/>
                <a:gd name="T95" fmla="*/ 376 h 430"/>
                <a:gd name="T96" fmla="*/ 1058 w 1435"/>
                <a:gd name="T97" fmla="*/ 353 h 430"/>
                <a:gd name="T98" fmla="*/ 1139 w 1435"/>
                <a:gd name="T99" fmla="*/ 307 h 430"/>
                <a:gd name="T100" fmla="*/ 1185 w 1435"/>
                <a:gd name="T101" fmla="*/ 275 h 430"/>
                <a:gd name="T102" fmla="*/ 1231 w 1435"/>
                <a:gd name="T103" fmla="*/ 239 h 430"/>
                <a:gd name="T104" fmla="*/ 1376 w 1435"/>
                <a:gd name="T105" fmla="*/ 93 h 430"/>
                <a:gd name="T106" fmla="*/ 1432 w 1435"/>
                <a:gd name="T107" fmla="*/ 25 h 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35" h="430">
                  <a:moveTo>
                    <a:pt x="1432" y="25"/>
                  </a:moveTo>
                  <a:lnTo>
                    <a:pt x="1433" y="22"/>
                  </a:lnTo>
                  <a:lnTo>
                    <a:pt x="1435" y="17"/>
                  </a:lnTo>
                  <a:lnTo>
                    <a:pt x="1435" y="14"/>
                  </a:lnTo>
                  <a:lnTo>
                    <a:pt x="1433" y="10"/>
                  </a:lnTo>
                  <a:lnTo>
                    <a:pt x="1432" y="6"/>
                  </a:lnTo>
                  <a:lnTo>
                    <a:pt x="1428" y="3"/>
                  </a:lnTo>
                  <a:lnTo>
                    <a:pt x="1425" y="2"/>
                  </a:lnTo>
                  <a:lnTo>
                    <a:pt x="1421" y="0"/>
                  </a:lnTo>
                  <a:lnTo>
                    <a:pt x="1417" y="0"/>
                  </a:lnTo>
                  <a:lnTo>
                    <a:pt x="1413" y="2"/>
                  </a:lnTo>
                  <a:lnTo>
                    <a:pt x="1409" y="3"/>
                  </a:lnTo>
                  <a:lnTo>
                    <a:pt x="1406" y="6"/>
                  </a:lnTo>
                  <a:lnTo>
                    <a:pt x="1378" y="40"/>
                  </a:lnTo>
                  <a:lnTo>
                    <a:pt x="1364" y="57"/>
                  </a:lnTo>
                  <a:lnTo>
                    <a:pt x="1351" y="74"/>
                  </a:lnTo>
                  <a:lnTo>
                    <a:pt x="1310" y="120"/>
                  </a:lnTo>
                  <a:lnTo>
                    <a:pt x="1253" y="177"/>
                  </a:lnTo>
                  <a:lnTo>
                    <a:pt x="1212" y="213"/>
                  </a:lnTo>
                  <a:lnTo>
                    <a:pt x="1196" y="226"/>
                  </a:lnTo>
                  <a:lnTo>
                    <a:pt x="1182" y="239"/>
                  </a:lnTo>
                  <a:lnTo>
                    <a:pt x="1166" y="250"/>
                  </a:lnTo>
                  <a:lnTo>
                    <a:pt x="1152" y="261"/>
                  </a:lnTo>
                  <a:lnTo>
                    <a:pt x="1137" y="270"/>
                  </a:lnTo>
                  <a:lnTo>
                    <a:pt x="1120" y="281"/>
                  </a:lnTo>
                  <a:lnTo>
                    <a:pt x="1107" y="291"/>
                  </a:lnTo>
                  <a:lnTo>
                    <a:pt x="1076" y="308"/>
                  </a:lnTo>
                  <a:lnTo>
                    <a:pt x="1046" y="324"/>
                  </a:lnTo>
                  <a:lnTo>
                    <a:pt x="1028" y="332"/>
                  </a:lnTo>
                  <a:lnTo>
                    <a:pt x="1013" y="340"/>
                  </a:lnTo>
                  <a:lnTo>
                    <a:pt x="995" y="348"/>
                  </a:lnTo>
                  <a:lnTo>
                    <a:pt x="979" y="354"/>
                  </a:lnTo>
                  <a:lnTo>
                    <a:pt x="945" y="367"/>
                  </a:lnTo>
                  <a:lnTo>
                    <a:pt x="929" y="373"/>
                  </a:lnTo>
                  <a:lnTo>
                    <a:pt x="930" y="372"/>
                  </a:lnTo>
                  <a:lnTo>
                    <a:pt x="932" y="372"/>
                  </a:lnTo>
                  <a:lnTo>
                    <a:pt x="913" y="376"/>
                  </a:lnTo>
                  <a:lnTo>
                    <a:pt x="895" y="379"/>
                  </a:lnTo>
                  <a:lnTo>
                    <a:pt x="878" y="384"/>
                  </a:lnTo>
                  <a:lnTo>
                    <a:pt x="842" y="391"/>
                  </a:lnTo>
                  <a:lnTo>
                    <a:pt x="821" y="392"/>
                  </a:lnTo>
                  <a:lnTo>
                    <a:pt x="802" y="395"/>
                  </a:lnTo>
                  <a:lnTo>
                    <a:pt x="783" y="397"/>
                  </a:lnTo>
                  <a:lnTo>
                    <a:pt x="763" y="397"/>
                  </a:lnTo>
                  <a:lnTo>
                    <a:pt x="744" y="398"/>
                  </a:lnTo>
                  <a:lnTo>
                    <a:pt x="661" y="398"/>
                  </a:lnTo>
                  <a:lnTo>
                    <a:pt x="641" y="397"/>
                  </a:lnTo>
                  <a:lnTo>
                    <a:pt x="620" y="397"/>
                  </a:lnTo>
                  <a:lnTo>
                    <a:pt x="581" y="394"/>
                  </a:lnTo>
                  <a:lnTo>
                    <a:pt x="560" y="391"/>
                  </a:lnTo>
                  <a:lnTo>
                    <a:pt x="541" y="389"/>
                  </a:lnTo>
                  <a:lnTo>
                    <a:pt x="522" y="386"/>
                  </a:lnTo>
                  <a:lnTo>
                    <a:pt x="446" y="373"/>
                  </a:lnTo>
                  <a:lnTo>
                    <a:pt x="429" y="368"/>
                  </a:lnTo>
                  <a:lnTo>
                    <a:pt x="412" y="365"/>
                  </a:lnTo>
                  <a:lnTo>
                    <a:pt x="396" y="360"/>
                  </a:lnTo>
                  <a:lnTo>
                    <a:pt x="378" y="356"/>
                  </a:lnTo>
                  <a:lnTo>
                    <a:pt x="364" y="353"/>
                  </a:lnTo>
                  <a:lnTo>
                    <a:pt x="336" y="345"/>
                  </a:lnTo>
                  <a:lnTo>
                    <a:pt x="337" y="345"/>
                  </a:lnTo>
                  <a:lnTo>
                    <a:pt x="321" y="338"/>
                  </a:lnTo>
                  <a:lnTo>
                    <a:pt x="309" y="334"/>
                  </a:lnTo>
                  <a:lnTo>
                    <a:pt x="295" y="327"/>
                  </a:lnTo>
                  <a:lnTo>
                    <a:pt x="280" y="323"/>
                  </a:lnTo>
                  <a:lnTo>
                    <a:pt x="244" y="304"/>
                  </a:lnTo>
                  <a:lnTo>
                    <a:pt x="231" y="296"/>
                  </a:lnTo>
                  <a:lnTo>
                    <a:pt x="209" y="283"/>
                  </a:lnTo>
                  <a:lnTo>
                    <a:pt x="165" y="251"/>
                  </a:lnTo>
                  <a:lnTo>
                    <a:pt x="157" y="245"/>
                  </a:lnTo>
                  <a:lnTo>
                    <a:pt x="147" y="236"/>
                  </a:lnTo>
                  <a:lnTo>
                    <a:pt x="138" y="228"/>
                  </a:lnTo>
                  <a:lnTo>
                    <a:pt x="119" y="209"/>
                  </a:lnTo>
                  <a:lnTo>
                    <a:pt x="111" y="199"/>
                  </a:lnTo>
                  <a:lnTo>
                    <a:pt x="95" y="180"/>
                  </a:lnTo>
                  <a:lnTo>
                    <a:pt x="72" y="149"/>
                  </a:lnTo>
                  <a:lnTo>
                    <a:pt x="60" y="126"/>
                  </a:lnTo>
                  <a:lnTo>
                    <a:pt x="53" y="114"/>
                  </a:lnTo>
                  <a:lnTo>
                    <a:pt x="46" y="103"/>
                  </a:lnTo>
                  <a:lnTo>
                    <a:pt x="41" y="92"/>
                  </a:lnTo>
                  <a:lnTo>
                    <a:pt x="35" y="79"/>
                  </a:lnTo>
                  <a:lnTo>
                    <a:pt x="30" y="66"/>
                  </a:lnTo>
                  <a:lnTo>
                    <a:pt x="29" y="63"/>
                  </a:lnTo>
                  <a:lnTo>
                    <a:pt x="26" y="60"/>
                  </a:lnTo>
                  <a:lnTo>
                    <a:pt x="23" y="59"/>
                  </a:lnTo>
                  <a:lnTo>
                    <a:pt x="18" y="57"/>
                  </a:lnTo>
                  <a:lnTo>
                    <a:pt x="15" y="57"/>
                  </a:lnTo>
                  <a:lnTo>
                    <a:pt x="10" y="59"/>
                  </a:lnTo>
                  <a:lnTo>
                    <a:pt x="7" y="60"/>
                  </a:lnTo>
                  <a:lnTo>
                    <a:pt x="4" y="63"/>
                  </a:lnTo>
                  <a:lnTo>
                    <a:pt x="2" y="66"/>
                  </a:lnTo>
                  <a:lnTo>
                    <a:pt x="0" y="71"/>
                  </a:lnTo>
                  <a:lnTo>
                    <a:pt x="0" y="74"/>
                  </a:lnTo>
                  <a:lnTo>
                    <a:pt x="2" y="79"/>
                  </a:lnTo>
                  <a:lnTo>
                    <a:pt x="7" y="92"/>
                  </a:lnTo>
                  <a:lnTo>
                    <a:pt x="13" y="104"/>
                  </a:lnTo>
                  <a:lnTo>
                    <a:pt x="18" y="115"/>
                  </a:lnTo>
                  <a:lnTo>
                    <a:pt x="24" y="130"/>
                  </a:lnTo>
                  <a:lnTo>
                    <a:pt x="32" y="142"/>
                  </a:lnTo>
                  <a:lnTo>
                    <a:pt x="46" y="164"/>
                  </a:lnTo>
                  <a:lnTo>
                    <a:pt x="70" y="199"/>
                  </a:lnTo>
                  <a:lnTo>
                    <a:pt x="86" y="218"/>
                  </a:lnTo>
                  <a:lnTo>
                    <a:pt x="97" y="231"/>
                  </a:lnTo>
                  <a:lnTo>
                    <a:pt x="116" y="250"/>
                  </a:lnTo>
                  <a:lnTo>
                    <a:pt x="125" y="258"/>
                  </a:lnTo>
                  <a:lnTo>
                    <a:pt x="135" y="267"/>
                  </a:lnTo>
                  <a:lnTo>
                    <a:pt x="146" y="277"/>
                  </a:lnTo>
                  <a:lnTo>
                    <a:pt x="190" y="308"/>
                  </a:lnTo>
                  <a:lnTo>
                    <a:pt x="204" y="318"/>
                  </a:lnTo>
                  <a:lnTo>
                    <a:pt x="215" y="324"/>
                  </a:lnTo>
                  <a:lnTo>
                    <a:pt x="228" y="332"/>
                  </a:lnTo>
                  <a:lnTo>
                    <a:pt x="268" y="351"/>
                  </a:lnTo>
                  <a:lnTo>
                    <a:pt x="282" y="356"/>
                  </a:lnTo>
                  <a:lnTo>
                    <a:pt x="296" y="362"/>
                  </a:lnTo>
                  <a:lnTo>
                    <a:pt x="309" y="367"/>
                  </a:lnTo>
                  <a:lnTo>
                    <a:pt x="325" y="373"/>
                  </a:lnTo>
                  <a:lnTo>
                    <a:pt x="326" y="373"/>
                  </a:lnTo>
                  <a:lnTo>
                    <a:pt x="355" y="384"/>
                  </a:lnTo>
                  <a:lnTo>
                    <a:pt x="372" y="387"/>
                  </a:lnTo>
                  <a:lnTo>
                    <a:pt x="386" y="392"/>
                  </a:lnTo>
                  <a:lnTo>
                    <a:pt x="405" y="397"/>
                  </a:lnTo>
                  <a:lnTo>
                    <a:pt x="423" y="400"/>
                  </a:lnTo>
                  <a:lnTo>
                    <a:pt x="440" y="405"/>
                  </a:lnTo>
                  <a:lnTo>
                    <a:pt x="516" y="417"/>
                  </a:lnTo>
                  <a:lnTo>
                    <a:pt x="538" y="421"/>
                  </a:lnTo>
                  <a:lnTo>
                    <a:pt x="557" y="422"/>
                  </a:lnTo>
                  <a:lnTo>
                    <a:pt x="578" y="425"/>
                  </a:lnTo>
                  <a:lnTo>
                    <a:pt x="620" y="428"/>
                  </a:lnTo>
                  <a:lnTo>
                    <a:pt x="641" y="428"/>
                  </a:lnTo>
                  <a:lnTo>
                    <a:pt x="661" y="430"/>
                  </a:lnTo>
                  <a:lnTo>
                    <a:pt x="744" y="430"/>
                  </a:lnTo>
                  <a:lnTo>
                    <a:pt x="763" y="428"/>
                  </a:lnTo>
                  <a:lnTo>
                    <a:pt x="783" y="428"/>
                  </a:lnTo>
                  <a:lnTo>
                    <a:pt x="805" y="427"/>
                  </a:lnTo>
                  <a:lnTo>
                    <a:pt x="824" y="424"/>
                  </a:lnTo>
                  <a:lnTo>
                    <a:pt x="845" y="422"/>
                  </a:lnTo>
                  <a:lnTo>
                    <a:pt x="884" y="416"/>
                  </a:lnTo>
                  <a:lnTo>
                    <a:pt x="902" y="411"/>
                  </a:lnTo>
                  <a:lnTo>
                    <a:pt x="919" y="408"/>
                  </a:lnTo>
                  <a:lnTo>
                    <a:pt x="938" y="403"/>
                  </a:lnTo>
                  <a:lnTo>
                    <a:pt x="940" y="403"/>
                  </a:lnTo>
                  <a:lnTo>
                    <a:pt x="941" y="402"/>
                  </a:lnTo>
                  <a:lnTo>
                    <a:pt x="957" y="395"/>
                  </a:lnTo>
                  <a:lnTo>
                    <a:pt x="992" y="383"/>
                  </a:lnTo>
                  <a:lnTo>
                    <a:pt x="1008" y="376"/>
                  </a:lnTo>
                  <a:lnTo>
                    <a:pt x="1025" y="368"/>
                  </a:lnTo>
                  <a:lnTo>
                    <a:pt x="1041" y="360"/>
                  </a:lnTo>
                  <a:lnTo>
                    <a:pt x="1058" y="353"/>
                  </a:lnTo>
                  <a:lnTo>
                    <a:pt x="1092" y="337"/>
                  </a:lnTo>
                  <a:lnTo>
                    <a:pt x="1123" y="316"/>
                  </a:lnTo>
                  <a:lnTo>
                    <a:pt x="1139" y="307"/>
                  </a:lnTo>
                  <a:lnTo>
                    <a:pt x="1153" y="296"/>
                  </a:lnTo>
                  <a:lnTo>
                    <a:pt x="1171" y="286"/>
                  </a:lnTo>
                  <a:lnTo>
                    <a:pt x="1185" y="275"/>
                  </a:lnTo>
                  <a:lnTo>
                    <a:pt x="1201" y="264"/>
                  </a:lnTo>
                  <a:lnTo>
                    <a:pt x="1215" y="251"/>
                  </a:lnTo>
                  <a:lnTo>
                    <a:pt x="1231" y="239"/>
                  </a:lnTo>
                  <a:lnTo>
                    <a:pt x="1275" y="199"/>
                  </a:lnTo>
                  <a:lnTo>
                    <a:pt x="1332" y="142"/>
                  </a:lnTo>
                  <a:lnTo>
                    <a:pt x="1376" y="93"/>
                  </a:lnTo>
                  <a:lnTo>
                    <a:pt x="1389" y="76"/>
                  </a:lnTo>
                  <a:lnTo>
                    <a:pt x="1403" y="62"/>
                  </a:lnTo>
                  <a:lnTo>
                    <a:pt x="1432"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24" name="Freeform 13"/>
            <p:cNvSpPr>
              <a:spLocks/>
            </p:cNvSpPr>
            <p:nvPr/>
          </p:nvSpPr>
          <p:spPr bwMode="auto">
            <a:xfrm>
              <a:off x="2730" y="1563"/>
              <a:ext cx="375" cy="375"/>
            </a:xfrm>
            <a:custGeom>
              <a:avLst/>
              <a:gdLst>
                <a:gd name="T0" fmla="*/ 3 w 375"/>
                <a:gd name="T1" fmla="*/ 223 h 375"/>
                <a:gd name="T2" fmla="*/ 14 w 375"/>
                <a:gd name="T3" fmla="*/ 260 h 375"/>
                <a:gd name="T4" fmla="*/ 41 w 375"/>
                <a:gd name="T5" fmla="*/ 306 h 375"/>
                <a:gd name="T6" fmla="*/ 82 w 375"/>
                <a:gd name="T7" fmla="*/ 342 h 375"/>
                <a:gd name="T8" fmla="*/ 112 w 375"/>
                <a:gd name="T9" fmla="*/ 359 h 375"/>
                <a:gd name="T10" fmla="*/ 149 w 375"/>
                <a:gd name="T11" fmla="*/ 370 h 375"/>
                <a:gd name="T12" fmla="*/ 185 w 375"/>
                <a:gd name="T13" fmla="*/ 375 h 375"/>
                <a:gd name="T14" fmla="*/ 215 w 375"/>
                <a:gd name="T15" fmla="*/ 372 h 375"/>
                <a:gd name="T16" fmla="*/ 250 w 375"/>
                <a:gd name="T17" fmla="*/ 364 h 375"/>
                <a:gd name="T18" fmla="*/ 291 w 375"/>
                <a:gd name="T19" fmla="*/ 342 h 375"/>
                <a:gd name="T20" fmla="*/ 351 w 375"/>
                <a:gd name="T21" fmla="*/ 276 h 375"/>
                <a:gd name="T22" fmla="*/ 365 w 375"/>
                <a:gd name="T23" fmla="*/ 242 h 375"/>
                <a:gd name="T24" fmla="*/ 373 w 375"/>
                <a:gd name="T25" fmla="*/ 206 h 375"/>
                <a:gd name="T26" fmla="*/ 373 w 375"/>
                <a:gd name="T27" fmla="*/ 178 h 375"/>
                <a:gd name="T28" fmla="*/ 368 w 375"/>
                <a:gd name="T29" fmla="*/ 138 h 375"/>
                <a:gd name="T30" fmla="*/ 354 w 375"/>
                <a:gd name="T31" fmla="*/ 105 h 375"/>
                <a:gd name="T32" fmla="*/ 332 w 375"/>
                <a:gd name="T33" fmla="*/ 67 h 375"/>
                <a:gd name="T34" fmla="*/ 291 w 375"/>
                <a:gd name="T35" fmla="*/ 32 h 375"/>
                <a:gd name="T36" fmla="*/ 250 w 375"/>
                <a:gd name="T37" fmla="*/ 10 h 375"/>
                <a:gd name="T38" fmla="*/ 215 w 375"/>
                <a:gd name="T39" fmla="*/ 2 h 375"/>
                <a:gd name="T40" fmla="*/ 149 w 375"/>
                <a:gd name="T41" fmla="*/ 4 h 375"/>
                <a:gd name="T42" fmla="*/ 112 w 375"/>
                <a:gd name="T43" fmla="*/ 15 h 375"/>
                <a:gd name="T44" fmla="*/ 82 w 375"/>
                <a:gd name="T45" fmla="*/ 32 h 375"/>
                <a:gd name="T46" fmla="*/ 32 w 375"/>
                <a:gd name="T47" fmla="*/ 83 h 375"/>
                <a:gd name="T48" fmla="*/ 14 w 375"/>
                <a:gd name="T49" fmla="*/ 113 h 375"/>
                <a:gd name="T50" fmla="*/ 3 w 375"/>
                <a:gd name="T51" fmla="*/ 149 h 375"/>
                <a:gd name="T52" fmla="*/ 19 w 375"/>
                <a:gd name="T53" fmla="*/ 187 h 375"/>
                <a:gd name="T54" fmla="*/ 24 w 375"/>
                <a:gd name="T55" fmla="*/ 144 h 375"/>
                <a:gd name="T56" fmla="*/ 35 w 375"/>
                <a:gd name="T57" fmla="*/ 114 h 375"/>
                <a:gd name="T58" fmla="*/ 52 w 375"/>
                <a:gd name="T59" fmla="*/ 84 h 375"/>
                <a:gd name="T60" fmla="*/ 73 w 375"/>
                <a:gd name="T61" fmla="*/ 64 h 375"/>
                <a:gd name="T62" fmla="*/ 98 w 375"/>
                <a:gd name="T63" fmla="*/ 43 h 375"/>
                <a:gd name="T64" fmla="*/ 128 w 375"/>
                <a:gd name="T65" fmla="*/ 29 h 375"/>
                <a:gd name="T66" fmla="*/ 160 w 375"/>
                <a:gd name="T67" fmla="*/ 21 h 375"/>
                <a:gd name="T68" fmla="*/ 212 w 375"/>
                <a:gd name="T69" fmla="*/ 21 h 375"/>
                <a:gd name="T70" fmla="*/ 244 w 375"/>
                <a:gd name="T71" fmla="*/ 29 h 375"/>
                <a:gd name="T72" fmla="*/ 282 w 375"/>
                <a:gd name="T73" fmla="*/ 48 h 375"/>
                <a:gd name="T74" fmla="*/ 316 w 375"/>
                <a:gd name="T75" fmla="*/ 80 h 375"/>
                <a:gd name="T76" fmla="*/ 335 w 375"/>
                <a:gd name="T77" fmla="*/ 106 h 375"/>
                <a:gd name="T78" fmla="*/ 346 w 375"/>
                <a:gd name="T79" fmla="*/ 136 h 375"/>
                <a:gd name="T80" fmla="*/ 354 w 375"/>
                <a:gd name="T81" fmla="*/ 168 h 375"/>
                <a:gd name="T82" fmla="*/ 354 w 375"/>
                <a:gd name="T83" fmla="*/ 193 h 375"/>
                <a:gd name="T84" fmla="*/ 350 w 375"/>
                <a:gd name="T85" fmla="*/ 228 h 375"/>
                <a:gd name="T86" fmla="*/ 338 w 375"/>
                <a:gd name="T87" fmla="*/ 258 h 375"/>
                <a:gd name="T88" fmla="*/ 293 w 375"/>
                <a:gd name="T89" fmla="*/ 317 h 375"/>
                <a:gd name="T90" fmla="*/ 250 w 375"/>
                <a:gd name="T91" fmla="*/ 344 h 375"/>
                <a:gd name="T92" fmla="*/ 220 w 375"/>
                <a:gd name="T93" fmla="*/ 351 h 375"/>
                <a:gd name="T94" fmla="*/ 185 w 375"/>
                <a:gd name="T95" fmla="*/ 356 h 375"/>
                <a:gd name="T96" fmla="*/ 160 w 375"/>
                <a:gd name="T97" fmla="*/ 353 h 375"/>
                <a:gd name="T98" fmla="*/ 128 w 375"/>
                <a:gd name="T99" fmla="*/ 345 h 375"/>
                <a:gd name="T100" fmla="*/ 98 w 375"/>
                <a:gd name="T101" fmla="*/ 331 h 375"/>
                <a:gd name="T102" fmla="*/ 68 w 375"/>
                <a:gd name="T103" fmla="*/ 306 h 375"/>
                <a:gd name="T104" fmla="*/ 38 w 375"/>
                <a:gd name="T105" fmla="*/ 266 h 375"/>
                <a:gd name="T106" fmla="*/ 27 w 375"/>
                <a:gd name="T107" fmla="*/ 236 h 375"/>
                <a:gd name="T108" fmla="*/ 19 w 375"/>
                <a:gd name="T109" fmla="*/ 204 h 3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5" h="375">
                  <a:moveTo>
                    <a:pt x="0" y="187"/>
                  </a:moveTo>
                  <a:lnTo>
                    <a:pt x="0" y="204"/>
                  </a:lnTo>
                  <a:lnTo>
                    <a:pt x="2" y="215"/>
                  </a:lnTo>
                  <a:lnTo>
                    <a:pt x="3" y="223"/>
                  </a:lnTo>
                  <a:lnTo>
                    <a:pt x="5" y="234"/>
                  </a:lnTo>
                  <a:lnTo>
                    <a:pt x="8" y="242"/>
                  </a:lnTo>
                  <a:lnTo>
                    <a:pt x="9" y="250"/>
                  </a:lnTo>
                  <a:lnTo>
                    <a:pt x="14" y="260"/>
                  </a:lnTo>
                  <a:lnTo>
                    <a:pt x="19" y="268"/>
                  </a:lnTo>
                  <a:lnTo>
                    <a:pt x="22" y="276"/>
                  </a:lnTo>
                  <a:lnTo>
                    <a:pt x="32" y="291"/>
                  </a:lnTo>
                  <a:lnTo>
                    <a:pt x="41" y="306"/>
                  </a:lnTo>
                  <a:lnTo>
                    <a:pt x="47" y="312"/>
                  </a:lnTo>
                  <a:lnTo>
                    <a:pt x="52" y="318"/>
                  </a:lnTo>
                  <a:lnTo>
                    <a:pt x="66" y="332"/>
                  </a:lnTo>
                  <a:lnTo>
                    <a:pt x="82" y="342"/>
                  </a:lnTo>
                  <a:lnTo>
                    <a:pt x="89" y="347"/>
                  </a:lnTo>
                  <a:lnTo>
                    <a:pt x="96" y="351"/>
                  </a:lnTo>
                  <a:lnTo>
                    <a:pt x="104" y="355"/>
                  </a:lnTo>
                  <a:lnTo>
                    <a:pt x="112" y="359"/>
                  </a:lnTo>
                  <a:lnTo>
                    <a:pt x="122" y="364"/>
                  </a:lnTo>
                  <a:lnTo>
                    <a:pt x="130" y="366"/>
                  </a:lnTo>
                  <a:lnTo>
                    <a:pt x="138" y="369"/>
                  </a:lnTo>
                  <a:lnTo>
                    <a:pt x="149" y="370"/>
                  </a:lnTo>
                  <a:lnTo>
                    <a:pt x="157" y="372"/>
                  </a:lnTo>
                  <a:lnTo>
                    <a:pt x="166" y="374"/>
                  </a:lnTo>
                  <a:lnTo>
                    <a:pt x="176" y="374"/>
                  </a:lnTo>
                  <a:lnTo>
                    <a:pt x="185" y="375"/>
                  </a:lnTo>
                  <a:lnTo>
                    <a:pt x="188" y="375"/>
                  </a:lnTo>
                  <a:lnTo>
                    <a:pt x="196" y="374"/>
                  </a:lnTo>
                  <a:lnTo>
                    <a:pt x="204" y="374"/>
                  </a:lnTo>
                  <a:lnTo>
                    <a:pt x="215" y="372"/>
                  </a:lnTo>
                  <a:lnTo>
                    <a:pt x="223" y="370"/>
                  </a:lnTo>
                  <a:lnTo>
                    <a:pt x="234" y="369"/>
                  </a:lnTo>
                  <a:lnTo>
                    <a:pt x="242" y="366"/>
                  </a:lnTo>
                  <a:lnTo>
                    <a:pt x="250" y="364"/>
                  </a:lnTo>
                  <a:lnTo>
                    <a:pt x="259" y="359"/>
                  </a:lnTo>
                  <a:lnTo>
                    <a:pt x="267" y="355"/>
                  </a:lnTo>
                  <a:lnTo>
                    <a:pt x="275" y="351"/>
                  </a:lnTo>
                  <a:lnTo>
                    <a:pt x="291" y="342"/>
                  </a:lnTo>
                  <a:lnTo>
                    <a:pt x="305" y="332"/>
                  </a:lnTo>
                  <a:lnTo>
                    <a:pt x="332" y="306"/>
                  </a:lnTo>
                  <a:lnTo>
                    <a:pt x="342" y="291"/>
                  </a:lnTo>
                  <a:lnTo>
                    <a:pt x="351" y="276"/>
                  </a:lnTo>
                  <a:lnTo>
                    <a:pt x="354" y="268"/>
                  </a:lnTo>
                  <a:lnTo>
                    <a:pt x="359" y="260"/>
                  </a:lnTo>
                  <a:lnTo>
                    <a:pt x="364" y="250"/>
                  </a:lnTo>
                  <a:lnTo>
                    <a:pt x="365" y="242"/>
                  </a:lnTo>
                  <a:lnTo>
                    <a:pt x="368" y="234"/>
                  </a:lnTo>
                  <a:lnTo>
                    <a:pt x="370" y="223"/>
                  </a:lnTo>
                  <a:lnTo>
                    <a:pt x="372" y="215"/>
                  </a:lnTo>
                  <a:lnTo>
                    <a:pt x="373" y="206"/>
                  </a:lnTo>
                  <a:lnTo>
                    <a:pt x="373" y="197"/>
                  </a:lnTo>
                  <a:lnTo>
                    <a:pt x="375" y="189"/>
                  </a:lnTo>
                  <a:lnTo>
                    <a:pt x="375" y="185"/>
                  </a:lnTo>
                  <a:lnTo>
                    <a:pt x="373" y="178"/>
                  </a:lnTo>
                  <a:lnTo>
                    <a:pt x="373" y="168"/>
                  </a:lnTo>
                  <a:lnTo>
                    <a:pt x="372" y="157"/>
                  </a:lnTo>
                  <a:lnTo>
                    <a:pt x="370" y="149"/>
                  </a:lnTo>
                  <a:lnTo>
                    <a:pt x="368" y="138"/>
                  </a:lnTo>
                  <a:lnTo>
                    <a:pt x="365" y="130"/>
                  </a:lnTo>
                  <a:lnTo>
                    <a:pt x="364" y="122"/>
                  </a:lnTo>
                  <a:lnTo>
                    <a:pt x="359" y="113"/>
                  </a:lnTo>
                  <a:lnTo>
                    <a:pt x="354" y="105"/>
                  </a:lnTo>
                  <a:lnTo>
                    <a:pt x="351" y="97"/>
                  </a:lnTo>
                  <a:lnTo>
                    <a:pt x="346" y="89"/>
                  </a:lnTo>
                  <a:lnTo>
                    <a:pt x="342" y="83"/>
                  </a:lnTo>
                  <a:lnTo>
                    <a:pt x="332" y="67"/>
                  </a:lnTo>
                  <a:lnTo>
                    <a:pt x="318" y="53"/>
                  </a:lnTo>
                  <a:lnTo>
                    <a:pt x="312" y="48"/>
                  </a:lnTo>
                  <a:lnTo>
                    <a:pt x="305" y="42"/>
                  </a:lnTo>
                  <a:lnTo>
                    <a:pt x="291" y="32"/>
                  </a:lnTo>
                  <a:lnTo>
                    <a:pt x="275" y="23"/>
                  </a:lnTo>
                  <a:lnTo>
                    <a:pt x="267" y="19"/>
                  </a:lnTo>
                  <a:lnTo>
                    <a:pt x="259" y="15"/>
                  </a:lnTo>
                  <a:lnTo>
                    <a:pt x="250" y="10"/>
                  </a:lnTo>
                  <a:lnTo>
                    <a:pt x="242" y="8"/>
                  </a:lnTo>
                  <a:lnTo>
                    <a:pt x="234" y="5"/>
                  </a:lnTo>
                  <a:lnTo>
                    <a:pt x="223" y="4"/>
                  </a:lnTo>
                  <a:lnTo>
                    <a:pt x="215" y="2"/>
                  </a:lnTo>
                  <a:lnTo>
                    <a:pt x="206" y="0"/>
                  </a:lnTo>
                  <a:lnTo>
                    <a:pt x="168" y="0"/>
                  </a:lnTo>
                  <a:lnTo>
                    <a:pt x="157" y="2"/>
                  </a:lnTo>
                  <a:lnTo>
                    <a:pt x="149" y="4"/>
                  </a:lnTo>
                  <a:lnTo>
                    <a:pt x="138" y="5"/>
                  </a:lnTo>
                  <a:lnTo>
                    <a:pt x="130" y="8"/>
                  </a:lnTo>
                  <a:lnTo>
                    <a:pt x="122" y="10"/>
                  </a:lnTo>
                  <a:lnTo>
                    <a:pt x="112" y="15"/>
                  </a:lnTo>
                  <a:lnTo>
                    <a:pt x="104" y="19"/>
                  </a:lnTo>
                  <a:lnTo>
                    <a:pt x="96" y="23"/>
                  </a:lnTo>
                  <a:lnTo>
                    <a:pt x="89" y="27"/>
                  </a:lnTo>
                  <a:lnTo>
                    <a:pt x="82" y="32"/>
                  </a:lnTo>
                  <a:lnTo>
                    <a:pt x="66" y="42"/>
                  </a:lnTo>
                  <a:lnTo>
                    <a:pt x="54" y="54"/>
                  </a:lnTo>
                  <a:lnTo>
                    <a:pt x="41" y="67"/>
                  </a:lnTo>
                  <a:lnTo>
                    <a:pt x="32" y="83"/>
                  </a:lnTo>
                  <a:lnTo>
                    <a:pt x="27" y="89"/>
                  </a:lnTo>
                  <a:lnTo>
                    <a:pt x="22" y="97"/>
                  </a:lnTo>
                  <a:lnTo>
                    <a:pt x="19" y="105"/>
                  </a:lnTo>
                  <a:lnTo>
                    <a:pt x="14" y="113"/>
                  </a:lnTo>
                  <a:lnTo>
                    <a:pt x="9" y="122"/>
                  </a:lnTo>
                  <a:lnTo>
                    <a:pt x="8" y="130"/>
                  </a:lnTo>
                  <a:lnTo>
                    <a:pt x="5" y="138"/>
                  </a:lnTo>
                  <a:lnTo>
                    <a:pt x="3" y="149"/>
                  </a:lnTo>
                  <a:lnTo>
                    <a:pt x="2" y="157"/>
                  </a:lnTo>
                  <a:lnTo>
                    <a:pt x="0" y="166"/>
                  </a:lnTo>
                  <a:lnTo>
                    <a:pt x="0" y="187"/>
                  </a:lnTo>
                  <a:lnTo>
                    <a:pt x="19" y="187"/>
                  </a:lnTo>
                  <a:lnTo>
                    <a:pt x="19" y="170"/>
                  </a:lnTo>
                  <a:lnTo>
                    <a:pt x="21" y="160"/>
                  </a:lnTo>
                  <a:lnTo>
                    <a:pt x="22" y="152"/>
                  </a:lnTo>
                  <a:lnTo>
                    <a:pt x="24" y="144"/>
                  </a:lnTo>
                  <a:lnTo>
                    <a:pt x="27" y="136"/>
                  </a:lnTo>
                  <a:lnTo>
                    <a:pt x="28" y="129"/>
                  </a:lnTo>
                  <a:lnTo>
                    <a:pt x="30" y="122"/>
                  </a:lnTo>
                  <a:lnTo>
                    <a:pt x="35" y="114"/>
                  </a:lnTo>
                  <a:lnTo>
                    <a:pt x="38" y="106"/>
                  </a:lnTo>
                  <a:lnTo>
                    <a:pt x="43" y="98"/>
                  </a:lnTo>
                  <a:lnTo>
                    <a:pt x="47" y="92"/>
                  </a:lnTo>
                  <a:lnTo>
                    <a:pt x="52" y="84"/>
                  </a:lnTo>
                  <a:lnTo>
                    <a:pt x="57" y="80"/>
                  </a:lnTo>
                  <a:lnTo>
                    <a:pt x="63" y="73"/>
                  </a:lnTo>
                  <a:lnTo>
                    <a:pt x="66" y="67"/>
                  </a:lnTo>
                  <a:lnTo>
                    <a:pt x="73" y="64"/>
                  </a:lnTo>
                  <a:lnTo>
                    <a:pt x="79" y="57"/>
                  </a:lnTo>
                  <a:lnTo>
                    <a:pt x="84" y="53"/>
                  </a:lnTo>
                  <a:lnTo>
                    <a:pt x="92" y="48"/>
                  </a:lnTo>
                  <a:lnTo>
                    <a:pt x="98" y="43"/>
                  </a:lnTo>
                  <a:lnTo>
                    <a:pt x="106" y="38"/>
                  </a:lnTo>
                  <a:lnTo>
                    <a:pt x="114" y="35"/>
                  </a:lnTo>
                  <a:lnTo>
                    <a:pt x="122" y="31"/>
                  </a:lnTo>
                  <a:lnTo>
                    <a:pt x="128" y="29"/>
                  </a:lnTo>
                  <a:lnTo>
                    <a:pt x="136" y="27"/>
                  </a:lnTo>
                  <a:lnTo>
                    <a:pt x="144" y="24"/>
                  </a:lnTo>
                  <a:lnTo>
                    <a:pt x="152" y="23"/>
                  </a:lnTo>
                  <a:lnTo>
                    <a:pt x="160" y="21"/>
                  </a:lnTo>
                  <a:lnTo>
                    <a:pt x="168" y="19"/>
                  </a:lnTo>
                  <a:lnTo>
                    <a:pt x="187" y="19"/>
                  </a:lnTo>
                  <a:lnTo>
                    <a:pt x="202" y="19"/>
                  </a:lnTo>
                  <a:lnTo>
                    <a:pt x="212" y="21"/>
                  </a:lnTo>
                  <a:lnTo>
                    <a:pt x="220" y="23"/>
                  </a:lnTo>
                  <a:lnTo>
                    <a:pt x="228" y="24"/>
                  </a:lnTo>
                  <a:lnTo>
                    <a:pt x="236" y="27"/>
                  </a:lnTo>
                  <a:lnTo>
                    <a:pt x="244" y="29"/>
                  </a:lnTo>
                  <a:lnTo>
                    <a:pt x="250" y="31"/>
                  </a:lnTo>
                  <a:lnTo>
                    <a:pt x="258" y="35"/>
                  </a:lnTo>
                  <a:lnTo>
                    <a:pt x="266" y="38"/>
                  </a:lnTo>
                  <a:lnTo>
                    <a:pt x="282" y="48"/>
                  </a:lnTo>
                  <a:lnTo>
                    <a:pt x="293" y="57"/>
                  </a:lnTo>
                  <a:lnTo>
                    <a:pt x="299" y="64"/>
                  </a:lnTo>
                  <a:lnTo>
                    <a:pt x="305" y="68"/>
                  </a:lnTo>
                  <a:lnTo>
                    <a:pt x="316" y="80"/>
                  </a:lnTo>
                  <a:lnTo>
                    <a:pt x="321" y="84"/>
                  </a:lnTo>
                  <a:lnTo>
                    <a:pt x="326" y="92"/>
                  </a:lnTo>
                  <a:lnTo>
                    <a:pt x="331" y="98"/>
                  </a:lnTo>
                  <a:lnTo>
                    <a:pt x="335" y="106"/>
                  </a:lnTo>
                  <a:lnTo>
                    <a:pt x="338" y="114"/>
                  </a:lnTo>
                  <a:lnTo>
                    <a:pt x="343" y="122"/>
                  </a:lnTo>
                  <a:lnTo>
                    <a:pt x="345" y="129"/>
                  </a:lnTo>
                  <a:lnTo>
                    <a:pt x="346" y="136"/>
                  </a:lnTo>
                  <a:lnTo>
                    <a:pt x="350" y="144"/>
                  </a:lnTo>
                  <a:lnTo>
                    <a:pt x="351" y="152"/>
                  </a:lnTo>
                  <a:lnTo>
                    <a:pt x="353" y="160"/>
                  </a:lnTo>
                  <a:lnTo>
                    <a:pt x="354" y="168"/>
                  </a:lnTo>
                  <a:lnTo>
                    <a:pt x="354" y="178"/>
                  </a:lnTo>
                  <a:lnTo>
                    <a:pt x="356" y="189"/>
                  </a:lnTo>
                  <a:lnTo>
                    <a:pt x="356" y="185"/>
                  </a:lnTo>
                  <a:lnTo>
                    <a:pt x="354" y="193"/>
                  </a:lnTo>
                  <a:lnTo>
                    <a:pt x="354" y="203"/>
                  </a:lnTo>
                  <a:lnTo>
                    <a:pt x="353" y="212"/>
                  </a:lnTo>
                  <a:lnTo>
                    <a:pt x="351" y="220"/>
                  </a:lnTo>
                  <a:lnTo>
                    <a:pt x="350" y="228"/>
                  </a:lnTo>
                  <a:lnTo>
                    <a:pt x="346" y="236"/>
                  </a:lnTo>
                  <a:lnTo>
                    <a:pt x="345" y="244"/>
                  </a:lnTo>
                  <a:lnTo>
                    <a:pt x="343" y="250"/>
                  </a:lnTo>
                  <a:lnTo>
                    <a:pt x="338" y="258"/>
                  </a:lnTo>
                  <a:lnTo>
                    <a:pt x="335" y="266"/>
                  </a:lnTo>
                  <a:lnTo>
                    <a:pt x="326" y="282"/>
                  </a:lnTo>
                  <a:lnTo>
                    <a:pt x="316" y="293"/>
                  </a:lnTo>
                  <a:lnTo>
                    <a:pt x="293" y="317"/>
                  </a:lnTo>
                  <a:lnTo>
                    <a:pt x="282" y="326"/>
                  </a:lnTo>
                  <a:lnTo>
                    <a:pt x="266" y="336"/>
                  </a:lnTo>
                  <a:lnTo>
                    <a:pt x="258" y="339"/>
                  </a:lnTo>
                  <a:lnTo>
                    <a:pt x="250" y="344"/>
                  </a:lnTo>
                  <a:lnTo>
                    <a:pt x="244" y="345"/>
                  </a:lnTo>
                  <a:lnTo>
                    <a:pt x="236" y="347"/>
                  </a:lnTo>
                  <a:lnTo>
                    <a:pt x="228" y="350"/>
                  </a:lnTo>
                  <a:lnTo>
                    <a:pt x="220" y="351"/>
                  </a:lnTo>
                  <a:lnTo>
                    <a:pt x="212" y="353"/>
                  </a:lnTo>
                  <a:lnTo>
                    <a:pt x="204" y="355"/>
                  </a:lnTo>
                  <a:lnTo>
                    <a:pt x="193" y="355"/>
                  </a:lnTo>
                  <a:lnTo>
                    <a:pt x="185" y="356"/>
                  </a:lnTo>
                  <a:lnTo>
                    <a:pt x="188" y="356"/>
                  </a:lnTo>
                  <a:lnTo>
                    <a:pt x="179" y="355"/>
                  </a:lnTo>
                  <a:lnTo>
                    <a:pt x="169" y="355"/>
                  </a:lnTo>
                  <a:lnTo>
                    <a:pt x="160" y="353"/>
                  </a:lnTo>
                  <a:lnTo>
                    <a:pt x="152" y="351"/>
                  </a:lnTo>
                  <a:lnTo>
                    <a:pt x="144" y="350"/>
                  </a:lnTo>
                  <a:lnTo>
                    <a:pt x="136" y="347"/>
                  </a:lnTo>
                  <a:lnTo>
                    <a:pt x="128" y="345"/>
                  </a:lnTo>
                  <a:lnTo>
                    <a:pt x="122" y="344"/>
                  </a:lnTo>
                  <a:lnTo>
                    <a:pt x="114" y="339"/>
                  </a:lnTo>
                  <a:lnTo>
                    <a:pt x="106" y="336"/>
                  </a:lnTo>
                  <a:lnTo>
                    <a:pt x="98" y="331"/>
                  </a:lnTo>
                  <a:lnTo>
                    <a:pt x="92" y="326"/>
                  </a:lnTo>
                  <a:lnTo>
                    <a:pt x="84" y="321"/>
                  </a:lnTo>
                  <a:lnTo>
                    <a:pt x="79" y="317"/>
                  </a:lnTo>
                  <a:lnTo>
                    <a:pt x="68" y="306"/>
                  </a:lnTo>
                  <a:lnTo>
                    <a:pt x="63" y="299"/>
                  </a:lnTo>
                  <a:lnTo>
                    <a:pt x="57" y="293"/>
                  </a:lnTo>
                  <a:lnTo>
                    <a:pt x="47" y="282"/>
                  </a:lnTo>
                  <a:lnTo>
                    <a:pt x="38" y="266"/>
                  </a:lnTo>
                  <a:lnTo>
                    <a:pt x="35" y="258"/>
                  </a:lnTo>
                  <a:lnTo>
                    <a:pt x="30" y="250"/>
                  </a:lnTo>
                  <a:lnTo>
                    <a:pt x="28" y="244"/>
                  </a:lnTo>
                  <a:lnTo>
                    <a:pt x="27" y="236"/>
                  </a:lnTo>
                  <a:lnTo>
                    <a:pt x="24" y="228"/>
                  </a:lnTo>
                  <a:lnTo>
                    <a:pt x="22" y="220"/>
                  </a:lnTo>
                  <a:lnTo>
                    <a:pt x="21" y="212"/>
                  </a:lnTo>
                  <a:lnTo>
                    <a:pt x="19" y="204"/>
                  </a:lnTo>
                  <a:lnTo>
                    <a:pt x="19" y="187"/>
                  </a:lnTo>
                  <a:lnTo>
                    <a:pt x="0"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25" name="Freeform 14"/>
            <p:cNvSpPr>
              <a:spLocks/>
            </p:cNvSpPr>
            <p:nvPr/>
          </p:nvSpPr>
          <p:spPr bwMode="auto">
            <a:xfrm>
              <a:off x="3511" y="1573"/>
              <a:ext cx="375" cy="375"/>
            </a:xfrm>
            <a:custGeom>
              <a:avLst/>
              <a:gdLst>
                <a:gd name="T0" fmla="*/ 3 w 375"/>
                <a:gd name="T1" fmla="*/ 223 h 375"/>
                <a:gd name="T2" fmla="*/ 14 w 375"/>
                <a:gd name="T3" fmla="*/ 259 h 375"/>
                <a:gd name="T4" fmla="*/ 41 w 375"/>
                <a:gd name="T5" fmla="*/ 305 h 375"/>
                <a:gd name="T6" fmla="*/ 83 w 375"/>
                <a:gd name="T7" fmla="*/ 341 h 375"/>
                <a:gd name="T8" fmla="*/ 113 w 375"/>
                <a:gd name="T9" fmla="*/ 359 h 375"/>
                <a:gd name="T10" fmla="*/ 149 w 375"/>
                <a:gd name="T11" fmla="*/ 370 h 375"/>
                <a:gd name="T12" fmla="*/ 185 w 375"/>
                <a:gd name="T13" fmla="*/ 375 h 375"/>
                <a:gd name="T14" fmla="*/ 215 w 375"/>
                <a:gd name="T15" fmla="*/ 371 h 375"/>
                <a:gd name="T16" fmla="*/ 250 w 375"/>
                <a:gd name="T17" fmla="*/ 364 h 375"/>
                <a:gd name="T18" fmla="*/ 291 w 375"/>
                <a:gd name="T19" fmla="*/ 341 h 375"/>
                <a:gd name="T20" fmla="*/ 351 w 375"/>
                <a:gd name="T21" fmla="*/ 275 h 375"/>
                <a:gd name="T22" fmla="*/ 366 w 375"/>
                <a:gd name="T23" fmla="*/ 242 h 375"/>
                <a:gd name="T24" fmla="*/ 373 w 375"/>
                <a:gd name="T25" fmla="*/ 205 h 375"/>
                <a:gd name="T26" fmla="*/ 373 w 375"/>
                <a:gd name="T27" fmla="*/ 177 h 375"/>
                <a:gd name="T28" fmla="*/ 369 w 375"/>
                <a:gd name="T29" fmla="*/ 138 h 375"/>
                <a:gd name="T30" fmla="*/ 355 w 375"/>
                <a:gd name="T31" fmla="*/ 104 h 375"/>
                <a:gd name="T32" fmla="*/ 332 w 375"/>
                <a:gd name="T33" fmla="*/ 66 h 375"/>
                <a:gd name="T34" fmla="*/ 291 w 375"/>
                <a:gd name="T35" fmla="*/ 32 h 375"/>
                <a:gd name="T36" fmla="*/ 250 w 375"/>
                <a:gd name="T37" fmla="*/ 9 h 375"/>
                <a:gd name="T38" fmla="*/ 215 w 375"/>
                <a:gd name="T39" fmla="*/ 2 h 375"/>
                <a:gd name="T40" fmla="*/ 149 w 375"/>
                <a:gd name="T41" fmla="*/ 3 h 375"/>
                <a:gd name="T42" fmla="*/ 113 w 375"/>
                <a:gd name="T43" fmla="*/ 14 h 375"/>
                <a:gd name="T44" fmla="*/ 83 w 375"/>
                <a:gd name="T45" fmla="*/ 32 h 375"/>
                <a:gd name="T46" fmla="*/ 32 w 375"/>
                <a:gd name="T47" fmla="*/ 82 h 375"/>
                <a:gd name="T48" fmla="*/ 14 w 375"/>
                <a:gd name="T49" fmla="*/ 112 h 375"/>
                <a:gd name="T50" fmla="*/ 3 w 375"/>
                <a:gd name="T51" fmla="*/ 149 h 375"/>
                <a:gd name="T52" fmla="*/ 19 w 375"/>
                <a:gd name="T53" fmla="*/ 187 h 375"/>
                <a:gd name="T54" fmla="*/ 24 w 375"/>
                <a:gd name="T55" fmla="*/ 144 h 375"/>
                <a:gd name="T56" fmla="*/ 35 w 375"/>
                <a:gd name="T57" fmla="*/ 114 h 375"/>
                <a:gd name="T58" fmla="*/ 52 w 375"/>
                <a:gd name="T59" fmla="*/ 84 h 375"/>
                <a:gd name="T60" fmla="*/ 73 w 375"/>
                <a:gd name="T61" fmla="*/ 63 h 375"/>
                <a:gd name="T62" fmla="*/ 98 w 375"/>
                <a:gd name="T63" fmla="*/ 43 h 375"/>
                <a:gd name="T64" fmla="*/ 128 w 375"/>
                <a:gd name="T65" fmla="*/ 28 h 375"/>
                <a:gd name="T66" fmla="*/ 160 w 375"/>
                <a:gd name="T67" fmla="*/ 21 h 375"/>
                <a:gd name="T68" fmla="*/ 212 w 375"/>
                <a:gd name="T69" fmla="*/ 21 h 375"/>
                <a:gd name="T70" fmla="*/ 244 w 375"/>
                <a:gd name="T71" fmla="*/ 28 h 375"/>
                <a:gd name="T72" fmla="*/ 282 w 375"/>
                <a:gd name="T73" fmla="*/ 47 h 375"/>
                <a:gd name="T74" fmla="*/ 317 w 375"/>
                <a:gd name="T75" fmla="*/ 79 h 375"/>
                <a:gd name="T76" fmla="*/ 336 w 375"/>
                <a:gd name="T77" fmla="*/ 106 h 375"/>
                <a:gd name="T78" fmla="*/ 347 w 375"/>
                <a:gd name="T79" fmla="*/ 136 h 375"/>
                <a:gd name="T80" fmla="*/ 355 w 375"/>
                <a:gd name="T81" fmla="*/ 168 h 375"/>
                <a:gd name="T82" fmla="*/ 355 w 375"/>
                <a:gd name="T83" fmla="*/ 193 h 375"/>
                <a:gd name="T84" fmla="*/ 350 w 375"/>
                <a:gd name="T85" fmla="*/ 228 h 375"/>
                <a:gd name="T86" fmla="*/ 339 w 375"/>
                <a:gd name="T87" fmla="*/ 258 h 375"/>
                <a:gd name="T88" fmla="*/ 293 w 375"/>
                <a:gd name="T89" fmla="*/ 316 h 375"/>
                <a:gd name="T90" fmla="*/ 250 w 375"/>
                <a:gd name="T91" fmla="*/ 343 h 375"/>
                <a:gd name="T92" fmla="*/ 220 w 375"/>
                <a:gd name="T93" fmla="*/ 351 h 375"/>
                <a:gd name="T94" fmla="*/ 185 w 375"/>
                <a:gd name="T95" fmla="*/ 356 h 375"/>
                <a:gd name="T96" fmla="*/ 160 w 375"/>
                <a:gd name="T97" fmla="*/ 353 h 375"/>
                <a:gd name="T98" fmla="*/ 128 w 375"/>
                <a:gd name="T99" fmla="*/ 345 h 375"/>
                <a:gd name="T100" fmla="*/ 98 w 375"/>
                <a:gd name="T101" fmla="*/ 330 h 375"/>
                <a:gd name="T102" fmla="*/ 68 w 375"/>
                <a:gd name="T103" fmla="*/ 305 h 375"/>
                <a:gd name="T104" fmla="*/ 38 w 375"/>
                <a:gd name="T105" fmla="*/ 266 h 375"/>
                <a:gd name="T106" fmla="*/ 27 w 375"/>
                <a:gd name="T107" fmla="*/ 236 h 375"/>
                <a:gd name="T108" fmla="*/ 19 w 375"/>
                <a:gd name="T109" fmla="*/ 204 h 3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5" h="375">
                  <a:moveTo>
                    <a:pt x="0" y="187"/>
                  </a:moveTo>
                  <a:lnTo>
                    <a:pt x="0" y="204"/>
                  </a:lnTo>
                  <a:lnTo>
                    <a:pt x="2" y="215"/>
                  </a:lnTo>
                  <a:lnTo>
                    <a:pt x="3" y="223"/>
                  </a:lnTo>
                  <a:lnTo>
                    <a:pt x="5" y="234"/>
                  </a:lnTo>
                  <a:lnTo>
                    <a:pt x="8" y="242"/>
                  </a:lnTo>
                  <a:lnTo>
                    <a:pt x="10" y="250"/>
                  </a:lnTo>
                  <a:lnTo>
                    <a:pt x="14" y="259"/>
                  </a:lnTo>
                  <a:lnTo>
                    <a:pt x="19" y="267"/>
                  </a:lnTo>
                  <a:lnTo>
                    <a:pt x="22" y="275"/>
                  </a:lnTo>
                  <a:lnTo>
                    <a:pt x="32" y="291"/>
                  </a:lnTo>
                  <a:lnTo>
                    <a:pt x="41" y="305"/>
                  </a:lnTo>
                  <a:lnTo>
                    <a:pt x="48" y="311"/>
                  </a:lnTo>
                  <a:lnTo>
                    <a:pt x="52" y="318"/>
                  </a:lnTo>
                  <a:lnTo>
                    <a:pt x="67" y="332"/>
                  </a:lnTo>
                  <a:lnTo>
                    <a:pt x="83" y="341"/>
                  </a:lnTo>
                  <a:lnTo>
                    <a:pt x="89" y="346"/>
                  </a:lnTo>
                  <a:lnTo>
                    <a:pt x="97" y="351"/>
                  </a:lnTo>
                  <a:lnTo>
                    <a:pt x="105" y="354"/>
                  </a:lnTo>
                  <a:lnTo>
                    <a:pt x="113" y="359"/>
                  </a:lnTo>
                  <a:lnTo>
                    <a:pt x="122" y="364"/>
                  </a:lnTo>
                  <a:lnTo>
                    <a:pt x="130" y="365"/>
                  </a:lnTo>
                  <a:lnTo>
                    <a:pt x="138" y="368"/>
                  </a:lnTo>
                  <a:lnTo>
                    <a:pt x="149" y="370"/>
                  </a:lnTo>
                  <a:lnTo>
                    <a:pt x="157" y="371"/>
                  </a:lnTo>
                  <a:lnTo>
                    <a:pt x="166" y="373"/>
                  </a:lnTo>
                  <a:lnTo>
                    <a:pt x="176" y="373"/>
                  </a:lnTo>
                  <a:lnTo>
                    <a:pt x="185" y="375"/>
                  </a:lnTo>
                  <a:lnTo>
                    <a:pt x="188" y="375"/>
                  </a:lnTo>
                  <a:lnTo>
                    <a:pt x="196" y="373"/>
                  </a:lnTo>
                  <a:lnTo>
                    <a:pt x="204" y="373"/>
                  </a:lnTo>
                  <a:lnTo>
                    <a:pt x="215" y="371"/>
                  </a:lnTo>
                  <a:lnTo>
                    <a:pt x="223" y="370"/>
                  </a:lnTo>
                  <a:lnTo>
                    <a:pt x="234" y="368"/>
                  </a:lnTo>
                  <a:lnTo>
                    <a:pt x="242" y="365"/>
                  </a:lnTo>
                  <a:lnTo>
                    <a:pt x="250" y="364"/>
                  </a:lnTo>
                  <a:lnTo>
                    <a:pt x="260" y="359"/>
                  </a:lnTo>
                  <a:lnTo>
                    <a:pt x="268" y="354"/>
                  </a:lnTo>
                  <a:lnTo>
                    <a:pt x="275" y="351"/>
                  </a:lnTo>
                  <a:lnTo>
                    <a:pt x="291" y="341"/>
                  </a:lnTo>
                  <a:lnTo>
                    <a:pt x="305" y="332"/>
                  </a:lnTo>
                  <a:lnTo>
                    <a:pt x="332" y="305"/>
                  </a:lnTo>
                  <a:lnTo>
                    <a:pt x="342" y="291"/>
                  </a:lnTo>
                  <a:lnTo>
                    <a:pt x="351" y="275"/>
                  </a:lnTo>
                  <a:lnTo>
                    <a:pt x="355" y="267"/>
                  </a:lnTo>
                  <a:lnTo>
                    <a:pt x="359" y="259"/>
                  </a:lnTo>
                  <a:lnTo>
                    <a:pt x="364" y="250"/>
                  </a:lnTo>
                  <a:lnTo>
                    <a:pt x="366" y="242"/>
                  </a:lnTo>
                  <a:lnTo>
                    <a:pt x="369" y="234"/>
                  </a:lnTo>
                  <a:lnTo>
                    <a:pt x="370" y="223"/>
                  </a:lnTo>
                  <a:lnTo>
                    <a:pt x="372" y="215"/>
                  </a:lnTo>
                  <a:lnTo>
                    <a:pt x="373" y="205"/>
                  </a:lnTo>
                  <a:lnTo>
                    <a:pt x="373" y="196"/>
                  </a:lnTo>
                  <a:lnTo>
                    <a:pt x="375" y="188"/>
                  </a:lnTo>
                  <a:lnTo>
                    <a:pt x="375" y="185"/>
                  </a:lnTo>
                  <a:lnTo>
                    <a:pt x="373" y="177"/>
                  </a:lnTo>
                  <a:lnTo>
                    <a:pt x="373" y="168"/>
                  </a:lnTo>
                  <a:lnTo>
                    <a:pt x="372" y="156"/>
                  </a:lnTo>
                  <a:lnTo>
                    <a:pt x="370" y="149"/>
                  </a:lnTo>
                  <a:lnTo>
                    <a:pt x="369" y="138"/>
                  </a:lnTo>
                  <a:lnTo>
                    <a:pt x="366" y="130"/>
                  </a:lnTo>
                  <a:lnTo>
                    <a:pt x="364" y="122"/>
                  </a:lnTo>
                  <a:lnTo>
                    <a:pt x="359" y="112"/>
                  </a:lnTo>
                  <a:lnTo>
                    <a:pt x="355" y="104"/>
                  </a:lnTo>
                  <a:lnTo>
                    <a:pt x="351" y="96"/>
                  </a:lnTo>
                  <a:lnTo>
                    <a:pt x="347" y="88"/>
                  </a:lnTo>
                  <a:lnTo>
                    <a:pt x="342" y="82"/>
                  </a:lnTo>
                  <a:lnTo>
                    <a:pt x="332" y="66"/>
                  </a:lnTo>
                  <a:lnTo>
                    <a:pt x="318" y="52"/>
                  </a:lnTo>
                  <a:lnTo>
                    <a:pt x="312" y="47"/>
                  </a:lnTo>
                  <a:lnTo>
                    <a:pt x="305" y="41"/>
                  </a:lnTo>
                  <a:lnTo>
                    <a:pt x="291" y="32"/>
                  </a:lnTo>
                  <a:lnTo>
                    <a:pt x="275" y="22"/>
                  </a:lnTo>
                  <a:lnTo>
                    <a:pt x="268" y="19"/>
                  </a:lnTo>
                  <a:lnTo>
                    <a:pt x="260" y="14"/>
                  </a:lnTo>
                  <a:lnTo>
                    <a:pt x="250" y="9"/>
                  </a:lnTo>
                  <a:lnTo>
                    <a:pt x="242" y="8"/>
                  </a:lnTo>
                  <a:lnTo>
                    <a:pt x="234" y="5"/>
                  </a:lnTo>
                  <a:lnTo>
                    <a:pt x="223" y="3"/>
                  </a:lnTo>
                  <a:lnTo>
                    <a:pt x="215" y="2"/>
                  </a:lnTo>
                  <a:lnTo>
                    <a:pt x="206" y="0"/>
                  </a:lnTo>
                  <a:lnTo>
                    <a:pt x="168" y="0"/>
                  </a:lnTo>
                  <a:lnTo>
                    <a:pt x="157" y="2"/>
                  </a:lnTo>
                  <a:lnTo>
                    <a:pt x="149" y="3"/>
                  </a:lnTo>
                  <a:lnTo>
                    <a:pt x="138" y="5"/>
                  </a:lnTo>
                  <a:lnTo>
                    <a:pt x="130" y="8"/>
                  </a:lnTo>
                  <a:lnTo>
                    <a:pt x="122" y="9"/>
                  </a:lnTo>
                  <a:lnTo>
                    <a:pt x="113" y="14"/>
                  </a:lnTo>
                  <a:lnTo>
                    <a:pt x="105" y="19"/>
                  </a:lnTo>
                  <a:lnTo>
                    <a:pt x="97" y="22"/>
                  </a:lnTo>
                  <a:lnTo>
                    <a:pt x="89" y="27"/>
                  </a:lnTo>
                  <a:lnTo>
                    <a:pt x="83" y="32"/>
                  </a:lnTo>
                  <a:lnTo>
                    <a:pt x="67" y="41"/>
                  </a:lnTo>
                  <a:lnTo>
                    <a:pt x="54" y="54"/>
                  </a:lnTo>
                  <a:lnTo>
                    <a:pt x="41" y="66"/>
                  </a:lnTo>
                  <a:lnTo>
                    <a:pt x="32" y="82"/>
                  </a:lnTo>
                  <a:lnTo>
                    <a:pt x="27" y="88"/>
                  </a:lnTo>
                  <a:lnTo>
                    <a:pt x="22" y="96"/>
                  </a:lnTo>
                  <a:lnTo>
                    <a:pt x="19" y="104"/>
                  </a:lnTo>
                  <a:lnTo>
                    <a:pt x="14" y="112"/>
                  </a:lnTo>
                  <a:lnTo>
                    <a:pt x="10" y="122"/>
                  </a:lnTo>
                  <a:lnTo>
                    <a:pt x="8" y="130"/>
                  </a:lnTo>
                  <a:lnTo>
                    <a:pt x="5" y="138"/>
                  </a:lnTo>
                  <a:lnTo>
                    <a:pt x="3" y="149"/>
                  </a:lnTo>
                  <a:lnTo>
                    <a:pt x="2" y="156"/>
                  </a:lnTo>
                  <a:lnTo>
                    <a:pt x="0" y="166"/>
                  </a:lnTo>
                  <a:lnTo>
                    <a:pt x="0" y="187"/>
                  </a:lnTo>
                  <a:lnTo>
                    <a:pt x="19" y="187"/>
                  </a:lnTo>
                  <a:lnTo>
                    <a:pt x="19" y="169"/>
                  </a:lnTo>
                  <a:lnTo>
                    <a:pt x="21" y="160"/>
                  </a:lnTo>
                  <a:lnTo>
                    <a:pt x="22" y="152"/>
                  </a:lnTo>
                  <a:lnTo>
                    <a:pt x="24" y="144"/>
                  </a:lnTo>
                  <a:lnTo>
                    <a:pt x="27" y="136"/>
                  </a:lnTo>
                  <a:lnTo>
                    <a:pt x="29" y="128"/>
                  </a:lnTo>
                  <a:lnTo>
                    <a:pt x="30" y="122"/>
                  </a:lnTo>
                  <a:lnTo>
                    <a:pt x="35" y="114"/>
                  </a:lnTo>
                  <a:lnTo>
                    <a:pt x="38" y="106"/>
                  </a:lnTo>
                  <a:lnTo>
                    <a:pt x="43" y="98"/>
                  </a:lnTo>
                  <a:lnTo>
                    <a:pt x="48" y="92"/>
                  </a:lnTo>
                  <a:lnTo>
                    <a:pt x="52" y="84"/>
                  </a:lnTo>
                  <a:lnTo>
                    <a:pt x="57" y="79"/>
                  </a:lnTo>
                  <a:lnTo>
                    <a:pt x="64" y="73"/>
                  </a:lnTo>
                  <a:lnTo>
                    <a:pt x="67" y="66"/>
                  </a:lnTo>
                  <a:lnTo>
                    <a:pt x="73" y="63"/>
                  </a:lnTo>
                  <a:lnTo>
                    <a:pt x="79" y="57"/>
                  </a:lnTo>
                  <a:lnTo>
                    <a:pt x="84" y="52"/>
                  </a:lnTo>
                  <a:lnTo>
                    <a:pt x="92" y="47"/>
                  </a:lnTo>
                  <a:lnTo>
                    <a:pt x="98" y="43"/>
                  </a:lnTo>
                  <a:lnTo>
                    <a:pt x="106" y="38"/>
                  </a:lnTo>
                  <a:lnTo>
                    <a:pt x="114" y="35"/>
                  </a:lnTo>
                  <a:lnTo>
                    <a:pt x="122" y="30"/>
                  </a:lnTo>
                  <a:lnTo>
                    <a:pt x="128" y="28"/>
                  </a:lnTo>
                  <a:lnTo>
                    <a:pt x="136" y="27"/>
                  </a:lnTo>
                  <a:lnTo>
                    <a:pt x="144" y="24"/>
                  </a:lnTo>
                  <a:lnTo>
                    <a:pt x="152" y="22"/>
                  </a:lnTo>
                  <a:lnTo>
                    <a:pt x="160" y="21"/>
                  </a:lnTo>
                  <a:lnTo>
                    <a:pt x="168" y="19"/>
                  </a:lnTo>
                  <a:lnTo>
                    <a:pt x="187" y="19"/>
                  </a:lnTo>
                  <a:lnTo>
                    <a:pt x="203" y="19"/>
                  </a:lnTo>
                  <a:lnTo>
                    <a:pt x="212" y="21"/>
                  </a:lnTo>
                  <a:lnTo>
                    <a:pt x="220" y="22"/>
                  </a:lnTo>
                  <a:lnTo>
                    <a:pt x="228" y="24"/>
                  </a:lnTo>
                  <a:lnTo>
                    <a:pt x="236" y="27"/>
                  </a:lnTo>
                  <a:lnTo>
                    <a:pt x="244" y="28"/>
                  </a:lnTo>
                  <a:lnTo>
                    <a:pt x="250" y="30"/>
                  </a:lnTo>
                  <a:lnTo>
                    <a:pt x="258" y="35"/>
                  </a:lnTo>
                  <a:lnTo>
                    <a:pt x="266" y="38"/>
                  </a:lnTo>
                  <a:lnTo>
                    <a:pt x="282" y="47"/>
                  </a:lnTo>
                  <a:lnTo>
                    <a:pt x="293" y="57"/>
                  </a:lnTo>
                  <a:lnTo>
                    <a:pt x="299" y="63"/>
                  </a:lnTo>
                  <a:lnTo>
                    <a:pt x="305" y="68"/>
                  </a:lnTo>
                  <a:lnTo>
                    <a:pt x="317" y="79"/>
                  </a:lnTo>
                  <a:lnTo>
                    <a:pt x="321" y="84"/>
                  </a:lnTo>
                  <a:lnTo>
                    <a:pt x="326" y="92"/>
                  </a:lnTo>
                  <a:lnTo>
                    <a:pt x="331" y="98"/>
                  </a:lnTo>
                  <a:lnTo>
                    <a:pt x="336" y="106"/>
                  </a:lnTo>
                  <a:lnTo>
                    <a:pt x="339" y="114"/>
                  </a:lnTo>
                  <a:lnTo>
                    <a:pt x="343" y="122"/>
                  </a:lnTo>
                  <a:lnTo>
                    <a:pt x="345" y="128"/>
                  </a:lnTo>
                  <a:lnTo>
                    <a:pt x="347" y="136"/>
                  </a:lnTo>
                  <a:lnTo>
                    <a:pt x="350" y="144"/>
                  </a:lnTo>
                  <a:lnTo>
                    <a:pt x="351" y="152"/>
                  </a:lnTo>
                  <a:lnTo>
                    <a:pt x="353" y="160"/>
                  </a:lnTo>
                  <a:lnTo>
                    <a:pt x="355" y="168"/>
                  </a:lnTo>
                  <a:lnTo>
                    <a:pt x="355" y="177"/>
                  </a:lnTo>
                  <a:lnTo>
                    <a:pt x="356" y="188"/>
                  </a:lnTo>
                  <a:lnTo>
                    <a:pt x="356" y="185"/>
                  </a:lnTo>
                  <a:lnTo>
                    <a:pt x="355" y="193"/>
                  </a:lnTo>
                  <a:lnTo>
                    <a:pt x="355" y="202"/>
                  </a:lnTo>
                  <a:lnTo>
                    <a:pt x="353" y="212"/>
                  </a:lnTo>
                  <a:lnTo>
                    <a:pt x="351" y="220"/>
                  </a:lnTo>
                  <a:lnTo>
                    <a:pt x="350" y="228"/>
                  </a:lnTo>
                  <a:lnTo>
                    <a:pt x="347" y="236"/>
                  </a:lnTo>
                  <a:lnTo>
                    <a:pt x="345" y="243"/>
                  </a:lnTo>
                  <a:lnTo>
                    <a:pt x="343" y="250"/>
                  </a:lnTo>
                  <a:lnTo>
                    <a:pt x="339" y="258"/>
                  </a:lnTo>
                  <a:lnTo>
                    <a:pt x="336" y="266"/>
                  </a:lnTo>
                  <a:lnTo>
                    <a:pt x="326" y="281"/>
                  </a:lnTo>
                  <a:lnTo>
                    <a:pt x="317" y="292"/>
                  </a:lnTo>
                  <a:lnTo>
                    <a:pt x="293" y="316"/>
                  </a:lnTo>
                  <a:lnTo>
                    <a:pt x="282" y="326"/>
                  </a:lnTo>
                  <a:lnTo>
                    <a:pt x="266" y="335"/>
                  </a:lnTo>
                  <a:lnTo>
                    <a:pt x="258" y="338"/>
                  </a:lnTo>
                  <a:lnTo>
                    <a:pt x="250" y="343"/>
                  </a:lnTo>
                  <a:lnTo>
                    <a:pt x="244" y="345"/>
                  </a:lnTo>
                  <a:lnTo>
                    <a:pt x="236" y="346"/>
                  </a:lnTo>
                  <a:lnTo>
                    <a:pt x="228" y="349"/>
                  </a:lnTo>
                  <a:lnTo>
                    <a:pt x="220" y="351"/>
                  </a:lnTo>
                  <a:lnTo>
                    <a:pt x="212" y="353"/>
                  </a:lnTo>
                  <a:lnTo>
                    <a:pt x="204" y="354"/>
                  </a:lnTo>
                  <a:lnTo>
                    <a:pt x="193" y="354"/>
                  </a:lnTo>
                  <a:lnTo>
                    <a:pt x="185" y="356"/>
                  </a:lnTo>
                  <a:lnTo>
                    <a:pt x="188" y="356"/>
                  </a:lnTo>
                  <a:lnTo>
                    <a:pt x="179" y="354"/>
                  </a:lnTo>
                  <a:lnTo>
                    <a:pt x="169" y="354"/>
                  </a:lnTo>
                  <a:lnTo>
                    <a:pt x="160" y="353"/>
                  </a:lnTo>
                  <a:lnTo>
                    <a:pt x="152" y="351"/>
                  </a:lnTo>
                  <a:lnTo>
                    <a:pt x="144" y="349"/>
                  </a:lnTo>
                  <a:lnTo>
                    <a:pt x="136" y="346"/>
                  </a:lnTo>
                  <a:lnTo>
                    <a:pt x="128" y="345"/>
                  </a:lnTo>
                  <a:lnTo>
                    <a:pt x="122" y="343"/>
                  </a:lnTo>
                  <a:lnTo>
                    <a:pt x="114" y="338"/>
                  </a:lnTo>
                  <a:lnTo>
                    <a:pt x="106" y="335"/>
                  </a:lnTo>
                  <a:lnTo>
                    <a:pt x="98" y="330"/>
                  </a:lnTo>
                  <a:lnTo>
                    <a:pt x="92" y="326"/>
                  </a:lnTo>
                  <a:lnTo>
                    <a:pt x="84" y="321"/>
                  </a:lnTo>
                  <a:lnTo>
                    <a:pt x="79" y="316"/>
                  </a:lnTo>
                  <a:lnTo>
                    <a:pt x="68" y="305"/>
                  </a:lnTo>
                  <a:lnTo>
                    <a:pt x="64" y="299"/>
                  </a:lnTo>
                  <a:lnTo>
                    <a:pt x="57" y="292"/>
                  </a:lnTo>
                  <a:lnTo>
                    <a:pt x="48" y="281"/>
                  </a:lnTo>
                  <a:lnTo>
                    <a:pt x="38" y="266"/>
                  </a:lnTo>
                  <a:lnTo>
                    <a:pt x="35" y="258"/>
                  </a:lnTo>
                  <a:lnTo>
                    <a:pt x="30" y="250"/>
                  </a:lnTo>
                  <a:lnTo>
                    <a:pt x="29" y="243"/>
                  </a:lnTo>
                  <a:lnTo>
                    <a:pt x="27" y="236"/>
                  </a:lnTo>
                  <a:lnTo>
                    <a:pt x="24" y="228"/>
                  </a:lnTo>
                  <a:lnTo>
                    <a:pt x="22" y="220"/>
                  </a:lnTo>
                  <a:lnTo>
                    <a:pt x="21" y="212"/>
                  </a:lnTo>
                  <a:lnTo>
                    <a:pt x="19" y="204"/>
                  </a:lnTo>
                  <a:lnTo>
                    <a:pt x="19" y="187"/>
                  </a:lnTo>
                  <a:lnTo>
                    <a:pt x="0"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26" name="Freeform 15"/>
            <p:cNvSpPr>
              <a:spLocks/>
            </p:cNvSpPr>
            <p:nvPr/>
          </p:nvSpPr>
          <p:spPr bwMode="auto">
            <a:xfrm>
              <a:off x="3087" y="1744"/>
              <a:ext cx="438" cy="34"/>
            </a:xfrm>
            <a:custGeom>
              <a:avLst/>
              <a:gdLst>
                <a:gd name="T0" fmla="*/ 16 w 438"/>
                <a:gd name="T1" fmla="*/ 0 h 34"/>
                <a:gd name="T2" fmla="*/ 11 w 438"/>
                <a:gd name="T3" fmla="*/ 0 h 34"/>
                <a:gd name="T4" fmla="*/ 8 w 438"/>
                <a:gd name="T5" fmla="*/ 1 h 34"/>
                <a:gd name="T6" fmla="*/ 2 w 438"/>
                <a:gd name="T7" fmla="*/ 8 h 34"/>
                <a:gd name="T8" fmla="*/ 0 w 438"/>
                <a:gd name="T9" fmla="*/ 11 h 34"/>
                <a:gd name="T10" fmla="*/ 0 w 438"/>
                <a:gd name="T11" fmla="*/ 20 h 34"/>
                <a:gd name="T12" fmla="*/ 2 w 438"/>
                <a:gd name="T13" fmla="*/ 23 h 34"/>
                <a:gd name="T14" fmla="*/ 8 w 438"/>
                <a:gd name="T15" fmla="*/ 30 h 34"/>
                <a:gd name="T16" fmla="*/ 11 w 438"/>
                <a:gd name="T17" fmla="*/ 31 h 34"/>
                <a:gd name="T18" fmla="*/ 16 w 438"/>
                <a:gd name="T19" fmla="*/ 31 h 34"/>
                <a:gd name="T20" fmla="*/ 423 w 438"/>
                <a:gd name="T21" fmla="*/ 34 h 34"/>
                <a:gd name="T22" fmla="*/ 427 w 438"/>
                <a:gd name="T23" fmla="*/ 34 h 34"/>
                <a:gd name="T24" fmla="*/ 431 w 438"/>
                <a:gd name="T25" fmla="*/ 33 h 34"/>
                <a:gd name="T26" fmla="*/ 437 w 438"/>
                <a:gd name="T27" fmla="*/ 26 h 34"/>
                <a:gd name="T28" fmla="*/ 438 w 438"/>
                <a:gd name="T29" fmla="*/ 23 h 34"/>
                <a:gd name="T30" fmla="*/ 438 w 438"/>
                <a:gd name="T31" fmla="*/ 14 h 34"/>
                <a:gd name="T32" fmla="*/ 437 w 438"/>
                <a:gd name="T33" fmla="*/ 11 h 34"/>
                <a:gd name="T34" fmla="*/ 431 w 438"/>
                <a:gd name="T35" fmla="*/ 4 h 34"/>
                <a:gd name="T36" fmla="*/ 427 w 438"/>
                <a:gd name="T37" fmla="*/ 3 h 34"/>
                <a:gd name="T38" fmla="*/ 423 w 438"/>
                <a:gd name="T39" fmla="*/ 3 h 34"/>
                <a:gd name="T40" fmla="*/ 16 w 438"/>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8" h="34">
                  <a:moveTo>
                    <a:pt x="16" y="0"/>
                  </a:moveTo>
                  <a:lnTo>
                    <a:pt x="11" y="0"/>
                  </a:lnTo>
                  <a:lnTo>
                    <a:pt x="8" y="1"/>
                  </a:lnTo>
                  <a:lnTo>
                    <a:pt x="2" y="8"/>
                  </a:lnTo>
                  <a:lnTo>
                    <a:pt x="0" y="11"/>
                  </a:lnTo>
                  <a:lnTo>
                    <a:pt x="0" y="20"/>
                  </a:lnTo>
                  <a:lnTo>
                    <a:pt x="2" y="23"/>
                  </a:lnTo>
                  <a:lnTo>
                    <a:pt x="8" y="30"/>
                  </a:lnTo>
                  <a:lnTo>
                    <a:pt x="11" y="31"/>
                  </a:lnTo>
                  <a:lnTo>
                    <a:pt x="16" y="31"/>
                  </a:lnTo>
                  <a:lnTo>
                    <a:pt x="423" y="34"/>
                  </a:lnTo>
                  <a:lnTo>
                    <a:pt x="427" y="34"/>
                  </a:lnTo>
                  <a:lnTo>
                    <a:pt x="431" y="33"/>
                  </a:lnTo>
                  <a:lnTo>
                    <a:pt x="437" y="26"/>
                  </a:lnTo>
                  <a:lnTo>
                    <a:pt x="438" y="23"/>
                  </a:lnTo>
                  <a:lnTo>
                    <a:pt x="438" y="14"/>
                  </a:lnTo>
                  <a:lnTo>
                    <a:pt x="437" y="11"/>
                  </a:lnTo>
                  <a:lnTo>
                    <a:pt x="431" y="4"/>
                  </a:lnTo>
                  <a:lnTo>
                    <a:pt x="427" y="3"/>
                  </a:lnTo>
                  <a:lnTo>
                    <a:pt x="423" y="3"/>
                  </a:lnTo>
                  <a:lnTo>
                    <a:pt x="16" y="0"/>
                  </a:lnTo>
                  <a:close/>
                </a:path>
              </a:pathLst>
            </a:custGeom>
            <a:solidFill>
              <a:schemeClr val="tx2"/>
            </a:solidFill>
            <a:ln w="9525">
              <a:solidFill>
                <a:schemeClr val="tx2"/>
              </a:solidFill>
              <a:round/>
              <a:headEnd/>
              <a:tailEnd/>
            </a:ln>
          </p:spPr>
          <p:txBody>
            <a:bodyPr/>
            <a:lstStyle/>
            <a:p>
              <a:endParaRPr lang="tr-TR"/>
            </a:p>
          </p:txBody>
        </p:sp>
        <p:sp>
          <p:nvSpPr>
            <p:cNvPr id="185527" name="Rectangle 16"/>
            <p:cNvSpPr>
              <a:spLocks noChangeArrowheads="1"/>
            </p:cNvSpPr>
            <p:nvPr/>
          </p:nvSpPr>
          <p:spPr bwMode="auto">
            <a:xfrm>
              <a:off x="2858" y="1671"/>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A</a:t>
              </a:r>
              <a:endParaRPr kumimoji="0" lang="en-US" altLang="tr-TR" sz="2800" b="1">
                <a:solidFill>
                  <a:srgbClr val="00FF00"/>
                </a:solidFill>
              </a:endParaRPr>
            </a:p>
          </p:txBody>
        </p:sp>
        <p:sp>
          <p:nvSpPr>
            <p:cNvPr id="185528" name="Rectangle 17"/>
            <p:cNvSpPr>
              <a:spLocks noChangeArrowheads="1"/>
            </p:cNvSpPr>
            <p:nvPr/>
          </p:nvSpPr>
          <p:spPr bwMode="auto">
            <a:xfrm>
              <a:off x="3660" y="1671"/>
              <a:ext cx="91"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B</a:t>
              </a:r>
              <a:endParaRPr kumimoji="0" lang="en-US" altLang="tr-TR" sz="2800" b="1">
                <a:solidFill>
                  <a:srgbClr val="00FF00"/>
                </a:solidFill>
              </a:endParaRPr>
            </a:p>
          </p:txBody>
        </p:sp>
        <p:sp>
          <p:nvSpPr>
            <p:cNvPr id="185529" name="Rectangle 18"/>
            <p:cNvSpPr>
              <a:spLocks noChangeArrowheads="1"/>
            </p:cNvSpPr>
            <p:nvPr/>
          </p:nvSpPr>
          <p:spPr bwMode="auto">
            <a:xfrm>
              <a:off x="3155" y="1574"/>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chemeClr val="tx2"/>
                  </a:solidFill>
                  <a:latin typeface="Swiss 721 SWA" charset="0"/>
                </a:rPr>
                <a:t>1/0</a:t>
              </a:r>
              <a:endParaRPr kumimoji="0" lang="en-US" altLang="tr-TR" sz="2800" b="1">
                <a:solidFill>
                  <a:schemeClr val="tx2"/>
                </a:solidFill>
              </a:endParaRPr>
            </a:p>
          </p:txBody>
        </p:sp>
        <p:sp>
          <p:nvSpPr>
            <p:cNvPr id="185530" name="Freeform 19"/>
            <p:cNvSpPr>
              <a:spLocks/>
            </p:cNvSpPr>
            <p:nvPr/>
          </p:nvSpPr>
          <p:spPr bwMode="auto">
            <a:xfrm>
              <a:off x="4302" y="1594"/>
              <a:ext cx="375" cy="374"/>
            </a:xfrm>
            <a:custGeom>
              <a:avLst/>
              <a:gdLst>
                <a:gd name="T0" fmla="*/ 3 w 375"/>
                <a:gd name="T1" fmla="*/ 222 h 374"/>
                <a:gd name="T2" fmla="*/ 14 w 375"/>
                <a:gd name="T3" fmla="*/ 259 h 374"/>
                <a:gd name="T4" fmla="*/ 41 w 375"/>
                <a:gd name="T5" fmla="*/ 305 h 374"/>
                <a:gd name="T6" fmla="*/ 82 w 375"/>
                <a:gd name="T7" fmla="*/ 341 h 374"/>
                <a:gd name="T8" fmla="*/ 112 w 375"/>
                <a:gd name="T9" fmla="*/ 358 h 374"/>
                <a:gd name="T10" fmla="*/ 149 w 375"/>
                <a:gd name="T11" fmla="*/ 369 h 374"/>
                <a:gd name="T12" fmla="*/ 185 w 375"/>
                <a:gd name="T13" fmla="*/ 374 h 374"/>
                <a:gd name="T14" fmla="*/ 215 w 375"/>
                <a:gd name="T15" fmla="*/ 371 h 374"/>
                <a:gd name="T16" fmla="*/ 250 w 375"/>
                <a:gd name="T17" fmla="*/ 363 h 374"/>
                <a:gd name="T18" fmla="*/ 291 w 375"/>
                <a:gd name="T19" fmla="*/ 341 h 374"/>
                <a:gd name="T20" fmla="*/ 351 w 375"/>
                <a:gd name="T21" fmla="*/ 275 h 374"/>
                <a:gd name="T22" fmla="*/ 365 w 375"/>
                <a:gd name="T23" fmla="*/ 241 h 374"/>
                <a:gd name="T24" fmla="*/ 373 w 375"/>
                <a:gd name="T25" fmla="*/ 205 h 374"/>
                <a:gd name="T26" fmla="*/ 373 w 375"/>
                <a:gd name="T27" fmla="*/ 177 h 374"/>
                <a:gd name="T28" fmla="*/ 369 w 375"/>
                <a:gd name="T29" fmla="*/ 137 h 374"/>
                <a:gd name="T30" fmla="*/ 354 w 375"/>
                <a:gd name="T31" fmla="*/ 104 h 374"/>
                <a:gd name="T32" fmla="*/ 332 w 375"/>
                <a:gd name="T33" fmla="*/ 66 h 374"/>
                <a:gd name="T34" fmla="*/ 291 w 375"/>
                <a:gd name="T35" fmla="*/ 31 h 374"/>
                <a:gd name="T36" fmla="*/ 250 w 375"/>
                <a:gd name="T37" fmla="*/ 9 h 374"/>
                <a:gd name="T38" fmla="*/ 215 w 375"/>
                <a:gd name="T39" fmla="*/ 1 h 374"/>
                <a:gd name="T40" fmla="*/ 149 w 375"/>
                <a:gd name="T41" fmla="*/ 3 h 374"/>
                <a:gd name="T42" fmla="*/ 112 w 375"/>
                <a:gd name="T43" fmla="*/ 14 h 374"/>
                <a:gd name="T44" fmla="*/ 82 w 375"/>
                <a:gd name="T45" fmla="*/ 31 h 374"/>
                <a:gd name="T46" fmla="*/ 32 w 375"/>
                <a:gd name="T47" fmla="*/ 82 h 374"/>
                <a:gd name="T48" fmla="*/ 14 w 375"/>
                <a:gd name="T49" fmla="*/ 112 h 374"/>
                <a:gd name="T50" fmla="*/ 3 w 375"/>
                <a:gd name="T51" fmla="*/ 148 h 374"/>
                <a:gd name="T52" fmla="*/ 19 w 375"/>
                <a:gd name="T53" fmla="*/ 186 h 374"/>
                <a:gd name="T54" fmla="*/ 24 w 375"/>
                <a:gd name="T55" fmla="*/ 143 h 374"/>
                <a:gd name="T56" fmla="*/ 35 w 375"/>
                <a:gd name="T57" fmla="*/ 113 h 374"/>
                <a:gd name="T58" fmla="*/ 52 w 375"/>
                <a:gd name="T59" fmla="*/ 83 h 374"/>
                <a:gd name="T60" fmla="*/ 73 w 375"/>
                <a:gd name="T61" fmla="*/ 63 h 374"/>
                <a:gd name="T62" fmla="*/ 98 w 375"/>
                <a:gd name="T63" fmla="*/ 42 h 374"/>
                <a:gd name="T64" fmla="*/ 128 w 375"/>
                <a:gd name="T65" fmla="*/ 28 h 374"/>
                <a:gd name="T66" fmla="*/ 160 w 375"/>
                <a:gd name="T67" fmla="*/ 20 h 374"/>
                <a:gd name="T68" fmla="*/ 212 w 375"/>
                <a:gd name="T69" fmla="*/ 20 h 374"/>
                <a:gd name="T70" fmla="*/ 244 w 375"/>
                <a:gd name="T71" fmla="*/ 28 h 374"/>
                <a:gd name="T72" fmla="*/ 282 w 375"/>
                <a:gd name="T73" fmla="*/ 47 h 374"/>
                <a:gd name="T74" fmla="*/ 316 w 375"/>
                <a:gd name="T75" fmla="*/ 79 h 374"/>
                <a:gd name="T76" fmla="*/ 335 w 375"/>
                <a:gd name="T77" fmla="*/ 105 h 374"/>
                <a:gd name="T78" fmla="*/ 346 w 375"/>
                <a:gd name="T79" fmla="*/ 135 h 374"/>
                <a:gd name="T80" fmla="*/ 354 w 375"/>
                <a:gd name="T81" fmla="*/ 167 h 374"/>
                <a:gd name="T82" fmla="*/ 354 w 375"/>
                <a:gd name="T83" fmla="*/ 192 h 374"/>
                <a:gd name="T84" fmla="*/ 350 w 375"/>
                <a:gd name="T85" fmla="*/ 227 h 374"/>
                <a:gd name="T86" fmla="*/ 338 w 375"/>
                <a:gd name="T87" fmla="*/ 257 h 374"/>
                <a:gd name="T88" fmla="*/ 293 w 375"/>
                <a:gd name="T89" fmla="*/ 316 h 374"/>
                <a:gd name="T90" fmla="*/ 250 w 375"/>
                <a:gd name="T91" fmla="*/ 343 h 374"/>
                <a:gd name="T92" fmla="*/ 220 w 375"/>
                <a:gd name="T93" fmla="*/ 350 h 374"/>
                <a:gd name="T94" fmla="*/ 185 w 375"/>
                <a:gd name="T95" fmla="*/ 355 h 374"/>
                <a:gd name="T96" fmla="*/ 160 w 375"/>
                <a:gd name="T97" fmla="*/ 352 h 374"/>
                <a:gd name="T98" fmla="*/ 128 w 375"/>
                <a:gd name="T99" fmla="*/ 344 h 374"/>
                <a:gd name="T100" fmla="*/ 98 w 375"/>
                <a:gd name="T101" fmla="*/ 330 h 374"/>
                <a:gd name="T102" fmla="*/ 68 w 375"/>
                <a:gd name="T103" fmla="*/ 305 h 374"/>
                <a:gd name="T104" fmla="*/ 38 w 375"/>
                <a:gd name="T105" fmla="*/ 265 h 374"/>
                <a:gd name="T106" fmla="*/ 27 w 375"/>
                <a:gd name="T107" fmla="*/ 235 h 374"/>
                <a:gd name="T108" fmla="*/ 19 w 375"/>
                <a:gd name="T109" fmla="*/ 203 h 37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5" h="374">
                  <a:moveTo>
                    <a:pt x="0" y="186"/>
                  </a:moveTo>
                  <a:lnTo>
                    <a:pt x="0" y="203"/>
                  </a:lnTo>
                  <a:lnTo>
                    <a:pt x="2" y="215"/>
                  </a:lnTo>
                  <a:lnTo>
                    <a:pt x="3" y="222"/>
                  </a:lnTo>
                  <a:lnTo>
                    <a:pt x="5" y="233"/>
                  </a:lnTo>
                  <a:lnTo>
                    <a:pt x="8" y="241"/>
                  </a:lnTo>
                  <a:lnTo>
                    <a:pt x="10" y="249"/>
                  </a:lnTo>
                  <a:lnTo>
                    <a:pt x="14" y="259"/>
                  </a:lnTo>
                  <a:lnTo>
                    <a:pt x="19" y="267"/>
                  </a:lnTo>
                  <a:lnTo>
                    <a:pt x="22" y="275"/>
                  </a:lnTo>
                  <a:lnTo>
                    <a:pt x="32" y="290"/>
                  </a:lnTo>
                  <a:lnTo>
                    <a:pt x="41" y="305"/>
                  </a:lnTo>
                  <a:lnTo>
                    <a:pt x="47" y="311"/>
                  </a:lnTo>
                  <a:lnTo>
                    <a:pt x="52" y="317"/>
                  </a:lnTo>
                  <a:lnTo>
                    <a:pt x="66" y="332"/>
                  </a:lnTo>
                  <a:lnTo>
                    <a:pt x="82" y="341"/>
                  </a:lnTo>
                  <a:lnTo>
                    <a:pt x="89" y="346"/>
                  </a:lnTo>
                  <a:lnTo>
                    <a:pt x="96" y="350"/>
                  </a:lnTo>
                  <a:lnTo>
                    <a:pt x="104" y="354"/>
                  </a:lnTo>
                  <a:lnTo>
                    <a:pt x="112" y="358"/>
                  </a:lnTo>
                  <a:lnTo>
                    <a:pt x="122" y="363"/>
                  </a:lnTo>
                  <a:lnTo>
                    <a:pt x="130" y="365"/>
                  </a:lnTo>
                  <a:lnTo>
                    <a:pt x="138" y="368"/>
                  </a:lnTo>
                  <a:lnTo>
                    <a:pt x="149" y="369"/>
                  </a:lnTo>
                  <a:lnTo>
                    <a:pt x="157" y="371"/>
                  </a:lnTo>
                  <a:lnTo>
                    <a:pt x="166" y="373"/>
                  </a:lnTo>
                  <a:lnTo>
                    <a:pt x="176" y="373"/>
                  </a:lnTo>
                  <a:lnTo>
                    <a:pt x="185" y="374"/>
                  </a:lnTo>
                  <a:lnTo>
                    <a:pt x="188" y="374"/>
                  </a:lnTo>
                  <a:lnTo>
                    <a:pt x="196" y="373"/>
                  </a:lnTo>
                  <a:lnTo>
                    <a:pt x="204" y="373"/>
                  </a:lnTo>
                  <a:lnTo>
                    <a:pt x="215" y="371"/>
                  </a:lnTo>
                  <a:lnTo>
                    <a:pt x="223" y="369"/>
                  </a:lnTo>
                  <a:lnTo>
                    <a:pt x="234" y="368"/>
                  </a:lnTo>
                  <a:lnTo>
                    <a:pt x="242" y="365"/>
                  </a:lnTo>
                  <a:lnTo>
                    <a:pt x="250" y="363"/>
                  </a:lnTo>
                  <a:lnTo>
                    <a:pt x="259" y="358"/>
                  </a:lnTo>
                  <a:lnTo>
                    <a:pt x="267" y="354"/>
                  </a:lnTo>
                  <a:lnTo>
                    <a:pt x="275" y="350"/>
                  </a:lnTo>
                  <a:lnTo>
                    <a:pt x="291" y="341"/>
                  </a:lnTo>
                  <a:lnTo>
                    <a:pt x="305" y="332"/>
                  </a:lnTo>
                  <a:lnTo>
                    <a:pt x="332" y="305"/>
                  </a:lnTo>
                  <a:lnTo>
                    <a:pt x="342" y="290"/>
                  </a:lnTo>
                  <a:lnTo>
                    <a:pt x="351" y="275"/>
                  </a:lnTo>
                  <a:lnTo>
                    <a:pt x="354" y="267"/>
                  </a:lnTo>
                  <a:lnTo>
                    <a:pt x="359" y="259"/>
                  </a:lnTo>
                  <a:lnTo>
                    <a:pt x="364" y="249"/>
                  </a:lnTo>
                  <a:lnTo>
                    <a:pt x="365" y="241"/>
                  </a:lnTo>
                  <a:lnTo>
                    <a:pt x="369" y="233"/>
                  </a:lnTo>
                  <a:lnTo>
                    <a:pt x="370" y="222"/>
                  </a:lnTo>
                  <a:lnTo>
                    <a:pt x="372" y="215"/>
                  </a:lnTo>
                  <a:lnTo>
                    <a:pt x="373" y="205"/>
                  </a:lnTo>
                  <a:lnTo>
                    <a:pt x="373" y="196"/>
                  </a:lnTo>
                  <a:lnTo>
                    <a:pt x="375" y="188"/>
                  </a:lnTo>
                  <a:lnTo>
                    <a:pt x="375" y="184"/>
                  </a:lnTo>
                  <a:lnTo>
                    <a:pt x="373" y="177"/>
                  </a:lnTo>
                  <a:lnTo>
                    <a:pt x="373" y="167"/>
                  </a:lnTo>
                  <a:lnTo>
                    <a:pt x="372" y="156"/>
                  </a:lnTo>
                  <a:lnTo>
                    <a:pt x="370" y="148"/>
                  </a:lnTo>
                  <a:lnTo>
                    <a:pt x="369" y="137"/>
                  </a:lnTo>
                  <a:lnTo>
                    <a:pt x="365" y="129"/>
                  </a:lnTo>
                  <a:lnTo>
                    <a:pt x="364" y="121"/>
                  </a:lnTo>
                  <a:lnTo>
                    <a:pt x="359" y="112"/>
                  </a:lnTo>
                  <a:lnTo>
                    <a:pt x="354" y="104"/>
                  </a:lnTo>
                  <a:lnTo>
                    <a:pt x="351" y="96"/>
                  </a:lnTo>
                  <a:lnTo>
                    <a:pt x="346" y="88"/>
                  </a:lnTo>
                  <a:lnTo>
                    <a:pt x="342" y="82"/>
                  </a:lnTo>
                  <a:lnTo>
                    <a:pt x="332" y="66"/>
                  </a:lnTo>
                  <a:lnTo>
                    <a:pt x="318" y="52"/>
                  </a:lnTo>
                  <a:lnTo>
                    <a:pt x="312" y="47"/>
                  </a:lnTo>
                  <a:lnTo>
                    <a:pt x="305" y="41"/>
                  </a:lnTo>
                  <a:lnTo>
                    <a:pt x="291" y="31"/>
                  </a:lnTo>
                  <a:lnTo>
                    <a:pt x="275" y="22"/>
                  </a:lnTo>
                  <a:lnTo>
                    <a:pt x="267" y="18"/>
                  </a:lnTo>
                  <a:lnTo>
                    <a:pt x="259" y="14"/>
                  </a:lnTo>
                  <a:lnTo>
                    <a:pt x="250" y="9"/>
                  </a:lnTo>
                  <a:lnTo>
                    <a:pt x="242" y="7"/>
                  </a:lnTo>
                  <a:lnTo>
                    <a:pt x="234" y="4"/>
                  </a:lnTo>
                  <a:lnTo>
                    <a:pt x="223" y="3"/>
                  </a:lnTo>
                  <a:lnTo>
                    <a:pt x="215" y="1"/>
                  </a:lnTo>
                  <a:lnTo>
                    <a:pt x="206" y="0"/>
                  </a:lnTo>
                  <a:lnTo>
                    <a:pt x="168" y="0"/>
                  </a:lnTo>
                  <a:lnTo>
                    <a:pt x="157" y="1"/>
                  </a:lnTo>
                  <a:lnTo>
                    <a:pt x="149" y="3"/>
                  </a:lnTo>
                  <a:lnTo>
                    <a:pt x="138" y="4"/>
                  </a:lnTo>
                  <a:lnTo>
                    <a:pt x="130" y="7"/>
                  </a:lnTo>
                  <a:lnTo>
                    <a:pt x="122" y="9"/>
                  </a:lnTo>
                  <a:lnTo>
                    <a:pt x="112" y="14"/>
                  </a:lnTo>
                  <a:lnTo>
                    <a:pt x="104" y="18"/>
                  </a:lnTo>
                  <a:lnTo>
                    <a:pt x="96" y="22"/>
                  </a:lnTo>
                  <a:lnTo>
                    <a:pt x="89" y="26"/>
                  </a:lnTo>
                  <a:lnTo>
                    <a:pt x="82" y="31"/>
                  </a:lnTo>
                  <a:lnTo>
                    <a:pt x="66" y="41"/>
                  </a:lnTo>
                  <a:lnTo>
                    <a:pt x="54" y="53"/>
                  </a:lnTo>
                  <a:lnTo>
                    <a:pt x="41" y="66"/>
                  </a:lnTo>
                  <a:lnTo>
                    <a:pt x="32" y="82"/>
                  </a:lnTo>
                  <a:lnTo>
                    <a:pt x="27" y="88"/>
                  </a:lnTo>
                  <a:lnTo>
                    <a:pt x="22" y="96"/>
                  </a:lnTo>
                  <a:lnTo>
                    <a:pt x="19" y="104"/>
                  </a:lnTo>
                  <a:lnTo>
                    <a:pt x="14" y="112"/>
                  </a:lnTo>
                  <a:lnTo>
                    <a:pt x="10" y="121"/>
                  </a:lnTo>
                  <a:lnTo>
                    <a:pt x="8" y="129"/>
                  </a:lnTo>
                  <a:lnTo>
                    <a:pt x="5" y="137"/>
                  </a:lnTo>
                  <a:lnTo>
                    <a:pt x="3" y="148"/>
                  </a:lnTo>
                  <a:lnTo>
                    <a:pt x="2" y="156"/>
                  </a:lnTo>
                  <a:lnTo>
                    <a:pt x="0" y="166"/>
                  </a:lnTo>
                  <a:lnTo>
                    <a:pt x="0" y="186"/>
                  </a:lnTo>
                  <a:lnTo>
                    <a:pt x="19" y="186"/>
                  </a:lnTo>
                  <a:lnTo>
                    <a:pt x="19" y="169"/>
                  </a:lnTo>
                  <a:lnTo>
                    <a:pt x="21" y="159"/>
                  </a:lnTo>
                  <a:lnTo>
                    <a:pt x="22" y="151"/>
                  </a:lnTo>
                  <a:lnTo>
                    <a:pt x="24" y="143"/>
                  </a:lnTo>
                  <a:lnTo>
                    <a:pt x="27" y="135"/>
                  </a:lnTo>
                  <a:lnTo>
                    <a:pt x="28" y="128"/>
                  </a:lnTo>
                  <a:lnTo>
                    <a:pt x="30" y="121"/>
                  </a:lnTo>
                  <a:lnTo>
                    <a:pt x="35" y="113"/>
                  </a:lnTo>
                  <a:lnTo>
                    <a:pt x="38" y="105"/>
                  </a:lnTo>
                  <a:lnTo>
                    <a:pt x="43" y="98"/>
                  </a:lnTo>
                  <a:lnTo>
                    <a:pt x="47" y="91"/>
                  </a:lnTo>
                  <a:lnTo>
                    <a:pt x="52" y="83"/>
                  </a:lnTo>
                  <a:lnTo>
                    <a:pt x="57" y="79"/>
                  </a:lnTo>
                  <a:lnTo>
                    <a:pt x="63" y="72"/>
                  </a:lnTo>
                  <a:lnTo>
                    <a:pt x="66" y="66"/>
                  </a:lnTo>
                  <a:lnTo>
                    <a:pt x="73" y="63"/>
                  </a:lnTo>
                  <a:lnTo>
                    <a:pt x="79" y="56"/>
                  </a:lnTo>
                  <a:lnTo>
                    <a:pt x="84" y="52"/>
                  </a:lnTo>
                  <a:lnTo>
                    <a:pt x="92" y="47"/>
                  </a:lnTo>
                  <a:lnTo>
                    <a:pt x="98" y="42"/>
                  </a:lnTo>
                  <a:lnTo>
                    <a:pt x="106" y="37"/>
                  </a:lnTo>
                  <a:lnTo>
                    <a:pt x="114" y="34"/>
                  </a:lnTo>
                  <a:lnTo>
                    <a:pt x="122" y="30"/>
                  </a:lnTo>
                  <a:lnTo>
                    <a:pt x="128" y="28"/>
                  </a:lnTo>
                  <a:lnTo>
                    <a:pt x="136" y="26"/>
                  </a:lnTo>
                  <a:lnTo>
                    <a:pt x="144" y="23"/>
                  </a:lnTo>
                  <a:lnTo>
                    <a:pt x="152" y="22"/>
                  </a:lnTo>
                  <a:lnTo>
                    <a:pt x="160" y="20"/>
                  </a:lnTo>
                  <a:lnTo>
                    <a:pt x="168" y="18"/>
                  </a:lnTo>
                  <a:lnTo>
                    <a:pt x="187" y="18"/>
                  </a:lnTo>
                  <a:lnTo>
                    <a:pt x="202" y="18"/>
                  </a:lnTo>
                  <a:lnTo>
                    <a:pt x="212" y="20"/>
                  </a:lnTo>
                  <a:lnTo>
                    <a:pt x="220" y="22"/>
                  </a:lnTo>
                  <a:lnTo>
                    <a:pt x="228" y="23"/>
                  </a:lnTo>
                  <a:lnTo>
                    <a:pt x="236" y="26"/>
                  </a:lnTo>
                  <a:lnTo>
                    <a:pt x="244" y="28"/>
                  </a:lnTo>
                  <a:lnTo>
                    <a:pt x="250" y="30"/>
                  </a:lnTo>
                  <a:lnTo>
                    <a:pt x="258" y="34"/>
                  </a:lnTo>
                  <a:lnTo>
                    <a:pt x="266" y="37"/>
                  </a:lnTo>
                  <a:lnTo>
                    <a:pt x="282" y="47"/>
                  </a:lnTo>
                  <a:lnTo>
                    <a:pt x="293" y="56"/>
                  </a:lnTo>
                  <a:lnTo>
                    <a:pt x="299" y="63"/>
                  </a:lnTo>
                  <a:lnTo>
                    <a:pt x="305" y="67"/>
                  </a:lnTo>
                  <a:lnTo>
                    <a:pt x="316" y="79"/>
                  </a:lnTo>
                  <a:lnTo>
                    <a:pt x="321" y="83"/>
                  </a:lnTo>
                  <a:lnTo>
                    <a:pt x="326" y="91"/>
                  </a:lnTo>
                  <a:lnTo>
                    <a:pt x="331" y="98"/>
                  </a:lnTo>
                  <a:lnTo>
                    <a:pt x="335" y="105"/>
                  </a:lnTo>
                  <a:lnTo>
                    <a:pt x="338" y="113"/>
                  </a:lnTo>
                  <a:lnTo>
                    <a:pt x="343" y="121"/>
                  </a:lnTo>
                  <a:lnTo>
                    <a:pt x="345" y="128"/>
                  </a:lnTo>
                  <a:lnTo>
                    <a:pt x="346" y="135"/>
                  </a:lnTo>
                  <a:lnTo>
                    <a:pt x="350" y="143"/>
                  </a:lnTo>
                  <a:lnTo>
                    <a:pt x="351" y="151"/>
                  </a:lnTo>
                  <a:lnTo>
                    <a:pt x="353" y="159"/>
                  </a:lnTo>
                  <a:lnTo>
                    <a:pt x="354" y="167"/>
                  </a:lnTo>
                  <a:lnTo>
                    <a:pt x="354" y="177"/>
                  </a:lnTo>
                  <a:lnTo>
                    <a:pt x="356" y="188"/>
                  </a:lnTo>
                  <a:lnTo>
                    <a:pt x="356" y="184"/>
                  </a:lnTo>
                  <a:lnTo>
                    <a:pt x="354" y="192"/>
                  </a:lnTo>
                  <a:lnTo>
                    <a:pt x="354" y="202"/>
                  </a:lnTo>
                  <a:lnTo>
                    <a:pt x="353" y="211"/>
                  </a:lnTo>
                  <a:lnTo>
                    <a:pt x="351" y="219"/>
                  </a:lnTo>
                  <a:lnTo>
                    <a:pt x="350" y="227"/>
                  </a:lnTo>
                  <a:lnTo>
                    <a:pt x="346" y="235"/>
                  </a:lnTo>
                  <a:lnTo>
                    <a:pt x="345" y="243"/>
                  </a:lnTo>
                  <a:lnTo>
                    <a:pt x="343" y="249"/>
                  </a:lnTo>
                  <a:lnTo>
                    <a:pt x="338" y="257"/>
                  </a:lnTo>
                  <a:lnTo>
                    <a:pt x="335" y="265"/>
                  </a:lnTo>
                  <a:lnTo>
                    <a:pt x="326" y="281"/>
                  </a:lnTo>
                  <a:lnTo>
                    <a:pt x="316" y="292"/>
                  </a:lnTo>
                  <a:lnTo>
                    <a:pt x="293" y="316"/>
                  </a:lnTo>
                  <a:lnTo>
                    <a:pt x="282" y="325"/>
                  </a:lnTo>
                  <a:lnTo>
                    <a:pt x="266" y="335"/>
                  </a:lnTo>
                  <a:lnTo>
                    <a:pt x="258" y="338"/>
                  </a:lnTo>
                  <a:lnTo>
                    <a:pt x="250" y="343"/>
                  </a:lnTo>
                  <a:lnTo>
                    <a:pt x="244" y="344"/>
                  </a:lnTo>
                  <a:lnTo>
                    <a:pt x="236" y="346"/>
                  </a:lnTo>
                  <a:lnTo>
                    <a:pt x="228" y="349"/>
                  </a:lnTo>
                  <a:lnTo>
                    <a:pt x="220" y="350"/>
                  </a:lnTo>
                  <a:lnTo>
                    <a:pt x="212" y="352"/>
                  </a:lnTo>
                  <a:lnTo>
                    <a:pt x="204" y="354"/>
                  </a:lnTo>
                  <a:lnTo>
                    <a:pt x="193" y="354"/>
                  </a:lnTo>
                  <a:lnTo>
                    <a:pt x="185" y="355"/>
                  </a:lnTo>
                  <a:lnTo>
                    <a:pt x="188" y="355"/>
                  </a:lnTo>
                  <a:lnTo>
                    <a:pt x="179" y="354"/>
                  </a:lnTo>
                  <a:lnTo>
                    <a:pt x="169" y="354"/>
                  </a:lnTo>
                  <a:lnTo>
                    <a:pt x="160" y="352"/>
                  </a:lnTo>
                  <a:lnTo>
                    <a:pt x="152" y="350"/>
                  </a:lnTo>
                  <a:lnTo>
                    <a:pt x="144" y="349"/>
                  </a:lnTo>
                  <a:lnTo>
                    <a:pt x="136" y="346"/>
                  </a:lnTo>
                  <a:lnTo>
                    <a:pt x="128" y="344"/>
                  </a:lnTo>
                  <a:lnTo>
                    <a:pt x="122" y="343"/>
                  </a:lnTo>
                  <a:lnTo>
                    <a:pt x="114" y="338"/>
                  </a:lnTo>
                  <a:lnTo>
                    <a:pt x="106" y="335"/>
                  </a:lnTo>
                  <a:lnTo>
                    <a:pt x="98" y="330"/>
                  </a:lnTo>
                  <a:lnTo>
                    <a:pt x="92" y="325"/>
                  </a:lnTo>
                  <a:lnTo>
                    <a:pt x="84" y="320"/>
                  </a:lnTo>
                  <a:lnTo>
                    <a:pt x="79" y="316"/>
                  </a:lnTo>
                  <a:lnTo>
                    <a:pt x="68" y="305"/>
                  </a:lnTo>
                  <a:lnTo>
                    <a:pt x="63" y="298"/>
                  </a:lnTo>
                  <a:lnTo>
                    <a:pt x="57" y="292"/>
                  </a:lnTo>
                  <a:lnTo>
                    <a:pt x="47" y="281"/>
                  </a:lnTo>
                  <a:lnTo>
                    <a:pt x="38" y="265"/>
                  </a:lnTo>
                  <a:lnTo>
                    <a:pt x="35" y="257"/>
                  </a:lnTo>
                  <a:lnTo>
                    <a:pt x="30" y="249"/>
                  </a:lnTo>
                  <a:lnTo>
                    <a:pt x="28" y="243"/>
                  </a:lnTo>
                  <a:lnTo>
                    <a:pt x="27" y="235"/>
                  </a:lnTo>
                  <a:lnTo>
                    <a:pt x="24" y="227"/>
                  </a:lnTo>
                  <a:lnTo>
                    <a:pt x="22" y="219"/>
                  </a:lnTo>
                  <a:lnTo>
                    <a:pt x="21" y="211"/>
                  </a:lnTo>
                  <a:lnTo>
                    <a:pt x="19" y="203"/>
                  </a:lnTo>
                  <a:lnTo>
                    <a:pt x="19" y="186"/>
                  </a:lnTo>
                  <a:lnTo>
                    <a:pt x="0"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31" name="Freeform 20"/>
            <p:cNvSpPr>
              <a:spLocks/>
            </p:cNvSpPr>
            <p:nvPr/>
          </p:nvSpPr>
          <p:spPr bwMode="auto">
            <a:xfrm>
              <a:off x="3856" y="1748"/>
              <a:ext cx="460" cy="34"/>
            </a:xfrm>
            <a:custGeom>
              <a:avLst/>
              <a:gdLst>
                <a:gd name="T0" fmla="*/ 16 w 460"/>
                <a:gd name="T1" fmla="*/ 0 h 34"/>
                <a:gd name="T2" fmla="*/ 11 w 460"/>
                <a:gd name="T3" fmla="*/ 0 h 34"/>
                <a:gd name="T4" fmla="*/ 8 w 460"/>
                <a:gd name="T5" fmla="*/ 2 h 34"/>
                <a:gd name="T6" fmla="*/ 2 w 460"/>
                <a:gd name="T7" fmla="*/ 8 h 34"/>
                <a:gd name="T8" fmla="*/ 0 w 460"/>
                <a:gd name="T9" fmla="*/ 12 h 34"/>
                <a:gd name="T10" fmla="*/ 0 w 460"/>
                <a:gd name="T11" fmla="*/ 21 h 34"/>
                <a:gd name="T12" fmla="*/ 2 w 460"/>
                <a:gd name="T13" fmla="*/ 24 h 34"/>
                <a:gd name="T14" fmla="*/ 8 w 460"/>
                <a:gd name="T15" fmla="*/ 30 h 34"/>
                <a:gd name="T16" fmla="*/ 11 w 460"/>
                <a:gd name="T17" fmla="*/ 32 h 34"/>
                <a:gd name="T18" fmla="*/ 16 w 460"/>
                <a:gd name="T19" fmla="*/ 32 h 34"/>
                <a:gd name="T20" fmla="*/ 444 w 460"/>
                <a:gd name="T21" fmla="*/ 34 h 34"/>
                <a:gd name="T22" fmla="*/ 449 w 460"/>
                <a:gd name="T23" fmla="*/ 34 h 34"/>
                <a:gd name="T24" fmla="*/ 452 w 460"/>
                <a:gd name="T25" fmla="*/ 32 h 34"/>
                <a:gd name="T26" fmla="*/ 459 w 460"/>
                <a:gd name="T27" fmla="*/ 26 h 34"/>
                <a:gd name="T28" fmla="*/ 460 w 460"/>
                <a:gd name="T29" fmla="*/ 23 h 34"/>
                <a:gd name="T30" fmla="*/ 460 w 460"/>
                <a:gd name="T31" fmla="*/ 13 h 34"/>
                <a:gd name="T32" fmla="*/ 459 w 460"/>
                <a:gd name="T33" fmla="*/ 10 h 34"/>
                <a:gd name="T34" fmla="*/ 452 w 460"/>
                <a:gd name="T35" fmla="*/ 4 h 34"/>
                <a:gd name="T36" fmla="*/ 449 w 460"/>
                <a:gd name="T37" fmla="*/ 2 h 34"/>
                <a:gd name="T38" fmla="*/ 444 w 460"/>
                <a:gd name="T39" fmla="*/ 2 h 34"/>
                <a:gd name="T40" fmla="*/ 16 w 460"/>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0" h="34">
                  <a:moveTo>
                    <a:pt x="16" y="0"/>
                  </a:moveTo>
                  <a:lnTo>
                    <a:pt x="11" y="0"/>
                  </a:lnTo>
                  <a:lnTo>
                    <a:pt x="8" y="2"/>
                  </a:lnTo>
                  <a:lnTo>
                    <a:pt x="2" y="8"/>
                  </a:lnTo>
                  <a:lnTo>
                    <a:pt x="0" y="12"/>
                  </a:lnTo>
                  <a:lnTo>
                    <a:pt x="0" y="21"/>
                  </a:lnTo>
                  <a:lnTo>
                    <a:pt x="2" y="24"/>
                  </a:lnTo>
                  <a:lnTo>
                    <a:pt x="8" y="30"/>
                  </a:lnTo>
                  <a:lnTo>
                    <a:pt x="11" y="32"/>
                  </a:lnTo>
                  <a:lnTo>
                    <a:pt x="16" y="32"/>
                  </a:lnTo>
                  <a:lnTo>
                    <a:pt x="444" y="34"/>
                  </a:lnTo>
                  <a:lnTo>
                    <a:pt x="449" y="34"/>
                  </a:lnTo>
                  <a:lnTo>
                    <a:pt x="452" y="32"/>
                  </a:lnTo>
                  <a:lnTo>
                    <a:pt x="459" y="26"/>
                  </a:lnTo>
                  <a:lnTo>
                    <a:pt x="460" y="23"/>
                  </a:lnTo>
                  <a:lnTo>
                    <a:pt x="460" y="13"/>
                  </a:lnTo>
                  <a:lnTo>
                    <a:pt x="459" y="10"/>
                  </a:lnTo>
                  <a:lnTo>
                    <a:pt x="452" y="4"/>
                  </a:lnTo>
                  <a:lnTo>
                    <a:pt x="449" y="2"/>
                  </a:lnTo>
                  <a:lnTo>
                    <a:pt x="444" y="2"/>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32" name="Rectangle 21"/>
            <p:cNvSpPr>
              <a:spLocks noChangeArrowheads="1"/>
            </p:cNvSpPr>
            <p:nvPr/>
          </p:nvSpPr>
          <p:spPr bwMode="auto">
            <a:xfrm>
              <a:off x="4421" y="1692"/>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C</a:t>
              </a:r>
              <a:endParaRPr kumimoji="0" lang="en-US" altLang="tr-TR" sz="2800" b="1">
                <a:solidFill>
                  <a:srgbClr val="00FF00"/>
                </a:solidFill>
              </a:endParaRPr>
            </a:p>
          </p:txBody>
        </p:sp>
        <p:sp>
          <p:nvSpPr>
            <p:cNvPr id="185533" name="Rectangle 22"/>
            <p:cNvSpPr>
              <a:spLocks noChangeArrowheads="1"/>
            </p:cNvSpPr>
            <p:nvPr/>
          </p:nvSpPr>
          <p:spPr bwMode="auto">
            <a:xfrm>
              <a:off x="3916" y="1573"/>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1/0</a:t>
              </a:r>
              <a:endParaRPr kumimoji="0" lang="en-US" altLang="tr-TR" sz="2800" b="1">
                <a:solidFill>
                  <a:srgbClr val="00FF00"/>
                </a:solidFill>
              </a:endParaRPr>
            </a:p>
          </p:txBody>
        </p:sp>
        <p:sp>
          <p:nvSpPr>
            <p:cNvPr id="185534" name="Freeform 23"/>
            <p:cNvSpPr>
              <a:spLocks/>
            </p:cNvSpPr>
            <p:nvPr/>
          </p:nvSpPr>
          <p:spPr bwMode="auto">
            <a:xfrm>
              <a:off x="5088" y="1594"/>
              <a:ext cx="375" cy="374"/>
            </a:xfrm>
            <a:custGeom>
              <a:avLst/>
              <a:gdLst>
                <a:gd name="T0" fmla="*/ 3 w 375"/>
                <a:gd name="T1" fmla="*/ 222 h 374"/>
                <a:gd name="T2" fmla="*/ 14 w 375"/>
                <a:gd name="T3" fmla="*/ 259 h 374"/>
                <a:gd name="T4" fmla="*/ 41 w 375"/>
                <a:gd name="T5" fmla="*/ 305 h 374"/>
                <a:gd name="T6" fmla="*/ 82 w 375"/>
                <a:gd name="T7" fmla="*/ 341 h 374"/>
                <a:gd name="T8" fmla="*/ 112 w 375"/>
                <a:gd name="T9" fmla="*/ 358 h 374"/>
                <a:gd name="T10" fmla="*/ 149 w 375"/>
                <a:gd name="T11" fmla="*/ 369 h 374"/>
                <a:gd name="T12" fmla="*/ 185 w 375"/>
                <a:gd name="T13" fmla="*/ 374 h 374"/>
                <a:gd name="T14" fmla="*/ 215 w 375"/>
                <a:gd name="T15" fmla="*/ 371 h 374"/>
                <a:gd name="T16" fmla="*/ 250 w 375"/>
                <a:gd name="T17" fmla="*/ 363 h 374"/>
                <a:gd name="T18" fmla="*/ 291 w 375"/>
                <a:gd name="T19" fmla="*/ 341 h 374"/>
                <a:gd name="T20" fmla="*/ 351 w 375"/>
                <a:gd name="T21" fmla="*/ 275 h 374"/>
                <a:gd name="T22" fmla="*/ 365 w 375"/>
                <a:gd name="T23" fmla="*/ 241 h 374"/>
                <a:gd name="T24" fmla="*/ 373 w 375"/>
                <a:gd name="T25" fmla="*/ 205 h 374"/>
                <a:gd name="T26" fmla="*/ 373 w 375"/>
                <a:gd name="T27" fmla="*/ 177 h 374"/>
                <a:gd name="T28" fmla="*/ 369 w 375"/>
                <a:gd name="T29" fmla="*/ 137 h 374"/>
                <a:gd name="T30" fmla="*/ 354 w 375"/>
                <a:gd name="T31" fmla="*/ 104 h 374"/>
                <a:gd name="T32" fmla="*/ 332 w 375"/>
                <a:gd name="T33" fmla="*/ 66 h 374"/>
                <a:gd name="T34" fmla="*/ 291 w 375"/>
                <a:gd name="T35" fmla="*/ 31 h 374"/>
                <a:gd name="T36" fmla="*/ 250 w 375"/>
                <a:gd name="T37" fmla="*/ 9 h 374"/>
                <a:gd name="T38" fmla="*/ 215 w 375"/>
                <a:gd name="T39" fmla="*/ 1 h 374"/>
                <a:gd name="T40" fmla="*/ 149 w 375"/>
                <a:gd name="T41" fmla="*/ 3 h 374"/>
                <a:gd name="T42" fmla="*/ 112 w 375"/>
                <a:gd name="T43" fmla="*/ 14 h 374"/>
                <a:gd name="T44" fmla="*/ 82 w 375"/>
                <a:gd name="T45" fmla="*/ 31 h 374"/>
                <a:gd name="T46" fmla="*/ 32 w 375"/>
                <a:gd name="T47" fmla="*/ 82 h 374"/>
                <a:gd name="T48" fmla="*/ 14 w 375"/>
                <a:gd name="T49" fmla="*/ 112 h 374"/>
                <a:gd name="T50" fmla="*/ 3 w 375"/>
                <a:gd name="T51" fmla="*/ 148 h 374"/>
                <a:gd name="T52" fmla="*/ 19 w 375"/>
                <a:gd name="T53" fmla="*/ 186 h 374"/>
                <a:gd name="T54" fmla="*/ 24 w 375"/>
                <a:gd name="T55" fmla="*/ 143 h 374"/>
                <a:gd name="T56" fmla="*/ 35 w 375"/>
                <a:gd name="T57" fmla="*/ 113 h 374"/>
                <a:gd name="T58" fmla="*/ 52 w 375"/>
                <a:gd name="T59" fmla="*/ 83 h 374"/>
                <a:gd name="T60" fmla="*/ 73 w 375"/>
                <a:gd name="T61" fmla="*/ 63 h 374"/>
                <a:gd name="T62" fmla="*/ 98 w 375"/>
                <a:gd name="T63" fmla="*/ 42 h 374"/>
                <a:gd name="T64" fmla="*/ 128 w 375"/>
                <a:gd name="T65" fmla="*/ 28 h 374"/>
                <a:gd name="T66" fmla="*/ 160 w 375"/>
                <a:gd name="T67" fmla="*/ 20 h 374"/>
                <a:gd name="T68" fmla="*/ 212 w 375"/>
                <a:gd name="T69" fmla="*/ 20 h 374"/>
                <a:gd name="T70" fmla="*/ 244 w 375"/>
                <a:gd name="T71" fmla="*/ 28 h 374"/>
                <a:gd name="T72" fmla="*/ 282 w 375"/>
                <a:gd name="T73" fmla="*/ 47 h 374"/>
                <a:gd name="T74" fmla="*/ 316 w 375"/>
                <a:gd name="T75" fmla="*/ 79 h 374"/>
                <a:gd name="T76" fmla="*/ 335 w 375"/>
                <a:gd name="T77" fmla="*/ 105 h 374"/>
                <a:gd name="T78" fmla="*/ 346 w 375"/>
                <a:gd name="T79" fmla="*/ 135 h 374"/>
                <a:gd name="T80" fmla="*/ 354 w 375"/>
                <a:gd name="T81" fmla="*/ 167 h 374"/>
                <a:gd name="T82" fmla="*/ 354 w 375"/>
                <a:gd name="T83" fmla="*/ 192 h 374"/>
                <a:gd name="T84" fmla="*/ 350 w 375"/>
                <a:gd name="T85" fmla="*/ 227 h 374"/>
                <a:gd name="T86" fmla="*/ 338 w 375"/>
                <a:gd name="T87" fmla="*/ 257 h 374"/>
                <a:gd name="T88" fmla="*/ 293 w 375"/>
                <a:gd name="T89" fmla="*/ 316 h 374"/>
                <a:gd name="T90" fmla="*/ 250 w 375"/>
                <a:gd name="T91" fmla="*/ 343 h 374"/>
                <a:gd name="T92" fmla="*/ 220 w 375"/>
                <a:gd name="T93" fmla="*/ 350 h 374"/>
                <a:gd name="T94" fmla="*/ 185 w 375"/>
                <a:gd name="T95" fmla="*/ 355 h 374"/>
                <a:gd name="T96" fmla="*/ 160 w 375"/>
                <a:gd name="T97" fmla="*/ 352 h 374"/>
                <a:gd name="T98" fmla="*/ 128 w 375"/>
                <a:gd name="T99" fmla="*/ 344 h 374"/>
                <a:gd name="T100" fmla="*/ 98 w 375"/>
                <a:gd name="T101" fmla="*/ 330 h 374"/>
                <a:gd name="T102" fmla="*/ 68 w 375"/>
                <a:gd name="T103" fmla="*/ 305 h 374"/>
                <a:gd name="T104" fmla="*/ 38 w 375"/>
                <a:gd name="T105" fmla="*/ 265 h 374"/>
                <a:gd name="T106" fmla="*/ 27 w 375"/>
                <a:gd name="T107" fmla="*/ 235 h 374"/>
                <a:gd name="T108" fmla="*/ 19 w 375"/>
                <a:gd name="T109" fmla="*/ 203 h 37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5" h="374">
                  <a:moveTo>
                    <a:pt x="0" y="186"/>
                  </a:moveTo>
                  <a:lnTo>
                    <a:pt x="0" y="203"/>
                  </a:lnTo>
                  <a:lnTo>
                    <a:pt x="2" y="215"/>
                  </a:lnTo>
                  <a:lnTo>
                    <a:pt x="3" y="222"/>
                  </a:lnTo>
                  <a:lnTo>
                    <a:pt x="5" y="233"/>
                  </a:lnTo>
                  <a:lnTo>
                    <a:pt x="8" y="241"/>
                  </a:lnTo>
                  <a:lnTo>
                    <a:pt x="10" y="249"/>
                  </a:lnTo>
                  <a:lnTo>
                    <a:pt x="14" y="259"/>
                  </a:lnTo>
                  <a:lnTo>
                    <a:pt x="19" y="267"/>
                  </a:lnTo>
                  <a:lnTo>
                    <a:pt x="22" y="275"/>
                  </a:lnTo>
                  <a:lnTo>
                    <a:pt x="32" y="290"/>
                  </a:lnTo>
                  <a:lnTo>
                    <a:pt x="41" y="305"/>
                  </a:lnTo>
                  <a:lnTo>
                    <a:pt x="47" y="311"/>
                  </a:lnTo>
                  <a:lnTo>
                    <a:pt x="52" y="317"/>
                  </a:lnTo>
                  <a:lnTo>
                    <a:pt x="66" y="332"/>
                  </a:lnTo>
                  <a:lnTo>
                    <a:pt x="82" y="341"/>
                  </a:lnTo>
                  <a:lnTo>
                    <a:pt x="89" y="346"/>
                  </a:lnTo>
                  <a:lnTo>
                    <a:pt x="96" y="350"/>
                  </a:lnTo>
                  <a:lnTo>
                    <a:pt x="104" y="354"/>
                  </a:lnTo>
                  <a:lnTo>
                    <a:pt x="112" y="358"/>
                  </a:lnTo>
                  <a:lnTo>
                    <a:pt x="122" y="363"/>
                  </a:lnTo>
                  <a:lnTo>
                    <a:pt x="130" y="365"/>
                  </a:lnTo>
                  <a:lnTo>
                    <a:pt x="138" y="368"/>
                  </a:lnTo>
                  <a:lnTo>
                    <a:pt x="149" y="369"/>
                  </a:lnTo>
                  <a:lnTo>
                    <a:pt x="157" y="371"/>
                  </a:lnTo>
                  <a:lnTo>
                    <a:pt x="166" y="373"/>
                  </a:lnTo>
                  <a:lnTo>
                    <a:pt x="176" y="373"/>
                  </a:lnTo>
                  <a:lnTo>
                    <a:pt x="185" y="374"/>
                  </a:lnTo>
                  <a:lnTo>
                    <a:pt x="188" y="374"/>
                  </a:lnTo>
                  <a:lnTo>
                    <a:pt x="196" y="373"/>
                  </a:lnTo>
                  <a:lnTo>
                    <a:pt x="204" y="373"/>
                  </a:lnTo>
                  <a:lnTo>
                    <a:pt x="215" y="371"/>
                  </a:lnTo>
                  <a:lnTo>
                    <a:pt x="223" y="369"/>
                  </a:lnTo>
                  <a:lnTo>
                    <a:pt x="234" y="368"/>
                  </a:lnTo>
                  <a:lnTo>
                    <a:pt x="242" y="365"/>
                  </a:lnTo>
                  <a:lnTo>
                    <a:pt x="250" y="363"/>
                  </a:lnTo>
                  <a:lnTo>
                    <a:pt x="259" y="358"/>
                  </a:lnTo>
                  <a:lnTo>
                    <a:pt x="267" y="354"/>
                  </a:lnTo>
                  <a:lnTo>
                    <a:pt x="275" y="350"/>
                  </a:lnTo>
                  <a:lnTo>
                    <a:pt x="291" y="341"/>
                  </a:lnTo>
                  <a:lnTo>
                    <a:pt x="305" y="332"/>
                  </a:lnTo>
                  <a:lnTo>
                    <a:pt x="332" y="305"/>
                  </a:lnTo>
                  <a:lnTo>
                    <a:pt x="342" y="290"/>
                  </a:lnTo>
                  <a:lnTo>
                    <a:pt x="351" y="275"/>
                  </a:lnTo>
                  <a:lnTo>
                    <a:pt x="354" y="267"/>
                  </a:lnTo>
                  <a:lnTo>
                    <a:pt x="359" y="259"/>
                  </a:lnTo>
                  <a:lnTo>
                    <a:pt x="364" y="249"/>
                  </a:lnTo>
                  <a:lnTo>
                    <a:pt x="365" y="241"/>
                  </a:lnTo>
                  <a:lnTo>
                    <a:pt x="369" y="233"/>
                  </a:lnTo>
                  <a:lnTo>
                    <a:pt x="370" y="222"/>
                  </a:lnTo>
                  <a:lnTo>
                    <a:pt x="372" y="215"/>
                  </a:lnTo>
                  <a:lnTo>
                    <a:pt x="373" y="205"/>
                  </a:lnTo>
                  <a:lnTo>
                    <a:pt x="373" y="196"/>
                  </a:lnTo>
                  <a:lnTo>
                    <a:pt x="375" y="188"/>
                  </a:lnTo>
                  <a:lnTo>
                    <a:pt x="375" y="184"/>
                  </a:lnTo>
                  <a:lnTo>
                    <a:pt x="373" y="177"/>
                  </a:lnTo>
                  <a:lnTo>
                    <a:pt x="373" y="167"/>
                  </a:lnTo>
                  <a:lnTo>
                    <a:pt x="372" y="156"/>
                  </a:lnTo>
                  <a:lnTo>
                    <a:pt x="370" y="148"/>
                  </a:lnTo>
                  <a:lnTo>
                    <a:pt x="369" y="137"/>
                  </a:lnTo>
                  <a:lnTo>
                    <a:pt x="365" y="129"/>
                  </a:lnTo>
                  <a:lnTo>
                    <a:pt x="364" y="121"/>
                  </a:lnTo>
                  <a:lnTo>
                    <a:pt x="359" y="112"/>
                  </a:lnTo>
                  <a:lnTo>
                    <a:pt x="354" y="104"/>
                  </a:lnTo>
                  <a:lnTo>
                    <a:pt x="351" y="96"/>
                  </a:lnTo>
                  <a:lnTo>
                    <a:pt x="346" y="88"/>
                  </a:lnTo>
                  <a:lnTo>
                    <a:pt x="342" y="82"/>
                  </a:lnTo>
                  <a:lnTo>
                    <a:pt x="332" y="66"/>
                  </a:lnTo>
                  <a:lnTo>
                    <a:pt x="318" y="52"/>
                  </a:lnTo>
                  <a:lnTo>
                    <a:pt x="312" y="47"/>
                  </a:lnTo>
                  <a:lnTo>
                    <a:pt x="305" y="41"/>
                  </a:lnTo>
                  <a:lnTo>
                    <a:pt x="291" y="31"/>
                  </a:lnTo>
                  <a:lnTo>
                    <a:pt x="275" y="22"/>
                  </a:lnTo>
                  <a:lnTo>
                    <a:pt x="267" y="18"/>
                  </a:lnTo>
                  <a:lnTo>
                    <a:pt x="259" y="14"/>
                  </a:lnTo>
                  <a:lnTo>
                    <a:pt x="250" y="9"/>
                  </a:lnTo>
                  <a:lnTo>
                    <a:pt x="242" y="7"/>
                  </a:lnTo>
                  <a:lnTo>
                    <a:pt x="234" y="4"/>
                  </a:lnTo>
                  <a:lnTo>
                    <a:pt x="223" y="3"/>
                  </a:lnTo>
                  <a:lnTo>
                    <a:pt x="215" y="1"/>
                  </a:lnTo>
                  <a:lnTo>
                    <a:pt x="206" y="0"/>
                  </a:lnTo>
                  <a:lnTo>
                    <a:pt x="168" y="0"/>
                  </a:lnTo>
                  <a:lnTo>
                    <a:pt x="157" y="1"/>
                  </a:lnTo>
                  <a:lnTo>
                    <a:pt x="149" y="3"/>
                  </a:lnTo>
                  <a:lnTo>
                    <a:pt x="138" y="4"/>
                  </a:lnTo>
                  <a:lnTo>
                    <a:pt x="130" y="7"/>
                  </a:lnTo>
                  <a:lnTo>
                    <a:pt x="122" y="9"/>
                  </a:lnTo>
                  <a:lnTo>
                    <a:pt x="112" y="14"/>
                  </a:lnTo>
                  <a:lnTo>
                    <a:pt x="104" y="18"/>
                  </a:lnTo>
                  <a:lnTo>
                    <a:pt x="96" y="22"/>
                  </a:lnTo>
                  <a:lnTo>
                    <a:pt x="89" y="26"/>
                  </a:lnTo>
                  <a:lnTo>
                    <a:pt x="82" y="31"/>
                  </a:lnTo>
                  <a:lnTo>
                    <a:pt x="66" y="41"/>
                  </a:lnTo>
                  <a:lnTo>
                    <a:pt x="54" y="53"/>
                  </a:lnTo>
                  <a:lnTo>
                    <a:pt x="41" y="66"/>
                  </a:lnTo>
                  <a:lnTo>
                    <a:pt x="32" y="82"/>
                  </a:lnTo>
                  <a:lnTo>
                    <a:pt x="27" y="88"/>
                  </a:lnTo>
                  <a:lnTo>
                    <a:pt x="22" y="96"/>
                  </a:lnTo>
                  <a:lnTo>
                    <a:pt x="19" y="104"/>
                  </a:lnTo>
                  <a:lnTo>
                    <a:pt x="14" y="112"/>
                  </a:lnTo>
                  <a:lnTo>
                    <a:pt x="10" y="121"/>
                  </a:lnTo>
                  <a:lnTo>
                    <a:pt x="8" y="129"/>
                  </a:lnTo>
                  <a:lnTo>
                    <a:pt x="5" y="137"/>
                  </a:lnTo>
                  <a:lnTo>
                    <a:pt x="3" y="148"/>
                  </a:lnTo>
                  <a:lnTo>
                    <a:pt x="2" y="156"/>
                  </a:lnTo>
                  <a:lnTo>
                    <a:pt x="0" y="166"/>
                  </a:lnTo>
                  <a:lnTo>
                    <a:pt x="0" y="186"/>
                  </a:lnTo>
                  <a:lnTo>
                    <a:pt x="19" y="186"/>
                  </a:lnTo>
                  <a:lnTo>
                    <a:pt x="19" y="169"/>
                  </a:lnTo>
                  <a:lnTo>
                    <a:pt x="21" y="159"/>
                  </a:lnTo>
                  <a:lnTo>
                    <a:pt x="22" y="151"/>
                  </a:lnTo>
                  <a:lnTo>
                    <a:pt x="24" y="143"/>
                  </a:lnTo>
                  <a:lnTo>
                    <a:pt x="27" y="135"/>
                  </a:lnTo>
                  <a:lnTo>
                    <a:pt x="28" y="128"/>
                  </a:lnTo>
                  <a:lnTo>
                    <a:pt x="30" y="121"/>
                  </a:lnTo>
                  <a:lnTo>
                    <a:pt x="35" y="113"/>
                  </a:lnTo>
                  <a:lnTo>
                    <a:pt x="38" y="105"/>
                  </a:lnTo>
                  <a:lnTo>
                    <a:pt x="43" y="98"/>
                  </a:lnTo>
                  <a:lnTo>
                    <a:pt x="47" y="91"/>
                  </a:lnTo>
                  <a:lnTo>
                    <a:pt x="52" y="83"/>
                  </a:lnTo>
                  <a:lnTo>
                    <a:pt x="57" y="79"/>
                  </a:lnTo>
                  <a:lnTo>
                    <a:pt x="63" y="72"/>
                  </a:lnTo>
                  <a:lnTo>
                    <a:pt x="66" y="66"/>
                  </a:lnTo>
                  <a:lnTo>
                    <a:pt x="73" y="63"/>
                  </a:lnTo>
                  <a:lnTo>
                    <a:pt x="79" y="56"/>
                  </a:lnTo>
                  <a:lnTo>
                    <a:pt x="84" y="52"/>
                  </a:lnTo>
                  <a:lnTo>
                    <a:pt x="92" y="47"/>
                  </a:lnTo>
                  <a:lnTo>
                    <a:pt x="98" y="42"/>
                  </a:lnTo>
                  <a:lnTo>
                    <a:pt x="106" y="37"/>
                  </a:lnTo>
                  <a:lnTo>
                    <a:pt x="114" y="34"/>
                  </a:lnTo>
                  <a:lnTo>
                    <a:pt x="122" y="30"/>
                  </a:lnTo>
                  <a:lnTo>
                    <a:pt x="128" y="28"/>
                  </a:lnTo>
                  <a:lnTo>
                    <a:pt x="136" y="26"/>
                  </a:lnTo>
                  <a:lnTo>
                    <a:pt x="144" y="23"/>
                  </a:lnTo>
                  <a:lnTo>
                    <a:pt x="152" y="22"/>
                  </a:lnTo>
                  <a:lnTo>
                    <a:pt x="160" y="20"/>
                  </a:lnTo>
                  <a:lnTo>
                    <a:pt x="168" y="18"/>
                  </a:lnTo>
                  <a:lnTo>
                    <a:pt x="187" y="18"/>
                  </a:lnTo>
                  <a:lnTo>
                    <a:pt x="202" y="18"/>
                  </a:lnTo>
                  <a:lnTo>
                    <a:pt x="212" y="20"/>
                  </a:lnTo>
                  <a:lnTo>
                    <a:pt x="220" y="22"/>
                  </a:lnTo>
                  <a:lnTo>
                    <a:pt x="228" y="23"/>
                  </a:lnTo>
                  <a:lnTo>
                    <a:pt x="236" y="26"/>
                  </a:lnTo>
                  <a:lnTo>
                    <a:pt x="244" y="28"/>
                  </a:lnTo>
                  <a:lnTo>
                    <a:pt x="250" y="30"/>
                  </a:lnTo>
                  <a:lnTo>
                    <a:pt x="258" y="34"/>
                  </a:lnTo>
                  <a:lnTo>
                    <a:pt x="266" y="37"/>
                  </a:lnTo>
                  <a:lnTo>
                    <a:pt x="282" y="47"/>
                  </a:lnTo>
                  <a:lnTo>
                    <a:pt x="293" y="56"/>
                  </a:lnTo>
                  <a:lnTo>
                    <a:pt x="299" y="63"/>
                  </a:lnTo>
                  <a:lnTo>
                    <a:pt x="305" y="67"/>
                  </a:lnTo>
                  <a:lnTo>
                    <a:pt x="316" y="79"/>
                  </a:lnTo>
                  <a:lnTo>
                    <a:pt x="321" y="83"/>
                  </a:lnTo>
                  <a:lnTo>
                    <a:pt x="326" y="91"/>
                  </a:lnTo>
                  <a:lnTo>
                    <a:pt x="331" y="98"/>
                  </a:lnTo>
                  <a:lnTo>
                    <a:pt x="335" y="105"/>
                  </a:lnTo>
                  <a:lnTo>
                    <a:pt x="338" y="113"/>
                  </a:lnTo>
                  <a:lnTo>
                    <a:pt x="343" y="121"/>
                  </a:lnTo>
                  <a:lnTo>
                    <a:pt x="345" y="128"/>
                  </a:lnTo>
                  <a:lnTo>
                    <a:pt x="346" y="135"/>
                  </a:lnTo>
                  <a:lnTo>
                    <a:pt x="350" y="143"/>
                  </a:lnTo>
                  <a:lnTo>
                    <a:pt x="351" y="151"/>
                  </a:lnTo>
                  <a:lnTo>
                    <a:pt x="353" y="159"/>
                  </a:lnTo>
                  <a:lnTo>
                    <a:pt x="354" y="167"/>
                  </a:lnTo>
                  <a:lnTo>
                    <a:pt x="354" y="177"/>
                  </a:lnTo>
                  <a:lnTo>
                    <a:pt x="356" y="188"/>
                  </a:lnTo>
                  <a:lnTo>
                    <a:pt x="356" y="184"/>
                  </a:lnTo>
                  <a:lnTo>
                    <a:pt x="354" y="192"/>
                  </a:lnTo>
                  <a:lnTo>
                    <a:pt x="354" y="202"/>
                  </a:lnTo>
                  <a:lnTo>
                    <a:pt x="353" y="211"/>
                  </a:lnTo>
                  <a:lnTo>
                    <a:pt x="351" y="219"/>
                  </a:lnTo>
                  <a:lnTo>
                    <a:pt x="350" y="227"/>
                  </a:lnTo>
                  <a:lnTo>
                    <a:pt x="346" y="235"/>
                  </a:lnTo>
                  <a:lnTo>
                    <a:pt x="345" y="243"/>
                  </a:lnTo>
                  <a:lnTo>
                    <a:pt x="343" y="249"/>
                  </a:lnTo>
                  <a:lnTo>
                    <a:pt x="338" y="257"/>
                  </a:lnTo>
                  <a:lnTo>
                    <a:pt x="335" y="265"/>
                  </a:lnTo>
                  <a:lnTo>
                    <a:pt x="326" y="281"/>
                  </a:lnTo>
                  <a:lnTo>
                    <a:pt x="316" y="292"/>
                  </a:lnTo>
                  <a:lnTo>
                    <a:pt x="293" y="316"/>
                  </a:lnTo>
                  <a:lnTo>
                    <a:pt x="282" y="325"/>
                  </a:lnTo>
                  <a:lnTo>
                    <a:pt x="266" y="335"/>
                  </a:lnTo>
                  <a:lnTo>
                    <a:pt x="258" y="338"/>
                  </a:lnTo>
                  <a:lnTo>
                    <a:pt x="250" y="343"/>
                  </a:lnTo>
                  <a:lnTo>
                    <a:pt x="244" y="344"/>
                  </a:lnTo>
                  <a:lnTo>
                    <a:pt x="236" y="346"/>
                  </a:lnTo>
                  <a:lnTo>
                    <a:pt x="228" y="349"/>
                  </a:lnTo>
                  <a:lnTo>
                    <a:pt x="220" y="350"/>
                  </a:lnTo>
                  <a:lnTo>
                    <a:pt x="212" y="352"/>
                  </a:lnTo>
                  <a:lnTo>
                    <a:pt x="204" y="354"/>
                  </a:lnTo>
                  <a:lnTo>
                    <a:pt x="193" y="354"/>
                  </a:lnTo>
                  <a:lnTo>
                    <a:pt x="185" y="355"/>
                  </a:lnTo>
                  <a:lnTo>
                    <a:pt x="188" y="355"/>
                  </a:lnTo>
                  <a:lnTo>
                    <a:pt x="179" y="354"/>
                  </a:lnTo>
                  <a:lnTo>
                    <a:pt x="169" y="354"/>
                  </a:lnTo>
                  <a:lnTo>
                    <a:pt x="160" y="352"/>
                  </a:lnTo>
                  <a:lnTo>
                    <a:pt x="152" y="350"/>
                  </a:lnTo>
                  <a:lnTo>
                    <a:pt x="144" y="349"/>
                  </a:lnTo>
                  <a:lnTo>
                    <a:pt x="136" y="346"/>
                  </a:lnTo>
                  <a:lnTo>
                    <a:pt x="128" y="344"/>
                  </a:lnTo>
                  <a:lnTo>
                    <a:pt x="122" y="343"/>
                  </a:lnTo>
                  <a:lnTo>
                    <a:pt x="114" y="338"/>
                  </a:lnTo>
                  <a:lnTo>
                    <a:pt x="106" y="335"/>
                  </a:lnTo>
                  <a:lnTo>
                    <a:pt x="98" y="330"/>
                  </a:lnTo>
                  <a:lnTo>
                    <a:pt x="92" y="325"/>
                  </a:lnTo>
                  <a:lnTo>
                    <a:pt x="84" y="320"/>
                  </a:lnTo>
                  <a:lnTo>
                    <a:pt x="79" y="316"/>
                  </a:lnTo>
                  <a:lnTo>
                    <a:pt x="68" y="305"/>
                  </a:lnTo>
                  <a:lnTo>
                    <a:pt x="63" y="298"/>
                  </a:lnTo>
                  <a:lnTo>
                    <a:pt x="57" y="292"/>
                  </a:lnTo>
                  <a:lnTo>
                    <a:pt x="47" y="281"/>
                  </a:lnTo>
                  <a:lnTo>
                    <a:pt x="38" y="265"/>
                  </a:lnTo>
                  <a:lnTo>
                    <a:pt x="35" y="257"/>
                  </a:lnTo>
                  <a:lnTo>
                    <a:pt x="30" y="249"/>
                  </a:lnTo>
                  <a:lnTo>
                    <a:pt x="28" y="243"/>
                  </a:lnTo>
                  <a:lnTo>
                    <a:pt x="27" y="235"/>
                  </a:lnTo>
                  <a:lnTo>
                    <a:pt x="24" y="227"/>
                  </a:lnTo>
                  <a:lnTo>
                    <a:pt x="22" y="219"/>
                  </a:lnTo>
                  <a:lnTo>
                    <a:pt x="21" y="211"/>
                  </a:lnTo>
                  <a:lnTo>
                    <a:pt x="19" y="203"/>
                  </a:lnTo>
                  <a:lnTo>
                    <a:pt x="19" y="186"/>
                  </a:lnTo>
                  <a:lnTo>
                    <a:pt x="0"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35" name="Freeform 24"/>
            <p:cNvSpPr>
              <a:spLocks/>
            </p:cNvSpPr>
            <p:nvPr/>
          </p:nvSpPr>
          <p:spPr bwMode="auto">
            <a:xfrm>
              <a:off x="4656" y="1761"/>
              <a:ext cx="451" cy="33"/>
            </a:xfrm>
            <a:custGeom>
              <a:avLst/>
              <a:gdLst>
                <a:gd name="T0" fmla="*/ 16 w 451"/>
                <a:gd name="T1" fmla="*/ 2 h 33"/>
                <a:gd name="T2" fmla="*/ 11 w 451"/>
                <a:gd name="T3" fmla="*/ 2 h 33"/>
                <a:gd name="T4" fmla="*/ 8 w 451"/>
                <a:gd name="T5" fmla="*/ 3 h 33"/>
                <a:gd name="T6" fmla="*/ 2 w 451"/>
                <a:gd name="T7" fmla="*/ 10 h 33"/>
                <a:gd name="T8" fmla="*/ 0 w 451"/>
                <a:gd name="T9" fmla="*/ 13 h 33"/>
                <a:gd name="T10" fmla="*/ 0 w 451"/>
                <a:gd name="T11" fmla="*/ 22 h 33"/>
                <a:gd name="T12" fmla="*/ 2 w 451"/>
                <a:gd name="T13" fmla="*/ 25 h 33"/>
                <a:gd name="T14" fmla="*/ 8 w 451"/>
                <a:gd name="T15" fmla="*/ 32 h 33"/>
                <a:gd name="T16" fmla="*/ 11 w 451"/>
                <a:gd name="T17" fmla="*/ 33 h 33"/>
                <a:gd name="T18" fmla="*/ 16 w 451"/>
                <a:gd name="T19" fmla="*/ 33 h 33"/>
                <a:gd name="T20" fmla="*/ 435 w 451"/>
                <a:gd name="T21" fmla="*/ 32 h 33"/>
                <a:gd name="T22" fmla="*/ 440 w 451"/>
                <a:gd name="T23" fmla="*/ 32 h 33"/>
                <a:gd name="T24" fmla="*/ 443 w 451"/>
                <a:gd name="T25" fmla="*/ 30 h 33"/>
                <a:gd name="T26" fmla="*/ 449 w 451"/>
                <a:gd name="T27" fmla="*/ 24 h 33"/>
                <a:gd name="T28" fmla="*/ 451 w 451"/>
                <a:gd name="T29" fmla="*/ 21 h 33"/>
                <a:gd name="T30" fmla="*/ 451 w 451"/>
                <a:gd name="T31" fmla="*/ 11 h 33"/>
                <a:gd name="T32" fmla="*/ 449 w 451"/>
                <a:gd name="T33" fmla="*/ 8 h 33"/>
                <a:gd name="T34" fmla="*/ 443 w 451"/>
                <a:gd name="T35" fmla="*/ 2 h 33"/>
                <a:gd name="T36" fmla="*/ 440 w 451"/>
                <a:gd name="T37" fmla="*/ 0 h 33"/>
                <a:gd name="T38" fmla="*/ 435 w 451"/>
                <a:gd name="T39" fmla="*/ 0 h 33"/>
                <a:gd name="T40" fmla="*/ 16 w 451"/>
                <a:gd name="T41" fmla="*/ 2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1" h="33">
                  <a:moveTo>
                    <a:pt x="16" y="2"/>
                  </a:moveTo>
                  <a:lnTo>
                    <a:pt x="11" y="2"/>
                  </a:lnTo>
                  <a:lnTo>
                    <a:pt x="8" y="3"/>
                  </a:lnTo>
                  <a:lnTo>
                    <a:pt x="2" y="10"/>
                  </a:lnTo>
                  <a:lnTo>
                    <a:pt x="0" y="13"/>
                  </a:lnTo>
                  <a:lnTo>
                    <a:pt x="0" y="22"/>
                  </a:lnTo>
                  <a:lnTo>
                    <a:pt x="2" y="25"/>
                  </a:lnTo>
                  <a:lnTo>
                    <a:pt x="8" y="32"/>
                  </a:lnTo>
                  <a:lnTo>
                    <a:pt x="11" y="33"/>
                  </a:lnTo>
                  <a:lnTo>
                    <a:pt x="16" y="33"/>
                  </a:lnTo>
                  <a:lnTo>
                    <a:pt x="435" y="32"/>
                  </a:lnTo>
                  <a:lnTo>
                    <a:pt x="440" y="32"/>
                  </a:lnTo>
                  <a:lnTo>
                    <a:pt x="443" y="30"/>
                  </a:lnTo>
                  <a:lnTo>
                    <a:pt x="449" y="24"/>
                  </a:lnTo>
                  <a:lnTo>
                    <a:pt x="451" y="21"/>
                  </a:lnTo>
                  <a:lnTo>
                    <a:pt x="451" y="11"/>
                  </a:lnTo>
                  <a:lnTo>
                    <a:pt x="449" y="8"/>
                  </a:lnTo>
                  <a:lnTo>
                    <a:pt x="443" y="2"/>
                  </a:lnTo>
                  <a:lnTo>
                    <a:pt x="440" y="0"/>
                  </a:lnTo>
                  <a:lnTo>
                    <a:pt x="435"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36" name="Rectangle 25"/>
            <p:cNvSpPr>
              <a:spLocks noChangeArrowheads="1"/>
            </p:cNvSpPr>
            <p:nvPr/>
          </p:nvSpPr>
          <p:spPr bwMode="auto">
            <a:xfrm>
              <a:off x="5235" y="1692"/>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D</a:t>
              </a:r>
              <a:endParaRPr kumimoji="0" lang="en-US" altLang="tr-TR" sz="2800" b="1">
                <a:solidFill>
                  <a:srgbClr val="00FF00"/>
                </a:solidFill>
              </a:endParaRPr>
            </a:p>
          </p:txBody>
        </p:sp>
        <p:sp>
          <p:nvSpPr>
            <p:cNvPr id="185537" name="Rectangle 26"/>
            <p:cNvSpPr>
              <a:spLocks noChangeArrowheads="1"/>
            </p:cNvSpPr>
            <p:nvPr/>
          </p:nvSpPr>
          <p:spPr bwMode="auto">
            <a:xfrm>
              <a:off x="4732" y="1573"/>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0/0</a:t>
              </a:r>
              <a:endParaRPr kumimoji="0" lang="en-US" altLang="tr-TR" sz="2800" b="1">
                <a:solidFill>
                  <a:srgbClr val="00FF00"/>
                </a:solidFill>
              </a:endParaRPr>
            </a:p>
          </p:txBody>
        </p:sp>
        <p:sp>
          <p:nvSpPr>
            <p:cNvPr id="185538" name="Freeform 27"/>
            <p:cNvSpPr>
              <a:spLocks/>
            </p:cNvSpPr>
            <p:nvPr/>
          </p:nvSpPr>
          <p:spPr bwMode="auto">
            <a:xfrm>
              <a:off x="3378" y="1706"/>
              <a:ext cx="154" cy="64"/>
            </a:xfrm>
            <a:custGeom>
              <a:avLst/>
              <a:gdLst>
                <a:gd name="T0" fmla="*/ 133 w 154"/>
                <a:gd name="T1" fmla="*/ 64 h 64"/>
                <a:gd name="T2" fmla="*/ 143 w 154"/>
                <a:gd name="T3" fmla="*/ 64 h 64"/>
                <a:gd name="T4" fmla="*/ 146 w 154"/>
                <a:gd name="T5" fmla="*/ 63 h 64"/>
                <a:gd name="T6" fmla="*/ 152 w 154"/>
                <a:gd name="T7" fmla="*/ 57 h 64"/>
                <a:gd name="T8" fmla="*/ 154 w 154"/>
                <a:gd name="T9" fmla="*/ 53 h 64"/>
                <a:gd name="T10" fmla="*/ 154 w 154"/>
                <a:gd name="T11" fmla="*/ 44 h 64"/>
                <a:gd name="T12" fmla="*/ 152 w 154"/>
                <a:gd name="T13" fmla="*/ 41 h 64"/>
                <a:gd name="T14" fmla="*/ 146 w 154"/>
                <a:gd name="T15" fmla="*/ 34 h 64"/>
                <a:gd name="T16" fmla="*/ 143 w 154"/>
                <a:gd name="T17" fmla="*/ 33 h 64"/>
                <a:gd name="T18" fmla="*/ 21 w 154"/>
                <a:gd name="T19" fmla="*/ 0 h 64"/>
                <a:gd name="T20" fmla="*/ 11 w 154"/>
                <a:gd name="T21" fmla="*/ 0 h 64"/>
                <a:gd name="T22" fmla="*/ 8 w 154"/>
                <a:gd name="T23" fmla="*/ 1 h 64"/>
                <a:gd name="T24" fmla="*/ 2 w 154"/>
                <a:gd name="T25" fmla="*/ 8 h 64"/>
                <a:gd name="T26" fmla="*/ 0 w 154"/>
                <a:gd name="T27" fmla="*/ 11 h 64"/>
                <a:gd name="T28" fmla="*/ 0 w 154"/>
                <a:gd name="T29" fmla="*/ 20 h 64"/>
                <a:gd name="T30" fmla="*/ 2 w 154"/>
                <a:gd name="T31" fmla="*/ 23 h 64"/>
                <a:gd name="T32" fmla="*/ 8 w 154"/>
                <a:gd name="T33" fmla="*/ 30 h 64"/>
                <a:gd name="T34" fmla="*/ 11 w 154"/>
                <a:gd name="T35" fmla="*/ 31 h 64"/>
                <a:gd name="T36" fmla="*/ 133 w 154"/>
                <a:gd name="T37" fmla="*/ 64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4" h="64">
                  <a:moveTo>
                    <a:pt x="133" y="64"/>
                  </a:moveTo>
                  <a:lnTo>
                    <a:pt x="143" y="64"/>
                  </a:lnTo>
                  <a:lnTo>
                    <a:pt x="146" y="63"/>
                  </a:lnTo>
                  <a:lnTo>
                    <a:pt x="152" y="57"/>
                  </a:lnTo>
                  <a:lnTo>
                    <a:pt x="154" y="53"/>
                  </a:lnTo>
                  <a:lnTo>
                    <a:pt x="154" y="44"/>
                  </a:lnTo>
                  <a:lnTo>
                    <a:pt x="152" y="41"/>
                  </a:lnTo>
                  <a:lnTo>
                    <a:pt x="146" y="34"/>
                  </a:lnTo>
                  <a:lnTo>
                    <a:pt x="143" y="33"/>
                  </a:lnTo>
                  <a:lnTo>
                    <a:pt x="21" y="0"/>
                  </a:lnTo>
                  <a:lnTo>
                    <a:pt x="11" y="0"/>
                  </a:lnTo>
                  <a:lnTo>
                    <a:pt x="8" y="1"/>
                  </a:lnTo>
                  <a:lnTo>
                    <a:pt x="2" y="8"/>
                  </a:lnTo>
                  <a:lnTo>
                    <a:pt x="0" y="11"/>
                  </a:lnTo>
                  <a:lnTo>
                    <a:pt x="0" y="20"/>
                  </a:lnTo>
                  <a:lnTo>
                    <a:pt x="2" y="23"/>
                  </a:lnTo>
                  <a:lnTo>
                    <a:pt x="8" y="30"/>
                  </a:lnTo>
                  <a:lnTo>
                    <a:pt x="11" y="31"/>
                  </a:lnTo>
                  <a:lnTo>
                    <a:pt x="133" y="64"/>
                  </a:lnTo>
                  <a:close/>
                </a:path>
              </a:pathLst>
            </a:custGeom>
            <a:solidFill>
              <a:schemeClr val="tx2"/>
            </a:solidFill>
            <a:ln w="9525">
              <a:solidFill>
                <a:schemeClr val="tx2"/>
              </a:solidFill>
              <a:round/>
              <a:headEnd/>
              <a:tailEnd/>
            </a:ln>
          </p:spPr>
          <p:txBody>
            <a:bodyPr/>
            <a:lstStyle/>
            <a:p>
              <a:endParaRPr lang="tr-TR"/>
            </a:p>
          </p:txBody>
        </p:sp>
        <p:sp>
          <p:nvSpPr>
            <p:cNvPr id="185539" name="Freeform 28"/>
            <p:cNvSpPr>
              <a:spLocks/>
            </p:cNvSpPr>
            <p:nvPr/>
          </p:nvSpPr>
          <p:spPr bwMode="auto">
            <a:xfrm>
              <a:off x="3378" y="1747"/>
              <a:ext cx="160" cy="65"/>
            </a:xfrm>
            <a:custGeom>
              <a:avLst/>
              <a:gdLst>
                <a:gd name="T0" fmla="*/ 149 w 160"/>
                <a:gd name="T1" fmla="*/ 31 h 65"/>
                <a:gd name="T2" fmla="*/ 152 w 160"/>
                <a:gd name="T3" fmla="*/ 30 h 65"/>
                <a:gd name="T4" fmla="*/ 159 w 160"/>
                <a:gd name="T5" fmla="*/ 23 h 65"/>
                <a:gd name="T6" fmla="*/ 160 w 160"/>
                <a:gd name="T7" fmla="*/ 20 h 65"/>
                <a:gd name="T8" fmla="*/ 160 w 160"/>
                <a:gd name="T9" fmla="*/ 11 h 65"/>
                <a:gd name="T10" fmla="*/ 159 w 160"/>
                <a:gd name="T11" fmla="*/ 8 h 65"/>
                <a:gd name="T12" fmla="*/ 152 w 160"/>
                <a:gd name="T13" fmla="*/ 1 h 65"/>
                <a:gd name="T14" fmla="*/ 149 w 160"/>
                <a:gd name="T15" fmla="*/ 0 h 65"/>
                <a:gd name="T16" fmla="*/ 140 w 160"/>
                <a:gd name="T17" fmla="*/ 0 h 65"/>
                <a:gd name="T18" fmla="*/ 11 w 160"/>
                <a:gd name="T19" fmla="*/ 33 h 65"/>
                <a:gd name="T20" fmla="*/ 8 w 160"/>
                <a:gd name="T21" fmla="*/ 35 h 65"/>
                <a:gd name="T22" fmla="*/ 2 w 160"/>
                <a:gd name="T23" fmla="*/ 41 h 65"/>
                <a:gd name="T24" fmla="*/ 0 w 160"/>
                <a:gd name="T25" fmla="*/ 44 h 65"/>
                <a:gd name="T26" fmla="*/ 0 w 160"/>
                <a:gd name="T27" fmla="*/ 54 h 65"/>
                <a:gd name="T28" fmla="*/ 2 w 160"/>
                <a:gd name="T29" fmla="*/ 57 h 65"/>
                <a:gd name="T30" fmla="*/ 8 w 160"/>
                <a:gd name="T31" fmla="*/ 63 h 65"/>
                <a:gd name="T32" fmla="*/ 11 w 160"/>
                <a:gd name="T33" fmla="*/ 65 h 65"/>
                <a:gd name="T34" fmla="*/ 21 w 160"/>
                <a:gd name="T35" fmla="*/ 65 h 65"/>
                <a:gd name="T36" fmla="*/ 149 w 160"/>
                <a:gd name="T37" fmla="*/ 31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0" h="65">
                  <a:moveTo>
                    <a:pt x="149" y="31"/>
                  </a:moveTo>
                  <a:lnTo>
                    <a:pt x="152" y="30"/>
                  </a:lnTo>
                  <a:lnTo>
                    <a:pt x="159" y="23"/>
                  </a:lnTo>
                  <a:lnTo>
                    <a:pt x="160" y="20"/>
                  </a:lnTo>
                  <a:lnTo>
                    <a:pt x="160" y="11"/>
                  </a:lnTo>
                  <a:lnTo>
                    <a:pt x="159" y="8"/>
                  </a:lnTo>
                  <a:lnTo>
                    <a:pt x="152" y="1"/>
                  </a:lnTo>
                  <a:lnTo>
                    <a:pt x="149" y="0"/>
                  </a:lnTo>
                  <a:lnTo>
                    <a:pt x="140" y="0"/>
                  </a:lnTo>
                  <a:lnTo>
                    <a:pt x="11" y="33"/>
                  </a:lnTo>
                  <a:lnTo>
                    <a:pt x="8" y="35"/>
                  </a:lnTo>
                  <a:lnTo>
                    <a:pt x="2" y="41"/>
                  </a:lnTo>
                  <a:lnTo>
                    <a:pt x="0" y="44"/>
                  </a:lnTo>
                  <a:lnTo>
                    <a:pt x="0" y="54"/>
                  </a:lnTo>
                  <a:lnTo>
                    <a:pt x="2" y="57"/>
                  </a:lnTo>
                  <a:lnTo>
                    <a:pt x="8" y="63"/>
                  </a:lnTo>
                  <a:lnTo>
                    <a:pt x="11" y="65"/>
                  </a:lnTo>
                  <a:lnTo>
                    <a:pt x="21" y="65"/>
                  </a:lnTo>
                  <a:lnTo>
                    <a:pt x="149" y="31"/>
                  </a:lnTo>
                  <a:close/>
                </a:path>
              </a:pathLst>
            </a:custGeom>
            <a:solidFill>
              <a:schemeClr val="tx2"/>
            </a:solidFill>
            <a:ln w="9525">
              <a:solidFill>
                <a:schemeClr val="tx2"/>
              </a:solidFill>
              <a:round/>
              <a:headEnd/>
              <a:tailEnd/>
            </a:ln>
          </p:spPr>
          <p:txBody>
            <a:bodyPr/>
            <a:lstStyle/>
            <a:p>
              <a:endParaRPr lang="tr-TR"/>
            </a:p>
          </p:txBody>
        </p:sp>
        <p:sp>
          <p:nvSpPr>
            <p:cNvPr id="185540" name="Freeform 29"/>
            <p:cNvSpPr>
              <a:spLocks/>
            </p:cNvSpPr>
            <p:nvPr/>
          </p:nvSpPr>
          <p:spPr bwMode="auto">
            <a:xfrm>
              <a:off x="4128" y="1704"/>
              <a:ext cx="153" cy="67"/>
            </a:xfrm>
            <a:custGeom>
              <a:avLst/>
              <a:gdLst>
                <a:gd name="T0" fmla="*/ 133 w 153"/>
                <a:gd name="T1" fmla="*/ 67 h 67"/>
                <a:gd name="T2" fmla="*/ 141 w 153"/>
                <a:gd name="T3" fmla="*/ 67 h 67"/>
                <a:gd name="T4" fmla="*/ 146 w 153"/>
                <a:gd name="T5" fmla="*/ 65 h 67"/>
                <a:gd name="T6" fmla="*/ 152 w 153"/>
                <a:gd name="T7" fmla="*/ 59 h 67"/>
                <a:gd name="T8" fmla="*/ 153 w 153"/>
                <a:gd name="T9" fmla="*/ 56 h 67"/>
                <a:gd name="T10" fmla="*/ 153 w 153"/>
                <a:gd name="T11" fmla="*/ 48 h 67"/>
                <a:gd name="T12" fmla="*/ 152 w 153"/>
                <a:gd name="T13" fmla="*/ 43 h 67"/>
                <a:gd name="T14" fmla="*/ 146 w 153"/>
                <a:gd name="T15" fmla="*/ 37 h 67"/>
                <a:gd name="T16" fmla="*/ 142 w 153"/>
                <a:gd name="T17" fmla="*/ 35 h 67"/>
                <a:gd name="T18" fmla="*/ 21 w 153"/>
                <a:gd name="T19" fmla="*/ 0 h 67"/>
                <a:gd name="T20" fmla="*/ 13 w 153"/>
                <a:gd name="T21" fmla="*/ 0 h 67"/>
                <a:gd name="T22" fmla="*/ 8 w 153"/>
                <a:gd name="T23" fmla="*/ 2 h 67"/>
                <a:gd name="T24" fmla="*/ 2 w 153"/>
                <a:gd name="T25" fmla="*/ 8 h 67"/>
                <a:gd name="T26" fmla="*/ 0 w 153"/>
                <a:gd name="T27" fmla="*/ 11 h 67"/>
                <a:gd name="T28" fmla="*/ 0 w 153"/>
                <a:gd name="T29" fmla="*/ 19 h 67"/>
                <a:gd name="T30" fmla="*/ 2 w 153"/>
                <a:gd name="T31" fmla="*/ 24 h 67"/>
                <a:gd name="T32" fmla="*/ 8 w 153"/>
                <a:gd name="T33" fmla="*/ 30 h 67"/>
                <a:gd name="T34" fmla="*/ 11 w 153"/>
                <a:gd name="T35" fmla="*/ 32 h 67"/>
                <a:gd name="T36" fmla="*/ 133 w 153"/>
                <a:gd name="T37" fmla="*/ 67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3" h="67">
                  <a:moveTo>
                    <a:pt x="133" y="67"/>
                  </a:moveTo>
                  <a:lnTo>
                    <a:pt x="141" y="67"/>
                  </a:lnTo>
                  <a:lnTo>
                    <a:pt x="146" y="65"/>
                  </a:lnTo>
                  <a:lnTo>
                    <a:pt x="152" y="59"/>
                  </a:lnTo>
                  <a:lnTo>
                    <a:pt x="153" y="56"/>
                  </a:lnTo>
                  <a:lnTo>
                    <a:pt x="153" y="48"/>
                  </a:lnTo>
                  <a:lnTo>
                    <a:pt x="152" y="43"/>
                  </a:lnTo>
                  <a:lnTo>
                    <a:pt x="146" y="37"/>
                  </a:lnTo>
                  <a:lnTo>
                    <a:pt x="142" y="35"/>
                  </a:lnTo>
                  <a:lnTo>
                    <a:pt x="21" y="0"/>
                  </a:lnTo>
                  <a:lnTo>
                    <a:pt x="13" y="0"/>
                  </a:lnTo>
                  <a:lnTo>
                    <a:pt x="8" y="2"/>
                  </a:lnTo>
                  <a:lnTo>
                    <a:pt x="2" y="8"/>
                  </a:lnTo>
                  <a:lnTo>
                    <a:pt x="0" y="11"/>
                  </a:lnTo>
                  <a:lnTo>
                    <a:pt x="0" y="19"/>
                  </a:lnTo>
                  <a:lnTo>
                    <a:pt x="2" y="24"/>
                  </a:lnTo>
                  <a:lnTo>
                    <a:pt x="8" y="30"/>
                  </a:lnTo>
                  <a:lnTo>
                    <a:pt x="11" y="32"/>
                  </a:lnTo>
                  <a:lnTo>
                    <a:pt x="13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41" name="Freeform 30"/>
            <p:cNvSpPr>
              <a:spLocks/>
            </p:cNvSpPr>
            <p:nvPr/>
          </p:nvSpPr>
          <p:spPr bwMode="auto">
            <a:xfrm>
              <a:off x="4128" y="1745"/>
              <a:ext cx="161" cy="65"/>
            </a:xfrm>
            <a:custGeom>
              <a:avLst/>
              <a:gdLst>
                <a:gd name="T0" fmla="*/ 149 w 161"/>
                <a:gd name="T1" fmla="*/ 32 h 65"/>
                <a:gd name="T2" fmla="*/ 153 w 161"/>
                <a:gd name="T3" fmla="*/ 30 h 65"/>
                <a:gd name="T4" fmla="*/ 160 w 161"/>
                <a:gd name="T5" fmla="*/ 24 h 65"/>
                <a:gd name="T6" fmla="*/ 161 w 161"/>
                <a:gd name="T7" fmla="*/ 21 h 65"/>
                <a:gd name="T8" fmla="*/ 161 w 161"/>
                <a:gd name="T9" fmla="*/ 13 h 65"/>
                <a:gd name="T10" fmla="*/ 160 w 161"/>
                <a:gd name="T11" fmla="*/ 8 h 65"/>
                <a:gd name="T12" fmla="*/ 153 w 161"/>
                <a:gd name="T13" fmla="*/ 2 h 65"/>
                <a:gd name="T14" fmla="*/ 150 w 161"/>
                <a:gd name="T15" fmla="*/ 0 h 65"/>
                <a:gd name="T16" fmla="*/ 142 w 161"/>
                <a:gd name="T17" fmla="*/ 0 h 65"/>
                <a:gd name="T18" fmla="*/ 13 w 161"/>
                <a:gd name="T19" fmla="*/ 33 h 65"/>
                <a:gd name="T20" fmla="*/ 8 w 161"/>
                <a:gd name="T21" fmla="*/ 35 h 65"/>
                <a:gd name="T22" fmla="*/ 2 w 161"/>
                <a:gd name="T23" fmla="*/ 41 h 65"/>
                <a:gd name="T24" fmla="*/ 0 w 161"/>
                <a:gd name="T25" fmla="*/ 45 h 65"/>
                <a:gd name="T26" fmla="*/ 0 w 161"/>
                <a:gd name="T27" fmla="*/ 52 h 65"/>
                <a:gd name="T28" fmla="*/ 2 w 161"/>
                <a:gd name="T29" fmla="*/ 57 h 65"/>
                <a:gd name="T30" fmla="*/ 8 w 161"/>
                <a:gd name="T31" fmla="*/ 64 h 65"/>
                <a:gd name="T32" fmla="*/ 11 w 161"/>
                <a:gd name="T33" fmla="*/ 65 h 65"/>
                <a:gd name="T34" fmla="*/ 19 w 161"/>
                <a:gd name="T35" fmla="*/ 65 h 65"/>
                <a:gd name="T36" fmla="*/ 149 w 161"/>
                <a:gd name="T37" fmla="*/ 3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1" h="65">
                  <a:moveTo>
                    <a:pt x="149" y="32"/>
                  </a:moveTo>
                  <a:lnTo>
                    <a:pt x="153" y="30"/>
                  </a:lnTo>
                  <a:lnTo>
                    <a:pt x="160" y="24"/>
                  </a:lnTo>
                  <a:lnTo>
                    <a:pt x="161" y="21"/>
                  </a:lnTo>
                  <a:lnTo>
                    <a:pt x="161" y="13"/>
                  </a:lnTo>
                  <a:lnTo>
                    <a:pt x="160" y="8"/>
                  </a:lnTo>
                  <a:lnTo>
                    <a:pt x="153" y="2"/>
                  </a:lnTo>
                  <a:lnTo>
                    <a:pt x="150" y="0"/>
                  </a:lnTo>
                  <a:lnTo>
                    <a:pt x="142" y="0"/>
                  </a:lnTo>
                  <a:lnTo>
                    <a:pt x="13" y="33"/>
                  </a:lnTo>
                  <a:lnTo>
                    <a:pt x="8" y="35"/>
                  </a:lnTo>
                  <a:lnTo>
                    <a:pt x="2" y="41"/>
                  </a:lnTo>
                  <a:lnTo>
                    <a:pt x="0" y="45"/>
                  </a:lnTo>
                  <a:lnTo>
                    <a:pt x="0" y="52"/>
                  </a:lnTo>
                  <a:lnTo>
                    <a:pt x="2" y="57"/>
                  </a:lnTo>
                  <a:lnTo>
                    <a:pt x="8" y="64"/>
                  </a:lnTo>
                  <a:lnTo>
                    <a:pt x="11" y="65"/>
                  </a:lnTo>
                  <a:lnTo>
                    <a:pt x="19" y="65"/>
                  </a:lnTo>
                  <a:lnTo>
                    <a:pt x="149"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42" name="Freeform 31"/>
            <p:cNvSpPr>
              <a:spLocks/>
            </p:cNvSpPr>
            <p:nvPr/>
          </p:nvSpPr>
          <p:spPr bwMode="auto">
            <a:xfrm>
              <a:off x="4935" y="1720"/>
              <a:ext cx="153" cy="65"/>
            </a:xfrm>
            <a:custGeom>
              <a:avLst/>
              <a:gdLst>
                <a:gd name="T0" fmla="*/ 132 w 153"/>
                <a:gd name="T1" fmla="*/ 65 h 65"/>
                <a:gd name="T2" fmla="*/ 142 w 153"/>
                <a:gd name="T3" fmla="*/ 65 h 65"/>
                <a:gd name="T4" fmla="*/ 145 w 153"/>
                <a:gd name="T5" fmla="*/ 63 h 65"/>
                <a:gd name="T6" fmla="*/ 151 w 153"/>
                <a:gd name="T7" fmla="*/ 57 h 65"/>
                <a:gd name="T8" fmla="*/ 153 w 153"/>
                <a:gd name="T9" fmla="*/ 54 h 65"/>
                <a:gd name="T10" fmla="*/ 153 w 153"/>
                <a:gd name="T11" fmla="*/ 44 h 65"/>
                <a:gd name="T12" fmla="*/ 151 w 153"/>
                <a:gd name="T13" fmla="*/ 41 h 65"/>
                <a:gd name="T14" fmla="*/ 145 w 153"/>
                <a:gd name="T15" fmla="*/ 35 h 65"/>
                <a:gd name="T16" fmla="*/ 142 w 153"/>
                <a:gd name="T17" fmla="*/ 33 h 65"/>
                <a:gd name="T18" fmla="*/ 20 w 153"/>
                <a:gd name="T19" fmla="*/ 0 h 65"/>
                <a:gd name="T20" fmla="*/ 11 w 153"/>
                <a:gd name="T21" fmla="*/ 0 h 65"/>
                <a:gd name="T22" fmla="*/ 8 w 153"/>
                <a:gd name="T23" fmla="*/ 2 h 65"/>
                <a:gd name="T24" fmla="*/ 1 w 153"/>
                <a:gd name="T25" fmla="*/ 8 h 65"/>
                <a:gd name="T26" fmla="*/ 0 w 153"/>
                <a:gd name="T27" fmla="*/ 11 h 65"/>
                <a:gd name="T28" fmla="*/ 0 w 153"/>
                <a:gd name="T29" fmla="*/ 21 h 65"/>
                <a:gd name="T30" fmla="*/ 1 w 153"/>
                <a:gd name="T31" fmla="*/ 24 h 65"/>
                <a:gd name="T32" fmla="*/ 8 w 153"/>
                <a:gd name="T33" fmla="*/ 30 h 65"/>
                <a:gd name="T34" fmla="*/ 11 w 153"/>
                <a:gd name="T35" fmla="*/ 32 h 65"/>
                <a:gd name="T36" fmla="*/ 132 w 153"/>
                <a:gd name="T37" fmla="*/ 65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3" h="65">
                  <a:moveTo>
                    <a:pt x="132" y="65"/>
                  </a:moveTo>
                  <a:lnTo>
                    <a:pt x="142" y="65"/>
                  </a:lnTo>
                  <a:lnTo>
                    <a:pt x="145" y="63"/>
                  </a:lnTo>
                  <a:lnTo>
                    <a:pt x="151" y="57"/>
                  </a:lnTo>
                  <a:lnTo>
                    <a:pt x="153" y="54"/>
                  </a:lnTo>
                  <a:lnTo>
                    <a:pt x="153" y="44"/>
                  </a:lnTo>
                  <a:lnTo>
                    <a:pt x="151" y="41"/>
                  </a:lnTo>
                  <a:lnTo>
                    <a:pt x="145" y="35"/>
                  </a:lnTo>
                  <a:lnTo>
                    <a:pt x="142" y="33"/>
                  </a:lnTo>
                  <a:lnTo>
                    <a:pt x="20" y="0"/>
                  </a:lnTo>
                  <a:lnTo>
                    <a:pt x="11" y="0"/>
                  </a:lnTo>
                  <a:lnTo>
                    <a:pt x="8" y="2"/>
                  </a:lnTo>
                  <a:lnTo>
                    <a:pt x="1" y="8"/>
                  </a:lnTo>
                  <a:lnTo>
                    <a:pt x="0" y="11"/>
                  </a:lnTo>
                  <a:lnTo>
                    <a:pt x="0" y="21"/>
                  </a:lnTo>
                  <a:lnTo>
                    <a:pt x="1" y="24"/>
                  </a:lnTo>
                  <a:lnTo>
                    <a:pt x="8" y="30"/>
                  </a:lnTo>
                  <a:lnTo>
                    <a:pt x="11" y="32"/>
                  </a:lnTo>
                  <a:lnTo>
                    <a:pt x="132"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43" name="Freeform 32"/>
            <p:cNvSpPr>
              <a:spLocks/>
            </p:cNvSpPr>
            <p:nvPr/>
          </p:nvSpPr>
          <p:spPr bwMode="auto">
            <a:xfrm>
              <a:off x="4935" y="1760"/>
              <a:ext cx="161" cy="66"/>
            </a:xfrm>
            <a:custGeom>
              <a:avLst/>
              <a:gdLst>
                <a:gd name="T0" fmla="*/ 150 w 161"/>
                <a:gd name="T1" fmla="*/ 31 h 66"/>
                <a:gd name="T2" fmla="*/ 153 w 161"/>
                <a:gd name="T3" fmla="*/ 30 h 66"/>
                <a:gd name="T4" fmla="*/ 159 w 161"/>
                <a:gd name="T5" fmla="*/ 23 h 66"/>
                <a:gd name="T6" fmla="*/ 161 w 161"/>
                <a:gd name="T7" fmla="*/ 20 h 66"/>
                <a:gd name="T8" fmla="*/ 161 w 161"/>
                <a:gd name="T9" fmla="*/ 11 h 66"/>
                <a:gd name="T10" fmla="*/ 159 w 161"/>
                <a:gd name="T11" fmla="*/ 7 h 66"/>
                <a:gd name="T12" fmla="*/ 153 w 161"/>
                <a:gd name="T13" fmla="*/ 1 h 66"/>
                <a:gd name="T14" fmla="*/ 150 w 161"/>
                <a:gd name="T15" fmla="*/ 0 h 66"/>
                <a:gd name="T16" fmla="*/ 140 w 161"/>
                <a:gd name="T17" fmla="*/ 0 h 66"/>
                <a:gd name="T18" fmla="*/ 11 w 161"/>
                <a:gd name="T19" fmla="*/ 34 h 66"/>
                <a:gd name="T20" fmla="*/ 8 w 161"/>
                <a:gd name="T21" fmla="*/ 36 h 66"/>
                <a:gd name="T22" fmla="*/ 1 w 161"/>
                <a:gd name="T23" fmla="*/ 42 h 66"/>
                <a:gd name="T24" fmla="*/ 0 w 161"/>
                <a:gd name="T25" fmla="*/ 45 h 66"/>
                <a:gd name="T26" fmla="*/ 0 w 161"/>
                <a:gd name="T27" fmla="*/ 55 h 66"/>
                <a:gd name="T28" fmla="*/ 1 w 161"/>
                <a:gd name="T29" fmla="*/ 58 h 66"/>
                <a:gd name="T30" fmla="*/ 8 w 161"/>
                <a:gd name="T31" fmla="*/ 64 h 66"/>
                <a:gd name="T32" fmla="*/ 11 w 161"/>
                <a:gd name="T33" fmla="*/ 66 h 66"/>
                <a:gd name="T34" fmla="*/ 20 w 161"/>
                <a:gd name="T35" fmla="*/ 66 h 66"/>
                <a:gd name="T36" fmla="*/ 150 w 161"/>
                <a:gd name="T37" fmla="*/ 31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1" h="66">
                  <a:moveTo>
                    <a:pt x="150" y="31"/>
                  </a:moveTo>
                  <a:lnTo>
                    <a:pt x="153" y="30"/>
                  </a:lnTo>
                  <a:lnTo>
                    <a:pt x="159" y="23"/>
                  </a:lnTo>
                  <a:lnTo>
                    <a:pt x="161" y="20"/>
                  </a:lnTo>
                  <a:lnTo>
                    <a:pt x="161" y="11"/>
                  </a:lnTo>
                  <a:lnTo>
                    <a:pt x="159" y="7"/>
                  </a:lnTo>
                  <a:lnTo>
                    <a:pt x="153" y="1"/>
                  </a:lnTo>
                  <a:lnTo>
                    <a:pt x="150" y="0"/>
                  </a:lnTo>
                  <a:lnTo>
                    <a:pt x="140" y="0"/>
                  </a:lnTo>
                  <a:lnTo>
                    <a:pt x="11" y="34"/>
                  </a:lnTo>
                  <a:lnTo>
                    <a:pt x="8" y="36"/>
                  </a:lnTo>
                  <a:lnTo>
                    <a:pt x="1" y="42"/>
                  </a:lnTo>
                  <a:lnTo>
                    <a:pt x="0" y="45"/>
                  </a:lnTo>
                  <a:lnTo>
                    <a:pt x="0" y="55"/>
                  </a:lnTo>
                  <a:lnTo>
                    <a:pt x="1" y="58"/>
                  </a:lnTo>
                  <a:lnTo>
                    <a:pt x="8" y="64"/>
                  </a:lnTo>
                  <a:lnTo>
                    <a:pt x="11" y="66"/>
                  </a:lnTo>
                  <a:lnTo>
                    <a:pt x="20" y="66"/>
                  </a:lnTo>
                  <a:lnTo>
                    <a:pt x="15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44" name="Freeform 33"/>
            <p:cNvSpPr>
              <a:spLocks/>
            </p:cNvSpPr>
            <p:nvPr/>
          </p:nvSpPr>
          <p:spPr bwMode="auto">
            <a:xfrm>
              <a:off x="3706" y="1921"/>
              <a:ext cx="46" cy="159"/>
            </a:xfrm>
            <a:custGeom>
              <a:avLst/>
              <a:gdLst>
                <a:gd name="T0" fmla="*/ 31 w 46"/>
                <a:gd name="T1" fmla="*/ 14 h 159"/>
                <a:gd name="T2" fmla="*/ 30 w 46"/>
                <a:gd name="T3" fmla="*/ 9 h 159"/>
                <a:gd name="T4" fmla="*/ 28 w 46"/>
                <a:gd name="T5" fmla="*/ 6 h 159"/>
                <a:gd name="T6" fmla="*/ 25 w 46"/>
                <a:gd name="T7" fmla="*/ 3 h 159"/>
                <a:gd name="T8" fmla="*/ 19 w 46"/>
                <a:gd name="T9" fmla="*/ 0 h 159"/>
                <a:gd name="T10" fmla="*/ 14 w 46"/>
                <a:gd name="T11" fmla="*/ 0 h 159"/>
                <a:gd name="T12" fmla="*/ 9 w 46"/>
                <a:gd name="T13" fmla="*/ 1 h 159"/>
                <a:gd name="T14" fmla="*/ 6 w 46"/>
                <a:gd name="T15" fmla="*/ 3 h 159"/>
                <a:gd name="T16" fmla="*/ 3 w 46"/>
                <a:gd name="T17" fmla="*/ 6 h 159"/>
                <a:gd name="T18" fmla="*/ 0 w 46"/>
                <a:gd name="T19" fmla="*/ 12 h 159"/>
                <a:gd name="T20" fmla="*/ 0 w 46"/>
                <a:gd name="T21" fmla="*/ 17 h 159"/>
                <a:gd name="T22" fmla="*/ 14 w 46"/>
                <a:gd name="T23" fmla="*/ 145 h 159"/>
                <a:gd name="T24" fmla="*/ 16 w 46"/>
                <a:gd name="T25" fmla="*/ 150 h 159"/>
                <a:gd name="T26" fmla="*/ 17 w 46"/>
                <a:gd name="T27" fmla="*/ 153 h 159"/>
                <a:gd name="T28" fmla="*/ 20 w 46"/>
                <a:gd name="T29" fmla="*/ 156 h 159"/>
                <a:gd name="T30" fmla="*/ 27 w 46"/>
                <a:gd name="T31" fmla="*/ 159 h 159"/>
                <a:gd name="T32" fmla="*/ 31 w 46"/>
                <a:gd name="T33" fmla="*/ 159 h 159"/>
                <a:gd name="T34" fmla="*/ 36 w 46"/>
                <a:gd name="T35" fmla="*/ 158 h 159"/>
                <a:gd name="T36" fmla="*/ 39 w 46"/>
                <a:gd name="T37" fmla="*/ 156 h 159"/>
                <a:gd name="T38" fmla="*/ 42 w 46"/>
                <a:gd name="T39" fmla="*/ 153 h 159"/>
                <a:gd name="T40" fmla="*/ 46 w 46"/>
                <a:gd name="T41" fmla="*/ 147 h 159"/>
                <a:gd name="T42" fmla="*/ 46 w 46"/>
                <a:gd name="T43" fmla="*/ 142 h 159"/>
                <a:gd name="T44" fmla="*/ 31 w 46"/>
                <a:gd name="T45" fmla="*/ 14 h 1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6" h="159">
                  <a:moveTo>
                    <a:pt x="31" y="14"/>
                  </a:moveTo>
                  <a:lnTo>
                    <a:pt x="30" y="9"/>
                  </a:lnTo>
                  <a:lnTo>
                    <a:pt x="28" y="6"/>
                  </a:lnTo>
                  <a:lnTo>
                    <a:pt x="25" y="3"/>
                  </a:lnTo>
                  <a:lnTo>
                    <a:pt x="19" y="0"/>
                  </a:lnTo>
                  <a:lnTo>
                    <a:pt x="14" y="0"/>
                  </a:lnTo>
                  <a:lnTo>
                    <a:pt x="9" y="1"/>
                  </a:lnTo>
                  <a:lnTo>
                    <a:pt x="6" y="3"/>
                  </a:lnTo>
                  <a:lnTo>
                    <a:pt x="3" y="6"/>
                  </a:lnTo>
                  <a:lnTo>
                    <a:pt x="0" y="12"/>
                  </a:lnTo>
                  <a:lnTo>
                    <a:pt x="0" y="17"/>
                  </a:lnTo>
                  <a:lnTo>
                    <a:pt x="14" y="145"/>
                  </a:lnTo>
                  <a:lnTo>
                    <a:pt x="16" y="150"/>
                  </a:lnTo>
                  <a:lnTo>
                    <a:pt x="17" y="153"/>
                  </a:lnTo>
                  <a:lnTo>
                    <a:pt x="20" y="156"/>
                  </a:lnTo>
                  <a:lnTo>
                    <a:pt x="27" y="159"/>
                  </a:lnTo>
                  <a:lnTo>
                    <a:pt x="31" y="159"/>
                  </a:lnTo>
                  <a:lnTo>
                    <a:pt x="36" y="158"/>
                  </a:lnTo>
                  <a:lnTo>
                    <a:pt x="39" y="156"/>
                  </a:lnTo>
                  <a:lnTo>
                    <a:pt x="42" y="153"/>
                  </a:lnTo>
                  <a:lnTo>
                    <a:pt x="46" y="147"/>
                  </a:lnTo>
                  <a:lnTo>
                    <a:pt x="46" y="142"/>
                  </a:lnTo>
                  <a:lnTo>
                    <a:pt x="3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45" name="Freeform 34"/>
            <p:cNvSpPr>
              <a:spLocks/>
            </p:cNvSpPr>
            <p:nvPr/>
          </p:nvSpPr>
          <p:spPr bwMode="auto">
            <a:xfrm>
              <a:off x="3699" y="1927"/>
              <a:ext cx="119" cy="112"/>
            </a:xfrm>
            <a:custGeom>
              <a:avLst/>
              <a:gdLst>
                <a:gd name="T0" fmla="*/ 27 w 119"/>
                <a:gd name="T1" fmla="*/ 5 h 112"/>
                <a:gd name="T2" fmla="*/ 24 w 119"/>
                <a:gd name="T3" fmla="*/ 2 h 112"/>
                <a:gd name="T4" fmla="*/ 19 w 119"/>
                <a:gd name="T5" fmla="*/ 0 h 112"/>
                <a:gd name="T6" fmla="*/ 12 w 119"/>
                <a:gd name="T7" fmla="*/ 0 h 112"/>
                <a:gd name="T8" fmla="*/ 8 w 119"/>
                <a:gd name="T9" fmla="*/ 3 h 112"/>
                <a:gd name="T10" fmla="*/ 5 w 119"/>
                <a:gd name="T11" fmla="*/ 5 h 112"/>
                <a:gd name="T12" fmla="*/ 2 w 119"/>
                <a:gd name="T13" fmla="*/ 8 h 112"/>
                <a:gd name="T14" fmla="*/ 0 w 119"/>
                <a:gd name="T15" fmla="*/ 13 h 112"/>
                <a:gd name="T16" fmla="*/ 0 w 119"/>
                <a:gd name="T17" fmla="*/ 21 h 112"/>
                <a:gd name="T18" fmla="*/ 4 w 119"/>
                <a:gd name="T19" fmla="*/ 24 h 112"/>
                <a:gd name="T20" fmla="*/ 5 w 119"/>
                <a:gd name="T21" fmla="*/ 27 h 112"/>
                <a:gd name="T22" fmla="*/ 92 w 119"/>
                <a:gd name="T23" fmla="*/ 108 h 112"/>
                <a:gd name="T24" fmla="*/ 95 w 119"/>
                <a:gd name="T25" fmla="*/ 111 h 112"/>
                <a:gd name="T26" fmla="*/ 100 w 119"/>
                <a:gd name="T27" fmla="*/ 112 h 112"/>
                <a:gd name="T28" fmla="*/ 108 w 119"/>
                <a:gd name="T29" fmla="*/ 112 h 112"/>
                <a:gd name="T30" fmla="*/ 111 w 119"/>
                <a:gd name="T31" fmla="*/ 109 h 112"/>
                <a:gd name="T32" fmla="*/ 114 w 119"/>
                <a:gd name="T33" fmla="*/ 108 h 112"/>
                <a:gd name="T34" fmla="*/ 117 w 119"/>
                <a:gd name="T35" fmla="*/ 104 h 112"/>
                <a:gd name="T36" fmla="*/ 119 w 119"/>
                <a:gd name="T37" fmla="*/ 100 h 112"/>
                <a:gd name="T38" fmla="*/ 119 w 119"/>
                <a:gd name="T39" fmla="*/ 92 h 112"/>
                <a:gd name="T40" fmla="*/ 116 w 119"/>
                <a:gd name="T41" fmla="*/ 89 h 112"/>
                <a:gd name="T42" fmla="*/ 114 w 119"/>
                <a:gd name="T43" fmla="*/ 85 h 112"/>
                <a:gd name="T44" fmla="*/ 27 w 119"/>
                <a:gd name="T45" fmla="*/ 5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9" h="112">
                  <a:moveTo>
                    <a:pt x="27" y="5"/>
                  </a:moveTo>
                  <a:lnTo>
                    <a:pt x="24" y="2"/>
                  </a:lnTo>
                  <a:lnTo>
                    <a:pt x="19" y="0"/>
                  </a:lnTo>
                  <a:lnTo>
                    <a:pt x="12" y="0"/>
                  </a:lnTo>
                  <a:lnTo>
                    <a:pt x="8" y="3"/>
                  </a:lnTo>
                  <a:lnTo>
                    <a:pt x="5" y="5"/>
                  </a:lnTo>
                  <a:lnTo>
                    <a:pt x="2" y="8"/>
                  </a:lnTo>
                  <a:lnTo>
                    <a:pt x="0" y="13"/>
                  </a:lnTo>
                  <a:lnTo>
                    <a:pt x="0" y="21"/>
                  </a:lnTo>
                  <a:lnTo>
                    <a:pt x="4" y="24"/>
                  </a:lnTo>
                  <a:lnTo>
                    <a:pt x="5" y="27"/>
                  </a:lnTo>
                  <a:lnTo>
                    <a:pt x="92" y="108"/>
                  </a:lnTo>
                  <a:lnTo>
                    <a:pt x="95" y="111"/>
                  </a:lnTo>
                  <a:lnTo>
                    <a:pt x="100" y="112"/>
                  </a:lnTo>
                  <a:lnTo>
                    <a:pt x="108" y="112"/>
                  </a:lnTo>
                  <a:lnTo>
                    <a:pt x="111" y="109"/>
                  </a:lnTo>
                  <a:lnTo>
                    <a:pt x="114" y="108"/>
                  </a:lnTo>
                  <a:lnTo>
                    <a:pt x="117" y="104"/>
                  </a:lnTo>
                  <a:lnTo>
                    <a:pt x="119" y="100"/>
                  </a:lnTo>
                  <a:lnTo>
                    <a:pt x="119" y="92"/>
                  </a:lnTo>
                  <a:lnTo>
                    <a:pt x="116" y="89"/>
                  </a:lnTo>
                  <a:lnTo>
                    <a:pt x="114" y="85"/>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46" name="Freeform 35"/>
            <p:cNvSpPr>
              <a:spLocks/>
            </p:cNvSpPr>
            <p:nvPr/>
          </p:nvSpPr>
          <p:spPr bwMode="auto">
            <a:xfrm>
              <a:off x="2902" y="1910"/>
              <a:ext cx="40" cy="178"/>
            </a:xfrm>
            <a:custGeom>
              <a:avLst/>
              <a:gdLst>
                <a:gd name="T0" fmla="*/ 32 w 40"/>
                <a:gd name="T1" fmla="*/ 14 h 178"/>
                <a:gd name="T2" fmla="*/ 32 w 40"/>
                <a:gd name="T3" fmla="*/ 11 h 178"/>
                <a:gd name="T4" fmla="*/ 29 w 40"/>
                <a:gd name="T5" fmla="*/ 8 h 178"/>
                <a:gd name="T6" fmla="*/ 27 w 40"/>
                <a:gd name="T7" fmla="*/ 4 h 178"/>
                <a:gd name="T8" fmla="*/ 24 w 40"/>
                <a:gd name="T9" fmla="*/ 1 h 178"/>
                <a:gd name="T10" fmla="*/ 19 w 40"/>
                <a:gd name="T11" fmla="*/ 0 h 178"/>
                <a:gd name="T12" fmla="*/ 11 w 40"/>
                <a:gd name="T13" fmla="*/ 0 h 178"/>
                <a:gd name="T14" fmla="*/ 8 w 40"/>
                <a:gd name="T15" fmla="*/ 3 h 178"/>
                <a:gd name="T16" fmla="*/ 5 w 40"/>
                <a:gd name="T17" fmla="*/ 4 h 178"/>
                <a:gd name="T18" fmla="*/ 2 w 40"/>
                <a:gd name="T19" fmla="*/ 8 h 178"/>
                <a:gd name="T20" fmla="*/ 0 w 40"/>
                <a:gd name="T21" fmla="*/ 12 h 178"/>
                <a:gd name="T22" fmla="*/ 0 w 40"/>
                <a:gd name="T23" fmla="*/ 17 h 178"/>
                <a:gd name="T24" fmla="*/ 8 w 40"/>
                <a:gd name="T25" fmla="*/ 164 h 178"/>
                <a:gd name="T26" fmla="*/ 8 w 40"/>
                <a:gd name="T27" fmla="*/ 167 h 178"/>
                <a:gd name="T28" fmla="*/ 11 w 40"/>
                <a:gd name="T29" fmla="*/ 170 h 178"/>
                <a:gd name="T30" fmla="*/ 13 w 40"/>
                <a:gd name="T31" fmla="*/ 174 h 178"/>
                <a:gd name="T32" fmla="*/ 16 w 40"/>
                <a:gd name="T33" fmla="*/ 177 h 178"/>
                <a:gd name="T34" fmla="*/ 21 w 40"/>
                <a:gd name="T35" fmla="*/ 178 h 178"/>
                <a:gd name="T36" fmla="*/ 29 w 40"/>
                <a:gd name="T37" fmla="*/ 178 h 178"/>
                <a:gd name="T38" fmla="*/ 32 w 40"/>
                <a:gd name="T39" fmla="*/ 175 h 178"/>
                <a:gd name="T40" fmla="*/ 35 w 40"/>
                <a:gd name="T41" fmla="*/ 174 h 178"/>
                <a:gd name="T42" fmla="*/ 38 w 40"/>
                <a:gd name="T43" fmla="*/ 170 h 178"/>
                <a:gd name="T44" fmla="*/ 40 w 40"/>
                <a:gd name="T45" fmla="*/ 166 h 178"/>
                <a:gd name="T46" fmla="*/ 40 w 40"/>
                <a:gd name="T47" fmla="*/ 161 h 178"/>
                <a:gd name="T48" fmla="*/ 32 w 40"/>
                <a:gd name="T49" fmla="*/ 14 h 1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178">
                  <a:moveTo>
                    <a:pt x="32" y="14"/>
                  </a:moveTo>
                  <a:lnTo>
                    <a:pt x="32" y="11"/>
                  </a:lnTo>
                  <a:lnTo>
                    <a:pt x="29" y="8"/>
                  </a:lnTo>
                  <a:lnTo>
                    <a:pt x="27" y="4"/>
                  </a:lnTo>
                  <a:lnTo>
                    <a:pt x="24" y="1"/>
                  </a:lnTo>
                  <a:lnTo>
                    <a:pt x="19" y="0"/>
                  </a:lnTo>
                  <a:lnTo>
                    <a:pt x="11" y="0"/>
                  </a:lnTo>
                  <a:lnTo>
                    <a:pt x="8" y="3"/>
                  </a:lnTo>
                  <a:lnTo>
                    <a:pt x="5" y="4"/>
                  </a:lnTo>
                  <a:lnTo>
                    <a:pt x="2" y="8"/>
                  </a:lnTo>
                  <a:lnTo>
                    <a:pt x="0" y="12"/>
                  </a:lnTo>
                  <a:lnTo>
                    <a:pt x="0" y="17"/>
                  </a:lnTo>
                  <a:lnTo>
                    <a:pt x="8" y="164"/>
                  </a:lnTo>
                  <a:lnTo>
                    <a:pt x="8" y="167"/>
                  </a:lnTo>
                  <a:lnTo>
                    <a:pt x="11" y="170"/>
                  </a:lnTo>
                  <a:lnTo>
                    <a:pt x="13" y="174"/>
                  </a:lnTo>
                  <a:lnTo>
                    <a:pt x="16" y="177"/>
                  </a:lnTo>
                  <a:lnTo>
                    <a:pt x="21" y="178"/>
                  </a:lnTo>
                  <a:lnTo>
                    <a:pt x="29" y="178"/>
                  </a:lnTo>
                  <a:lnTo>
                    <a:pt x="32" y="175"/>
                  </a:lnTo>
                  <a:lnTo>
                    <a:pt x="35" y="174"/>
                  </a:lnTo>
                  <a:lnTo>
                    <a:pt x="38" y="170"/>
                  </a:lnTo>
                  <a:lnTo>
                    <a:pt x="40" y="166"/>
                  </a:lnTo>
                  <a:lnTo>
                    <a:pt x="40" y="161"/>
                  </a:lnTo>
                  <a:lnTo>
                    <a:pt x="3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47" name="Freeform 36"/>
            <p:cNvSpPr>
              <a:spLocks/>
            </p:cNvSpPr>
            <p:nvPr/>
          </p:nvSpPr>
          <p:spPr bwMode="auto">
            <a:xfrm>
              <a:off x="2896" y="1922"/>
              <a:ext cx="112" cy="133"/>
            </a:xfrm>
            <a:custGeom>
              <a:avLst/>
              <a:gdLst>
                <a:gd name="T0" fmla="*/ 29 w 112"/>
                <a:gd name="T1" fmla="*/ 7 h 133"/>
                <a:gd name="T2" fmla="*/ 25 w 112"/>
                <a:gd name="T3" fmla="*/ 4 h 133"/>
                <a:gd name="T4" fmla="*/ 22 w 112"/>
                <a:gd name="T5" fmla="*/ 2 h 133"/>
                <a:gd name="T6" fmla="*/ 17 w 112"/>
                <a:gd name="T7" fmla="*/ 0 h 133"/>
                <a:gd name="T8" fmla="*/ 14 w 112"/>
                <a:gd name="T9" fmla="*/ 0 h 133"/>
                <a:gd name="T10" fmla="*/ 10 w 112"/>
                <a:gd name="T11" fmla="*/ 2 h 133"/>
                <a:gd name="T12" fmla="*/ 6 w 112"/>
                <a:gd name="T13" fmla="*/ 4 h 133"/>
                <a:gd name="T14" fmla="*/ 3 w 112"/>
                <a:gd name="T15" fmla="*/ 7 h 133"/>
                <a:gd name="T16" fmla="*/ 2 w 112"/>
                <a:gd name="T17" fmla="*/ 10 h 133"/>
                <a:gd name="T18" fmla="*/ 0 w 112"/>
                <a:gd name="T19" fmla="*/ 15 h 133"/>
                <a:gd name="T20" fmla="*/ 0 w 112"/>
                <a:gd name="T21" fmla="*/ 18 h 133"/>
                <a:gd name="T22" fmla="*/ 2 w 112"/>
                <a:gd name="T23" fmla="*/ 22 h 133"/>
                <a:gd name="T24" fmla="*/ 3 w 112"/>
                <a:gd name="T25" fmla="*/ 26 h 133"/>
                <a:gd name="T26" fmla="*/ 84 w 112"/>
                <a:gd name="T27" fmla="*/ 127 h 133"/>
                <a:gd name="T28" fmla="*/ 87 w 112"/>
                <a:gd name="T29" fmla="*/ 130 h 133"/>
                <a:gd name="T30" fmla="*/ 90 w 112"/>
                <a:gd name="T31" fmla="*/ 132 h 133"/>
                <a:gd name="T32" fmla="*/ 95 w 112"/>
                <a:gd name="T33" fmla="*/ 133 h 133"/>
                <a:gd name="T34" fmla="*/ 98 w 112"/>
                <a:gd name="T35" fmla="*/ 133 h 133"/>
                <a:gd name="T36" fmla="*/ 103 w 112"/>
                <a:gd name="T37" fmla="*/ 132 h 133"/>
                <a:gd name="T38" fmla="*/ 106 w 112"/>
                <a:gd name="T39" fmla="*/ 130 h 133"/>
                <a:gd name="T40" fmla="*/ 109 w 112"/>
                <a:gd name="T41" fmla="*/ 127 h 133"/>
                <a:gd name="T42" fmla="*/ 111 w 112"/>
                <a:gd name="T43" fmla="*/ 124 h 133"/>
                <a:gd name="T44" fmla="*/ 112 w 112"/>
                <a:gd name="T45" fmla="*/ 119 h 133"/>
                <a:gd name="T46" fmla="*/ 112 w 112"/>
                <a:gd name="T47" fmla="*/ 116 h 133"/>
                <a:gd name="T48" fmla="*/ 111 w 112"/>
                <a:gd name="T49" fmla="*/ 111 h 133"/>
                <a:gd name="T50" fmla="*/ 109 w 112"/>
                <a:gd name="T51" fmla="*/ 108 h 133"/>
                <a:gd name="T52" fmla="*/ 29 w 112"/>
                <a:gd name="T53" fmla="*/ 7 h 1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2" h="133">
                  <a:moveTo>
                    <a:pt x="29" y="7"/>
                  </a:moveTo>
                  <a:lnTo>
                    <a:pt x="25" y="4"/>
                  </a:lnTo>
                  <a:lnTo>
                    <a:pt x="22" y="2"/>
                  </a:lnTo>
                  <a:lnTo>
                    <a:pt x="17" y="0"/>
                  </a:lnTo>
                  <a:lnTo>
                    <a:pt x="14" y="0"/>
                  </a:lnTo>
                  <a:lnTo>
                    <a:pt x="10" y="2"/>
                  </a:lnTo>
                  <a:lnTo>
                    <a:pt x="6" y="4"/>
                  </a:lnTo>
                  <a:lnTo>
                    <a:pt x="3" y="7"/>
                  </a:lnTo>
                  <a:lnTo>
                    <a:pt x="2" y="10"/>
                  </a:lnTo>
                  <a:lnTo>
                    <a:pt x="0" y="15"/>
                  </a:lnTo>
                  <a:lnTo>
                    <a:pt x="0" y="18"/>
                  </a:lnTo>
                  <a:lnTo>
                    <a:pt x="2" y="22"/>
                  </a:lnTo>
                  <a:lnTo>
                    <a:pt x="3" y="26"/>
                  </a:lnTo>
                  <a:lnTo>
                    <a:pt x="84" y="127"/>
                  </a:lnTo>
                  <a:lnTo>
                    <a:pt x="87" y="130"/>
                  </a:lnTo>
                  <a:lnTo>
                    <a:pt x="90" y="132"/>
                  </a:lnTo>
                  <a:lnTo>
                    <a:pt x="95" y="133"/>
                  </a:lnTo>
                  <a:lnTo>
                    <a:pt x="98" y="133"/>
                  </a:lnTo>
                  <a:lnTo>
                    <a:pt x="103" y="132"/>
                  </a:lnTo>
                  <a:lnTo>
                    <a:pt x="106" y="130"/>
                  </a:lnTo>
                  <a:lnTo>
                    <a:pt x="109" y="127"/>
                  </a:lnTo>
                  <a:lnTo>
                    <a:pt x="111" y="124"/>
                  </a:lnTo>
                  <a:lnTo>
                    <a:pt x="112" y="119"/>
                  </a:lnTo>
                  <a:lnTo>
                    <a:pt x="112" y="116"/>
                  </a:lnTo>
                  <a:lnTo>
                    <a:pt x="111" y="111"/>
                  </a:lnTo>
                  <a:lnTo>
                    <a:pt x="109" y="108"/>
                  </a:lnTo>
                  <a:lnTo>
                    <a:pt x="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nvGrpSpPr>
            <p:cNvPr id="185548" name="Group 37"/>
            <p:cNvGrpSpPr>
              <a:grpSpLocks/>
            </p:cNvGrpSpPr>
            <p:nvPr/>
          </p:nvGrpSpPr>
          <p:grpSpPr bwMode="auto">
            <a:xfrm>
              <a:off x="2815" y="1222"/>
              <a:ext cx="399" cy="383"/>
              <a:chOff x="2815" y="1222"/>
              <a:chExt cx="399" cy="383"/>
            </a:xfrm>
          </p:grpSpPr>
          <p:sp>
            <p:nvSpPr>
              <p:cNvPr id="185553" name="Freeform 38"/>
              <p:cNvSpPr>
                <a:spLocks/>
              </p:cNvSpPr>
              <p:nvPr/>
            </p:nvSpPr>
            <p:spPr bwMode="auto">
              <a:xfrm>
                <a:off x="2815" y="1257"/>
                <a:ext cx="241" cy="343"/>
              </a:xfrm>
              <a:custGeom>
                <a:avLst/>
                <a:gdLst>
                  <a:gd name="T0" fmla="*/ 173 w 241"/>
                  <a:gd name="T1" fmla="*/ 325 h 343"/>
                  <a:gd name="T2" fmla="*/ 179 w 241"/>
                  <a:gd name="T3" fmla="*/ 340 h 343"/>
                  <a:gd name="T4" fmla="*/ 192 w 241"/>
                  <a:gd name="T5" fmla="*/ 343 h 343"/>
                  <a:gd name="T6" fmla="*/ 204 w 241"/>
                  <a:gd name="T7" fmla="*/ 330 h 343"/>
                  <a:gd name="T8" fmla="*/ 214 w 241"/>
                  <a:gd name="T9" fmla="*/ 313 h 343"/>
                  <a:gd name="T10" fmla="*/ 220 w 241"/>
                  <a:gd name="T11" fmla="*/ 297 h 343"/>
                  <a:gd name="T12" fmla="*/ 227 w 241"/>
                  <a:gd name="T13" fmla="*/ 281 h 343"/>
                  <a:gd name="T14" fmla="*/ 231 w 241"/>
                  <a:gd name="T15" fmla="*/ 265 h 343"/>
                  <a:gd name="T16" fmla="*/ 236 w 241"/>
                  <a:gd name="T17" fmla="*/ 246 h 343"/>
                  <a:gd name="T18" fmla="*/ 238 w 241"/>
                  <a:gd name="T19" fmla="*/ 229 h 343"/>
                  <a:gd name="T20" fmla="*/ 241 w 241"/>
                  <a:gd name="T21" fmla="*/ 189 h 343"/>
                  <a:gd name="T22" fmla="*/ 236 w 241"/>
                  <a:gd name="T23" fmla="*/ 144 h 343"/>
                  <a:gd name="T24" fmla="*/ 217 w 241"/>
                  <a:gd name="T25" fmla="*/ 79 h 343"/>
                  <a:gd name="T26" fmla="*/ 195 w 241"/>
                  <a:gd name="T27" fmla="*/ 41 h 343"/>
                  <a:gd name="T28" fmla="*/ 179 w 241"/>
                  <a:gd name="T29" fmla="*/ 23 h 343"/>
                  <a:gd name="T30" fmla="*/ 162 w 241"/>
                  <a:gd name="T31" fmla="*/ 11 h 343"/>
                  <a:gd name="T32" fmla="*/ 146 w 241"/>
                  <a:gd name="T33" fmla="*/ 3 h 343"/>
                  <a:gd name="T34" fmla="*/ 94 w 241"/>
                  <a:gd name="T35" fmla="*/ 3 h 343"/>
                  <a:gd name="T36" fmla="*/ 78 w 241"/>
                  <a:gd name="T37" fmla="*/ 11 h 343"/>
                  <a:gd name="T38" fmla="*/ 60 w 241"/>
                  <a:gd name="T39" fmla="*/ 23 h 343"/>
                  <a:gd name="T40" fmla="*/ 45 w 241"/>
                  <a:gd name="T41" fmla="*/ 41 h 343"/>
                  <a:gd name="T42" fmla="*/ 23 w 241"/>
                  <a:gd name="T43" fmla="*/ 79 h 343"/>
                  <a:gd name="T44" fmla="*/ 4 w 241"/>
                  <a:gd name="T45" fmla="*/ 144 h 343"/>
                  <a:gd name="T46" fmla="*/ 2 w 241"/>
                  <a:gd name="T47" fmla="*/ 229 h 343"/>
                  <a:gd name="T48" fmla="*/ 4 w 241"/>
                  <a:gd name="T49" fmla="*/ 245 h 343"/>
                  <a:gd name="T50" fmla="*/ 8 w 241"/>
                  <a:gd name="T51" fmla="*/ 262 h 343"/>
                  <a:gd name="T52" fmla="*/ 10 w 241"/>
                  <a:gd name="T53" fmla="*/ 273 h 343"/>
                  <a:gd name="T54" fmla="*/ 16 w 241"/>
                  <a:gd name="T55" fmla="*/ 288 h 343"/>
                  <a:gd name="T56" fmla="*/ 29 w 241"/>
                  <a:gd name="T57" fmla="*/ 321 h 343"/>
                  <a:gd name="T58" fmla="*/ 38 w 241"/>
                  <a:gd name="T59" fmla="*/ 330 h 343"/>
                  <a:gd name="T60" fmla="*/ 54 w 241"/>
                  <a:gd name="T61" fmla="*/ 330 h 343"/>
                  <a:gd name="T62" fmla="*/ 62 w 241"/>
                  <a:gd name="T63" fmla="*/ 311 h 343"/>
                  <a:gd name="T64" fmla="*/ 56 w 241"/>
                  <a:gd name="T65" fmla="*/ 302 h 343"/>
                  <a:gd name="T66" fmla="*/ 43 w 241"/>
                  <a:gd name="T67" fmla="*/ 272 h 343"/>
                  <a:gd name="T68" fmla="*/ 40 w 241"/>
                  <a:gd name="T69" fmla="*/ 259 h 343"/>
                  <a:gd name="T70" fmla="*/ 37 w 241"/>
                  <a:gd name="T71" fmla="*/ 243 h 343"/>
                  <a:gd name="T72" fmla="*/ 34 w 241"/>
                  <a:gd name="T73" fmla="*/ 231 h 343"/>
                  <a:gd name="T74" fmla="*/ 32 w 241"/>
                  <a:gd name="T75" fmla="*/ 193 h 343"/>
                  <a:gd name="T76" fmla="*/ 35 w 241"/>
                  <a:gd name="T77" fmla="*/ 150 h 343"/>
                  <a:gd name="T78" fmla="*/ 45 w 241"/>
                  <a:gd name="T79" fmla="*/ 104 h 343"/>
                  <a:gd name="T80" fmla="*/ 60 w 241"/>
                  <a:gd name="T81" fmla="*/ 74 h 343"/>
                  <a:gd name="T82" fmla="*/ 70 w 241"/>
                  <a:gd name="T83" fmla="*/ 60 h 343"/>
                  <a:gd name="T84" fmla="*/ 79 w 241"/>
                  <a:gd name="T85" fmla="*/ 49 h 343"/>
                  <a:gd name="T86" fmla="*/ 91 w 241"/>
                  <a:gd name="T87" fmla="*/ 39 h 343"/>
                  <a:gd name="T88" fmla="*/ 103 w 241"/>
                  <a:gd name="T89" fmla="*/ 35 h 343"/>
                  <a:gd name="T90" fmla="*/ 121 w 241"/>
                  <a:gd name="T91" fmla="*/ 31 h 343"/>
                  <a:gd name="T92" fmla="*/ 136 w 241"/>
                  <a:gd name="T93" fmla="*/ 35 h 343"/>
                  <a:gd name="T94" fmla="*/ 149 w 241"/>
                  <a:gd name="T95" fmla="*/ 39 h 343"/>
                  <a:gd name="T96" fmla="*/ 160 w 241"/>
                  <a:gd name="T97" fmla="*/ 49 h 343"/>
                  <a:gd name="T98" fmla="*/ 170 w 241"/>
                  <a:gd name="T99" fmla="*/ 60 h 343"/>
                  <a:gd name="T100" fmla="*/ 179 w 241"/>
                  <a:gd name="T101" fmla="*/ 74 h 343"/>
                  <a:gd name="T102" fmla="*/ 195 w 241"/>
                  <a:gd name="T103" fmla="*/ 104 h 343"/>
                  <a:gd name="T104" fmla="*/ 204 w 241"/>
                  <a:gd name="T105" fmla="*/ 150 h 343"/>
                  <a:gd name="T106" fmla="*/ 208 w 241"/>
                  <a:gd name="T107" fmla="*/ 185 h 343"/>
                  <a:gd name="T108" fmla="*/ 208 w 241"/>
                  <a:gd name="T109" fmla="*/ 194 h 343"/>
                  <a:gd name="T110" fmla="*/ 206 w 241"/>
                  <a:gd name="T111" fmla="*/ 232 h 343"/>
                  <a:gd name="T112" fmla="*/ 203 w 241"/>
                  <a:gd name="T113" fmla="*/ 245 h 343"/>
                  <a:gd name="T114" fmla="*/ 200 w 241"/>
                  <a:gd name="T115" fmla="*/ 264 h 343"/>
                  <a:gd name="T116" fmla="*/ 193 w 241"/>
                  <a:gd name="T117" fmla="*/ 281 h 343"/>
                  <a:gd name="T118" fmla="*/ 187 w 241"/>
                  <a:gd name="T119" fmla="*/ 295 h 343"/>
                  <a:gd name="T120" fmla="*/ 178 w 241"/>
                  <a:gd name="T121" fmla="*/ 311 h 343"/>
                  <a:gd name="T122" fmla="*/ 176 w 241"/>
                  <a:gd name="T123" fmla="*/ 318 h 34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1" h="343">
                    <a:moveTo>
                      <a:pt x="176" y="318"/>
                    </a:moveTo>
                    <a:lnTo>
                      <a:pt x="174" y="321"/>
                    </a:lnTo>
                    <a:lnTo>
                      <a:pt x="173" y="325"/>
                    </a:lnTo>
                    <a:lnTo>
                      <a:pt x="173" y="330"/>
                    </a:lnTo>
                    <a:lnTo>
                      <a:pt x="176" y="337"/>
                    </a:lnTo>
                    <a:lnTo>
                      <a:pt x="179" y="340"/>
                    </a:lnTo>
                    <a:lnTo>
                      <a:pt x="182" y="341"/>
                    </a:lnTo>
                    <a:lnTo>
                      <a:pt x="187" y="343"/>
                    </a:lnTo>
                    <a:lnTo>
                      <a:pt x="192" y="343"/>
                    </a:lnTo>
                    <a:lnTo>
                      <a:pt x="198" y="340"/>
                    </a:lnTo>
                    <a:lnTo>
                      <a:pt x="201" y="337"/>
                    </a:lnTo>
                    <a:lnTo>
                      <a:pt x="204" y="330"/>
                    </a:lnTo>
                    <a:lnTo>
                      <a:pt x="206" y="327"/>
                    </a:lnTo>
                    <a:lnTo>
                      <a:pt x="208" y="325"/>
                    </a:lnTo>
                    <a:lnTo>
                      <a:pt x="214" y="313"/>
                    </a:lnTo>
                    <a:lnTo>
                      <a:pt x="215" y="308"/>
                    </a:lnTo>
                    <a:lnTo>
                      <a:pt x="219" y="302"/>
                    </a:lnTo>
                    <a:lnTo>
                      <a:pt x="220" y="297"/>
                    </a:lnTo>
                    <a:lnTo>
                      <a:pt x="222" y="294"/>
                    </a:lnTo>
                    <a:lnTo>
                      <a:pt x="225" y="284"/>
                    </a:lnTo>
                    <a:lnTo>
                      <a:pt x="227" y="281"/>
                    </a:lnTo>
                    <a:lnTo>
                      <a:pt x="228" y="276"/>
                    </a:lnTo>
                    <a:lnTo>
                      <a:pt x="231" y="270"/>
                    </a:lnTo>
                    <a:lnTo>
                      <a:pt x="231" y="265"/>
                    </a:lnTo>
                    <a:lnTo>
                      <a:pt x="234" y="256"/>
                    </a:lnTo>
                    <a:lnTo>
                      <a:pt x="234" y="251"/>
                    </a:lnTo>
                    <a:lnTo>
                      <a:pt x="236" y="246"/>
                    </a:lnTo>
                    <a:lnTo>
                      <a:pt x="236" y="243"/>
                    </a:lnTo>
                    <a:lnTo>
                      <a:pt x="238" y="239"/>
                    </a:lnTo>
                    <a:lnTo>
                      <a:pt x="238" y="229"/>
                    </a:lnTo>
                    <a:lnTo>
                      <a:pt x="239" y="224"/>
                    </a:lnTo>
                    <a:lnTo>
                      <a:pt x="239" y="197"/>
                    </a:lnTo>
                    <a:lnTo>
                      <a:pt x="241" y="189"/>
                    </a:lnTo>
                    <a:lnTo>
                      <a:pt x="239" y="182"/>
                    </a:lnTo>
                    <a:lnTo>
                      <a:pt x="239" y="163"/>
                    </a:lnTo>
                    <a:lnTo>
                      <a:pt x="236" y="144"/>
                    </a:lnTo>
                    <a:lnTo>
                      <a:pt x="230" y="110"/>
                    </a:lnTo>
                    <a:lnTo>
                      <a:pt x="223" y="95"/>
                    </a:lnTo>
                    <a:lnTo>
                      <a:pt x="217" y="79"/>
                    </a:lnTo>
                    <a:lnTo>
                      <a:pt x="208" y="58"/>
                    </a:lnTo>
                    <a:lnTo>
                      <a:pt x="198" y="46"/>
                    </a:lnTo>
                    <a:lnTo>
                      <a:pt x="195" y="41"/>
                    </a:lnTo>
                    <a:lnTo>
                      <a:pt x="190" y="36"/>
                    </a:lnTo>
                    <a:lnTo>
                      <a:pt x="187" y="31"/>
                    </a:lnTo>
                    <a:lnTo>
                      <a:pt x="179" y="23"/>
                    </a:lnTo>
                    <a:lnTo>
                      <a:pt x="174" y="20"/>
                    </a:lnTo>
                    <a:lnTo>
                      <a:pt x="170" y="16"/>
                    </a:lnTo>
                    <a:lnTo>
                      <a:pt x="162" y="11"/>
                    </a:lnTo>
                    <a:lnTo>
                      <a:pt x="157" y="9"/>
                    </a:lnTo>
                    <a:lnTo>
                      <a:pt x="152" y="6"/>
                    </a:lnTo>
                    <a:lnTo>
                      <a:pt x="146" y="3"/>
                    </a:lnTo>
                    <a:lnTo>
                      <a:pt x="133" y="0"/>
                    </a:lnTo>
                    <a:lnTo>
                      <a:pt x="106" y="0"/>
                    </a:lnTo>
                    <a:lnTo>
                      <a:pt x="94" y="3"/>
                    </a:lnTo>
                    <a:lnTo>
                      <a:pt x="87" y="6"/>
                    </a:lnTo>
                    <a:lnTo>
                      <a:pt x="83" y="9"/>
                    </a:lnTo>
                    <a:lnTo>
                      <a:pt x="78" y="11"/>
                    </a:lnTo>
                    <a:lnTo>
                      <a:pt x="70" y="16"/>
                    </a:lnTo>
                    <a:lnTo>
                      <a:pt x="65" y="20"/>
                    </a:lnTo>
                    <a:lnTo>
                      <a:pt x="60" y="23"/>
                    </a:lnTo>
                    <a:lnTo>
                      <a:pt x="53" y="31"/>
                    </a:lnTo>
                    <a:lnTo>
                      <a:pt x="49" y="36"/>
                    </a:lnTo>
                    <a:lnTo>
                      <a:pt x="45" y="41"/>
                    </a:lnTo>
                    <a:lnTo>
                      <a:pt x="42" y="46"/>
                    </a:lnTo>
                    <a:lnTo>
                      <a:pt x="32" y="58"/>
                    </a:lnTo>
                    <a:lnTo>
                      <a:pt x="23" y="79"/>
                    </a:lnTo>
                    <a:lnTo>
                      <a:pt x="16" y="95"/>
                    </a:lnTo>
                    <a:lnTo>
                      <a:pt x="10" y="110"/>
                    </a:lnTo>
                    <a:lnTo>
                      <a:pt x="4" y="144"/>
                    </a:lnTo>
                    <a:lnTo>
                      <a:pt x="0" y="163"/>
                    </a:lnTo>
                    <a:lnTo>
                      <a:pt x="0" y="224"/>
                    </a:lnTo>
                    <a:lnTo>
                      <a:pt x="2" y="229"/>
                    </a:lnTo>
                    <a:lnTo>
                      <a:pt x="2" y="237"/>
                    </a:lnTo>
                    <a:lnTo>
                      <a:pt x="4" y="242"/>
                    </a:lnTo>
                    <a:lnTo>
                      <a:pt x="4" y="245"/>
                    </a:lnTo>
                    <a:lnTo>
                      <a:pt x="5" y="250"/>
                    </a:lnTo>
                    <a:lnTo>
                      <a:pt x="5" y="253"/>
                    </a:lnTo>
                    <a:lnTo>
                      <a:pt x="8" y="262"/>
                    </a:lnTo>
                    <a:lnTo>
                      <a:pt x="8" y="265"/>
                    </a:lnTo>
                    <a:lnTo>
                      <a:pt x="10" y="269"/>
                    </a:lnTo>
                    <a:lnTo>
                      <a:pt x="10" y="273"/>
                    </a:lnTo>
                    <a:lnTo>
                      <a:pt x="13" y="280"/>
                    </a:lnTo>
                    <a:lnTo>
                      <a:pt x="15" y="284"/>
                    </a:lnTo>
                    <a:lnTo>
                      <a:pt x="16" y="288"/>
                    </a:lnTo>
                    <a:lnTo>
                      <a:pt x="16" y="292"/>
                    </a:lnTo>
                    <a:lnTo>
                      <a:pt x="27" y="314"/>
                    </a:lnTo>
                    <a:lnTo>
                      <a:pt x="29" y="321"/>
                    </a:lnTo>
                    <a:lnTo>
                      <a:pt x="35" y="327"/>
                    </a:lnTo>
                    <a:lnTo>
                      <a:pt x="32" y="324"/>
                    </a:lnTo>
                    <a:lnTo>
                      <a:pt x="38" y="330"/>
                    </a:lnTo>
                    <a:lnTo>
                      <a:pt x="42" y="332"/>
                    </a:lnTo>
                    <a:lnTo>
                      <a:pt x="51" y="332"/>
                    </a:lnTo>
                    <a:lnTo>
                      <a:pt x="54" y="330"/>
                    </a:lnTo>
                    <a:lnTo>
                      <a:pt x="60" y="324"/>
                    </a:lnTo>
                    <a:lnTo>
                      <a:pt x="62" y="321"/>
                    </a:lnTo>
                    <a:lnTo>
                      <a:pt x="62" y="311"/>
                    </a:lnTo>
                    <a:lnTo>
                      <a:pt x="60" y="308"/>
                    </a:lnTo>
                    <a:lnTo>
                      <a:pt x="57" y="305"/>
                    </a:lnTo>
                    <a:lnTo>
                      <a:pt x="56" y="302"/>
                    </a:lnTo>
                    <a:lnTo>
                      <a:pt x="48" y="286"/>
                    </a:lnTo>
                    <a:lnTo>
                      <a:pt x="48" y="281"/>
                    </a:lnTo>
                    <a:lnTo>
                      <a:pt x="43" y="272"/>
                    </a:lnTo>
                    <a:lnTo>
                      <a:pt x="42" y="267"/>
                    </a:lnTo>
                    <a:lnTo>
                      <a:pt x="42" y="262"/>
                    </a:lnTo>
                    <a:lnTo>
                      <a:pt x="40" y="259"/>
                    </a:lnTo>
                    <a:lnTo>
                      <a:pt x="40" y="256"/>
                    </a:lnTo>
                    <a:lnTo>
                      <a:pt x="37" y="246"/>
                    </a:lnTo>
                    <a:lnTo>
                      <a:pt x="37" y="243"/>
                    </a:lnTo>
                    <a:lnTo>
                      <a:pt x="35" y="239"/>
                    </a:lnTo>
                    <a:lnTo>
                      <a:pt x="35" y="235"/>
                    </a:lnTo>
                    <a:lnTo>
                      <a:pt x="34" y="231"/>
                    </a:lnTo>
                    <a:lnTo>
                      <a:pt x="34" y="223"/>
                    </a:lnTo>
                    <a:lnTo>
                      <a:pt x="32" y="218"/>
                    </a:lnTo>
                    <a:lnTo>
                      <a:pt x="32" y="193"/>
                    </a:lnTo>
                    <a:lnTo>
                      <a:pt x="32" y="166"/>
                    </a:lnTo>
                    <a:lnTo>
                      <a:pt x="34" y="159"/>
                    </a:lnTo>
                    <a:lnTo>
                      <a:pt x="35" y="150"/>
                    </a:lnTo>
                    <a:lnTo>
                      <a:pt x="42" y="120"/>
                    </a:lnTo>
                    <a:lnTo>
                      <a:pt x="45" y="112"/>
                    </a:lnTo>
                    <a:lnTo>
                      <a:pt x="45" y="104"/>
                    </a:lnTo>
                    <a:lnTo>
                      <a:pt x="48" y="99"/>
                    </a:lnTo>
                    <a:lnTo>
                      <a:pt x="51" y="91"/>
                    </a:lnTo>
                    <a:lnTo>
                      <a:pt x="60" y="74"/>
                    </a:lnTo>
                    <a:lnTo>
                      <a:pt x="62" y="71"/>
                    </a:lnTo>
                    <a:lnTo>
                      <a:pt x="67" y="65"/>
                    </a:lnTo>
                    <a:lnTo>
                      <a:pt x="70" y="60"/>
                    </a:lnTo>
                    <a:lnTo>
                      <a:pt x="75" y="55"/>
                    </a:lnTo>
                    <a:lnTo>
                      <a:pt x="78" y="50"/>
                    </a:lnTo>
                    <a:lnTo>
                      <a:pt x="79" y="49"/>
                    </a:lnTo>
                    <a:lnTo>
                      <a:pt x="84" y="46"/>
                    </a:lnTo>
                    <a:lnTo>
                      <a:pt x="89" y="41"/>
                    </a:lnTo>
                    <a:lnTo>
                      <a:pt x="91" y="39"/>
                    </a:lnTo>
                    <a:lnTo>
                      <a:pt x="95" y="38"/>
                    </a:lnTo>
                    <a:lnTo>
                      <a:pt x="100" y="35"/>
                    </a:lnTo>
                    <a:lnTo>
                      <a:pt x="103" y="35"/>
                    </a:lnTo>
                    <a:lnTo>
                      <a:pt x="110" y="33"/>
                    </a:lnTo>
                    <a:lnTo>
                      <a:pt x="113" y="31"/>
                    </a:lnTo>
                    <a:lnTo>
                      <a:pt x="121" y="31"/>
                    </a:lnTo>
                    <a:lnTo>
                      <a:pt x="127" y="31"/>
                    </a:lnTo>
                    <a:lnTo>
                      <a:pt x="130" y="33"/>
                    </a:lnTo>
                    <a:lnTo>
                      <a:pt x="136" y="35"/>
                    </a:lnTo>
                    <a:lnTo>
                      <a:pt x="140" y="35"/>
                    </a:lnTo>
                    <a:lnTo>
                      <a:pt x="144" y="38"/>
                    </a:lnTo>
                    <a:lnTo>
                      <a:pt x="149" y="39"/>
                    </a:lnTo>
                    <a:lnTo>
                      <a:pt x="151" y="41"/>
                    </a:lnTo>
                    <a:lnTo>
                      <a:pt x="155" y="46"/>
                    </a:lnTo>
                    <a:lnTo>
                      <a:pt x="160" y="49"/>
                    </a:lnTo>
                    <a:lnTo>
                      <a:pt x="162" y="50"/>
                    </a:lnTo>
                    <a:lnTo>
                      <a:pt x="165" y="55"/>
                    </a:lnTo>
                    <a:lnTo>
                      <a:pt x="170" y="60"/>
                    </a:lnTo>
                    <a:lnTo>
                      <a:pt x="173" y="65"/>
                    </a:lnTo>
                    <a:lnTo>
                      <a:pt x="178" y="71"/>
                    </a:lnTo>
                    <a:lnTo>
                      <a:pt x="179" y="74"/>
                    </a:lnTo>
                    <a:lnTo>
                      <a:pt x="189" y="91"/>
                    </a:lnTo>
                    <a:lnTo>
                      <a:pt x="192" y="99"/>
                    </a:lnTo>
                    <a:lnTo>
                      <a:pt x="195" y="104"/>
                    </a:lnTo>
                    <a:lnTo>
                      <a:pt x="195" y="112"/>
                    </a:lnTo>
                    <a:lnTo>
                      <a:pt x="198" y="120"/>
                    </a:lnTo>
                    <a:lnTo>
                      <a:pt x="204" y="150"/>
                    </a:lnTo>
                    <a:lnTo>
                      <a:pt x="206" y="159"/>
                    </a:lnTo>
                    <a:lnTo>
                      <a:pt x="208" y="166"/>
                    </a:lnTo>
                    <a:lnTo>
                      <a:pt x="208" y="185"/>
                    </a:lnTo>
                    <a:lnTo>
                      <a:pt x="209" y="196"/>
                    </a:lnTo>
                    <a:lnTo>
                      <a:pt x="211" y="188"/>
                    </a:lnTo>
                    <a:lnTo>
                      <a:pt x="208" y="194"/>
                    </a:lnTo>
                    <a:lnTo>
                      <a:pt x="208" y="218"/>
                    </a:lnTo>
                    <a:lnTo>
                      <a:pt x="206" y="223"/>
                    </a:lnTo>
                    <a:lnTo>
                      <a:pt x="206" y="232"/>
                    </a:lnTo>
                    <a:lnTo>
                      <a:pt x="204" y="237"/>
                    </a:lnTo>
                    <a:lnTo>
                      <a:pt x="204" y="240"/>
                    </a:lnTo>
                    <a:lnTo>
                      <a:pt x="203" y="245"/>
                    </a:lnTo>
                    <a:lnTo>
                      <a:pt x="203" y="250"/>
                    </a:lnTo>
                    <a:lnTo>
                      <a:pt x="200" y="259"/>
                    </a:lnTo>
                    <a:lnTo>
                      <a:pt x="200" y="264"/>
                    </a:lnTo>
                    <a:lnTo>
                      <a:pt x="198" y="269"/>
                    </a:lnTo>
                    <a:lnTo>
                      <a:pt x="197" y="272"/>
                    </a:lnTo>
                    <a:lnTo>
                      <a:pt x="193" y="281"/>
                    </a:lnTo>
                    <a:lnTo>
                      <a:pt x="192" y="284"/>
                    </a:lnTo>
                    <a:lnTo>
                      <a:pt x="190" y="289"/>
                    </a:lnTo>
                    <a:lnTo>
                      <a:pt x="187" y="295"/>
                    </a:lnTo>
                    <a:lnTo>
                      <a:pt x="185" y="300"/>
                    </a:lnTo>
                    <a:lnTo>
                      <a:pt x="182" y="306"/>
                    </a:lnTo>
                    <a:lnTo>
                      <a:pt x="178" y="311"/>
                    </a:lnTo>
                    <a:lnTo>
                      <a:pt x="176" y="318"/>
                    </a:lnTo>
                    <a:lnTo>
                      <a:pt x="174" y="321"/>
                    </a:lnTo>
                    <a:lnTo>
                      <a:pt x="176" y="318"/>
                    </a:lnTo>
                    <a:close/>
                  </a:path>
                </a:pathLst>
              </a:custGeom>
              <a:solidFill>
                <a:schemeClr val="tx2"/>
              </a:solidFill>
              <a:ln w="12700" cmpd="sng">
                <a:solidFill>
                  <a:schemeClr val="tx2"/>
                </a:solidFill>
                <a:round/>
                <a:headEnd/>
                <a:tailEnd/>
              </a:ln>
            </p:spPr>
            <p:txBody>
              <a:bodyPr/>
              <a:lstStyle/>
              <a:p>
                <a:endParaRPr lang="tr-TR"/>
              </a:p>
            </p:txBody>
          </p:sp>
          <p:sp>
            <p:nvSpPr>
              <p:cNvPr id="185554" name="Rectangle 39"/>
              <p:cNvSpPr>
                <a:spLocks noChangeArrowheads="1"/>
              </p:cNvSpPr>
              <p:nvPr/>
            </p:nvSpPr>
            <p:spPr bwMode="auto">
              <a:xfrm>
                <a:off x="3040" y="1222"/>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latin typeface="Swiss 721 SWA" charset="0"/>
                  </a:rPr>
                  <a:t>0/0</a:t>
                </a:r>
                <a:endParaRPr kumimoji="0" lang="en-US" altLang="tr-TR" sz="2800" b="1"/>
              </a:p>
            </p:txBody>
          </p:sp>
          <p:sp>
            <p:nvSpPr>
              <p:cNvPr id="185555" name="Freeform 40"/>
              <p:cNvSpPr>
                <a:spLocks/>
              </p:cNvSpPr>
              <p:nvPr/>
            </p:nvSpPr>
            <p:spPr bwMode="auto">
              <a:xfrm>
                <a:off x="2980" y="1473"/>
                <a:ext cx="36" cy="125"/>
              </a:xfrm>
              <a:custGeom>
                <a:avLst/>
                <a:gdLst>
                  <a:gd name="T0" fmla="*/ 0 w 36"/>
                  <a:gd name="T1" fmla="*/ 108 h 125"/>
                  <a:gd name="T2" fmla="*/ 0 w 36"/>
                  <a:gd name="T3" fmla="*/ 113 h 125"/>
                  <a:gd name="T4" fmla="*/ 1 w 36"/>
                  <a:gd name="T5" fmla="*/ 117 h 125"/>
                  <a:gd name="T6" fmla="*/ 5 w 36"/>
                  <a:gd name="T7" fmla="*/ 121 h 125"/>
                  <a:gd name="T8" fmla="*/ 8 w 36"/>
                  <a:gd name="T9" fmla="*/ 122 h 125"/>
                  <a:gd name="T10" fmla="*/ 11 w 36"/>
                  <a:gd name="T11" fmla="*/ 125 h 125"/>
                  <a:gd name="T12" fmla="*/ 19 w 36"/>
                  <a:gd name="T13" fmla="*/ 125 h 125"/>
                  <a:gd name="T14" fmla="*/ 24 w 36"/>
                  <a:gd name="T15" fmla="*/ 124 h 125"/>
                  <a:gd name="T16" fmla="*/ 27 w 36"/>
                  <a:gd name="T17" fmla="*/ 121 h 125"/>
                  <a:gd name="T18" fmla="*/ 28 w 36"/>
                  <a:gd name="T19" fmla="*/ 117 h 125"/>
                  <a:gd name="T20" fmla="*/ 32 w 36"/>
                  <a:gd name="T21" fmla="*/ 114 h 125"/>
                  <a:gd name="T22" fmla="*/ 32 w 36"/>
                  <a:gd name="T23" fmla="*/ 111 h 125"/>
                  <a:gd name="T24" fmla="*/ 36 w 36"/>
                  <a:gd name="T25" fmla="*/ 18 h 125"/>
                  <a:gd name="T26" fmla="*/ 36 w 36"/>
                  <a:gd name="T27" fmla="*/ 13 h 125"/>
                  <a:gd name="T28" fmla="*/ 35 w 36"/>
                  <a:gd name="T29" fmla="*/ 8 h 125"/>
                  <a:gd name="T30" fmla="*/ 32 w 36"/>
                  <a:gd name="T31" fmla="*/ 5 h 125"/>
                  <a:gd name="T32" fmla="*/ 28 w 36"/>
                  <a:gd name="T33" fmla="*/ 4 h 125"/>
                  <a:gd name="T34" fmla="*/ 25 w 36"/>
                  <a:gd name="T35" fmla="*/ 0 h 125"/>
                  <a:gd name="T36" fmla="*/ 17 w 36"/>
                  <a:gd name="T37" fmla="*/ 0 h 125"/>
                  <a:gd name="T38" fmla="*/ 13 w 36"/>
                  <a:gd name="T39" fmla="*/ 2 h 125"/>
                  <a:gd name="T40" fmla="*/ 9 w 36"/>
                  <a:gd name="T41" fmla="*/ 5 h 125"/>
                  <a:gd name="T42" fmla="*/ 8 w 36"/>
                  <a:gd name="T43" fmla="*/ 8 h 125"/>
                  <a:gd name="T44" fmla="*/ 5 w 36"/>
                  <a:gd name="T45" fmla="*/ 11 h 125"/>
                  <a:gd name="T46" fmla="*/ 5 w 36"/>
                  <a:gd name="T47" fmla="*/ 15 h 125"/>
                  <a:gd name="T48" fmla="*/ 0 w 36"/>
                  <a:gd name="T49" fmla="*/ 108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 h="125">
                    <a:moveTo>
                      <a:pt x="0" y="108"/>
                    </a:moveTo>
                    <a:lnTo>
                      <a:pt x="0" y="113"/>
                    </a:lnTo>
                    <a:lnTo>
                      <a:pt x="1" y="117"/>
                    </a:lnTo>
                    <a:lnTo>
                      <a:pt x="5" y="121"/>
                    </a:lnTo>
                    <a:lnTo>
                      <a:pt x="8" y="122"/>
                    </a:lnTo>
                    <a:lnTo>
                      <a:pt x="11" y="125"/>
                    </a:lnTo>
                    <a:lnTo>
                      <a:pt x="19" y="125"/>
                    </a:lnTo>
                    <a:lnTo>
                      <a:pt x="24" y="124"/>
                    </a:lnTo>
                    <a:lnTo>
                      <a:pt x="27" y="121"/>
                    </a:lnTo>
                    <a:lnTo>
                      <a:pt x="28" y="117"/>
                    </a:lnTo>
                    <a:lnTo>
                      <a:pt x="32" y="114"/>
                    </a:lnTo>
                    <a:lnTo>
                      <a:pt x="32" y="111"/>
                    </a:lnTo>
                    <a:lnTo>
                      <a:pt x="36" y="18"/>
                    </a:lnTo>
                    <a:lnTo>
                      <a:pt x="36" y="13"/>
                    </a:lnTo>
                    <a:lnTo>
                      <a:pt x="35" y="8"/>
                    </a:lnTo>
                    <a:lnTo>
                      <a:pt x="32" y="5"/>
                    </a:lnTo>
                    <a:lnTo>
                      <a:pt x="28" y="4"/>
                    </a:lnTo>
                    <a:lnTo>
                      <a:pt x="25" y="0"/>
                    </a:lnTo>
                    <a:lnTo>
                      <a:pt x="17" y="0"/>
                    </a:lnTo>
                    <a:lnTo>
                      <a:pt x="13" y="2"/>
                    </a:lnTo>
                    <a:lnTo>
                      <a:pt x="9" y="5"/>
                    </a:lnTo>
                    <a:lnTo>
                      <a:pt x="8" y="8"/>
                    </a:lnTo>
                    <a:lnTo>
                      <a:pt x="5" y="11"/>
                    </a:lnTo>
                    <a:lnTo>
                      <a:pt x="5" y="15"/>
                    </a:lnTo>
                    <a:lnTo>
                      <a:pt x="0" y="108"/>
                    </a:lnTo>
                    <a:close/>
                  </a:path>
                </a:pathLst>
              </a:custGeom>
              <a:solidFill>
                <a:schemeClr val="tx2"/>
              </a:solidFill>
              <a:ln w="9525">
                <a:solidFill>
                  <a:schemeClr val="tx2"/>
                </a:solidFill>
                <a:round/>
                <a:headEnd/>
                <a:tailEnd/>
              </a:ln>
            </p:spPr>
            <p:txBody>
              <a:bodyPr/>
              <a:lstStyle/>
              <a:p>
                <a:endParaRPr lang="tr-TR"/>
              </a:p>
            </p:txBody>
          </p:sp>
          <p:sp>
            <p:nvSpPr>
              <p:cNvPr id="185556" name="Freeform 41"/>
              <p:cNvSpPr>
                <a:spLocks/>
              </p:cNvSpPr>
              <p:nvPr/>
            </p:nvSpPr>
            <p:spPr bwMode="auto">
              <a:xfrm>
                <a:off x="2985" y="1494"/>
                <a:ext cx="96" cy="111"/>
              </a:xfrm>
              <a:custGeom>
                <a:avLst/>
                <a:gdLst>
                  <a:gd name="T0" fmla="*/ 3 w 96"/>
                  <a:gd name="T1" fmla="*/ 85 h 111"/>
                  <a:gd name="T2" fmla="*/ 0 w 96"/>
                  <a:gd name="T3" fmla="*/ 92 h 111"/>
                  <a:gd name="T4" fmla="*/ 0 w 96"/>
                  <a:gd name="T5" fmla="*/ 96 h 111"/>
                  <a:gd name="T6" fmla="*/ 1 w 96"/>
                  <a:gd name="T7" fmla="*/ 101 h 111"/>
                  <a:gd name="T8" fmla="*/ 3 w 96"/>
                  <a:gd name="T9" fmla="*/ 104 h 111"/>
                  <a:gd name="T10" fmla="*/ 6 w 96"/>
                  <a:gd name="T11" fmla="*/ 107 h 111"/>
                  <a:gd name="T12" fmla="*/ 12 w 96"/>
                  <a:gd name="T13" fmla="*/ 111 h 111"/>
                  <a:gd name="T14" fmla="*/ 17 w 96"/>
                  <a:gd name="T15" fmla="*/ 111 h 111"/>
                  <a:gd name="T16" fmla="*/ 22 w 96"/>
                  <a:gd name="T17" fmla="*/ 109 h 111"/>
                  <a:gd name="T18" fmla="*/ 25 w 96"/>
                  <a:gd name="T19" fmla="*/ 107 h 111"/>
                  <a:gd name="T20" fmla="*/ 28 w 96"/>
                  <a:gd name="T21" fmla="*/ 104 h 111"/>
                  <a:gd name="T22" fmla="*/ 93 w 96"/>
                  <a:gd name="T23" fmla="*/ 25 h 111"/>
                  <a:gd name="T24" fmla="*/ 96 w 96"/>
                  <a:gd name="T25" fmla="*/ 19 h 111"/>
                  <a:gd name="T26" fmla="*/ 96 w 96"/>
                  <a:gd name="T27" fmla="*/ 14 h 111"/>
                  <a:gd name="T28" fmla="*/ 95 w 96"/>
                  <a:gd name="T29" fmla="*/ 9 h 111"/>
                  <a:gd name="T30" fmla="*/ 93 w 96"/>
                  <a:gd name="T31" fmla="*/ 6 h 111"/>
                  <a:gd name="T32" fmla="*/ 90 w 96"/>
                  <a:gd name="T33" fmla="*/ 3 h 111"/>
                  <a:gd name="T34" fmla="*/ 83 w 96"/>
                  <a:gd name="T35" fmla="*/ 0 h 111"/>
                  <a:gd name="T36" fmla="*/ 79 w 96"/>
                  <a:gd name="T37" fmla="*/ 0 h 111"/>
                  <a:gd name="T38" fmla="*/ 74 w 96"/>
                  <a:gd name="T39" fmla="*/ 2 h 111"/>
                  <a:gd name="T40" fmla="*/ 71 w 96"/>
                  <a:gd name="T41" fmla="*/ 3 h 111"/>
                  <a:gd name="T42" fmla="*/ 68 w 96"/>
                  <a:gd name="T43" fmla="*/ 6 h 111"/>
                  <a:gd name="T44" fmla="*/ 3 w 96"/>
                  <a:gd name="T45" fmla="*/ 85 h 1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6" h="111">
                    <a:moveTo>
                      <a:pt x="3" y="85"/>
                    </a:moveTo>
                    <a:lnTo>
                      <a:pt x="0" y="92"/>
                    </a:lnTo>
                    <a:lnTo>
                      <a:pt x="0" y="96"/>
                    </a:lnTo>
                    <a:lnTo>
                      <a:pt x="1" y="101"/>
                    </a:lnTo>
                    <a:lnTo>
                      <a:pt x="3" y="104"/>
                    </a:lnTo>
                    <a:lnTo>
                      <a:pt x="6" y="107"/>
                    </a:lnTo>
                    <a:lnTo>
                      <a:pt x="12" y="111"/>
                    </a:lnTo>
                    <a:lnTo>
                      <a:pt x="17" y="111"/>
                    </a:lnTo>
                    <a:lnTo>
                      <a:pt x="22" y="109"/>
                    </a:lnTo>
                    <a:lnTo>
                      <a:pt x="25" y="107"/>
                    </a:lnTo>
                    <a:lnTo>
                      <a:pt x="28" y="104"/>
                    </a:lnTo>
                    <a:lnTo>
                      <a:pt x="93" y="25"/>
                    </a:lnTo>
                    <a:lnTo>
                      <a:pt x="96" y="19"/>
                    </a:lnTo>
                    <a:lnTo>
                      <a:pt x="96" y="14"/>
                    </a:lnTo>
                    <a:lnTo>
                      <a:pt x="95" y="9"/>
                    </a:lnTo>
                    <a:lnTo>
                      <a:pt x="93" y="6"/>
                    </a:lnTo>
                    <a:lnTo>
                      <a:pt x="90" y="3"/>
                    </a:lnTo>
                    <a:lnTo>
                      <a:pt x="83" y="0"/>
                    </a:lnTo>
                    <a:lnTo>
                      <a:pt x="79" y="0"/>
                    </a:lnTo>
                    <a:lnTo>
                      <a:pt x="74" y="2"/>
                    </a:lnTo>
                    <a:lnTo>
                      <a:pt x="71" y="3"/>
                    </a:lnTo>
                    <a:lnTo>
                      <a:pt x="68" y="6"/>
                    </a:lnTo>
                    <a:lnTo>
                      <a:pt x="3" y="85"/>
                    </a:lnTo>
                    <a:close/>
                  </a:path>
                </a:pathLst>
              </a:custGeom>
              <a:solidFill>
                <a:schemeClr val="tx2"/>
              </a:solidFill>
              <a:ln w="9525">
                <a:solidFill>
                  <a:schemeClr val="tx2"/>
                </a:solidFill>
                <a:round/>
                <a:headEnd/>
                <a:tailEnd/>
              </a:ln>
            </p:spPr>
            <p:txBody>
              <a:bodyPr/>
              <a:lstStyle/>
              <a:p>
                <a:endParaRPr lang="tr-TR"/>
              </a:p>
            </p:txBody>
          </p:sp>
        </p:grpSp>
        <p:sp>
          <p:nvSpPr>
            <p:cNvPr id="185549" name="Freeform 42"/>
            <p:cNvSpPr>
              <a:spLocks/>
            </p:cNvSpPr>
            <p:nvPr/>
          </p:nvSpPr>
          <p:spPr bwMode="auto">
            <a:xfrm>
              <a:off x="4547" y="1494"/>
              <a:ext cx="32" cy="125"/>
            </a:xfrm>
            <a:custGeom>
              <a:avLst/>
              <a:gdLst>
                <a:gd name="T0" fmla="*/ 0 w 32"/>
                <a:gd name="T1" fmla="*/ 109 h 125"/>
                <a:gd name="T2" fmla="*/ 0 w 32"/>
                <a:gd name="T3" fmla="*/ 114 h 125"/>
                <a:gd name="T4" fmla="*/ 2 w 32"/>
                <a:gd name="T5" fmla="*/ 117 h 125"/>
                <a:gd name="T6" fmla="*/ 8 w 32"/>
                <a:gd name="T7" fmla="*/ 123 h 125"/>
                <a:gd name="T8" fmla="*/ 11 w 32"/>
                <a:gd name="T9" fmla="*/ 125 h 125"/>
                <a:gd name="T10" fmla="*/ 21 w 32"/>
                <a:gd name="T11" fmla="*/ 125 h 125"/>
                <a:gd name="T12" fmla="*/ 24 w 32"/>
                <a:gd name="T13" fmla="*/ 123 h 125"/>
                <a:gd name="T14" fmla="*/ 30 w 32"/>
                <a:gd name="T15" fmla="*/ 117 h 125"/>
                <a:gd name="T16" fmla="*/ 32 w 32"/>
                <a:gd name="T17" fmla="*/ 114 h 125"/>
                <a:gd name="T18" fmla="*/ 32 w 32"/>
                <a:gd name="T19" fmla="*/ 11 h 125"/>
                <a:gd name="T20" fmla="*/ 30 w 32"/>
                <a:gd name="T21" fmla="*/ 8 h 125"/>
                <a:gd name="T22" fmla="*/ 24 w 32"/>
                <a:gd name="T23" fmla="*/ 2 h 125"/>
                <a:gd name="T24" fmla="*/ 21 w 32"/>
                <a:gd name="T25" fmla="*/ 0 h 125"/>
                <a:gd name="T26" fmla="*/ 11 w 32"/>
                <a:gd name="T27" fmla="*/ 0 h 125"/>
                <a:gd name="T28" fmla="*/ 8 w 32"/>
                <a:gd name="T29" fmla="*/ 2 h 125"/>
                <a:gd name="T30" fmla="*/ 2 w 32"/>
                <a:gd name="T31" fmla="*/ 8 h 125"/>
                <a:gd name="T32" fmla="*/ 0 w 32"/>
                <a:gd name="T33" fmla="*/ 11 h 125"/>
                <a:gd name="T34" fmla="*/ 0 w 32"/>
                <a:gd name="T35" fmla="*/ 16 h 125"/>
                <a:gd name="T36" fmla="*/ 0 w 32"/>
                <a:gd name="T37" fmla="*/ 109 h 1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25">
                  <a:moveTo>
                    <a:pt x="0" y="109"/>
                  </a:moveTo>
                  <a:lnTo>
                    <a:pt x="0" y="114"/>
                  </a:lnTo>
                  <a:lnTo>
                    <a:pt x="2" y="117"/>
                  </a:lnTo>
                  <a:lnTo>
                    <a:pt x="8" y="123"/>
                  </a:lnTo>
                  <a:lnTo>
                    <a:pt x="11" y="125"/>
                  </a:lnTo>
                  <a:lnTo>
                    <a:pt x="21" y="125"/>
                  </a:lnTo>
                  <a:lnTo>
                    <a:pt x="24" y="123"/>
                  </a:lnTo>
                  <a:lnTo>
                    <a:pt x="30" y="117"/>
                  </a:lnTo>
                  <a:lnTo>
                    <a:pt x="32" y="114"/>
                  </a:lnTo>
                  <a:lnTo>
                    <a:pt x="32" y="11"/>
                  </a:lnTo>
                  <a:lnTo>
                    <a:pt x="30" y="8"/>
                  </a:lnTo>
                  <a:lnTo>
                    <a:pt x="24" y="2"/>
                  </a:lnTo>
                  <a:lnTo>
                    <a:pt x="21" y="0"/>
                  </a:lnTo>
                  <a:lnTo>
                    <a:pt x="11" y="0"/>
                  </a:lnTo>
                  <a:lnTo>
                    <a:pt x="8" y="2"/>
                  </a:lnTo>
                  <a:lnTo>
                    <a:pt x="2" y="8"/>
                  </a:lnTo>
                  <a:lnTo>
                    <a:pt x="0" y="11"/>
                  </a:lnTo>
                  <a:lnTo>
                    <a:pt x="0" y="16"/>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50" name="Freeform 43"/>
            <p:cNvSpPr>
              <a:spLocks/>
            </p:cNvSpPr>
            <p:nvPr/>
          </p:nvSpPr>
          <p:spPr bwMode="auto">
            <a:xfrm>
              <a:off x="4552" y="1538"/>
              <a:ext cx="101" cy="95"/>
            </a:xfrm>
            <a:custGeom>
              <a:avLst/>
              <a:gdLst>
                <a:gd name="T0" fmla="*/ 5 w 101"/>
                <a:gd name="T1" fmla="*/ 68 h 95"/>
                <a:gd name="T2" fmla="*/ 3 w 101"/>
                <a:gd name="T3" fmla="*/ 71 h 95"/>
                <a:gd name="T4" fmla="*/ 0 w 101"/>
                <a:gd name="T5" fmla="*/ 74 h 95"/>
                <a:gd name="T6" fmla="*/ 0 w 101"/>
                <a:gd name="T7" fmla="*/ 82 h 95"/>
                <a:gd name="T8" fmla="*/ 1 w 101"/>
                <a:gd name="T9" fmla="*/ 87 h 95"/>
                <a:gd name="T10" fmla="*/ 5 w 101"/>
                <a:gd name="T11" fmla="*/ 90 h 95"/>
                <a:gd name="T12" fmla="*/ 8 w 101"/>
                <a:gd name="T13" fmla="*/ 92 h 95"/>
                <a:gd name="T14" fmla="*/ 11 w 101"/>
                <a:gd name="T15" fmla="*/ 95 h 95"/>
                <a:gd name="T16" fmla="*/ 19 w 101"/>
                <a:gd name="T17" fmla="*/ 95 h 95"/>
                <a:gd name="T18" fmla="*/ 24 w 101"/>
                <a:gd name="T19" fmla="*/ 93 h 95"/>
                <a:gd name="T20" fmla="*/ 27 w 101"/>
                <a:gd name="T21" fmla="*/ 90 h 95"/>
                <a:gd name="T22" fmla="*/ 96 w 101"/>
                <a:gd name="T23" fmla="*/ 27 h 95"/>
                <a:gd name="T24" fmla="*/ 98 w 101"/>
                <a:gd name="T25" fmla="*/ 24 h 95"/>
                <a:gd name="T26" fmla="*/ 101 w 101"/>
                <a:gd name="T27" fmla="*/ 21 h 95"/>
                <a:gd name="T28" fmla="*/ 101 w 101"/>
                <a:gd name="T29" fmla="*/ 13 h 95"/>
                <a:gd name="T30" fmla="*/ 100 w 101"/>
                <a:gd name="T31" fmla="*/ 8 h 95"/>
                <a:gd name="T32" fmla="*/ 96 w 101"/>
                <a:gd name="T33" fmla="*/ 5 h 95"/>
                <a:gd name="T34" fmla="*/ 93 w 101"/>
                <a:gd name="T35" fmla="*/ 3 h 95"/>
                <a:gd name="T36" fmla="*/ 90 w 101"/>
                <a:gd name="T37" fmla="*/ 0 h 95"/>
                <a:gd name="T38" fmla="*/ 82 w 101"/>
                <a:gd name="T39" fmla="*/ 0 h 95"/>
                <a:gd name="T40" fmla="*/ 77 w 101"/>
                <a:gd name="T41" fmla="*/ 2 h 95"/>
                <a:gd name="T42" fmla="*/ 74 w 101"/>
                <a:gd name="T43" fmla="*/ 5 h 95"/>
                <a:gd name="T44" fmla="*/ 5 w 101"/>
                <a:gd name="T45" fmla="*/ 68 h 9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95">
                  <a:moveTo>
                    <a:pt x="5" y="68"/>
                  </a:moveTo>
                  <a:lnTo>
                    <a:pt x="3" y="71"/>
                  </a:lnTo>
                  <a:lnTo>
                    <a:pt x="0" y="74"/>
                  </a:lnTo>
                  <a:lnTo>
                    <a:pt x="0" y="82"/>
                  </a:lnTo>
                  <a:lnTo>
                    <a:pt x="1" y="87"/>
                  </a:lnTo>
                  <a:lnTo>
                    <a:pt x="5" y="90"/>
                  </a:lnTo>
                  <a:lnTo>
                    <a:pt x="8" y="92"/>
                  </a:lnTo>
                  <a:lnTo>
                    <a:pt x="11" y="95"/>
                  </a:lnTo>
                  <a:lnTo>
                    <a:pt x="19" y="95"/>
                  </a:lnTo>
                  <a:lnTo>
                    <a:pt x="24" y="93"/>
                  </a:lnTo>
                  <a:lnTo>
                    <a:pt x="27" y="90"/>
                  </a:lnTo>
                  <a:lnTo>
                    <a:pt x="96" y="27"/>
                  </a:lnTo>
                  <a:lnTo>
                    <a:pt x="98" y="24"/>
                  </a:lnTo>
                  <a:lnTo>
                    <a:pt x="101" y="21"/>
                  </a:lnTo>
                  <a:lnTo>
                    <a:pt x="101" y="13"/>
                  </a:lnTo>
                  <a:lnTo>
                    <a:pt x="100" y="8"/>
                  </a:lnTo>
                  <a:lnTo>
                    <a:pt x="96" y="5"/>
                  </a:lnTo>
                  <a:lnTo>
                    <a:pt x="93" y="3"/>
                  </a:lnTo>
                  <a:lnTo>
                    <a:pt x="90" y="0"/>
                  </a:lnTo>
                  <a:lnTo>
                    <a:pt x="82" y="0"/>
                  </a:lnTo>
                  <a:lnTo>
                    <a:pt x="77" y="2"/>
                  </a:lnTo>
                  <a:lnTo>
                    <a:pt x="74" y="5"/>
                  </a:lnTo>
                  <a:lnTo>
                    <a:pt x="5"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51" name="Freeform 44"/>
            <p:cNvSpPr>
              <a:spLocks/>
            </p:cNvSpPr>
            <p:nvPr/>
          </p:nvSpPr>
          <p:spPr bwMode="auto">
            <a:xfrm>
              <a:off x="3005" y="1878"/>
              <a:ext cx="106" cy="92"/>
            </a:xfrm>
            <a:custGeom>
              <a:avLst/>
              <a:gdLst>
                <a:gd name="T0" fmla="*/ 25 w 106"/>
                <a:gd name="T1" fmla="*/ 3 h 92"/>
                <a:gd name="T2" fmla="*/ 19 w 106"/>
                <a:gd name="T3" fmla="*/ 0 h 92"/>
                <a:gd name="T4" fmla="*/ 14 w 106"/>
                <a:gd name="T5" fmla="*/ 0 h 92"/>
                <a:gd name="T6" fmla="*/ 10 w 106"/>
                <a:gd name="T7" fmla="*/ 2 h 92"/>
                <a:gd name="T8" fmla="*/ 7 w 106"/>
                <a:gd name="T9" fmla="*/ 3 h 92"/>
                <a:gd name="T10" fmla="*/ 3 w 106"/>
                <a:gd name="T11" fmla="*/ 6 h 92"/>
                <a:gd name="T12" fmla="*/ 0 w 106"/>
                <a:gd name="T13" fmla="*/ 13 h 92"/>
                <a:gd name="T14" fmla="*/ 0 w 106"/>
                <a:gd name="T15" fmla="*/ 17 h 92"/>
                <a:gd name="T16" fmla="*/ 2 w 106"/>
                <a:gd name="T17" fmla="*/ 22 h 92"/>
                <a:gd name="T18" fmla="*/ 3 w 106"/>
                <a:gd name="T19" fmla="*/ 25 h 92"/>
                <a:gd name="T20" fmla="*/ 7 w 106"/>
                <a:gd name="T21" fmla="*/ 29 h 92"/>
                <a:gd name="T22" fmla="*/ 81 w 106"/>
                <a:gd name="T23" fmla="*/ 89 h 92"/>
                <a:gd name="T24" fmla="*/ 87 w 106"/>
                <a:gd name="T25" fmla="*/ 92 h 92"/>
                <a:gd name="T26" fmla="*/ 92 w 106"/>
                <a:gd name="T27" fmla="*/ 92 h 92"/>
                <a:gd name="T28" fmla="*/ 97 w 106"/>
                <a:gd name="T29" fmla="*/ 90 h 92"/>
                <a:gd name="T30" fmla="*/ 100 w 106"/>
                <a:gd name="T31" fmla="*/ 89 h 92"/>
                <a:gd name="T32" fmla="*/ 103 w 106"/>
                <a:gd name="T33" fmla="*/ 85 h 92"/>
                <a:gd name="T34" fmla="*/ 106 w 106"/>
                <a:gd name="T35" fmla="*/ 79 h 92"/>
                <a:gd name="T36" fmla="*/ 106 w 106"/>
                <a:gd name="T37" fmla="*/ 74 h 92"/>
                <a:gd name="T38" fmla="*/ 105 w 106"/>
                <a:gd name="T39" fmla="*/ 70 h 92"/>
                <a:gd name="T40" fmla="*/ 103 w 106"/>
                <a:gd name="T41" fmla="*/ 66 h 92"/>
                <a:gd name="T42" fmla="*/ 100 w 106"/>
                <a:gd name="T43" fmla="*/ 63 h 92"/>
                <a:gd name="T44" fmla="*/ 25 w 106"/>
                <a:gd name="T45" fmla="*/ 3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6" h="92">
                  <a:moveTo>
                    <a:pt x="25" y="3"/>
                  </a:moveTo>
                  <a:lnTo>
                    <a:pt x="19" y="0"/>
                  </a:lnTo>
                  <a:lnTo>
                    <a:pt x="14" y="0"/>
                  </a:lnTo>
                  <a:lnTo>
                    <a:pt x="10" y="2"/>
                  </a:lnTo>
                  <a:lnTo>
                    <a:pt x="7" y="3"/>
                  </a:lnTo>
                  <a:lnTo>
                    <a:pt x="3" y="6"/>
                  </a:lnTo>
                  <a:lnTo>
                    <a:pt x="0" y="13"/>
                  </a:lnTo>
                  <a:lnTo>
                    <a:pt x="0" y="17"/>
                  </a:lnTo>
                  <a:lnTo>
                    <a:pt x="2" y="22"/>
                  </a:lnTo>
                  <a:lnTo>
                    <a:pt x="3" y="25"/>
                  </a:lnTo>
                  <a:lnTo>
                    <a:pt x="7" y="29"/>
                  </a:lnTo>
                  <a:lnTo>
                    <a:pt x="81" y="89"/>
                  </a:lnTo>
                  <a:lnTo>
                    <a:pt x="87" y="92"/>
                  </a:lnTo>
                  <a:lnTo>
                    <a:pt x="92" y="92"/>
                  </a:lnTo>
                  <a:lnTo>
                    <a:pt x="97" y="90"/>
                  </a:lnTo>
                  <a:lnTo>
                    <a:pt x="100" y="89"/>
                  </a:lnTo>
                  <a:lnTo>
                    <a:pt x="103" y="85"/>
                  </a:lnTo>
                  <a:lnTo>
                    <a:pt x="106" y="79"/>
                  </a:lnTo>
                  <a:lnTo>
                    <a:pt x="106" y="74"/>
                  </a:lnTo>
                  <a:lnTo>
                    <a:pt x="105" y="70"/>
                  </a:lnTo>
                  <a:lnTo>
                    <a:pt x="103" y="66"/>
                  </a:lnTo>
                  <a:lnTo>
                    <a:pt x="100" y="63"/>
                  </a:lnTo>
                  <a:lnTo>
                    <a:pt x="2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552" name="Freeform 45"/>
            <p:cNvSpPr>
              <a:spLocks/>
            </p:cNvSpPr>
            <p:nvPr/>
          </p:nvSpPr>
          <p:spPr bwMode="auto">
            <a:xfrm>
              <a:off x="3000" y="1878"/>
              <a:ext cx="51" cy="136"/>
            </a:xfrm>
            <a:custGeom>
              <a:avLst/>
              <a:gdLst>
                <a:gd name="T0" fmla="*/ 32 w 51"/>
                <a:gd name="T1" fmla="*/ 13 h 136"/>
                <a:gd name="T2" fmla="*/ 29 w 51"/>
                <a:gd name="T3" fmla="*/ 6 h 136"/>
                <a:gd name="T4" fmla="*/ 26 w 51"/>
                <a:gd name="T5" fmla="*/ 3 h 136"/>
                <a:gd name="T6" fmla="*/ 21 w 51"/>
                <a:gd name="T7" fmla="*/ 2 h 136"/>
                <a:gd name="T8" fmla="*/ 18 w 51"/>
                <a:gd name="T9" fmla="*/ 0 h 136"/>
                <a:gd name="T10" fmla="*/ 13 w 51"/>
                <a:gd name="T11" fmla="*/ 0 h 136"/>
                <a:gd name="T12" fmla="*/ 7 w 51"/>
                <a:gd name="T13" fmla="*/ 3 h 136"/>
                <a:gd name="T14" fmla="*/ 4 w 51"/>
                <a:gd name="T15" fmla="*/ 6 h 136"/>
                <a:gd name="T16" fmla="*/ 2 w 51"/>
                <a:gd name="T17" fmla="*/ 11 h 136"/>
                <a:gd name="T18" fmla="*/ 0 w 51"/>
                <a:gd name="T19" fmla="*/ 14 h 136"/>
                <a:gd name="T20" fmla="*/ 0 w 51"/>
                <a:gd name="T21" fmla="*/ 19 h 136"/>
                <a:gd name="T22" fmla="*/ 19 w 51"/>
                <a:gd name="T23" fmla="*/ 123 h 136"/>
                <a:gd name="T24" fmla="*/ 23 w 51"/>
                <a:gd name="T25" fmla="*/ 130 h 136"/>
                <a:gd name="T26" fmla="*/ 26 w 51"/>
                <a:gd name="T27" fmla="*/ 133 h 136"/>
                <a:gd name="T28" fmla="*/ 30 w 51"/>
                <a:gd name="T29" fmla="*/ 134 h 136"/>
                <a:gd name="T30" fmla="*/ 34 w 51"/>
                <a:gd name="T31" fmla="*/ 136 h 136"/>
                <a:gd name="T32" fmla="*/ 38 w 51"/>
                <a:gd name="T33" fmla="*/ 136 h 136"/>
                <a:gd name="T34" fmla="*/ 45 w 51"/>
                <a:gd name="T35" fmla="*/ 133 h 136"/>
                <a:gd name="T36" fmla="*/ 48 w 51"/>
                <a:gd name="T37" fmla="*/ 130 h 136"/>
                <a:gd name="T38" fmla="*/ 49 w 51"/>
                <a:gd name="T39" fmla="*/ 125 h 136"/>
                <a:gd name="T40" fmla="*/ 51 w 51"/>
                <a:gd name="T41" fmla="*/ 122 h 136"/>
                <a:gd name="T42" fmla="*/ 51 w 51"/>
                <a:gd name="T43" fmla="*/ 117 h 136"/>
                <a:gd name="T44" fmla="*/ 32 w 51"/>
                <a:gd name="T45" fmla="*/ 13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136">
                  <a:moveTo>
                    <a:pt x="32" y="13"/>
                  </a:moveTo>
                  <a:lnTo>
                    <a:pt x="29" y="6"/>
                  </a:lnTo>
                  <a:lnTo>
                    <a:pt x="26" y="3"/>
                  </a:lnTo>
                  <a:lnTo>
                    <a:pt x="21" y="2"/>
                  </a:lnTo>
                  <a:lnTo>
                    <a:pt x="18" y="0"/>
                  </a:lnTo>
                  <a:lnTo>
                    <a:pt x="13" y="0"/>
                  </a:lnTo>
                  <a:lnTo>
                    <a:pt x="7" y="3"/>
                  </a:lnTo>
                  <a:lnTo>
                    <a:pt x="4" y="6"/>
                  </a:lnTo>
                  <a:lnTo>
                    <a:pt x="2" y="11"/>
                  </a:lnTo>
                  <a:lnTo>
                    <a:pt x="0" y="14"/>
                  </a:lnTo>
                  <a:lnTo>
                    <a:pt x="0" y="19"/>
                  </a:lnTo>
                  <a:lnTo>
                    <a:pt x="19" y="123"/>
                  </a:lnTo>
                  <a:lnTo>
                    <a:pt x="23" y="130"/>
                  </a:lnTo>
                  <a:lnTo>
                    <a:pt x="26" y="133"/>
                  </a:lnTo>
                  <a:lnTo>
                    <a:pt x="30" y="134"/>
                  </a:lnTo>
                  <a:lnTo>
                    <a:pt x="34" y="136"/>
                  </a:lnTo>
                  <a:lnTo>
                    <a:pt x="38" y="136"/>
                  </a:lnTo>
                  <a:lnTo>
                    <a:pt x="45" y="133"/>
                  </a:lnTo>
                  <a:lnTo>
                    <a:pt x="48" y="130"/>
                  </a:lnTo>
                  <a:lnTo>
                    <a:pt x="49" y="125"/>
                  </a:lnTo>
                  <a:lnTo>
                    <a:pt x="51" y="122"/>
                  </a:lnTo>
                  <a:lnTo>
                    <a:pt x="51" y="117"/>
                  </a:lnTo>
                  <a:lnTo>
                    <a:pt x="3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sp>
        <p:nvSpPr>
          <p:cNvPr id="185350" name="Rectangle 46"/>
          <p:cNvSpPr>
            <a:spLocks noChangeArrowheads="1"/>
          </p:cNvSpPr>
          <p:nvPr/>
        </p:nvSpPr>
        <p:spPr bwMode="auto">
          <a:xfrm>
            <a:off x="6075363" y="5027613"/>
            <a:ext cx="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2400">
              <a:solidFill>
                <a:srgbClr val="6666FF"/>
              </a:solidFill>
            </a:endParaRPr>
          </a:p>
        </p:txBody>
      </p:sp>
      <p:sp>
        <p:nvSpPr>
          <p:cNvPr id="185351" name="Rectangle 47"/>
          <p:cNvSpPr>
            <a:spLocks noChangeArrowheads="1"/>
          </p:cNvSpPr>
          <p:nvPr/>
        </p:nvSpPr>
        <p:spPr bwMode="auto">
          <a:xfrm>
            <a:off x="6556375" y="5027613"/>
            <a:ext cx="0"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900" b="1">
              <a:solidFill>
                <a:srgbClr val="FF3300"/>
              </a:solidFill>
            </a:endParaRPr>
          </a:p>
        </p:txBody>
      </p:sp>
      <p:grpSp>
        <p:nvGrpSpPr>
          <p:cNvPr id="534576" name="Group 48"/>
          <p:cNvGrpSpPr>
            <a:grpSpLocks/>
          </p:cNvGrpSpPr>
          <p:nvPr/>
        </p:nvGrpSpPr>
        <p:grpSpPr bwMode="auto">
          <a:xfrm>
            <a:off x="4387850" y="4392613"/>
            <a:ext cx="4432300" cy="1909762"/>
            <a:chOff x="2764" y="2783"/>
            <a:chExt cx="2792" cy="1203"/>
          </a:xfrm>
        </p:grpSpPr>
        <p:sp>
          <p:nvSpPr>
            <p:cNvPr id="185369" name="Rectangle 49"/>
            <p:cNvSpPr>
              <a:spLocks noChangeArrowheads="1"/>
            </p:cNvSpPr>
            <p:nvPr/>
          </p:nvSpPr>
          <p:spPr bwMode="auto">
            <a:xfrm>
              <a:off x="2893" y="2798"/>
              <a:ext cx="52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Present </a:t>
              </a:r>
              <a:endParaRPr kumimoji="0" lang="en-US" altLang="tr-TR" sz="2400">
                <a:solidFill>
                  <a:srgbClr val="00FF00"/>
                </a:solidFill>
              </a:endParaRPr>
            </a:p>
          </p:txBody>
        </p:sp>
        <p:sp>
          <p:nvSpPr>
            <p:cNvPr id="185370" name="Rectangle 50"/>
            <p:cNvSpPr>
              <a:spLocks noChangeArrowheads="1"/>
            </p:cNvSpPr>
            <p:nvPr/>
          </p:nvSpPr>
          <p:spPr bwMode="auto">
            <a:xfrm>
              <a:off x="2973" y="2980"/>
              <a:ext cx="33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State</a:t>
              </a:r>
              <a:endParaRPr kumimoji="0" lang="en-US" altLang="tr-TR" sz="2400">
                <a:solidFill>
                  <a:srgbClr val="00FF00"/>
                </a:solidFill>
              </a:endParaRPr>
            </a:p>
          </p:txBody>
        </p:sp>
        <p:sp>
          <p:nvSpPr>
            <p:cNvPr id="185371" name="Rectangle 51"/>
            <p:cNvSpPr>
              <a:spLocks noChangeArrowheads="1"/>
            </p:cNvSpPr>
            <p:nvPr/>
          </p:nvSpPr>
          <p:spPr bwMode="auto">
            <a:xfrm>
              <a:off x="3306" y="298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372" name="Rectangle 52"/>
            <p:cNvSpPr>
              <a:spLocks noChangeArrowheads="1"/>
            </p:cNvSpPr>
            <p:nvPr/>
          </p:nvSpPr>
          <p:spPr bwMode="auto">
            <a:xfrm>
              <a:off x="3691" y="2798"/>
              <a:ext cx="672"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Next State</a:t>
              </a:r>
              <a:endParaRPr kumimoji="0" lang="en-US" altLang="tr-TR" sz="2400">
                <a:solidFill>
                  <a:srgbClr val="00FF00"/>
                </a:solidFill>
              </a:endParaRPr>
            </a:p>
          </p:txBody>
        </p:sp>
        <p:sp>
          <p:nvSpPr>
            <p:cNvPr id="185373" name="Rectangle 53"/>
            <p:cNvSpPr>
              <a:spLocks noChangeArrowheads="1"/>
            </p:cNvSpPr>
            <p:nvPr/>
          </p:nvSpPr>
          <p:spPr bwMode="auto">
            <a:xfrm>
              <a:off x="4369" y="279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374" name="Rectangle 54"/>
            <p:cNvSpPr>
              <a:spLocks noChangeArrowheads="1"/>
            </p:cNvSpPr>
            <p:nvPr/>
          </p:nvSpPr>
          <p:spPr bwMode="auto">
            <a:xfrm>
              <a:off x="3730" y="2980"/>
              <a:ext cx="592"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x=0   x=1</a:t>
              </a:r>
              <a:endParaRPr kumimoji="0" lang="en-US" altLang="tr-TR" sz="2400">
                <a:solidFill>
                  <a:srgbClr val="00FF00"/>
                </a:solidFill>
              </a:endParaRPr>
            </a:p>
          </p:txBody>
        </p:sp>
        <p:sp>
          <p:nvSpPr>
            <p:cNvPr id="185375" name="Rectangle 55"/>
            <p:cNvSpPr>
              <a:spLocks noChangeArrowheads="1"/>
            </p:cNvSpPr>
            <p:nvPr/>
          </p:nvSpPr>
          <p:spPr bwMode="auto">
            <a:xfrm>
              <a:off x="4329" y="298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376" name="Rectangle 56"/>
            <p:cNvSpPr>
              <a:spLocks noChangeArrowheads="1"/>
            </p:cNvSpPr>
            <p:nvPr/>
          </p:nvSpPr>
          <p:spPr bwMode="auto">
            <a:xfrm>
              <a:off x="4809" y="2798"/>
              <a:ext cx="47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Output</a:t>
              </a:r>
              <a:endParaRPr kumimoji="0" lang="en-US" altLang="tr-TR" sz="2400">
                <a:solidFill>
                  <a:srgbClr val="00FF00"/>
                </a:solidFill>
              </a:endParaRPr>
            </a:p>
          </p:txBody>
        </p:sp>
        <p:sp>
          <p:nvSpPr>
            <p:cNvPr id="185377" name="Rectangle 57"/>
            <p:cNvSpPr>
              <a:spLocks noChangeArrowheads="1"/>
            </p:cNvSpPr>
            <p:nvPr/>
          </p:nvSpPr>
          <p:spPr bwMode="auto">
            <a:xfrm>
              <a:off x="5290" y="279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378" name="Rectangle 58"/>
            <p:cNvSpPr>
              <a:spLocks noChangeArrowheads="1"/>
            </p:cNvSpPr>
            <p:nvPr/>
          </p:nvSpPr>
          <p:spPr bwMode="auto">
            <a:xfrm>
              <a:off x="4751" y="2980"/>
              <a:ext cx="592"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x=0   x=1</a:t>
              </a:r>
              <a:endParaRPr kumimoji="0" lang="en-US" altLang="tr-TR" sz="2400">
                <a:solidFill>
                  <a:srgbClr val="00FF00"/>
                </a:solidFill>
              </a:endParaRPr>
            </a:p>
          </p:txBody>
        </p:sp>
        <p:sp>
          <p:nvSpPr>
            <p:cNvPr id="185379" name="Rectangle 59"/>
            <p:cNvSpPr>
              <a:spLocks noChangeArrowheads="1"/>
            </p:cNvSpPr>
            <p:nvPr/>
          </p:nvSpPr>
          <p:spPr bwMode="auto">
            <a:xfrm>
              <a:off x="5350" y="298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380" name="Rectangle 60"/>
            <p:cNvSpPr>
              <a:spLocks noChangeArrowheads="1"/>
            </p:cNvSpPr>
            <p:nvPr/>
          </p:nvSpPr>
          <p:spPr bwMode="auto">
            <a:xfrm>
              <a:off x="2764" y="2783"/>
              <a:ext cx="9"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381" name="Line 61"/>
            <p:cNvSpPr>
              <a:spLocks noChangeShapeType="1"/>
            </p:cNvSpPr>
            <p:nvPr/>
          </p:nvSpPr>
          <p:spPr bwMode="auto">
            <a:xfrm>
              <a:off x="2764" y="2783"/>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82" name="Line 62"/>
            <p:cNvSpPr>
              <a:spLocks noChangeShapeType="1"/>
            </p:cNvSpPr>
            <p:nvPr/>
          </p:nvSpPr>
          <p:spPr bwMode="auto">
            <a:xfrm>
              <a:off x="2764" y="2783"/>
              <a:ext cx="1" cy="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83" name="Rectangle 63"/>
            <p:cNvSpPr>
              <a:spLocks noChangeArrowheads="1"/>
            </p:cNvSpPr>
            <p:nvPr/>
          </p:nvSpPr>
          <p:spPr bwMode="auto">
            <a:xfrm>
              <a:off x="2764" y="2783"/>
              <a:ext cx="9"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384" name="Line 64"/>
            <p:cNvSpPr>
              <a:spLocks noChangeShapeType="1"/>
            </p:cNvSpPr>
            <p:nvPr/>
          </p:nvSpPr>
          <p:spPr bwMode="auto">
            <a:xfrm>
              <a:off x="2764" y="2783"/>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85" name="Line 65"/>
            <p:cNvSpPr>
              <a:spLocks noChangeShapeType="1"/>
            </p:cNvSpPr>
            <p:nvPr/>
          </p:nvSpPr>
          <p:spPr bwMode="auto">
            <a:xfrm>
              <a:off x="2764" y="2783"/>
              <a:ext cx="1" cy="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86" name="Rectangle 66"/>
            <p:cNvSpPr>
              <a:spLocks noChangeArrowheads="1"/>
            </p:cNvSpPr>
            <p:nvPr/>
          </p:nvSpPr>
          <p:spPr bwMode="auto">
            <a:xfrm>
              <a:off x="2773" y="2783"/>
              <a:ext cx="733"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387" name="Line 67"/>
            <p:cNvSpPr>
              <a:spLocks noChangeShapeType="1"/>
            </p:cNvSpPr>
            <p:nvPr/>
          </p:nvSpPr>
          <p:spPr bwMode="auto">
            <a:xfrm>
              <a:off x="2773" y="2783"/>
              <a:ext cx="73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88" name="Rectangle 68"/>
            <p:cNvSpPr>
              <a:spLocks noChangeArrowheads="1"/>
            </p:cNvSpPr>
            <p:nvPr/>
          </p:nvSpPr>
          <p:spPr bwMode="auto">
            <a:xfrm>
              <a:off x="3506" y="2783"/>
              <a:ext cx="10"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389" name="Line 69"/>
            <p:cNvSpPr>
              <a:spLocks noChangeShapeType="1"/>
            </p:cNvSpPr>
            <p:nvPr/>
          </p:nvSpPr>
          <p:spPr bwMode="auto">
            <a:xfrm>
              <a:off x="3506" y="2783"/>
              <a:ext cx="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90" name="Line 70"/>
            <p:cNvSpPr>
              <a:spLocks noChangeShapeType="1"/>
            </p:cNvSpPr>
            <p:nvPr/>
          </p:nvSpPr>
          <p:spPr bwMode="auto">
            <a:xfrm>
              <a:off x="3506" y="2783"/>
              <a:ext cx="1" cy="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91" name="Rectangle 71"/>
            <p:cNvSpPr>
              <a:spLocks noChangeArrowheads="1"/>
            </p:cNvSpPr>
            <p:nvPr/>
          </p:nvSpPr>
          <p:spPr bwMode="auto">
            <a:xfrm>
              <a:off x="3516" y="2783"/>
              <a:ext cx="1030"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392" name="Line 72"/>
            <p:cNvSpPr>
              <a:spLocks noChangeShapeType="1"/>
            </p:cNvSpPr>
            <p:nvPr/>
          </p:nvSpPr>
          <p:spPr bwMode="auto">
            <a:xfrm>
              <a:off x="3516" y="2783"/>
              <a:ext cx="103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93" name="Rectangle 73"/>
            <p:cNvSpPr>
              <a:spLocks noChangeArrowheads="1"/>
            </p:cNvSpPr>
            <p:nvPr/>
          </p:nvSpPr>
          <p:spPr bwMode="auto">
            <a:xfrm>
              <a:off x="4546" y="2783"/>
              <a:ext cx="9"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394" name="Line 74"/>
            <p:cNvSpPr>
              <a:spLocks noChangeShapeType="1"/>
            </p:cNvSpPr>
            <p:nvPr/>
          </p:nvSpPr>
          <p:spPr bwMode="auto">
            <a:xfrm>
              <a:off x="4546" y="2783"/>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95" name="Line 75"/>
            <p:cNvSpPr>
              <a:spLocks noChangeShapeType="1"/>
            </p:cNvSpPr>
            <p:nvPr/>
          </p:nvSpPr>
          <p:spPr bwMode="auto">
            <a:xfrm>
              <a:off x="4546" y="2783"/>
              <a:ext cx="1" cy="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96" name="Rectangle 76"/>
            <p:cNvSpPr>
              <a:spLocks noChangeArrowheads="1"/>
            </p:cNvSpPr>
            <p:nvPr/>
          </p:nvSpPr>
          <p:spPr bwMode="auto">
            <a:xfrm>
              <a:off x="4555" y="2783"/>
              <a:ext cx="992"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397" name="Line 77"/>
            <p:cNvSpPr>
              <a:spLocks noChangeShapeType="1"/>
            </p:cNvSpPr>
            <p:nvPr/>
          </p:nvSpPr>
          <p:spPr bwMode="auto">
            <a:xfrm>
              <a:off x="4555" y="2783"/>
              <a:ext cx="99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398" name="Rectangle 78"/>
            <p:cNvSpPr>
              <a:spLocks noChangeArrowheads="1"/>
            </p:cNvSpPr>
            <p:nvPr/>
          </p:nvSpPr>
          <p:spPr bwMode="auto">
            <a:xfrm>
              <a:off x="5547" y="2783"/>
              <a:ext cx="9"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399" name="Line 79"/>
            <p:cNvSpPr>
              <a:spLocks noChangeShapeType="1"/>
            </p:cNvSpPr>
            <p:nvPr/>
          </p:nvSpPr>
          <p:spPr bwMode="auto">
            <a:xfrm>
              <a:off x="5547" y="2783"/>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00" name="Line 80"/>
            <p:cNvSpPr>
              <a:spLocks noChangeShapeType="1"/>
            </p:cNvSpPr>
            <p:nvPr/>
          </p:nvSpPr>
          <p:spPr bwMode="auto">
            <a:xfrm>
              <a:off x="5547" y="2783"/>
              <a:ext cx="1" cy="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01" name="Rectangle 81"/>
            <p:cNvSpPr>
              <a:spLocks noChangeArrowheads="1"/>
            </p:cNvSpPr>
            <p:nvPr/>
          </p:nvSpPr>
          <p:spPr bwMode="auto">
            <a:xfrm>
              <a:off x="5547" y="2783"/>
              <a:ext cx="9"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02" name="Line 82"/>
            <p:cNvSpPr>
              <a:spLocks noChangeShapeType="1"/>
            </p:cNvSpPr>
            <p:nvPr/>
          </p:nvSpPr>
          <p:spPr bwMode="auto">
            <a:xfrm>
              <a:off x="5547" y="2783"/>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03" name="Line 83"/>
            <p:cNvSpPr>
              <a:spLocks noChangeShapeType="1"/>
            </p:cNvSpPr>
            <p:nvPr/>
          </p:nvSpPr>
          <p:spPr bwMode="auto">
            <a:xfrm>
              <a:off x="5547" y="2783"/>
              <a:ext cx="1" cy="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04" name="Rectangle 84"/>
            <p:cNvSpPr>
              <a:spLocks noChangeArrowheads="1"/>
            </p:cNvSpPr>
            <p:nvPr/>
          </p:nvSpPr>
          <p:spPr bwMode="auto">
            <a:xfrm>
              <a:off x="2764" y="2792"/>
              <a:ext cx="9" cy="3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05" name="Line 85"/>
            <p:cNvSpPr>
              <a:spLocks noChangeShapeType="1"/>
            </p:cNvSpPr>
            <p:nvPr/>
          </p:nvSpPr>
          <p:spPr bwMode="auto">
            <a:xfrm>
              <a:off x="2764" y="2792"/>
              <a:ext cx="1" cy="36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06" name="Rectangle 86"/>
            <p:cNvSpPr>
              <a:spLocks noChangeArrowheads="1"/>
            </p:cNvSpPr>
            <p:nvPr/>
          </p:nvSpPr>
          <p:spPr bwMode="auto">
            <a:xfrm>
              <a:off x="3506" y="2792"/>
              <a:ext cx="10" cy="3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07" name="Rectangle 87"/>
            <p:cNvSpPr>
              <a:spLocks noChangeArrowheads="1"/>
            </p:cNvSpPr>
            <p:nvPr/>
          </p:nvSpPr>
          <p:spPr bwMode="auto">
            <a:xfrm>
              <a:off x="4546" y="2792"/>
              <a:ext cx="9" cy="3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08" name="Line 88"/>
            <p:cNvSpPr>
              <a:spLocks noChangeShapeType="1"/>
            </p:cNvSpPr>
            <p:nvPr/>
          </p:nvSpPr>
          <p:spPr bwMode="auto">
            <a:xfrm>
              <a:off x="4546" y="2792"/>
              <a:ext cx="1" cy="36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09" name="Rectangle 89"/>
            <p:cNvSpPr>
              <a:spLocks noChangeArrowheads="1"/>
            </p:cNvSpPr>
            <p:nvPr/>
          </p:nvSpPr>
          <p:spPr bwMode="auto">
            <a:xfrm>
              <a:off x="5547" y="2792"/>
              <a:ext cx="9" cy="3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10" name="Line 90"/>
            <p:cNvSpPr>
              <a:spLocks noChangeShapeType="1"/>
            </p:cNvSpPr>
            <p:nvPr/>
          </p:nvSpPr>
          <p:spPr bwMode="auto">
            <a:xfrm>
              <a:off x="5547" y="2792"/>
              <a:ext cx="1" cy="36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11" name="Rectangle 91"/>
            <p:cNvSpPr>
              <a:spLocks noChangeArrowheads="1"/>
            </p:cNvSpPr>
            <p:nvPr/>
          </p:nvSpPr>
          <p:spPr bwMode="auto">
            <a:xfrm>
              <a:off x="3084" y="3167"/>
              <a:ext cx="11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A</a:t>
              </a:r>
              <a:endParaRPr kumimoji="0" lang="en-US" altLang="tr-TR" sz="2400">
                <a:solidFill>
                  <a:srgbClr val="00FF00"/>
                </a:solidFill>
              </a:endParaRPr>
            </a:p>
          </p:txBody>
        </p:sp>
        <p:sp>
          <p:nvSpPr>
            <p:cNvPr id="185412" name="Rectangle 92"/>
            <p:cNvSpPr>
              <a:spLocks noChangeArrowheads="1"/>
            </p:cNvSpPr>
            <p:nvPr/>
          </p:nvSpPr>
          <p:spPr bwMode="auto">
            <a:xfrm>
              <a:off x="3195" y="31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13" name="Rectangle 93"/>
            <p:cNvSpPr>
              <a:spLocks noChangeArrowheads="1"/>
            </p:cNvSpPr>
            <p:nvPr/>
          </p:nvSpPr>
          <p:spPr bwMode="auto">
            <a:xfrm>
              <a:off x="4838" y="3167"/>
              <a:ext cx="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2400">
                <a:solidFill>
                  <a:srgbClr val="6666FF"/>
                </a:solidFill>
              </a:endParaRPr>
            </a:p>
          </p:txBody>
        </p:sp>
        <p:sp>
          <p:nvSpPr>
            <p:cNvPr id="185414" name="Rectangle 94"/>
            <p:cNvSpPr>
              <a:spLocks noChangeArrowheads="1"/>
            </p:cNvSpPr>
            <p:nvPr/>
          </p:nvSpPr>
          <p:spPr bwMode="auto">
            <a:xfrm>
              <a:off x="4915" y="3167"/>
              <a:ext cx="26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15" name="Rectangle 95"/>
            <p:cNvSpPr>
              <a:spLocks noChangeArrowheads="1"/>
            </p:cNvSpPr>
            <p:nvPr/>
          </p:nvSpPr>
          <p:spPr bwMode="auto">
            <a:xfrm>
              <a:off x="5185" y="3167"/>
              <a:ext cx="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900" b="1">
                <a:solidFill>
                  <a:srgbClr val="FF3300"/>
                </a:solidFill>
              </a:endParaRPr>
            </a:p>
          </p:txBody>
        </p:sp>
        <p:sp>
          <p:nvSpPr>
            <p:cNvPr id="185416" name="Rectangle 96"/>
            <p:cNvSpPr>
              <a:spLocks noChangeArrowheads="1"/>
            </p:cNvSpPr>
            <p:nvPr/>
          </p:nvSpPr>
          <p:spPr bwMode="auto">
            <a:xfrm>
              <a:off x="5262" y="31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17" name="Line 97"/>
            <p:cNvSpPr>
              <a:spLocks noChangeShapeType="1"/>
            </p:cNvSpPr>
            <p:nvPr/>
          </p:nvSpPr>
          <p:spPr bwMode="auto">
            <a:xfrm>
              <a:off x="2764" y="3156"/>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18" name="Line 98"/>
            <p:cNvSpPr>
              <a:spLocks noChangeShapeType="1"/>
            </p:cNvSpPr>
            <p:nvPr/>
          </p:nvSpPr>
          <p:spPr bwMode="auto">
            <a:xfrm>
              <a:off x="2773" y="3156"/>
              <a:ext cx="73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19" name="Line 99"/>
            <p:cNvSpPr>
              <a:spLocks noChangeShapeType="1"/>
            </p:cNvSpPr>
            <p:nvPr/>
          </p:nvSpPr>
          <p:spPr bwMode="auto">
            <a:xfrm>
              <a:off x="3506" y="3156"/>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0" name="Line 100"/>
            <p:cNvSpPr>
              <a:spLocks noChangeShapeType="1"/>
            </p:cNvSpPr>
            <p:nvPr/>
          </p:nvSpPr>
          <p:spPr bwMode="auto">
            <a:xfrm>
              <a:off x="3506" y="3156"/>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1" name="Line 101"/>
            <p:cNvSpPr>
              <a:spLocks noChangeShapeType="1"/>
            </p:cNvSpPr>
            <p:nvPr/>
          </p:nvSpPr>
          <p:spPr bwMode="auto">
            <a:xfrm>
              <a:off x="3511" y="3156"/>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2" name="Line 102"/>
            <p:cNvSpPr>
              <a:spLocks noChangeShapeType="1"/>
            </p:cNvSpPr>
            <p:nvPr/>
          </p:nvSpPr>
          <p:spPr bwMode="auto">
            <a:xfrm>
              <a:off x="3511" y="3156"/>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3" name="Line 103"/>
            <p:cNvSpPr>
              <a:spLocks noChangeShapeType="1"/>
            </p:cNvSpPr>
            <p:nvPr/>
          </p:nvSpPr>
          <p:spPr bwMode="auto">
            <a:xfrm>
              <a:off x="3516" y="3156"/>
              <a:ext cx="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4" name="Line 104"/>
            <p:cNvSpPr>
              <a:spLocks noChangeShapeType="1"/>
            </p:cNvSpPr>
            <p:nvPr/>
          </p:nvSpPr>
          <p:spPr bwMode="auto">
            <a:xfrm>
              <a:off x="3516" y="3156"/>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5" name="Line 105"/>
            <p:cNvSpPr>
              <a:spLocks noChangeShapeType="1"/>
            </p:cNvSpPr>
            <p:nvPr/>
          </p:nvSpPr>
          <p:spPr bwMode="auto">
            <a:xfrm>
              <a:off x="3520" y="3156"/>
              <a:ext cx="102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6" name="Line 106"/>
            <p:cNvSpPr>
              <a:spLocks noChangeShapeType="1"/>
            </p:cNvSpPr>
            <p:nvPr/>
          </p:nvSpPr>
          <p:spPr bwMode="auto">
            <a:xfrm>
              <a:off x="4546" y="3156"/>
              <a:ext cx="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7" name="Line 107"/>
            <p:cNvSpPr>
              <a:spLocks noChangeShapeType="1"/>
            </p:cNvSpPr>
            <p:nvPr/>
          </p:nvSpPr>
          <p:spPr bwMode="auto">
            <a:xfrm>
              <a:off x="4546" y="3156"/>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8" name="Line 108"/>
            <p:cNvSpPr>
              <a:spLocks noChangeShapeType="1"/>
            </p:cNvSpPr>
            <p:nvPr/>
          </p:nvSpPr>
          <p:spPr bwMode="auto">
            <a:xfrm>
              <a:off x="4550" y="3156"/>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29" name="Line 109"/>
            <p:cNvSpPr>
              <a:spLocks noChangeShapeType="1"/>
            </p:cNvSpPr>
            <p:nvPr/>
          </p:nvSpPr>
          <p:spPr bwMode="auto">
            <a:xfrm>
              <a:off x="4550" y="3156"/>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30" name="Line 110"/>
            <p:cNvSpPr>
              <a:spLocks noChangeShapeType="1"/>
            </p:cNvSpPr>
            <p:nvPr/>
          </p:nvSpPr>
          <p:spPr bwMode="auto">
            <a:xfrm>
              <a:off x="4555" y="3156"/>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31" name="Line 111"/>
            <p:cNvSpPr>
              <a:spLocks noChangeShapeType="1"/>
            </p:cNvSpPr>
            <p:nvPr/>
          </p:nvSpPr>
          <p:spPr bwMode="auto">
            <a:xfrm>
              <a:off x="4555" y="3156"/>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32" name="Line 112"/>
            <p:cNvSpPr>
              <a:spLocks noChangeShapeType="1"/>
            </p:cNvSpPr>
            <p:nvPr/>
          </p:nvSpPr>
          <p:spPr bwMode="auto">
            <a:xfrm>
              <a:off x="4560" y="3156"/>
              <a:ext cx="98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33" name="Line 113"/>
            <p:cNvSpPr>
              <a:spLocks noChangeShapeType="1"/>
            </p:cNvSpPr>
            <p:nvPr/>
          </p:nvSpPr>
          <p:spPr bwMode="auto">
            <a:xfrm>
              <a:off x="5547" y="3156"/>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34" name="Rectangle 114"/>
            <p:cNvSpPr>
              <a:spLocks noChangeArrowheads="1"/>
            </p:cNvSpPr>
            <p:nvPr/>
          </p:nvSpPr>
          <p:spPr bwMode="auto">
            <a:xfrm>
              <a:off x="2764" y="3160"/>
              <a:ext cx="9" cy="1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35" name="Line 115"/>
            <p:cNvSpPr>
              <a:spLocks noChangeShapeType="1"/>
            </p:cNvSpPr>
            <p:nvPr/>
          </p:nvSpPr>
          <p:spPr bwMode="auto">
            <a:xfrm>
              <a:off x="2764" y="3160"/>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36" name="Line 116"/>
            <p:cNvSpPr>
              <a:spLocks noChangeShapeType="1"/>
            </p:cNvSpPr>
            <p:nvPr/>
          </p:nvSpPr>
          <p:spPr bwMode="auto">
            <a:xfrm>
              <a:off x="3508" y="3160"/>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37" name="Rectangle 117"/>
            <p:cNvSpPr>
              <a:spLocks noChangeArrowheads="1"/>
            </p:cNvSpPr>
            <p:nvPr/>
          </p:nvSpPr>
          <p:spPr bwMode="auto">
            <a:xfrm>
              <a:off x="4547" y="3160"/>
              <a:ext cx="5" cy="1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38" name="Line 118"/>
            <p:cNvSpPr>
              <a:spLocks noChangeShapeType="1"/>
            </p:cNvSpPr>
            <p:nvPr/>
          </p:nvSpPr>
          <p:spPr bwMode="auto">
            <a:xfrm>
              <a:off x="4547" y="3160"/>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39" name="Rectangle 119"/>
            <p:cNvSpPr>
              <a:spLocks noChangeArrowheads="1"/>
            </p:cNvSpPr>
            <p:nvPr/>
          </p:nvSpPr>
          <p:spPr bwMode="auto">
            <a:xfrm>
              <a:off x="5547" y="3160"/>
              <a:ext cx="9" cy="1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40" name="Line 120"/>
            <p:cNvSpPr>
              <a:spLocks noChangeShapeType="1"/>
            </p:cNvSpPr>
            <p:nvPr/>
          </p:nvSpPr>
          <p:spPr bwMode="auto">
            <a:xfrm>
              <a:off x="5547" y="3160"/>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41" name="Rectangle 121"/>
            <p:cNvSpPr>
              <a:spLocks noChangeArrowheads="1"/>
            </p:cNvSpPr>
            <p:nvPr/>
          </p:nvSpPr>
          <p:spPr bwMode="auto">
            <a:xfrm>
              <a:off x="3087" y="3353"/>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B</a:t>
              </a:r>
              <a:endParaRPr kumimoji="0" lang="en-US" altLang="tr-TR" sz="2400">
                <a:solidFill>
                  <a:srgbClr val="00FF00"/>
                </a:solidFill>
              </a:endParaRPr>
            </a:p>
          </p:txBody>
        </p:sp>
        <p:sp>
          <p:nvSpPr>
            <p:cNvPr id="185442" name="Rectangle 122"/>
            <p:cNvSpPr>
              <a:spLocks noChangeArrowheads="1"/>
            </p:cNvSpPr>
            <p:nvPr/>
          </p:nvSpPr>
          <p:spPr bwMode="auto">
            <a:xfrm>
              <a:off x="3191" y="33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43" name="Rectangle 123"/>
            <p:cNvSpPr>
              <a:spLocks noChangeArrowheads="1"/>
            </p:cNvSpPr>
            <p:nvPr/>
          </p:nvSpPr>
          <p:spPr bwMode="auto">
            <a:xfrm>
              <a:off x="4030" y="33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44" name="Rectangle 124"/>
            <p:cNvSpPr>
              <a:spLocks noChangeArrowheads="1"/>
            </p:cNvSpPr>
            <p:nvPr/>
          </p:nvSpPr>
          <p:spPr bwMode="auto">
            <a:xfrm>
              <a:off x="5049" y="33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45" name="Line 125"/>
            <p:cNvSpPr>
              <a:spLocks noChangeShapeType="1"/>
            </p:cNvSpPr>
            <p:nvPr/>
          </p:nvSpPr>
          <p:spPr bwMode="auto">
            <a:xfrm>
              <a:off x="2764" y="3342"/>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46" name="Line 126"/>
            <p:cNvSpPr>
              <a:spLocks noChangeShapeType="1"/>
            </p:cNvSpPr>
            <p:nvPr/>
          </p:nvSpPr>
          <p:spPr bwMode="auto">
            <a:xfrm>
              <a:off x="2773" y="3342"/>
              <a:ext cx="73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47" name="Line 127"/>
            <p:cNvSpPr>
              <a:spLocks noChangeShapeType="1"/>
            </p:cNvSpPr>
            <p:nvPr/>
          </p:nvSpPr>
          <p:spPr bwMode="auto">
            <a:xfrm>
              <a:off x="3508" y="3342"/>
              <a:ext cx="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48" name="Line 128"/>
            <p:cNvSpPr>
              <a:spLocks noChangeShapeType="1"/>
            </p:cNvSpPr>
            <p:nvPr/>
          </p:nvSpPr>
          <p:spPr bwMode="auto">
            <a:xfrm>
              <a:off x="3508" y="3342"/>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49" name="Line 129"/>
            <p:cNvSpPr>
              <a:spLocks noChangeShapeType="1"/>
            </p:cNvSpPr>
            <p:nvPr/>
          </p:nvSpPr>
          <p:spPr bwMode="auto">
            <a:xfrm>
              <a:off x="3512" y="3342"/>
              <a:ext cx="103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50" name="Line 130"/>
            <p:cNvSpPr>
              <a:spLocks noChangeShapeType="1"/>
            </p:cNvSpPr>
            <p:nvPr/>
          </p:nvSpPr>
          <p:spPr bwMode="auto">
            <a:xfrm>
              <a:off x="4547" y="3342"/>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51" name="Line 131"/>
            <p:cNvSpPr>
              <a:spLocks noChangeShapeType="1"/>
            </p:cNvSpPr>
            <p:nvPr/>
          </p:nvSpPr>
          <p:spPr bwMode="auto">
            <a:xfrm>
              <a:off x="4547" y="3342"/>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52" name="Line 132"/>
            <p:cNvSpPr>
              <a:spLocks noChangeShapeType="1"/>
            </p:cNvSpPr>
            <p:nvPr/>
          </p:nvSpPr>
          <p:spPr bwMode="auto">
            <a:xfrm>
              <a:off x="4552" y="3342"/>
              <a:ext cx="99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53" name="Line 133"/>
            <p:cNvSpPr>
              <a:spLocks noChangeShapeType="1"/>
            </p:cNvSpPr>
            <p:nvPr/>
          </p:nvSpPr>
          <p:spPr bwMode="auto">
            <a:xfrm>
              <a:off x="5547" y="3342"/>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54" name="Rectangle 134"/>
            <p:cNvSpPr>
              <a:spLocks noChangeArrowheads="1"/>
            </p:cNvSpPr>
            <p:nvPr/>
          </p:nvSpPr>
          <p:spPr bwMode="auto">
            <a:xfrm>
              <a:off x="2764" y="3347"/>
              <a:ext cx="9" cy="1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55" name="Line 135"/>
            <p:cNvSpPr>
              <a:spLocks noChangeShapeType="1"/>
            </p:cNvSpPr>
            <p:nvPr/>
          </p:nvSpPr>
          <p:spPr bwMode="auto">
            <a:xfrm>
              <a:off x="2764" y="3347"/>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56" name="Line 136"/>
            <p:cNvSpPr>
              <a:spLocks noChangeShapeType="1"/>
            </p:cNvSpPr>
            <p:nvPr/>
          </p:nvSpPr>
          <p:spPr bwMode="auto">
            <a:xfrm>
              <a:off x="3508" y="3347"/>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57" name="Rectangle 137"/>
            <p:cNvSpPr>
              <a:spLocks noChangeArrowheads="1"/>
            </p:cNvSpPr>
            <p:nvPr/>
          </p:nvSpPr>
          <p:spPr bwMode="auto">
            <a:xfrm>
              <a:off x="4547" y="3347"/>
              <a:ext cx="5" cy="1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58" name="Line 138"/>
            <p:cNvSpPr>
              <a:spLocks noChangeShapeType="1"/>
            </p:cNvSpPr>
            <p:nvPr/>
          </p:nvSpPr>
          <p:spPr bwMode="auto">
            <a:xfrm>
              <a:off x="4547" y="3347"/>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59" name="Rectangle 139"/>
            <p:cNvSpPr>
              <a:spLocks noChangeArrowheads="1"/>
            </p:cNvSpPr>
            <p:nvPr/>
          </p:nvSpPr>
          <p:spPr bwMode="auto">
            <a:xfrm>
              <a:off x="5547" y="3347"/>
              <a:ext cx="9" cy="1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60" name="Line 140"/>
            <p:cNvSpPr>
              <a:spLocks noChangeShapeType="1"/>
            </p:cNvSpPr>
            <p:nvPr/>
          </p:nvSpPr>
          <p:spPr bwMode="auto">
            <a:xfrm>
              <a:off x="5547" y="3347"/>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61" name="Rectangle 141"/>
            <p:cNvSpPr>
              <a:spLocks noChangeArrowheads="1"/>
            </p:cNvSpPr>
            <p:nvPr/>
          </p:nvSpPr>
          <p:spPr bwMode="auto">
            <a:xfrm>
              <a:off x="3084" y="3539"/>
              <a:ext cx="11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C</a:t>
              </a:r>
              <a:endParaRPr kumimoji="0" lang="en-US" altLang="tr-TR" sz="2400">
                <a:solidFill>
                  <a:srgbClr val="00FF00"/>
                </a:solidFill>
              </a:endParaRPr>
            </a:p>
          </p:txBody>
        </p:sp>
        <p:sp>
          <p:nvSpPr>
            <p:cNvPr id="185462" name="Rectangle 142"/>
            <p:cNvSpPr>
              <a:spLocks noChangeArrowheads="1"/>
            </p:cNvSpPr>
            <p:nvPr/>
          </p:nvSpPr>
          <p:spPr bwMode="auto">
            <a:xfrm>
              <a:off x="3195" y="3539"/>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63" name="Rectangle 143"/>
            <p:cNvSpPr>
              <a:spLocks noChangeArrowheads="1"/>
            </p:cNvSpPr>
            <p:nvPr/>
          </p:nvSpPr>
          <p:spPr bwMode="auto">
            <a:xfrm>
              <a:off x="4030" y="3539"/>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64" name="Rectangle 144"/>
            <p:cNvSpPr>
              <a:spLocks noChangeArrowheads="1"/>
            </p:cNvSpPr>
            <p:nvPr/>
          </p:nvSpPr>
          <p:spPr bwMode="auto">
            <a:xfrm>
              <a:off x="5049" y="3539"/>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65" name="Line 145"/>
            <p:cNvSpPr>
              <a:spLocks noChangeShapeType="1"/>
            </p:cNvSpPr>
            <p:nvPr/>
          </p:nvSpPr>
          <p:spPr bwMode="auto">
            <a:xfrm>
              <a:off x="2764" y="3529"/>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66" name="Line 146"/>
            <p:cNvSpPr>
              <a:spLocks noChangeShapeType="1"/>
            </p:cNvSpPr>
            <p:nvPr/>
          </p:nvSpPr>
          <p:spPr bwMode="auto">
            <a:xfrm>
              <a:off x="2773" y="3529"/>
              <a:ext cx="73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67" name="Line 147"/>
            <p:cNvSpPr>
              <a:spLocks noChangeShapeType="1"/>
            </p:cNvSpPr>
            <p:nvPr/>
          </p:nvSpPr>
          <p:spPr bwMode="auto">
            <a:xfrm>
              <a:off x="3508" y="3529"/>
              <a:ext cx="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68" name="Line 148"/>
            <p:cNvSpPr>
              <a:spLocks noChangeShapeType="1"/>
            </p:cNvSpPr>
            <p:nvPr/>
          </p:nvSpPr>
          <p:spPr bwMode="auto">
            <a:xfrm>
              <a:off x="3508" y="3529"/>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69" name="Line 149"/>
            <p:cNvSpPr>
              <a:spLocks noChangeShapeType="1"/>
            </p:cNvSpPr>
            <p:nvPr/>
          </p:nvSpPr>
          <p:spPr bwMode="auto">
            <a:xfrm>
              <a:off x="3512" y="3529"/>
              <a:ext cx="103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70" name="Line 150"/>
            <p:cNvSpPr>
              <a:spLocks noChangeShapeType="1"/>
            </p:cNvSpPr>
            <p:nvPr/>
          </p:nvSpPr>
          <p:spPr bwMode="auto">
            <a:xfrm>
              <a:off x="4547" y="3529"/>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71" name="Line 151"/>
            <p:cNvSpPr>
              <a:spLocks noChangeShapeType="1"/>
            </p:cNvSpPr>
            <p:nvPr/>
          </p:nvSpPr>
          <p:spPr bwMode="auto">
            <a:xfrm>
              <a:off x="4547" y="3529"/>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72" name="Line 152"/>
            <p:cNvSpPr>
              <a:spLocks noChangeShapeType="1"/>
            </p:cNvSpPr>
            <p:nvPr/>
          </p:nvSpPr>
          <p:spPr bwMode="auto">
            <a:xfrm>
              <a:off x="4552" y="3529"/>
              <a:ext cx="99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73" name="Line 153"/>
            <p:cNvSpPr>
              <a:spLocks noChangeShapeType="1"/>
            </p:cNvSpPr>
            <p:nvPr/>
          </p:nvSpPr>
          <p:spPr bwMode="auto">
            <a:xfrm>
              <a:off x="5547" y="3529"/>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74" name="Rectangle 154"/>
            <p:cNvSpPr>
              <a:spLocks noChangeArrowheads="1"/>
            </p:cNvSpPr>
            <p:nvPr/>
          </p:nvSpPr>
          <p:spPr bwMode="auto">
            <a:xfrm>
              <a:off x="2764" y="3533"/>
              <a:ext cx="9" cy="1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75" name="Line 155"/>
            <p:cNvSpPr>
              <a:spLocks noChangeShapeType="1"/>
            </p:cNvSpPr>
            <p:nvPr/>
          </p:nvSpPr>
          <p:spPr bwMode="auto">
            <a:xfrm>
              <a:off x="2764" y="3533"/>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76" name="Line 156"/>
            <p:cNvSpPr>
              <a:spLocks noChangeShapeType="1"/>
            </p:cNvSpPr>
            <p:nvPr/>
          </p:nvSpPr>
          <p:spPr bwMode="auto">
            <a:xfrm>
              <a:off x="3508" y="3533"/>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77" name="Rectangle 157"/>
            <p:cNvSpPr>
              <a:spLocks noChangeArrowheads="1"/>
            </p:cNvSpPr>
            <p:nvPr/>
          </p:nvSpPr>
          <p:spPr bwMode="auto">
            <a:xfrm>
              <a:off x="4547" y="3533"/>
              <a:ext cx="5" cy="1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78" name="Line 158"/>
            <p:cNvSpPr>
              <a:spLocks noChangeShapeType="1"/>
            </p:cNvSpPr>
            <p:nvPr/>
          </p:nvSpPr>
          <p:spPr bwMode="auto">
            <a:xfrm>
              <a:off x="4547" y="3533"/>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79" name="Rectangle 159"/>
            <p:cNvSpPr>
              <a:spLocks noChangeArrowheads="1"/>
            </p:cNvSpPr>
            <p:nvPr/>
          </p:nvSpPr>
          <p:spPr bwMode="auto">
            <a:xfrm>
              <a:off x="5547" y="3533"/>
              <a:ext cx="9" cy="1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80" name="Line 160"/>
            <p:cNvSpPr>
              <a:spLocks noChangeShapeType="1"/>
            </p:cNvSpPr>
            <p:nvPr/>
          </p:nvSpPr>
          <p:spPr bwMode="auto">
            <a:xfrm>
              <a:off x="5547" y="3533"/>
              <a:ext cx="1" cy="18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81" name="Rectangle 161"/>
            <p:cNvSpPr>
              <a:spLocks noChangeArrowheads="1"/>
            </p:cNvSpPr>
            <p:nvPr/>
          </p:nvSpPr>
          <p:spPr bwMode="auto">
            <a:xfrm>
              <a:off x="3084" y="3726"/>
              <a:ext cx="11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D</a:t>
              </a:r>
              <a:endParaRPr kumimoji="0" lang="en-US" altLang="tr-TR" sz="2400">
                <a:solidFill>
                  <a:srgbClr val="00FF00"/>
                </a:solidFill>
              </a:endParaRPr>
            </a:p>
          </p:txBody>
        </p:sp>
        <p:sp>
          <p:nvSpPr>
            <p:cNvPr id="185482" name="Rectangle 162"/>
            <p:cNvSpPr>
              <a:spLocks noChangeArrowheads="1"/>
            </p:cNvSpPr>
            <p:nvPr/>
          </p:nvSpPr>
          <p:spPr bwMode="auto">
            <a:xfrm>
              <a:off x="3195" y="3726"/>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83" name="Rectangle 163"/>
            <p:cNvSpPr>
              <a:spLocks noChangeArrowheads="1"/>
            </p:cNvSpPr>
            <p:nvPr/>
          </p:nvSpPr>
          <p:spPr bwMode="auto">
            <a:xfrm>
              <a:off x="4030" y="3726"/>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84" name="Rectangle 164"/>
            <p:cNvSpPr>
              <a:spLocks noChangeArrowheads="1"/>
            </p:cNvSpPr>
            <p:nvPr/>
          </p:nvSpPr>
          <p:spPr bwMode="auto">
            <a:xfrm>
              <a:off x="5049" y="3726"/>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rPr>
                <a:t> </a:t>
              </a:r>
              <a:endParaRPr kumimoji="0" lang="en-US" altLang="tr-TR" sz="2400">
                <a:solidFill>
                  <a:srgbClr val="00FF00"/>
                </a:solidFill>
              </a:endParaRPr>
            </a:p>
          </p:txBody>
        </p:sp>
        <p:sp>
          <p:nvSpPr>
            <p:cNvPr id="185485" name="Rectangle 165"/>
            <p:cNvSpPr>
              <a:spLocks noChangeArrowheads="1"/>
            </p:cNvSpPr>
            <p:nvPr/>
          </p:nvSpPr>
          <p:spPr bwMode="auto">
            <a:xfrm>
              <a:off x="2764" y="3715"/>
              <a:ext cx="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86" name="Line 166"/>
            <p:cNvSpPr>
              <a:spLocks noChangeShapeType="1"/>
            </p:cNvSpPr>
            <p:nvPr/>
          </p:nvSpPr>
          <p:spPr bwMode="auto">
            <a:xfrm>
              <a:off x="2764" y="3715"/>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87" name="Rectangle 167"/>
            <p:cNvSpPr>
              <a:spLocks noChangeArrowheads="1"/>
            </p:cNvSpPr>
            <p:nvPr/>
          </p:nvSpPr>
          <p:spPr bwMode="auto">
            <a:xfrm>
              <a:off x="2773" y="3715"/>
              <a:ext cx="73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88" name="Line 168"/>
            <p:cNvSpPr>
              <a:spLocks noChangeShapeType="1"/>
            </p:cNvSpPr>
            <p:nvPr/>
          </p:nvSpPr>
          <p:spPr bwMode="auto">
            <a:xfrm>
              <a:off x="2773" y="3715"/>
              <a:ext cx="73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89" name="Line 169"/>
            <p:cNvSpPr>
              <a:spLocks noChangeShapeType="1"/>
            </p:cNvSpPr>
            <p:nvPr/>
          </p:nvSpPr>
          <p:spPr bwMode="auto">
            <a:xfrm>
              <a:off x="3508" y="3715"/>
              <a:ext cx="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90" name="Line 170"/>
            <p:cNvSpPr>
              <a:spLocks noChangeShapeType="1"/>
            </p:cNvSpPr>
            <p:nvPr/>
          </p:nvSpPr>
          <p:spPr bwMode="auto">
            <a:xfrm>
              <a:off x="3508" y="3715"/>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91" name="Rectangle 171"/>
            <p:cNvSpPr>
              <a:spLocks noChangeArrowheads="1"/>
            </p:cNvSpPr>
            <p:nvPr/>
          </p:nvSpPr>
          <p:spPr bwMode="auto">
            <a:xfrm>
              <a:off x="3512" y="3715"/>
              <a:ext cx="103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92" name="Line 172"/>
            <p:cNvSpPr>
              <a:spLocks noChangeShapeType="1"/>
            </p:cNvSpPr>
            <p:nvPr/>
          </p:nvSpPr>
          <p:spPr bwMode="auto">
            <a:xfrm>
              <a:off x="3512" y="3715"/>
              <a:ext cx="103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93" name="Rectangle 173"/>
            <p:cNvSpPr>
              <a:spLocks noChangeArrowheads="1"/>
            </p:cNvSpPr>
            <p:nvPr/>
          </p:nvSpPr>
          <p:spPr bwMode="auto">
            <a:xfrm>
              <a:off x="4547" y="3715"/>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94" name="Line 174"/>
            <p:cNvSpPr>
              <a:spLocks noChangeShapeType="1"/>
            </p:cNvSpPr>
            <p:nvPr/>
          </p:nvSpPr>
          <p:spPr bwMode="auto">
            <a:xfrm>
              <a:off x="4547" y="3715"/>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95" name="Line 175"/>
            <p:cNvSpPr>
              <a:spLocks noChangeShapeType="1"/>
            </p:cNvSpPr>
            <p:nvPr/>
          </p:nvSpPr>
          <p:spPr bwMode="auto">
            <a:xfrm>
              <a:off x="4547" y="3715"/>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96" name="Rectangle 176"/>
            <p:cNvSpPr>
              <a:spLocks noChangeArrowheads="1"/>
            </p:cNvSpPr>
            <p:nvPr/>
          </p:nvSpPr>
          <p:spPr bwMode="auto">
            <a:xfrm>
              <a:off x="4552" y="3715"/>
              <a:ext cx="99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97" name="Line 177"/>
            <p:cNvSpPr>
              <a:spLocks noChangeShapeType="1"/>
            </p:cNvSpPr>
            <p:nvPr/>
          </p:nvSpPr>
          <p:spPr bwMode="auto">
            <a:xfrm>
              <a:off x="4552" y="3715"/>
              <a:ext cx="99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498" name="Rectangle 178"/>
            <p:cNvSpPr>
              <a:spLocks noChangeArrowheads="1"/>
            </p:cNvSpPr>
            <p:nvPr/>
          </p:nvSpPr>
          <p:spPr bwMode="auto">
            <a:xfrm>
              <a:off x="5547" y="3715"/>
              <a:ext cx="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499" name="Line 179"/>
            <p:cNvSpPr>
              <a:spLocks noChangeShapeType="1"/>
            </p:cNvSpPr>
            <p:nvPr/>
          </p:nvSpPr>
          <p:spPr bwMode="auto">
            <a:xfrm>
              <a:off x="5547" y="3715"/>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00" name="Rectangle 180"/>
            <p:cNvSpPr>
              <a:spLocks noChangeArrowheads="1"/>
            </p:cNvSpPr>
            <p:nvPr/>
          </p:nvSpPr>
          <p:spPr bwMode="auto">
            <a:xfrm>
              <a:off x="2764" y="3720"/>
              <a:ext cx="9" cy="1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501" name="Line 181"/>
            <p:cNvSpPr>
              <a:spLocks noChangeShapeType="1"/>
            </p:cNvSpPr>
            <p:nvPr/>
          </p:nvSpPr>
          <p:spPr bwMode="auto">
            <a:xfrm>
              <a:off x="2764" y="3720"/>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02" name="Line 182"/>
            <p:cNvSpPr>
              <a:spLocks noChangeShapeType="1"/>
            </p:cNvSpPr>
            <p:nvPr/>
          </p:nvSpPr>
          <p:spPr bwMode="auto">
            <a:xfrm>
              <a:off x="2764" y="3901"/>
              <a:ext cx="74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03" name="Line 183"/>
            <p:cNvSpPr>
              <a:spLocks noChangeShapeType="1"/>
            </p:cNvSpPr>
            <p:nvPr/>
          </p:nvSpPr>
          <p:spPr bwMode="auto">
            <a:xfrm>
              <a:off x="3508" y="3720"/>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04" name="Line 184"/>
            <p:cNvSpPr>
              <a:spLocks noChangeShapeType="1"/>
            </p:cNvSpPr>
            <p:nvPr/>
          </p:nvSpPr>
          <p:spPr bwMode="auto">
            <a:xfrm>
              <a:off x="3508" y="3901"/>
              <a:ext cx="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05" name="Line 185"/>
            <p:cNvSpPr>
              <a:spLocks noChangeShapeType="1"/>
            </p:cNvSpPr>
            <p:nvPr/>
          </p:nvSpPr>
          <p:spPr bwMode="auto">
            <a:xfrm>
              <a:off x="3508" y="3901"/>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06" name="Line 186"/>
            <p:cNvSpPr>
              <a:spLocks noChangeShapeType="1"/>
            </p:cNvSpPr>
            <p:nvPr/>
          </p:nvSpPr>
          <p:spPr bwMode="auto">
            <a:xfrm>
              <a:off x="3512" y="3901"/>
              <a:ext cx="103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07" name="Rectangle 187"/>
            <p:cNvSpPr>
              <a:spLocks noChangeArrowheads="1"/>
            </p:cNvSpPr>
            <p:nvPr/>
          </p:nvSpPr>
          <p:spPr bwMode="auto">
            <a:xfrm>
              <a:off x="4547" y="3720"/>
              <a:ext cx="5" cy="1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508" name="Line 188"/>
            <p:cNvSpPr>
              <a:spLocks noChangeShapeType="1"/>
            </p:cNvSpPr>
            <p:nvPr/>
          </p:nvSpPr>
          <p:spPr bwMode="auto">
            <a:xfrm>
              <a:off x="4547" y="3720"/>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09" name="Line 189"/>
            <p:cNvSpPr>
              <a:spLocks noChangeShapeType="1"/>
            </p:cNvSpPr>
            <p:nvPr/>
          </p:nvSpPr>
          <p:spPr bwMode="auto">
            <a:xfrm>
              <a:off x="4547" y="3901"/>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10" name="Line 190"/>
            <p:cNvSpPr>
              <a:spLocks noChangeShapeType="1"/>
            </p:cNvSpPr>
            <p:nvPr/>
          </p:nvSpPr>
          <p:spPr bwMode="auto">
            <a:xfrm>
              <a:off x="4547" y="3901"/>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11" name="Line 191"/>
            <p:cNvSpPr>
              <a:spLocks noChangeShapeType="1"/>
            </p:cNvSpPr>
            <p:nvPr/>
          </p:nvSpPr>
          <p:spPr bwMode="auto">
            <a:xfrm>
              <a:off x="4552" y="3901"/>
              <a:ext cx="99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12" name="Rectangle 192"/>
            <p:cNvSpPr>
              <a:spLocks noChangeArrowheads="1"/>
            </p:cNvSpPr>
            <p:nvPr/>
          </p:nvSpPr>
          <p:spPr bwMode="auto">
            <a:xfrm>
              <a:off x="5547" y="3720"/>
              <a:ext cx="9" cy="1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5513" name="Line 193"/>
            <p:cNvSpPr>
              <a:spLocks noChangeShapeType="1"/>
            </p:cNvSpPr>
            <p:nvPr/>
          </p:nvSpPr>
          <p:spPr bwMode="auto">
            <a:xfrm>
              <a:off x="5547" y="3720"/>
              <a:ext cx="1" cy="1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14" name="Line 194"/>
            <p:cNvSpPr>
              <a:spLocks noChangeShapeType="1"/>
            </p:cNvSpPr>
            <p:nvPr/>
          </p:nvSpPr>
          <p:spPr bwMode="auto">
            <a:xfrm>
              <a:off x="5547" y="3901"/>
              <a:ext cx="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5515" name="Rectangle 195"/>
            <p:cNvSpPr>
              <a:spLocks noChangeArrowheads="1"/>
            </p:cNvSpPr>
            <p:nvPr/>
          </p:nvSpPr>
          <p:spPr bwMode="auto">
            <a:xfrm>
              <a:off x="2804" y="3909"/>
              <a:ext cx="1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800" b="1">
                  <a:solidFill>
                    <a:srgbClr val="000000"/>
                  </a:solidFill>
                </a:rPr>
                <a:t> </a:t>
              </a:r>
              <a:endParaRPr kumimoji="0" lang="en-US" altLang="tr-TR" sz="2400">
                <a:solidFill>
                  <a:srgbClr val="00FF00"/>
                </a:solidFill>
              </a:endParaRPr>
            </a:p>
          </p:txBody>
        </p:sp>
      </p:grpSp>
      <p:grpSp>
        <p:nvGrpSpPr>
          <p:cNvPr id="534724" name="Group 196"/>
          <p:cNvGrpSpPr>
            <a:grpSpLocks/>
          </p:cNvGrpSpPr>
          <p:nvPr/>
        </p:nvGrpSpPr>
        <p:grpSpPr bwMode="auto">
          <a:xfrm>
            <a:off x="4862513" y="2511425"/>
            <a:ext cx="3608387" cy="2840038"/>
            <a:chOff x="3063" y="1582"/>
            <a:chExt cx="2273" cy="1789"/>
          </a:xfrm>
        </p:grpSpPr>
        <p:grpSp>
          <p:nvGrpSpPr>
            <p:cNvPr id="185362" name="Group 197"/>
            <p:cNvGrpSpPr>
              <a:grpSpLocks/>
            </p:cNvGrpSpPr>
            <p:nvPr/>
          </p:nvGrpSpPr>
          <p:grpSpPr bwMode="auto">
            <a:xfrm>
              <a:off x="3063" y="1582"/>
              <a:ext cx="475" cy="238"/>
              <a:chOff x="3063" y="1574"/>
              <a:chExt cx="475" cy="238"/>
            </a:xfrm>
          </p:grpSpPr>
          <p:sp>
            <p:nvSpPr>
              <p:cNvPr id="185365" name="Rectangle 198"/>
              <p:cNvSpPr>
                <a:spLocks noChangeArrowheads="1"/>
              </p:cNvSpPr>
              <p:nvPr/>
            </p:nvSpPr>
            <p:spPr bwMode="auto">
              <a:xfrm>
                <a:off x="3155" y="1574"/>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FF0000"/>
                    </a:solidFill>
                    <a:latin typeface="Swiss 721 SWA" charset="0"/>
                  </a:rPr>
                  <a:t>1/0</a:t>
                </a:r>
                <a:endParaRPr kumimoji="0" lang="en-US" altLang="tr-TR" sz="2800" b="1">
                  <a:solidFill>
                    <a:srgbClr val="00FF00"/>
                  </a:solidFill>
                </a:endParaRPr>
              </a:p>
            </p:txBody>
          </p:sp>
          <p:sp>
            <p:nvSpPr>
              <p:cNvPr id="185366" name="Freeform 199"/>
              <p:cNvSpPr>
                <a:spLocks/>
              </p:cNvSpPr>
              <p:nvPr/>
            </p:nvSpPr>
            <p:spPr bwMode="auto">
              <a:xfrm>
                <a:off x="3378" y="1706"/>
                <a:ext cx="154" cy="64"/>
              </a:xfrm>
              <a:custGeom>
                <a:avLst/>
                <a:gdLst>
                  <a:gd name="T0" fmla="*/ 133 w 154"/>
                  <a:gd name="T1" fmla="*/ 64 h 64"/>
                  <a:gd name="T2" fmla="*/ 143 w 154"/>
                  <a:gd name="T3" fmla="*/ 64 h 64"/>
                  <a:gd name="T4" fmla="*/ 146 w 154"/>
                  <a:gd name="T5" fmla="*/ 63 h 64"/>
                  <a:gd name="T6" fmla="*/ 152 w 154"/>
                  <a:gd name="T7" fmla="*/ 57 h 64"/>
                  <a:gd name="T8" fmla="*/ 154 w 154"/>
                  <a:gd name="T9" fmla="*/ 53 h 64"/>
                  <a:gd name="T10" fmla="*/ 154 w 154"/>
                  <a:gd name="T11" fmla="*/ 44 h 64"/>
                  <a:gd name="T12" fmla="*/ 152 w 154"/>
                  <a:gd name="T13" fmla="*/ 41 h 64"/>
                  <a:gd name="T14" fmla="*/ 146 w 154"/>
                  <a:gd name="T15" fmla="*/ 34 h 64"/>
                  <a:gd name="T16" fmla="*/ 143 w 154"/>
                  <a:gd name="T17" fmla="*/ 33 h 64"/>
                  <a:gd name="T18" fmla="*/ 21 w 154"/>
                  <a:gd name="T19" fmla="*/ 0 h 64"/>
                  <a:gd name="T20" fmla="*/ 11 w 154"/>
                  <a:gd name="T21" fmla="*/ 0 h 64"/>
                  <a:gd name="T22" fmla="*/ 8 w 154"/>
                  <a:gd name="T23" fmla="*/ 1 h 64"/>
                  <a:gd name="T24" fmla="*/ 2 w 154"/>
                  <a:gd name="T25" fmla="*/ 8 h 64"/>
                  <a:gd name="T26" fmla="*/ 0 w 154"/>
                  <a:gd name="T27" fmla="*/ 11 h 64"/>
                  <a:gd name="T28" fmla="*/ 0 w 154"/>
                  <a:gd name="T29" fmla="*/ 20 h 64"/>
                  <a:gd name="T30" fmla="*/ 2 w 154"/>
                  <a:gd name="T31" fmla="*/ 23 h 64"/>
                  <a:gd name="T32" fmla="*/ 8 w 154"/>
                  <a:gd name="T33" fmla="*/ 30 h 64"/>
                  <a:gd name="T34" fmla="*/ 11 w 154"/>
                  <a:gd name="T35" fmla="*/ 31 h 64"/>
                  <a:gd name="T36" fmla="*/ 133 w 154"/>
                  <a:gd name="T37" fmla="*/ 64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4" h="64">
                    <a:moveTo>
                      <a:pt x="133" y="64"/>
                    </a:moveTo>
                    <a:lnTo>
                      <a:pt x="143" y="64"/>
                    </a:lnTo>
                    <a:lnTo>
                      <a:pt x="146" y="63"/>
                    </a:lnTo>
                    <a:lnTo>
                      <a:pt x="152" y="57"/>
                    </a:lnTo>
                    <a:lnTo>
                      <a:pt x="154" y="53"/>
                    </a:lnTo>
                    <a:lnTo>
                      <a:pt x="154" y="44"/>
                    </a:lnTo>
                    <a:lnTo>
                      <a:pt x="152" y="41"/>
                    </a:lnTo>
                    <a:lnTo>
                      <a:pt x="146" y="34"/>
                    </a:lnTo>
                    <a:lnTo>
                      <a:pt x="143" y="33"/>
                    </a:lnTo>
                    <a:lnTo>
                      <a:pt x="21" y="0"/>
                    </a:lnTo>
                    <a:lnTo>
                      <a:pt x="11" y="0"/>
                    </a:lnTo>
                    <a:lnTo>
                      <a:pt x="8" y="1"/>
                    </a:lnTo>
                    <a:lnTo>
                      <a:pt x="2" y="8"/>
                    </a:lnTo>
                    <a:lnTo>
                      <a:pt x="0" y="11"/>
                    </a:lnTo>
                    <a:lnTo>
                      <a:pt x="0" y="20"/>
                    </a:lnTo>
                    <a:lnTo>
                      <a:pt x="2" y="23"/>
                    </a:lnTo>
                    <a:lnTo>
                      <a:pt x="8" y="30"/>
                    </a:lnTo>
                    <a:lnTo>
                      <a:pt x="11" y="31"/>
                    </a:lnTo>
                    <a:lnTo>
                      <a:pt x="133"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367" name="Freeform 200"/>
              <p:cNvSpPr>
                <a:spLocks/>
              </p:cNvSpPr>
              <p:nvPr/>
            </p:nvSpPr>
            <p:spPr bwMode="auto">
              <a:xfrm>
                <a:off x="3378" y="1747"/>
                <a:ext cx="160" cy="65"/>
              </a:xfrm>
              <a:custGeom>
                <a:avLst/>
                <a:gdLst>
                  <a:gd name="T0" fmla="*/ 149 w 160"/>
                  <a:gd name="T1" fmla="*/ 31 h 65"/>
                  <a:gd name="T2" fmla="*/ 152 w 160"/>
                  <a:gd name="T3" fmla="*/ 30 h 65"/>
                  <a:gd name="T4" fmla="*/ 159 w 160"/>
                  <a:gd name="T5" fmla="*/ 23 h 65"/>
                  <a:gd name="T6" fmla="*/ 160 w 160"/>
                  <a:gd name="T7" fmla="*/ 20 h 65"/>
                  <a:gd name="T8" fmla="*/ 160 w 160"/>
                  <a:gd name="T9" fmla="*/ 11 h 65"/>
                  <a:gd name="T10" fmla="*/ 159 w 160"/>
                  <a:gd name="T11" fmla="*/ 8 h 65"/>
                  <a:gd name="T12" fmla="*/ 152 w 160"/>
                  <a:gd name="T13" fmla="*/ 1 h 65"/>
                  <a:gd name="T14" fmla="*/ 149 w 160"/>
                  <a:gd name="T15" fmla="*/ 0 h 65"/>
                  <a:gd name="T16" fmla="*/ 140 w 160"/>
                  <a:gd name="T17" fmla="*/ 0 h 65"/>
                  <a:gd name="T18" fmla="*/ 11 w 160"/>
                  <a:gd name="T19" fmla="*/ 33 h 65"/>
                  <a:gd name="T20" fmla="*/ 8 w 160"/>
                  <a:gd name="T21" fmla="*/ 35 h 65"/>
                  <a:gd name="T22" fmla="*/ 2 w 160"/>
                  <a:gd name="T23" fmla="*/ 41 h 65"/>
                  <a:gd name="T24" fmla="*/ 0 w 160"/>
                  <a:gd name="T25" fmla="*/ 44 h 65"/>
                  <a:gd name="T26" fmla="*/ 0 w 160"/>
                  <a:gd name="T27" fmla="*/ 54 h 65"/>
                  <a:gd name="T28" fmla="*/ 2 w 160"/>
                  <a:gd name="T29" fmla="*/ 57 h 65"/>
                  <a:gd name="T30" fmla="*/ 8 w 160"/>
                  <a:gd name="T31" fmla="*/ 63 h 65"/>
                  <a:gd name="T32" fmla="*/ 11 w 160"/>
                  <a:gd name="T33" fmla="*/ 65 h 65"/>
                  <a:gd name="T34" fmla="*/ 21 w 160"/>
                  <a:gd name="T35" fmla="*/ 65 h 65"/>
                  <a:gd name="T36" fmla="*/ 149 w 160"/>
                  <a:gd name="T37" fmla="*/ 31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0" h="65">
                    <a:moveTo>
                      <a:pt x="149" y="31"/>
                    </a:moveTo>
                    <a:lnTo>
                      <a:pt x="152" y="30"/>
                    </a:lnTo>
                    <a:lnTo>
                      <a:pt x="159" y="23"/>
                    </a:lnTo>
                    <a:lnTo>
                      <a:pt x="160" y="20"/>
                    </a:lnTo>
                    <a:lnTo>
                      <a:pt x="160" y="11"/>
                    </a:lnTo>
                    <a:lnTo>
                      <a:pt x="159" y="8"/>
                    </a:lnTo>
                    <a:lnTo>
                      <a:pt x="152" y="1"/>
                    </a:lnTo>
                    <a:lnTo>
                      <a:pt x="149" y="0"/>
                    </a:lnTo>
                    <a:lnTo>
                      <a:pt x="140" y="0"/>
                    </a:lnTo>
                    <a:lnTo>
                      <a:pt x="11" y="33"/>
                    </a:lnTo>
                    <a:lnTo>
                      <a:pt x="8" y="35"/>
                    </a:lnTo>
                    <a:lnTo>
                      <a:pt x="2" y="41"/>
                    </a:lnTo>
                    <a:lnTo>
                      <a:pt x="0" y="44"/>
                    </a:lnTo>
                    <a:lnTo>
                      <a:pt x="0" y="54"/>
                    </a:lnTo>
                    <a:lnTo>
                      <a:pt x="2" y="57"/>
                    </a:lnTo>
                    <a:lnTo>
                      <a:pt x="8" y="63"/>
                    </a:lnTo>
                    <a:lnTo>
                      <a:pt x="11" y="65"/>
                    </a:lnTo>
                    <a:lnTo>
                      <a:pt x="21" y="65"/>
                    </a:lnTo>
                    <a:lnTo>
                      <a:pt x="149" y="3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368" name="Freeform 201"/>
              <p:cNvSpPr>
                <a:spLocks/>
              </p:cNvSpPr>
              <p:nvPr/>
            </p:nvSpPr>
            <p:spPr bwMode="auto">
              <a:xfrm>
                <a:off x="3063" y="1744"/>
                <a:ext cx="414" cy="34"/>
              </a:xfrm>
              <a:custGeom>
                <a:avLst/>
                <a:gdLst>
                  <a:gd name="T0" fmla="*/ 11 w 438"/>
                  <a:gd name="T1" fmla="*/ 0 h 34"/>
                  <a:gd name="T2" fmla="*/ 9 w 438"/>
                  <a:gd name="T3" fmla="*/ 0 h 34"/>
                  <a:gd name="T4" fmla="*/ 8 w 438"/>
                  <a:gd name="T5" fmla="*/ 1 h 34"/>
                  <a:gd name="T6" fmla="*/ 2 w 438"/>
                  <a:gd name="T7" fmla="*/ 8 h 34"/>
                  <a:gd name="T8" fmla="*/ 0 w 438"/>
                  <a:gd name="T9" fmla="*/ 11 h 34"/>
                  <a:gd name="T10" fmla="*/ 0 w 438"/>
                  <a:gd name="T11" fmla="*/ 20 h 34"/>
                  <a:gd name="T12" fmla="*/ 2 w 438"/>
                  <a:gd name="T13" fmla="*/ 23 h 34"/>
                  <a:gd name="T14" fmla="*/ 8 w 438"/>
                  <a:gd name="T15" fmla="*/ 30 h 34"/>
                  <a:gd name="T16" fmla="*/ 9 w 438"/>
                  <a:gd name="T17" fmla="*/ 31 h 34"/>
                  <a:gd name="T18" fmla="*/ 11 w 438"/>
                  <a:gd name="T19" fmla="*/ 31 h 34"/>
                  <a:gd name="T20" fmla="*/ 319 w 438"/>
                  <a:gd name="T21" fmla="*/ 34 h 34"/>
                  <a:gd name="T22" fmla="*/ 322 w 438"/>
                  <a:gd name="T23" fmla="*/ 34 h 34"/>
                  <a:gd name="T24" fmla="*/ 325 w 438"/>
                  <a:gd name="T25" fmla="*/ 33 h 34"/>
                  <a:gd name="T26" fmla="*/ 330 w 438"/>
                  <a:gd name="T27" fmla="*/ 26 h 34"/>
                  <a:gd name="T28" fmla="*/ 331 w 438"/>
                  <a:gd name="T29" fmla="*/ 23 h 34"/>
                  <a:gd name="T30" fmla="*/ 331 w 438"/>
                  <a:gd name="T31" fmla="*/ 14 h 34"/>
                  <a:gd name="T32" fmla="*/ 330 w 438"/>
                  <a:gd name="T33" fmla="*/ 11 h 34"/>
                  <a:gd name="T34" fmla="*/ 325 w 438"/>
                  <a:gd name="T35" fmla="*/ 4 h 34"/>
                  <a:gd name="T36" fmla="*/ 322 w 438"/>
                  <a:gd name="T37" fmla="*/ 3 h 34"/>
                  <a:gd name="T38" fmla="*/ 319 w 438"/>
                  <a:gd name="T39" fmla="*/ 3 h 34"/>
                  <a:gd name="T40" fmla="*/ 11 w 438"/>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8" h="34">
                    <a:moveTo>
                      <a:pt x="16" y="0"/>
                    </a:moveTo>
                    <a:lnTo>
                      <a:pt x="11" y="0"/>
                    </a:lnTo>
                    <a:lnTo>
                      <a:pt x="8" y="1"/>
                    </a:lnTo>
                    <a:lnTo>
                      <a:pt x="2" y="8"/>
                    </a:lnTo>
                    <a:lnTo>
                      <a:pt x="0" y="11"/>
                    </a:lnTo>
                    <a:lnTo>
                      <a:pt x="0" y="20"/>
                    </a:lnTo>
                    <a:lnTo>
                      <a:pt x="2" y="23"/>
                    </a:lnTo>
                    <a:lnTo>
                      <a:pt x="8" y="30"/>
                    </a:lnTo>
                    <a:lnTo>
                      <a:pt x="11" y="31"/>
                    </a:lnTo>
                    <a:lnTo>
                      <a:pt x="16" y="31"/>
                    </a:lnTo>
                    <a:lnTo>
                      <a:pt x="423" y="34"/>
                    </a:lnTo>
                    <a:lnTo>
                      <a:pt x="427" y="34"/>
                    </a:lnTo>
                    <a:lnTo>
                      <a:pt x="431" y="33"/>
                    </a:lnTo>
                    <a:lnTo>
                      <a:pt x="437" y="26"/>
                    </a:lnTo>
                    <a:lnTo>
                      <a:pt x="438" y="23"/>
                    </a:lnTo>
                    <a:lnTo>
                      <a:pt x="438" y="14"/>
                    </a:lnTo>
                    <a:lnTo>
                      <a:pt x="437" y="11"/>
                    </a:lnTo>
                    <a:lnTo>
                      <a:pt x="431" y="4"/>
                    </a:lnTo>
                    <a:lnTo>
                      <a:pt x="427" y="3"/>
                    </a:lnTo>
                    <a:lnTo>
                      <a:pt x="423" y="3"/>
                    </a:lnTo>
                    <a:lnTo>
                      <a:pt x="1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sp>
          <p:nvSpPr>
            <p:cNvPr id="185363" name="Rectangle 202"/>
            <p:cNvSpPr>
              <a:spLocks noChangeArrowheads="1"/>
            </p:cNvSpPr>
            <p:nvPr/>
          </p:nvSpPr>
          <p:spPr bwMode="auto">
            <a:xfrm>
              <a:off x="4092" y="3111"/>
              <a:ext cx="228"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FF3300"/>
                  </a:solidFill>
                </a:rPr>
                <a:t>B</a:t>
              </a:r>
            </a:p>
          </p:txBody>
        </p:sp>
        <p:sp>
          <p:nvSpPr>
            <p:cNvPr id="185364" name="Rectangle 203"/>
            <p:cNvSpPr>
              <a:spLocks noChangeArrowheads="1"/>
            </p:cNvSpPr>
            <p:nvPr/>
          </p:nvSpPr>
          <p:spPr bwMode="auto">
            <a:xfrm>
              <a:off x="5136" y="3103"/>
              <a:ext cx="200"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FF3300"/>
                  </a:solidFill>
                </a:rPr>
                <a:t>0</a:t>
              </a:r>
            </a:p>
          </p:txBody>
        </p:sp>
      </p:grpSp>
      <p:grpSp>
        <p:nvGrpSpPr>
          <p:cNvPr id="534732" name="Group 204"/>
          <p:cNvGrpSpPr>
            <a:grpSpLocks/>
          </p:cNvGrpSpPr>
          <p:nvPr/>
        </p:nvGrpSpPr>
        <p:grpSpPr bwMode="auto">
          <a:xfrm>
            <a:off x="4456113" y="1939925"/>
            <a:ext cx="3405187" cy="3411538"/>
            <a:chOff x="2807" y="1222"/>
            <a:chExt cx="2145" cy="2149"/>
          </a:xfrm>
        </p:grpSpPr>
        <p:grpSp>
          <p:nvGrpSpPr>
            <p:cNvPr id="185355" name="Group 205"/>
            <p:cNvGrpSpPr>
              <a:grpSpLocks/>
            </p:cNvGrpSpPr>
            <p:nvPr/>
          </p:nvGrpSpPr>
          <p:grpSpPr bwMode="auto">
            <a:xfrm>
              <a:off x="2807" y="1222"/>
              <a:ext cx="399" cy="383"/>
              <a:chOff x="1343" y="1110"/>
              <a:chExt cx="399" cy="383"/>
            </a:xfrm>
          </p:grpSpPr>
          <p:sp>
            <p:nvSpPr>
              <p:cNvPr id="185358" name="Freeform 206"/>
              <p:cNvSpPr>
                <a:spLocks/>
              </p:cNvSpPr>
              <p:nvPr/>
            </p:nvSpPr>
            <p:spPr bwMode="auto">
              <a:xfrm>
                <a:off x="1343" y="1145"/>
                <a:ext cx="241" cy="343"/>
              </a:xfrm>
              <a:custGeom>
                <a:avLst/>
                <a:gdLst>
                  <a:gd name="T0" fmla="*/ 173 w 241"/>
                  <a:gd name="T1" fmla="*/ 325 h 343"/>
                  <a:gd name="T2" fmla="*/ 179 w 241"/>
                  <a:gd name="T3" fmla="*/ 340 h 343"/>
                  <a:gd name="T4" fmla="*/ 192 w 241"/>
                  <a:gd name="T5" fmla="*/ 343 h 343"/>
                  <a:gd name="T6" fmla="*/ 204 w 241"/>
                  <a:gd name="T7" fmla="*/ 330 h 343"/>
                  <a:gd name="T8" fmla="*/ 214 w 241"/>
                  <a:gd name="T9" fmla="*/ 313 h 343"/>
                  <a:gd name="T10" fmla="*/ 220 w 241"/>
                  <a:gd name="T11" fmla="*/ 297 h 343"/>
                  <a:gd name="T12" fmla="*/ 227 w 241"/>
                  <a:gd name="T13" fmla="*/ 281 h 343"/>
                  <a:gd name="T14" fmla="*/ 231 w 241"/>
                  <a:gd name="T15" fmla="*/ 265 h 343"/>
                  <a:gd name="T16" fmla="*/ 236 w 241"/>
                  <a:gd name="T17" fmla="*/ 246 h 343"/>
                  <a:gd name="T18" fmla="*/ 238 w 241"/>
                  <a:gd name="T19" fmla="*/ 229 h 343"/>
                  <a:gd name="T20" fmla="*/ 241 w 241"/>
                  <a:gd name="T21" fmla="*/ 189 h 343"/>
                  <a:gd name="T22" fmla="*/ 236 w 241"/>
                  <a:gd name="T23" fmla="*/ 144 h 343"/>
                  <a:gd name="T24" fmla="*/ 217 w 241"/>
                  <a:gd name="T25" fmla="*/ 79 h 343"/>
                  <a:gd name="T26" fmla="*/ 195 w 241"/>
                  <a:gd name="T27" fmla="*/ 41 h 343"/>
                  <a:gd name="T28" fmla="*/ 179 w 241"/>
                  <a:gd name="T29" fmla="*/ 23 h 343"/>
                  <a:gd name="T30" fmla="*/ 162 w 241"/>
                  <a:gd name="T31" fmla="*/ 11 h 343"/>
                  <a:gd name="T32" fmla="*/ 146 w 241"/>
                  <a:gd name="T33" fmla="*/ 3 h 343"/>
                  <a:gd name="T34" fmla="*/ 94 w 241"/>
                  <a:gd name="T35" fmla="*/ 3 h 343"/>
                  <a:gd name="T36" fmla="*/ 78 w 241"/>
                  <a:gd name="T37" fmla="*/ 11 h 343"/>
                  <a:gd name="T38" fmla="*/ 60 w 241"/>
                  <a:gd name="T39" fmla="*/ 23 h 343"/>
                  <a:gd name="T40" fmla="*/ 45 w 241"/>
                  <a:gd name="T41" fmla="*/ 41 h 343"/>
                  <a:gd name="T42" fmla="*/ 23 w 241"/>
                  <a:gd name="T43" fmla="*/ 79 h 343"/>
                  <a:gd name="T44" fmla="*/ 4 w 241"/>
                  <a:gd name="T45" fmla="*/ 144 h 343"/>
                  <a:gd name="T46" fmla="*/ 2 w 241"/>
                  <a:gd name="T47" fmla="*/ 229 h 343"/>
                  <a:gd name="T48" fmla="*/ 4 w 241"/>
                  <a:gd name="T49" fmla="*/ 245 h 343"/>
                  <a:gd name="T50" fmla="*/ 8 w 241"/>
                  <a:gd name="T51" fmla="*/ 262 h 343"/>
                  <a:gd name="T52" fmla="*/ 10 w 241"/>
                  <a:gd name="T53" fmla="*/ 273 h 343"/>
                  <a:gd name="T54" fmla="*/ 16 w 241"/>
                  <a:gd name="T55" fmla="*/ 288 h 343"/>
                  <a:gd name="T56" fmla="*/ 29 w 241"/>
                  <a:gd name="T57" fmla="*/ 321 h 343"/>
                  <a:gd name="T58" fmla="*/ 38 w 241"/>
                  <a:gd name="T59" fmla="*/ 330 h 343"/>
                  <a:gd name="T60" fmla="*/ 54 w 241"/>
                  <a:gd name="T61" fmla="*/ 330 h 343"/>
                  <a:gd name="T62" fmla="*/ 62 w 241"/>
                  <a:gd name="T63" fmla="*/ 311 h 343"/>
                  <a:gd name="T64" fmla="*/ 56 w 241"/>
                  <a:gd name="T65" fmla="*/ 302 h 343"/>
                  <a:gd name="T66" fmla="*/ 43 w 241"/>
                  <a:gd name="T67" fmla="*/ 272 h 343"/>
                  <a:gd name="T68" fmla="*/ 40 w 241"/>
                  <a:gd name="T69" fmla="*/ 259 h 343"/>
                  <a:gd name="T70" fmla="*/ 37 w 241"/>
                  <a:gd name="T71" fmla="*/ 243 h 343"/>
                  <a:gd name="T72" fmla="*/ 34 w 241"/>
                  <a:gd name="T73" fmla="*/ 231 h 343"/>
                  <a:gd name="T74" fmla="*/ 32 w 241"/>
                  <a:gd name="T75" fmla="*/ 193 h 343"/>
                  <a:gd name="T76" fmla="*/ 35 w 241"/>
                  <a:gd name="T77" fmla="*/ 150 h 343"/>
                  <a:gd name="T78" fmla="*/ 45 w 241"/>
                  <a:gd name="T79" fmla="*/ 104 h 343"/>
                  <a:gd name="T80" fmla="*/ 60 w 241"/>
                  <a:gd name="T81" fmla="*/ 74 h 343"/>
                  <a:gd name="T82" fmla="*/ 70 w 241"/>
                  <a:gd name="T83" fmla="*/ 60 h 343"/>
                  <a:gd name="T84" fmla="*/ 79 w 241"/>
                  <a:gd name="T85" fmla="*/ 49 h 343"/>
                  <a:gd name="T86" fmla="*/ 91 w 241"/>
                  <a:gd name="T87" fmla="*/ 39 h 343"/>
                  <a:gd name="T88" fmla="*/ 103 w 241"/>
                  <a:gd name="T89" fmla="*/ 35 h 343"/>
                  <a:gd name="T90" fmla="*/ 121 w 241"/>
                  <a:gd name="T91" fmla="*/ 31 h 343"/>
                  <a:gd name="T92" fmla="*/ 136 w 241"/>
                  <a:gd name="T93" fmla="*/ 35 h 343"/>
                  <a:gd name="T94" fmla="*/ 149 w 241"/>
                  <a:gd name="T95" fmla="*/ 39 h 343"/>
                  <a:gd name="T96" fmla="*/ 160 w 241"/>
                  <a:gd name="T97" fmla="*/ 49 h 343"/>
                  <a:gd name="T98" fmla="*/ 170 w 241"/>
                  <a:gd name="T99" fmla="*/ 60 h 343"/>
                  <a:gd name="T100" fmla="*/ 179 w 241"/>
                  <a:gd name="T101" fmla="*/ 74 h 343"/>
                  <a:gd name="T102" fmla="*/ 195 w 241"/>
                  <a:gd name="T103" fmla="*/ 104 h 343"/>
                  <a:gd name="T104" fmla="*/ 204 w 241"/>
                  <a:gd name="T105" fmla="*/ 150 h 343"/>
                  <a:gd name="T106" fmla="*/ 208 w 241"/>
                  <a:gd name="T107" fmla="*/ 185 h 343"/>
                  <a:gd name="T108" fmla="*/ 208 w 241"/>
                  <a:gd name="T109" fmla="*/ 194 h 343"/>
                  <a:gd name="T110" fmla="*/ 206 w 241"/>
                  <a:gd name="T111" fmla="*/ 232 h 343"/>
                  <a:gd name="T112" fmla="*/ 203 w 241"/>
                  <a:gd name="T113" fmla="*/ 245 h 343"/>
                  <a:gd name="T114" fmla="*/ 200 w 241"/>
                  <a:gd name="T115" fmla="*/ 264 h 343"/>
                  <a:gd name="T116" fmla="*/ 193 w 241"/>
                  <a:gd name="T117" fmla="*/ 281 h 343"/>
                  <a:gd name="T118" fmla="*/ 187 w 241"/>
                  <a:gd name="T119" fmla="*/ 295 h 343"/>
                  <a:gd name="T120" fmla="*/ 178 w 241"/>
                  <a:gd name="T121" fmla="*/ 311 h 343"/>
                  <a:gd name="T122" fmla="*/ 176 w 241"/>
                  <a:gd name="T123" fmla="*/ 318 h 34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1" h="343">
                    <a:moveTo>
                      <a:pt x="176" y="318"/>
                    </a:moveTo>
                    <a:lnTo>
                      <a:pt x="174" y="321"/>
                    </a:lnTo>
                    <a:lnTo>
                      <a:pt x="173" y="325"/>
                    </a:lnTo>
                    <a:lnTo>
                      <a:pt x="173" y="330"/>
                    </a:lnTo>
                    <a:lnTo>
                      <a:pt x="176" y="337"/>
                    </a:lnTo>
                    <a:lnTo>
                      <a:pt x="179" y="340"/>
                    </a:lnTo>
                    <a:lnTo>
                      <a:pt x="182" y="341"/>
                    </a:lnTo>
                    <a:lnTo>
                      <a:pt x="187" y="343"/>
                    </a:lnTo>
                    <a:lnTo>
                      <a:pt x="192" y="343"/>
                    </a:lnTo>
                    <a:lnTo>
                      <a:pt x="198" y="340"/>
                    </a:lnTo>
                    <a:lnTo>
                      <a:pt x="201" y="337"/>
                    </a:lnTo>
                    <a:lnTo>
                      <a:pt x="204" y="330"/>
                    </a:lnTo>
                    <a:lnTo>
                      <a:pt x="206" y="327"/>
                    </a:lnTo>
                    <a:lnTo>
                      <a:pt x="208" y="325"/>
                    </a:lnTo>
                    <a:lnTo>
                      <a:pt x="214" y="313"/>
                    </a:lnTo>
                    <a:lnTo>
                      <a:pt x="215" y="308"/>
                    </a:lnTo>
                    <a:lnTo>
                      <a:pt x="219" y="302"/>
                    </a:lnTo>
                    <a:lnTo>
                      <a:pt x="220" y="297"/>
                    </a:lnTo>
                    <a:lnTo>
                      <a:pt x="222" y="294"/>
                    </a:lnTo>
                    <a:lnTo>
                      <a:pt x="225" y="284"/>
                    </a:lnTo>
                    <a:lnTo>
                      <a:pt x="227" y="281"/>
                    </a:lnTo>
                    <a:lnTo>
                      <a:pt x="228" y="276"/>
                    </a:lnTo>
                    <a:lnTo>
                      <a:pt x="231" y="270"/>
                    </a:lnTo>
                    <a:lnTo>
                      <a:pt x="231" y="265"/>
                    </a:lnTo>
                    <a:lnTo>
                      <a:pt x="234" y="256"/>
                    </a:lnTo>
                    <a:lnTo>
                      <a:pt x="234" y="251"/>
                    </a:lnTo>
                    <a:lnTo>
                      <a:pt x="236" y="246"/>
                    </a:lnTo>
                    <a:lnTo>
                      <a:pt x="236" y="243"/>
                    </a:lnTo>
                    <a:lnTo>
                      <a:pt x="238" y="239"/>
                    </a:lnTo>
                    <a:lnTo>
                      <a:pt x="238" y="229"/>
                    </a:lnTo>
                    <a:lnTo>
                      <a:pt x="239" y="224"/>
                    </a:lnTo>
                    <a:lnTo>
                      <a:pt x="239" y="197"/>
                    </a:lnTo>
                    <a:lnTo>
                      <a:pt x="241" y="189"/>
                    </a:lnTo>
                    <a:lnTo>
                      <a:pt x="239" y="182"/>
                    </a:lnTo>
                    <a:lnTo>
                      <a:pt x="239" y="163"/>
                    </a:lnTo>
                    <a:lnTo>
                      <a:pt x="236" y="144"/>
                    </a:lnTo>
                    <a:lnTo>
                      <a:pt x="230" y="110"/>
                    </a:lnTo>
                    <a:lnTo>
                      <a:pt x="223" y="95"/>
                    </a:lnTo>
                    <a:lnTo>
                      <a:pt x="217" y="79"/>
                    </a:lnTo>
                    <a:lnTo>
                      <a:pt x="208" y="58"/>
                    </a:lnTo>
                    <a:lnTo>
                      <a:pt x="198" y="46"/>
                    </a:lnTo>
                    <a:lnTo>
                      <a:pt x="195" y="41"/>
                    </a:lnTo>
                    <a:lnTo>
                      <a:pt x="190" y="36"/>
                    </a:lnTo>
                    <a:lnTo>
                      <a:pt x="187" y="31"/>
                    </a:lnTo>
                    <a:lnTo>
                      <a:pt x="179" y="23"/>
                    </a:lnTo>
                    <a:lnTo>
                      <a:pt x="174" y="20"/>
                    </a:lnTo>
                    <a:lnTo>
                      <a:pt x="170" y="16"/>
                    </a:lnTo>
                    <a:lnTo>
                      <a:pt x="162" y="11"/>
                    </a:lnTo>
                    <a:lnTo>
                      <a:pt x="157" y="9"/>
                    </a:lnTo>
                    <a:lnTo>
                      <a:pt x="152" y="6"/>
                    </a:lnTo>
                    <a:lnTo>
                      <a:pt x="146" y="3"/>
                    </a:lnTo>
                    <a:lnTo>
                      <a:pt x="133" y="0"/>
                    </a:lnTo>
                    <a:lnTo>
                      <a:pt x="106" y="0"/>
                    </a:lnTo>
                    <a:lnTo>
                      <a:pt x="94" y="3"/>
                    </a:lnTo>
                    <a:lnTo>
                      <a:pt x="87" y="6"/>
                    </a:lnTo>
                    <a:lnTo>
                      <a:pt x="83" y="9"/>
                    </a:lnTo>
                    <a:lnTo>
                      <a:pt x="78" y="11"/>
                    </a:lnTo>
                    <a:lnTo>
                      <a:pt x="70" y="16"/>
                    </a:lnTo>
                    <a:lnTo>
                      <a:pt x="65" y="20"/>
                    </a:lnTo>
                    <a:lnTo>
                      <a:pt x="60" y="23"/>
                    </a:lnTo>
                    <a:lnTo>
                      <a:pt x="53" y="31"/>
                    </a:lnTo>
                    <a:lnTo>
                      <a:pt x="49" y="36"/>
                    </a:lnTo>
                    <a:lnTo>
                      <a:pt x="45" y="41"/>
                    </a:lnTo>
                    <a:lnTo>
                      <a:pt x="42" y="46"/>
                    </a:lnTo>
                    <a:lnTo>
                      <a:pt x="32" y="58"/>
                    </a:lnTo>
                    <a:lnTo>
                      <a:pt x="23" y="79"/>
                    </a:lnTo>
                    <a:lnTo>
                      <a:pt x="16" y="95"/>
                    </a:lnTo>
                    <a:lnTo>
                      <a:pt x="10" y="110"/>
                    </a:lnTo>
                    <a:lnTo>
                      <a:pt x="4" y="144"/>
                    </a:lnTo>
                    <a:lnTo>
                      <a:pt x="0" y="163"/>
                    </a:lnTo>
                    <a:lnTo>
                      <a:pt x="0" y="224"/>
                    </a:lnTo>
                    <a:lnTo>
                      <a:pt x="2" y="229"/>
                    </a:lnTo>
                    <a:lnTo>
                      <a:pt x="2" y="237"/>
                    </a:lnTo>
                    <a:lnTo>
                      <a:pt x="4" y="242"/>
                    </a:lnTo>
                    <a:lnTo>
                      <a:pt x="4" y="245"/>
                    </a:lnTo>
                    <a:lnTo>
                      <a:pt x="5" y="250"/>
                    </a:lnTo>
                    <a:lnTo>
                      <a:pt x="5" y="253"/>
                    </a:lnTo>
                    <a:lnTo>
                      <a:pt x="8" y="262"/>
                    </a:lnTo>
                    <a:lnTo>
                      <a:pt x="8" y="265"/>
                    </a:lnTo>
                    <a:lnTo>
                      <a:pt x="10" y="269"/>
                    </a:lnTo>
                    <a:lnTo>
                      <a:pt x="10" y="273"/>
                    </a:lnTo>
                    <a:lnTo>
                      <a:pt x="13" y="280"/>
                    </a:lnTo>
                    <a:lnTo>
                      <a:pt x="15" y="284"/>
                    </a:lnTo>
                    <a:lnTo>
                      <a:pt x="16" y="288"/>
                    </a:lnTo>
                    <a:lnTo>
                      <a:pt x="16" y="292"/>
                    </a:lnTo>
                    <a:lnTo>
                      <a:pt x="27" y="314"/>
                    </a:lnTo>
                    <a:lnTo>
                      <a:pt x="29" y="321"/>
                    </a:lnTo>
                    <a:lnTo>
                      <a:pt x="35" y="327"/>
                    </a:lnTo>
                    <a:lnTo>
                      <a:pt x="32" y="324"/>
                    </a:lnTo>
                    <a:lnTo>
                      <a:pt x="38" y="330"/>
                    </a:lnTo>
                    <a:lnTo>
                      <a:pt x="42" y="332"/>
                    </a:lnTo>
                    <a:lnTo>
                      <a:pt x="51" y="332"/>
                    </a:lnTo>
                    <a:lnTo>
                      <a:pt x="54" y="330"/>
                    </a:lnTo>
                    <a:lnTo>
                      <a:pt x="60" y="324"/>
                    </a:lnTo>
                    <a:lnTo>
                      <a:pt x="62" y="321"/>
                    </a:lnTo>
                    <a:lnTo>
                      <a:pt x="62" y="311"/>
                    </a:lnTo>
                    <a:lnTo>
                      <a:pt x="60" y="308"/>
                    </a:lnTo>
                    <a:lnTo>
                      <a:pt x="57" y="305"/>
                    </a:lnTo>
                    <a:lnTo>
                      <a:pt x="56" y="302"/>
                    </a:lnTo>
                    <a:lnTo>
                      <a:pt x="48" y="286"/>
                    </a:lnTo>
                    <a:lnTo>
                      <a:pt x="48" y="281"/>
                    </a:lnTo>
                    <a:lnTo>
                      <a:pt x="43" y="272"/>
                    </a:lnTo>
                    <a:lnTo>
                      <a:pt x="42" y="267"/>
                    </a:lnTo>
                    <a:lnTo>
                      <a:pt x="42" y="262"/>
                    </a:lnTo>
                    <a:lnTo>
                      <a:pt x="40" y="259"/>
                    </a:lnTo>
                    <a:lnTo>
                      <a:pt x="40" y="256"/>
                    </a:lnTo>
                    <a:lnTo>
                      <a:pt x="37" y="246"/>
                    </a:lnTo>
                    <a:lnTo>
                      <a:pt x="37" y="243"/>
                    </a:lnTo>
                    <a:lnTo>
                      <a:pt x="35" y="239"/>
                    </a:lnTo>
                    <a:lnTo>
                      <a:pt x="35" y="235"/>
                    </a:lnTo>
                    <a:lnTo>
                      <a:pt x="34" y="231"/>
                    </a:lnTo>
                    <a:lnTo>
                      <a:pt x="34" y="223"/>
                    </a:lnTo>
                    <a:lnTo>
                      <a:pt x="32" y="218"/>
                    </a:lnTo>
                    <a:lnTo>
                      <a:pt x="32" y="193"/>
                    </a:lnTo>
                    <a:lnTo>
                      <a:pt x="32" y="166"/>
                    </a:lnTo>
                    <a:lnTo>
                      <a:pt x="34" y="159"/>
                    </a:lnTo>
                    <a:lnTo>
                      <a:pt x="35" y="150"/>
                    </a:lnTo>
                    <a:lnTo>
                      <a:pt x="42" y="120"/>
                    </a:lnTo>
                    <a:lnTo>
                      <a:pt x="45" y="112"/>
                    </a:lnTo>
                    <a:lnTo>
                      <a:pt x="45" y="104"/>
                    </a:lnTo>
                    <a:lnTo>
                      <a:pt x="48" y="99"/>
                    </a:lnTo>
                    <a:lnTo>
                      <a:pt x="51" y="91"/>
                    </a:lnTo>
                    <a:lnTo>
                      <a:pt x="60" y="74"/>
                    </a:lnTo>
                    <a:lnTo>
                      <a:pt x="62" y="71"/>
                    </a:lnTo>
                    <a:lnTo>
                      <a:pt x="67" y="65"/>
                    </a:lnTo>
                    <a:lnTo>
                      <a:pt x="70" y="60"/>
                    </a:lnTo>
                    <a:lnTo>
                      <a:pt x="75" y="55"/>
                    </a:lnTo>
                    <a:lnTo>
                      <a:pt x="78" y="50"/>
                    </a:lnTo>
                    <a:lnTo>
                      <a:pt x="79" y="49"/>
                    </a:lnTo>
                    <a:lnTo>
                      <a:pt x="84" y="46"/>
                    </a:lnTo>
                    <a:lnTo>
                      <a:pt x="89" y="41"/>
                    </a:lnTo>
                    <a:lnTo>
                      <a:pt x="91" y="39"/>
                    </a:lnTo>
                    <a:lnTo>
                      <a:pt x="95" y="38"/>
                    </a:lnTo>
                    <a:lnTo>
                      <a:pt x="100" y="35"/>
                    </a:lnTo>
                    <a:lnTo>
                      <a:pt x="103" y="35"/>
                    </a:lnTo>
                    <a:lnTo>
                      <a:pt x="110" y="33"/>
                    </a:lnTo>
                    <a:lnTo>
                      <a:pt x="113" y="31"/>
                    </a:lnTo>
                    <a:lnTo>
                      <a:pt x="121" y="31"/>
                    </a:lnTo>
                    <a:lnTo>
                      <a:pt x="127" y="31"/>
                    </a:lnTo>
                    <a:lnTo>
                      <a:pt x="130" y="33"/>
                    </a:lnTo>
                    <a:lnTo>
                      <a:pt x="136" y="35"/>
                    </a:lnTo>
                    <a:lnTo>
                      <a:pt x="140" y="35"/>
                    </a:lnTo>
                    <a:lnTo>
                      <a:pt x="144" y="38"/>
                    </a:lnTo>
                    <a:lnTo>
                      <a:pt x="149" y="39"/>
                    </a:lnTo>
                    <a:lnTo>
                      <a:pt x="151" y="41"/>
                    </a:lnTo>
                    <a:lnTo>
                      <a:pt x="155" y="46"/>
                    </a:lnTo>
                    <a:lnTo>
                      <a:pt x="160" y="49"/>
                    </a:lnTo>
                    <a:lnTo>
                      <a:pt x="162" y="50"/>
                    </a:lnTo>
                    <a:lnTo>
                      <a:pt x="165" y="55"/>
                    </a:lnTo>
                    <a:lnTo>
                      <a:pt x="170" y="60"/>
                    </a:lnTo>
                    <a:lnTo>
                      <a:pt x="173" y="65"/>
                    </a:lnTo>
                    <a:lnTo>
                      <a:pt x="178" y="71"/>
                    </a:lnTo>
                    <a:lnTo>
                      <a:pt x="179" y="74"/>
                    </a:lnTo>
                    <a:lnTo>
                      <a:pt x="189" y="91"/>
                    </a:lnTo>
                    <a:lnTo>
                      <a:pt x="192" y="99"/>
                    </a:lnTo>
                    <a:lnTo>
                      <a:pt x="195" y="104"/>
                    </a:lnTo>
                    <a:lnTo>
                      <a:pt x="195" y="112"/>
                    </a:lnTo>
                    <a:lnTo>
                      <a:pt x="198" y="120"/>
                    </a:lnTo>
                    <a:lnTo>
                      <a:pt x="204" y="150"/>
                    </a:lnTo>
                    <a:lnTo>
                      <a:pt x="206" y="159"/>
                    </a:lnTo>
                    <a:lnTo>
                      <a:pt x="208" y="166"/>
                    </a:lnTo>
                    <a:lnTo>
                      <a:pt x="208" y="185"/>
                    </a:lnTo>
                    <a:lnTo>
                      <a:pt x="209" y="196"/>
                    </a:lnTo>
                    <a:lnTo>
                      <a:pt x="211" y="188"/>
                    </a:lnTo>
                    <a:lnTo>
                      <a:pt x="208" y="194"/>
                    </a:lnTo>
                    <a:lnTo>
                      <a:pt x="208" y="218"/>
                    </a:lnTo>
                    <a:lnTo>
                      <a:pt x="206" y="223"/>
                    </a:lnTo>
                    <a:lnTo>
                      <a:pt x="206" y="232"/>
                    </a:lnTo>
                    <a:lnTo>
                      <a:pt x="204" y="237"/>
                    </a:lnTo>
                    <a:lnTo>
                      <a:pt x="204" y="240"/>
                    </a:lnTo>
                    <a:lnTo>
                      <a:pt x="203" y="245"/>
                    </a:lnTo>
                    <a:lnTo>
                      <a:pt x="203" y="250"/>
                    </a:lnTo>
                    <a:lnTo>
                      <a:pt x="200" y="259"/>
                    </a:lnTo>
                    <a:lnTo>
                      <a:pt x="200" y="264"/>
                    </a:lnTo>
                    <a:lnTo>
                      <a:pt x="198" y="269"/>
                    </a:lnTo>
                    <a:lnTo>
                      <a:pt x="197" y="272"/>
                    </a:lnTo>
                    <a:lnTo>
                      <a:pt x="193" y="281"/>
                    </a:lnTo>
                    <a:lnTo>
                      <a:pt x="192" y="284"/>
                    </a:lnTo>
                    <a:lnTo>
                      <a:pt x="190" y="289"/>
                    </a:lnTo>
                    <a:lnTo>
                      <a:pt x="187" y="295"/>
                    </a:lnTo>
                    <a:lnTo>
                      <a:pt x="185" y="300"/>
                    </a:lnTo>
                    <a:lnTo>
                      <a:pt x="182" y="306"/>
                    </a:lnTo>
                    <a:lnTo>
                      <a:pt x="178" y="311"/>
                    </a:lnTo>
                    <a:lnTo>
                      <a:pt x="176" y="318"/>
                    </a:lnTo>
                    <a:lnTo>
                      <a:pt x="174" y="321"/>
                    </a:lnTo>
                    <a:lnTo>
                      <a:pt x="176" y="3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359" name="Rectangle 207"/>
              <p:cNvSpPr>
                <a:spLocks noChangeArrowheads="1"/>
              </p:cNvSpPr>
              <p:nvPr/>
            </p:nvSpPr>
            <p:spPr bwMode="auto">
              <a:xfrm>
                <a:off x="1568" y="1110"/>
                <a:ext cx="17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FF"/>
                    </a:solidFill>
                    <a:latin typeface="Swiss 721 SWA" charset="0"/>
                  </a:rPr>
                  <a:t>0/0</a:t>
                </a:r>
                <a:endParaRPr kumimoji="0" lang="en-US" altLang="tr-TR" sz="2800" b="1">
                  <a:solidFill>
                    <a:srgbClr val="00FF00"/>
                  </a:solidFill>
                </a:endParaRPr>
              </a:p>
            </p:txBody>
          </p:sp>
          <p:sp>
            <p:nvSpPr>
              <p:cNvPr id="185360" name="Freeform 208"/>
              <p:cNvSpPr>
                <a:spLocks/>
              </p:cNvSpPr>
              <p:nvPr/>
            </p:nvSpPr>
            <p:spPr bwMode="auto">
              <a:xfrm>
                <a:off x="1508" y="1361"/>
                <a:ext cx="36" cy="125"/>
              </a:xfrm>
              <a:custGeom>
                <a:avLst/>
                <a:gdLst>
                  <a:gd name="T0" fmla="*/ 0 w 36"/>
                  <a:gd name="T1" fmla="*/ 108 h 125"/>
                  <a:gd name="T2" fmla="*/ 0 w 36"/>
                  <a:gd name="T3" fmla="*/ 113 h 125"/>
                  <a:gd name="T4" fmla="*/ 1 w 36"/>
                  <a:gd name="T5" fmla="*/ 117 h 125"/>
                  <a:gd name="T6" fmla="*/ 5 w 36"/>
                  <a:gd name="T7" fmla="*/ 121 h 125"/>
                  <a:gd name="T8" fmla="*/ 8 w 36"/>
                  <a:gd name="T9" fmla="*/ 122 h 125"/>
                  <a:gd name="T10" fmla="*/ 11 w 36"/>
                  <a:gd name="T11" fmla="*/ 125 h 125"/>
                  <a:gd name="T12" fmla="*/ 19 w 36"/>
                  <a:gd name="T13" fmla="*/ 125 h 125"/>
                  <a:gd name="T14" fmla="*/ 24 w 36"/>
                  <a:gd name="T15" fmla="*/ 124 h 125"/>
                  <a:gd name="T16" fmla="*/ 27 w 36"/>
                  <a:gd name="T17" fmla="*/ 121 h 125"/>
                  <a:gd name="T18" fmla="*/ 28 w 36"/>
                  <a:gd name="T19" fmla="*/ 117 h 125"/>
                  <a:gd name="T20" fmla="*/ 32 w 36"/>
                  <a:gd name="T21" fmla="*/ 114 h 125"/>
                  <a:gd name="T22" fmla="*/ 32 w 36"/>
                  <a:gd name="T23" fmla="*/ 111 h 125"/>
                  <a:gd name="T24" fmla="*/ 36 w 36"/>
                  <a:gd name="T25" fmla="*/ 18 h 125"/>
                  <a:gd name="T26" fmla="*/ 36 w 36"/>
                  <a:gd name="T27" fmla="*/ 13 h 125"/>
                  <a:gd name="T28" fmla="*/ 35 w 36"/>
                  <a:gd name="T29" fmla="*/ 8 h 125"/>
                  <a:gd name="T30" fmla="*/ 32 w 36"/>
                  <a:gd name="T31" fmla="*/ 5 h 125"/>
                  <a:gd name="T32" fmla="*/ 28 w 36"/>
                  <a:gd name="T33" fmla="*/ 4 h 125"/>
                  <a:gd name="T34" fmla="*/ 25 w 36"/>
                  <a:gd name="T35" fmla="*/ 0 h 125"/>
                  <a:gd name="T36" fmla="*/ 17 w 36"/>
                  <a:gd name="T37" fmla="*/ 0 h 125"/>
                  <a:gd name="T38" fmla="*/ 13 w 36"/>
                  <a:gd name="T39" fmla="*/ 2 h 125"/>
                  <a:gd name="T40" fmla="*/ 9 w 36"/>
                  <a:gd name="T41" fmla="*/ 5 h 125"/>
                  <a:gd name="T42" fmla="*/ 8 w 36"/>
                  <a:gd name="T43" fmla="*/ 8 h 125"/>
                  <a:gd name="T44" fmla="*/ 5 w 36"/>
                  <a:gd name="T45" fmla="*/ 11 h 125"/>
                  <a:gd name="T46" fmla="*/ 5 w 36"/>
                  <a:gd name="T47" fmla="*/ 15 h 125"/>
                  <a:gd name="T48" fmla="*/ 0 w 36"/>
                  <a:gd name="T49" fmla="*/ 108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 h="125">
                    <a:moveTo>
                      <a:pt x="0" y="108"/>
                    </a:moveTo>
                    <a:lnTo>
                      <a:pt x="0" y="113"/>
                    </a:lnTo>
                    <a:lnTo>
                      <a:pt x="1" y="117"/>
                    </a:lnTo>
                    <a:lnTo>
                      <a:pt x="5" y="121"/>
                    </a:lnTo>
                    <a:lnTo>
                      <a:pt x="8" y="122"/>
                    </a:lnTo>
                    <a:lnTo>
                      <a:pt x="11" y="125"/>
                    </a:lnTo>
                    <a:lnTo>
                      <a:pt x="19" y="125"/>
                    </a:lnTo>
                    <a:lnTo>
                      <a:pt x="24" y="124"/>
                    </a:lnTo>
                    <a:lnTo>
                      <a:pt x="27" y="121"/>
                    </a:lnTo>
                    <a:lnTo>
                      <a:pt x="28" y="117"/>
                    </a:lnTo>
                    <a:lnTo>
                      <a:pt x="32" y="114"/>
                    </a:lnTo>
                    <a:lnTo>
                      <a:pt x="32" y="111"/>
                    </a:lnTo>
                    <a:lnTo>
                      <a:pt x="36" y="18"/>
                    </a:lnTo>
                    <a:lnTo>
                      <a:pt x="36" y="13"/>
                    </a:lnTo>
                    <a:lnTo>
                      <a:pt x="35" y="8"/>
                    </a:lnTo>
                    <a:lnTo>
                      <a:pt x="32" y="5"/>
                    </a:lnTo>
                    <a:lnTo>
                      <a:pt x="28" y="4"/>
                    </a:lnTo>
                    <a:lnTo>
                      <a:pt x="25" y="0"/>
                    </a:lnTo>
                    <a:lnTo>
                      <a:pt x="17" y="0"/>
                    </a:lnTo>
                    <a:lnTo>
                      <a:pt x="13" y="2"/>
                    </a:lnTo>
                    <a:lnTo>
                      <a:pt x="9" y="5"/>
                    </a:lnTo>
                    <a:lnTo>
                      <a:pt x="8" y="8"/>
                    </a:lnTo>
                    <a:lnTo>
                      <a:pt x="5" y="11"/>
                    </a:lnTo>
                    <a:lnTo>
                      <a:pt x="5" y="15"/>
                    </a:lnTo>
                    <a:lnTo>
                      <a:pt x="0" y="10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5361" name="Freeform 209"/>
              <p:cNvSpPr>
                <a:spLocks/>
              </p:cNvSpPr>
              <p:nvPr/>
            </p:nvSpPr>
            <p:spPr bwMode="auto">
              <a:xfrm>
                <a:off x="1513" y="1382"/>
                <a:ext cx="96" cy="111"/>
              </a:xfrm>
              <a:custGeom>
                <a:avLst/>
                <a:gdLst>
                  <a:gd name="T0" fmla="*/ 3 w 96"/>
                  <a:gd name="T1" fmla="*/ 85 h 111"/>
                  <a:gd name="T2" fmla="*/ 0 w 96"/>
                  <a:gd name="T3" fmla="*/ 92 h 111"/>
                  <a:gd name="T4" fmla="*/ 0 w 96"/>
                  <a:gd name="T5" fmla="*/ 96 h 111"/>
                  <a:gd name="T6" fmla="*/ 1 w 96"/>
                  <a:gd name="T7" fmla="*/ 101 h 111"/>
                  <a:gd name="T8" fmla="*/ 3 w 96"/>
                  <a:gd name="T9" fmla="*/ 104 h 111"/>
                  <a:gd name="T10" fmla="*/ 6 w 96"/>
                  <a:gd name="T11" fmla="*/ 107 h 111"/>
                  <a:gd name="T12" fmla="*/ 12 w 96"/>
                  <a:gd name="T13" fmla="*/ 111 h 111"/>
                  <a:gd name="T14" fmla="*/ 17 w 96"/>
                  <a:gd name="T15" fmla="*/ 111 h 111"/>
                  <a:gd name="T16" fmla="*/ 22 w 96"/>
                  <a:gd name="T17" fmla="*/ 109 h 111"/>
                  <a:gd name="T18" fmla="*/ 25 w 96"/>
                  <a:gd name="T19" fmla="*/ 107 h 111"/>
                  <a:gd name="T20" fmla="*/ 28 w 96"/>
                  <a:gd name="T21" fmla="*/ 104 h 111"/>
                  <a:gd name="T22" fmla="*/ 93 w 96"/>
                  <a:gd name="T23" fmla="*/ 25 h 111"/>
                  <a:gd name="T24" fmla="*/ 96 w 96"/>
                  <a:gd name="T25" fmla="*/ 19 h 111"/>
                  <a:gd name="T26" fmla="*/ 96 w 96"/>
                  <a:gd name="T27" fmla="*/ 14 h 111"/>
                  <a:gd name="T28" fmla="*/ 95 w 96"/>
                  <a:gd name="T29" fmla="*/ 9 h 111"/>
                  <a:gd name="T30" fmla="*/ 93 w 96"/>
                  <a:gd name="T31" fmla="*/ 6 h 111"/>
                  <a:gd name="T32" fmla="*/ 90 w 96"/>
                  <a:gd name="T33" fmla="*/ 3 h 111"/>
                  <a:gd name="T34" fmla="*/ 83 w 96"/>
                  <a:gd name="T35" fmla="*/ 0 h 111"/>
                  <a:gd name="T36" fmla="*/ 79 w 96"/>
                  <a:gd name="T37" fmla="*/ 0 h 111"/>
                  <a:gd name="T38" fmla="*/ 74 w 96"/>
                  <a:gd name="T39" fmla="*/ 2 h 111"/>
                  <a:gd name="T40" fmla="*/ 71 w 96"/>
                  <a:gd name="T41" fmla="*/ 3 h 111"/>
                  <a:gd name="T42" fmla="*/ 68 w 96"/>
                  <a:gd name="T43" fmla="*/ 6 h 111"/>
                  <a:gd name="T44" fmla="*/ 3 w 96"/>
                  <a:gd name="T45" fmla="*/ 85 h 1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6" h="111">
                    <a:moveTo>
                      <a:pt x="3" y="85"/>
                    </a:moveTo>
                    <a:lnTo>
                      <a:pt x="0" y="92"/>
                    </a:lnTo>
                    <a:lnTo>
                      <a:pt x="0" y="96"/>
                    </a:lnTo>
                    <a:lnTo>
                      <a:pt x="1" y="101"/>
                    </a:lnTo>
                    <a:lnTo>
                      <a:pt x="3" y="104"/>
                    </a:lnTo>
                    <a:lnTo>
                      <a:pt x="6" y="107"/>
                    </a:lnTo>
                    <a:lnTo>
                      <a:pt x="12" y="111"/>
                    </a:lnTo>
                    <a:lnTo>
                      <a:pt x="17" y="111"/>
                    </a:lnTo>
                    <a:lnTo>
                      <a:pt x="22" y="109"/>
                    </a:lnTo>
                    <a:lnTo>
                      <a:pt x="25" y="107"/>
                    </a:lnTo>
                    <a:lnTo>
                      <a:pt x="28" y="104"/>
                    </a:lnTo>
                    <a:lnTo>
                      <a:pt x="93" y="25"/>
                    </a:lnTo>
                    <a:lnTo>
                      <a:pt x="96" y="19"/>
                    </a:lnTo>
                    <a:lnTo>
                      <a:pt x="96" y="14"/>
                    </a:lnTo>
                    <a:lnTo>
                      <a:pt x="95" y="9"/>
                    </a:lnTo>
                    <a:lnTo>
                      <a:pt x="93" y="6"/>
                    </a:lnTo>
                    <a:lnTo>
                      <a:pt x="90" y="3"/>
                    </a:lnTo>
                    <a:lnTo>
                      <a:pt x="83" y="0"/>
                    </a:lnTo>
                    <a:lnTo>
                      <a:pt x="79" y="0"/>
                    </a:lnTo>
                    <a:lnTo>
                      <a:pt x="74" y="2"/>
                    </a:lnTo>
                    <a:lnTo>
                      <a:pt x="71" y="3"/>
                    </a:lnTo>
                    <a:lnTo>
                      <a:pt x="68" y="6"/>
                    </a:lnTo>
                    <a:lnTo>
                      <a:pt x="3" y="8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sp>
          <p:nvSpPr>
            <p:cNvPr id="185356" name="Rectangle 210"/>
            <p:cNvSpPr>
              <a:spLocks noChangeArrowheads="1"/>
            </p:cNvSpPr>
            <p:nvPr/>
          </p:nvSpPr>
          <p:spPr bwMode="auto">
            <a:xfrm>
              <a:off x="3735" y="3111"/>
              <a:ext cx="237"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6666FF"/>
                  </a:solidFill>
                </a:rPr>
                <a:t>A</a:t>
              </a:r>
            </a:p>
          </p:txBody>
        </p:sp>
        <p:sp>
          <p:nvSpPr>
            <p:cNvPr id="185357" name="Rectangle 211"/>
            <p:cNvSpPr>
              <a:spLocks noChangeArrowheads="1"/>
            </p:cNvSpPr>
            <p:nvPr/>
          </p:nvSpPr>
          <p:spPr bwMode="auto">
            <a:xfrm>
              <a:off x="4752" y="3095"/>
              <a:ext cx="200"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100" b="1">
                  <a:solidFill>
                    <a:srgbClr val="6666FF"/>
                  </a:solidFill>
                </a:rPr>
                <a:t>0</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4531">
                                            <p:txEl>
                                              <p:pRg st="0" end="0"/>
                                            </p:txEl>
                                          </p:spTgt>
                                        </p:tgtEl>
                                        <p:attrNameLst>
                                          <p:attrName>style.visibility</p:attrName>
                                        </p:attrNameLst>
                                      </p:cBhvr>
                                      <p:to>
                                        <p:strVal val="visible"/>
                                      </p:to>
                                    </p:set>
                                    <p:animEffect transition="in" filter="dissolve">
                                      <p:cBhvr>
                                        <p:cTn id="7" dur="500"/>
                                        <p:tgtEl>
                                          <p:spTgt spid="5345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4532"/>
                                        </p:tgtEl>
                                        <p:attrNameLst>
                                          <p:attrName>style.visibility</p:attrName>
                                        </p:attrNameLst>
                                      </p:cBhvr>
                                      <p:to>
                                        <p:strVal val="visible"/>
                                      </p:to>
                                    </p:set>
                                    <p:animEffect transition="in" filter="dissolve">
                                      <p:cBhvr>
                                        <p:cTn id="12" dur="500"/>
                                        <p:tgtEl>
                                          <p:spTgt spid="53453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34531">
                                            <p:txEl>
                                              <p:pRg st="1" end="1"/>
                                            </p:txEl>
                                          </p:spTgt>
                                        </p:tgtEl>
                                        <p:attrNameLst>
                                          <p:attrName>style.visibility</p:attrName>
                                        </p:attrNameLst>
                                      </p:cBhvr>
                                      <p:to>
                                        <p:strVal val="visible"/>
                                      </p:to>
                                    </p:set>
                                    <p:animEffect transition="in" filter="dissolve">
                                      <p:cBhvr>
                                        <p:cTn id="17" dur="500"/>
                                        <p:tgtEl>
                                          <p:spTgt spid="534531">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4576"/>
                                        </p:tgtEl>
                                        <p:attrNameLst>
                                          <p:attrName>style.visibility</p:attrName>
                                        </p:attrNameLst>
                                      </p:cBhvr>
                                      <p:to>
                                        <p:strVal val="visible"/>
                                      </p:to>
                                    </p:set>
                                    <p:animEffect transition="in" filter="dissolve">
                                      <p:cBhvr>
                                        <p:cTn id="22" dur="500"/>
                                        <p:tgtEl>
                                          <p:spTgt spid="53457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nodeType="clickEffect">
                                  <p:stCondLst>
                                    <p:cond delay="0"/>
                                  </p:stCondLst>
                                  <p:childTnLst>
                                    <p:set>
                                      <p:cBhvr>
                                        <p:cTn id="26" dur="1" fill="hold">
                                          <p:stCondLst>
                                            <p:cond delay="0"/>
                                          </p:stCondLst>
                                        </p:cTn>
                                        <p:tgtEl>
                                          <p:spTgt spid="534732"/>
                                        </p:tgtEl>
                                        <p:attrNameLst>
                                          <p:attrName>style.visibility</p:attrName>
                                        </p:attrNameLst>
                                      </p:cBhvr>
                                      <p:to>
                                        <p:strVal val="visible"/>
                                      </p:to>
                                    </p:set>
                                    <p:anim calcmode="lin" valueType="num">
                                      <p:cBhvr additive="base">
                                        <p:cTn id="27" dur="500" fill="hold"/>
                                        <p:tgtEl>
                                          <p:spTgt spid="534732"/>
                                        </p:tgtEl>
                                        <p:attrNameLst>
                                          <p:attrName>ppt_x</p:attrName>
                                        </p:attrNameLst>
                                      </p:cBhvr>
                                      <p:tavLst>
                                        <p:tav tm="0">
                                          <p:val>
                                            <p:strVal val="#ppt_x"/>
                                          </p:val>
                                        </p:tav>
                                        <p:tav tm="100000">
                                          <p:val>
                                            <p:strVal val="#ppt_x"/>
                                          </p:val>
                                        </p:tav>
                                      </p:tavLst>
                                    </p:anim>
                                    <p:anim calcmode="lin" valueType="num">
                                      <p:cBhvr additive="base">
                                        <p:cTn id="28" dur="500" fill="hold"/>
                                        <p:tgtEl>
                                          <p:spTgt spid="534732"/>
                                        </p:tgtEl>
                                        <p:attrNameLst>
                                          <p:attrName>ppt_y</p:attrName>
                                        </p:attrNameLst>
                                      </p:cBhvr>
                                      <p:tavLst>
                                        <p:tav tm="0">
                                          <p:val>
                                            <p:strVal val="0-#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534724"/>
                                        </p:tgtEl>
                                        <p:attrNameLst>
                                          <p:attrName>style.visibility</p:attrName>
                                        </p:attrNameLst>
                                      </p:cBhvr>
                                      <p:to>
                                        <p:strVal val="visible"/>
                                      </p:to>
                                    </p:set>
                                    <p:anim calcmode="lin" valueType="num">
                                      <p:cBhvr additive="base">
                                        <p:cTn id="33" dur="500" fill="hold"/>
                                        <p:tgtEl>
                                          <p:spTgt spid="534724"/>
                                        </p:tgtEl>
                                        <p:attrNameLst>
                                          <p:attrName>ppt_x</p:attrName>
                                        </p:attrNameLst>
                                      </p:cBhvr>
                                      <p:tavLst>
                                        <p:tav tm="0">
                                          <p:val>
                                            <p:strVal val="0-#ppt_w/2"/>
                                          </p:val>
                                        </p:tav>
                                        <p:tav tm="100000">
                                          <p:val>
                                            <p:strVal val="#ppt_x"/>
                                          </p:val>
                                        </p:tav>
                                      </p:tavLst>
                                    </p:anim>
                                    <p:anim calcmode="lin" valueType="num">
                                      <p:cBhvr additive="base">
                                        <p:cTn id="34" dur="500" fill="hold"/>
                                        <p:tgtEl>
                                          <p:spTgt spid="534724"/>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34531">
                                            <p:txEl>
                                              <p:pRg st="2" end="2"/>
                                            </p:txEl>
                                          </p:spTgt>
                                        </p:tgtEl>
                                        <p:attrNameLst>
                                          <p:attrName>style.visibility</p:attrName>
                                        </p:attrNameLst>
                                      </p:cBhvr>
                                      <p:to>
                                        <p:strVal val="visible"/>
                                      </p:to>
                                    </p:set>
                                    <p:animEffect transition="in" filter="dissolve">
                                      <p:cBhvr>
                                        <p:cTn id="39" dur="500"/>
                                        <p:tgtEl>
                                          <p:spTgt spid="5345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1" grpId="0" build="p"/>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832DEFA-A5B7-4F2B-B517-C8743D29B04E}" type="slidenum">
              <a:rPr kumimoji="0" lang="en-US" altLang="tr-TR" sz="1200" smtClean="0"/>
              <a:pPr>
                <a:spcBef>
                  <a:spcPct val="50000"/>
                </a:spcBef>
                <a:buFontTx/>
                <a:buNone/>
              </a:pPr>
              <a:t>151</a:t>
            </a:fld>
            <a:endParaRPr kumimoji="0" lang="en-US" altLang="tr-TR" sz="1200" smtClean="0"/>
          </a:p>
        </p:txBody>
      </p:sp>
      <p:sp>
        <p:nvSpPr>
          <p:cNvPr id="186371" name="Rectangle 2"/>
          <p:cNvSpPr>
            <a:spLocks noGrp="1" noChangeArrowheads="1"/>
          </p:cNvSpPr>
          <p:nvPr>
            <p:ph type="title"/>
          </p:nvPr>
        </p:nvSpPr>
        <p:spPr>
          <a:xfrm>
            <a:off x="715963" y="0"/>
            <a:ext cx="7772400" cy="715963"/>
          </a:xfrm>
        </p:spPr>
        <p:txBody>
          <a:bodyPr/>
          <a:lstStyle/>
          <a:p>
            <a:r>
              <a:rPr lang="en-US" altLang="tr-TR" smtClean="0"/>
              <a:t>Formulation: Find State Table</a:t>
            </a:r>
          </a:p>
        </p:txBody>
      </p:sp>
      <p:sp>
        <p:nvSpPr>
          <p:cNvPr id="535555" name="Rectangle 3"/>
          <p:cNvSpPr>
            <a:spLocks noGrp="1" noChangeArrowheads="1"/>
          </p:cNvSpPr>
          <p:nvPr>
            <p:ph type="body" idx="1"/>
          </p:nvPr>
        </p:nvSpPr>
        <p:spPr>
          <a:xfrm>
            <a:off x="719138" y="1119188"/>
            <a:ext cx="7772400" cy="5314950"/>
          </a:xfrm>
        </p:spPr>
        <p:txBody>
          <a:bodyPr/>
          <a:lstStyle/>
          <a:p>
            <a:pPr>
              <a:lnSpc>
                <a:spcPct val="80000"/>
              </a:lnSpc>
              <a:spcAft>
                <a:spcPts val="600"/>
              </a:spcAft>
            </a:pPr>
            <a:r>
              <a:rPr lang="en-US" altLang="tr-TR" sz="2800" smtClean="0"/>
              <a:t>From the </a:t>
            </a:r>
            <a:r>
              <a:rPr lang="en-US" altLang="tr-TR" sz="2800" u="sng" smtClean="0"/>
              <a:t>state diagram</a:t>
            </a:r>
            <a:r>
              <a:rPr lang="en-US" altLang="tr-TR" sz="2800" smtClean="0"/>
              <a:t>, </a:t>
            </a:r>
            <a:endParaRPr lang="tr-TR" altLang="tr-TR" sz="2800" smtClean="0"/>
          </a:p>
          <a:p>
            <a:pPr>
              <a:lnSpc>
                <a:spcPct val="80000"/>
              </a:lnSpc>
              <a:spcAft>
                <a:spcPts val="600"/>
              </a:spcAft>
              <a:buFontTx/>
              <a:buNone/>
            </a:pPr>
            <a:r>
              <a:rPr lang="tr-TR" altLang="tr-TR" sz="2800" smtClean="0"/>
              <a:t>	</a:t>
            </a:r>
            <a:r>
              <a:rPr lang="en-US" altLang="tr-TR" sz="2800" smtClean="0"/>
              <a:t>we complete the </a:t>
            </a:r>
            <a:br>
              <a:rPr lang="en-US" altLang="tr-TR" sz="2800" smtClean="0"/>
            </a:br>
            <a:r>
              <a:rPr lang="en-US" altLang="tr-TR" sz="2800" u="sng" smtClean="0"/>
              <a:t>state table</a:t>
            </a:r>
            <a:r>
              <a:rPr lang="en-US" altLang="tr-TR" sz="2800" smtClean="0"/>
              <a:t>.</a:t>
            </a:r>
          </a:p>
          <a:p>
            <a:pPr>
              <a:lnSpc>
                <a:spcPct val="80000"/>
              </a:lnSpc>
              <a:spcAft>
                <a:spcPts val="600"/>
              </a:spcAft>
            </a:pPr>
            <a:endParaRPr lang="en-US" altLang="tr-TR" sz="2800" smtClean="0"/>
          </a:p>
          <a:p>
            <a:pPr>
              <a:lnSpc>
                <a:spcPct val="80000"/>
              </a:lnSpc>
              <a:spcAft>
                <a:spcPts val="600"/>
              </a:spcAft>
            </a:pPr>
            <a:endParaRPr lang="en-US" altLang="tr-TR" sz="2800" smtClean="0"/>
          </a:p>
          <a:p>
            <a:pPr>
              <a:lnSpc>
                <a:spcPct val="80000"/>
              </a:lnSpc>
              <a:spcAft>
                <a:spcPts val="600"/>
              </a:spcAft>
            </a:pPr>
            <a:endParaRPr lang="tr-TR" altLang="tr-TR" sz="2800" smtClean="0"/>
          </a:p>
          <a:p>
            <a:pPr>
              <a:lnSpc>
                <a:spcPct val="80000"/>
              </a:lnSpc>
              <a:spcAft>
                <a:spcPts val="600"/>
              </a:spcAft>
            </a:pPr>
            <a:endParaRPr lang="en-US" altLang="tr-TR" sz="2800" smtClean="0"/>
          </a:p>
          <a:p>
            <a:pPr>
              <a:lnSpc>
                <a:spcPct val="80000"/>
              </a:lnSpc>
              <a:spcAft>
                <a:spcPts val="600"/>
              </a:spcAft>
            </a:pPr>
            <a:endParaRPr lang="en-US" altLang="tr-TR" sz="2800" smtClean="0"/>
          </a:p>
          <a:p>
            <a:pPr>
              <a:lnSpc>
                <a:spcPct val="80000"/>
              </a:lnSpc>
              <a:spcAft>
                <a:spcPts val="600"/>
              </a:spcAft>
            </a:pPr>
            <a:endParaRPr lang="en-US" altLang="tr-TR" sz="2800" smtClean="0"/>
          </a:p>
          <a:p>
            <a:pPr>
              <a:lnSpc>
                <a:spcPct val="80000"/>
              </a:lnSpc>
              <a:spcAft>
                <a:spcPts val="600"/>
              </a:spcAft>
            </a:pPr>
            <a:r>
              <a:rPr lang="en-US" altLang="tr-TR" sz="2800" smtClean="0"/>
              <a:t>What would the state diagram and state table look like for the Moore model?</a:t>
            </a:r>
            <a:endParaRPr lang="en-US" altLang="tr-TR" smtClean="0"/>
          </a:p>
        </p:txBody>
      </p:sp>
      <p:grpSp>
        <p:nvGrpSpPr>
          <p:cNvPr id="535556" name="Group 4"/>
          <p:cNvGrpSpPr>
            <a:grpSpLocks/>
          </p:cNvGrpSpPr>
          <p:nvPr/>
        </p:nvGrpSpPr>
        <p:grpSpPr bwMode="auto">
          <a:xfrm>
            <a:off x="5038725" y="1243013"/>
            <a:ext cx="3881438" cy="2019300"/>
            <a:chOff x="384" y="2358"/>
            <a:chExt cx="2445" cy="1272"/>
          </a:xfrm>
        </p:grpSpPr>
        <p:sp>
          <p:nvSpPr>
            <p:cNvPr id="186487" name="Freeform 5"/>
            <p:cNvSpPr>
              <a:spLocks/>
            </p:cNvSpPr>
            <p:nvPr/>
          </p:nvSpPr>
          <p:spPr bwMode="auto">
            <a:xfrm>
              <a:off x="460" y="2389"/>
              <a:ext cx="215" cy="307"/>
            </a:xfrm>
            <a:custGeom>
              <a:avLst/>
              <a:gdLst>
                <a:gd name="T0" fmla="*/ 155 w 215"/>
                <a:gd name="T1" fmla="*/ 292 h 307"/>
                <a:gd name="T2" fmla="*/ 160 w 215"/>
                <a:gd name="T3" fmla="*/ 304 h 307"/>
                <a:gd name="T4" fmla="*/ 172 w 215"/>
                <a:gd name="T5" fmla="*/ 307 h 307"/>
                <a:gd name="T6" fmla="*/ 183 w 215"/>
                <a:gd name="T7" fmla="*/ 296 h 307"/>
                <a:gd name="T8" fmla="*/ 191 w 215"/>
                <a:gd name="T9" fmla="*/ 280 h 307"/>
                <a:gd name="T10" fmla="*/ 197 w 215"/>
                <a:gd name="T11" fmla="*/ 266 h 307"/>
                <a:gd name="T12" fmla="*/ 203 w 215"/>
                <a:gd name="T13" fmla="*/ 252 h 307"/>
                <a:gd name="T14" fmla="*/ 207 w 215"/>
                <a:gd name="T15" fmla="*/ 238 h 307"/>
                <a:gd name="T16" fmla="*/ 211 w 215"/>
                <a:gd name="T17" fmla="*/ 221 h 307"/>
                <a:gd name="T18" fmla="*/ 213 w 215"/>
                <a:gd name="T19" fmla="*/ 205 h 307"/>
                <a:gd name="T20" fmla="*/ 215 w 215"/>
                <a:gd name="T21" fmla="*/ 170 h 307"/>
                <a:gd name="T22" fmla="*/ 211 w 215"/>
                <a:gd name="T23" fmla="*/ 129 h 307"/>
                <a:gd name="T24" fmla="*/ 194 w 215"/>
                <a:gd name="T25" fmla="*/ 71 h 307"/>
                <a:gd name="T26" fmla="*/ 174 w 215"/>
                <a:gd name="T27" fmla="*/ 37 h 307"/>
                <a:gd name="T28" fmla="*/ 160 w 215"/>
                <a:gd name="T29" fmla="*/ 21 h 307"/>
                <a:gd name="T30" fmla="*/ 145 w 215"/>
                <a:gd name="T31" fmla="*/ 10 h 307"/>
                <a:gd name="T32" fmla="*/ 131 w 215"/>
                <a:gd name="T33" fmla="*/ 3 h 307"/>
                <a:gd name="T34" fmla="*/ 84 w 215"/>
                <a:gd name="T35" fmla="*/ 3 h 307"/>
                <a:gd name="T36" fmla="*/ 70 w 215"/>
                <a:gd name="T37" fmla="*/ 10 h 307"/>
                <a:gd name="T38" fmla="*/ 54 w 215"/>
                <a:gd name="T39" fmla="*/ 21 h 307"/>
                <a:gd name="T40" fmla="*/ 40 w 215"/>
                <a:gd name="T41" fmla="*/ 37 h 307"/>
                <a:gd name="T42" fmla="*/ 20 w 215"/>
                <a:gd name="T43" fmla="*/ 71 h 307"/>
                <a:gd name="T44" fmla="*/ 3 w 215"/>
                <a:gd name="T45" fmla="*/ 129 h 307"/>
                <a:gd name="T46" fmla="*/ 2 w 215"/>
                <a:gd name="T47" fmla="*/ 205 h 307"/>
                <a:gd name="T48" fmla="*/ 3 w 215"/>
                <a:gd name="T49" fmla="*/ 219 h 307"/>
                <a:gd name="T50" fmla="*/ 7 w 215"/>
                <a:gd name="T51" fmla="*/ 235 h 307"/>
                <a:gd name="T52" fmla="*/ 9 w 215"/>
                <a:gd name="T53" fmla="*/ 245 h 307"/>
                <a:gd name="T54" fmla="*/ 15 w 215"/>
                <a:gd name="T55" fmla="*/ 258 h 307"/>
                <a:gd name="T56" fmla="*/ 26 w 215"/>
                <a:gd name="T57" fmla="*/ 287 h 307"/>
                <a:gd name="T58" fmla="*/ 34 w 215"/>
                <a:gd name="T59" fmla="*/ 296 h 307"/>
                <a:gd name="T60" fmla="*/ 49 w 215"/>
                <a:gd name="T61" fmla="*/ 296 h 307"/>
                <a:gd name="T62" fmla="*/ 56 w 215"/>
                <a:gd name="T63" fmla="*/ 279 h 307"/>
                <a:gd name="T64" fmla="*/ 50 w 215"/>
                <a:gd name="T65" fmla="*/ 270 h 307"/>
                <a:gd name="T66" fmla="*/ 39 w 215"/>
                <a:gd name="T67" fmla="*/ 243 h 307"/>
                <a:gd name="T68" fmla="*/ 36 w 215"/>
                <a:gd name="T69" fmla="*/ 232 h 307"/>
                <a:gd name="T70" fmla="*/ 33 w 215"/>
                <a:gd name="T71" fmla="*/ 218 h 307"/>
                <a:gd name="T72" fmla="*/ 30 w 215"/>
                <a:gd name="T73" fmla="*/ 207 h 307"/>
                <a:gd name="T74" fmla="*/ 29 w 215"/>
                <a:gd name="T75" fmla="*/ 173 h 307"/>
                <a:gd name="T76" fmla="*/ 32 w 215"/>
                <a:gd name="T77" fmla="*/ 135 h 307"/>
                <a:gd name="T78" fmla="*/ 40 w 215"/>
                <a:gd name="T79" fmla="*/ 93 h 307"/>
                <a:gd name="T80" fmla="*/ 54 w 215"/>
                <a:gd name="T81" fmla="*/ 67 h 307"/>
                <a:gd name="T82" fmla="*/ 63 w 215"/>
                <a:gd name="T83" fmla="*/ 54 h 307"/>
                <a:gd name="T84" fmla="*/ 71 w 215"/>
                <a:gd name="T85" fmla="*/ 44 h 307"/>
                <a:gd name="T86" fmla="*/ 81 w 215"/>
                <a:gd name="T87" fmla="*/ 35 h 307"/>
                <a:gd name="T88" fmla="*/ 92 w 215"/>
                <a:gd name="T89" fmla="*/ 31 h 307"/>
                <a:gd name="T90" fmla="*/ 108 w 215"/>
                <a:gd name="T91" fmla="*/ 28 h 307"/>
                <a:gd name="T92" fmla="*/ 122 w 215"/>
                <a:gd name="T93" fmla="*/ 31 h 307"/>
                <a:gd name="T94" fmla="*/ 133 w 215"/>
                <a:gd name="T95" fmla="*/ 35 h 307"/>
                <a:gd name="T96" fmla="*/ 143 w 215"/>
                <a:gd name="T97" fmla="*/ 44 h 307"/>
                <a:gd name="T98" fmla="*/ 152 w 215"/>
                <a:gd name="T99" fmla="*/ 54 h 307"/>
                <a:gd name="T100" fmla="*/ 160 w 215"/>
                <a:gd name="T101" fmla="*/ 67 h 307"/>
                <a:gd name="T102" fmla="*/ 174 w 215"/>
                <a:gd name="T103" fmla="*/ 93 h 307"/>
                <a:gd name="T104" fmla="*/ 183 w 215"/>
                <a:gd name="T105" fmla="*/ 135 h 307"/>
                <a:gd name="T106" fmla="*/ 186 w 215"/>
                <a:gd name="T107" fmla="*/ 166 h 307"/>
                <a:gd name="T108" fmla="*/ 186 w 215"/>
                <a:gd name="T109" fmla="*/ 174 h 307"/>
                <a:gd name="T110" fmla="*/ 184 w 215"/>
                <a:gd name="T111" fmla="*/ 208 h 307"/>
                <a:gd name="T112" fmla="*/ 182 w 215"/>
                <a:gd name="T113" fmla="*/ 219 h 307"/>
                <a:gd name="T114" fmla="*/ 179 w 215"/>
                <a:gd name="T115" fmla="*/ 236 h 307"/>
                <a:gd name="T116" fmla="*/ 173 w 215"/>
                <a:gd name="T117" fmla="*/ 252 h 307"/>
                <a:gd name="T118" fmla="*/ 167 w 215"/>
                <a:gd name="T119" fmla="*/ 265 h 307"/>
                <a:gd name="T120" fmla="*/ 159 w 215"/>
                <a:gd name="T121" fmla="*/ 279 h 307"/>
                <a:gd name="T122" fmla="*/ 157 w 215"/>
                <a:gd name="T123" fmla="*/ 284 h 3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5" h="307">
                  <a:moveTo>
                    <a:pt x="157" y="284"/>
                  </a:moveTo>
                  <a:lnTo>
                    <a:pt x="156" y="287"/>
                  </a:lnTo>
                  <a:lnTo>
                    <a:pt x="155" y="292"/>
                  </a:lnTo>
                  <a:lnTo>
                    <a:pt x="155" y="296"/>
                  </a:lnTo>
                  <a:lnTo>
                    <a:pt x="157" y="301"/>
                  </a:lnTo>
                  <a:lnTo>
                    <a:pt x="160" y="304"/>
                  </a:lnTo>
                  <a:lnTo>
                    <a:pt x="163" y="306"/>
                  </a:lnTo>
                  <a:lnTo>
                    <a:pt x="167" y="307"/>
                  </a:lnTo>
                  <a:lnTo>
                    <a:pt x="172" y="307"/>
                  </a:lnTo>
                  <a:lnTo>
                    <a:pt x="177" y="304"/>
                  </a:lnTo>
                  <a:lnTo>
                    <a:pt x="180" y="301"/>
                  </a:lnTo>
                  <a:lnTo>
                    <a:pt x="183" y="296"/>
                  </a:lnTo>
                  <a:lnTo>
                    <a:pt x="184" y="293"/>
                  </a:lnTo>
                  <a:lnTo>
                    <a:pt x="186" y="292"/>
                  </a:lnTo>
                  <a:lnTo>
                    <a:pt x="191" y="280"/>
                  </a:lnTo>
                  <a:lnTo>
                    <a:pt x="193" y="276"/>
                  </a:lnTo>
                  <a:lnTo>
                    <a:pt x="196" y="270"/>
                  </a:lnTo>
                  <a:lnTo>
                    <a:pt x="197" y="266"/>
                  </a:lnTo>
                  <a:lnTo>
                    <a:pt x="199" y="263"/>
                  </a:lnTo>
                  <a:lnTo>
                    <a:pt x="201" y="255"/>
                  </a:lnTo>
                  <a:lnTo>
                    <a:pt x="203" y="252"/>
                  </a:lnTo>
                  <a:lnTo>
                    <a:pt x="204" y="248"/>
                  </a:lnTo>
                  <a:lnTo>
                    <a:pt x="207" y="242"/>
                  </a:lnTo>
                  <a:lnTo>
                    <a:pt x="207" y="238"/>
                  </a:lnTo>
                  <a:lnTo>
                    <a:pt x="210" y="229"/>
                  </a:lnTo>
                  <a:lnTo>
                    <a:pt x="210" y="225"/>
                  </a:lnTo>
                  <a:lnTo>
                    <a:pt x="211" y="221"/>
                  </a:lnTo>
                  <a:lnTo>
                    <a:pt x="211" y="218"/>
                  </a:lnTo>
                  <a:lnTo>
                    <a:pt x="213" y="214"/>
                  </a:lnTo>
                  <a:lnTo>
                    <a:pt x="213" y="205"/>
                  </a:lnTo>
                  <a:lnTo>
                    <a:pt x="214" y="201"/>
                  </a:lnTo>
                  <a:lnTo>
                    <a:pt x="214" y="177"/>
                  </a:lnTo>
                  <a:lnTo>
                    <a:pt x="215" y="170"/>
                  </a:lnTo>
                  <a:lnTo>
                    <a:pt x="214" y="163"/>
                  </a:lnTo>
                  <a:lnTo>
                    <a:pt x="214" y="146"/>
                  </a:lnTo>
                  <a:lnTo>
                    <a:pt x="211" y="129"/>
                  </a:lnTo>
                  <a:lnTo>
                    <a:pt x="206" y="99"/>
                  </a:lnTo>
                  <a:lnTo>
                    <a:pt x="200" y="85"/>
                  </a:lnTo>
                  <a:lnTo>
                    <a:pt x="194" y="71"/>
                  </a:lnTo>
                  <a:lnTo>
                    <a:pt x="186" y="52"/>
                  </a:lnTo>
                  <a:lnTo>
                    <a:pt x="177" y="41"/>
                  </a:lnTo>
                  <a:lnTo>
                    <a:pt x="174" y="37"/>
                  </a:lnTo>
                  <a:lnTo>
                    <a:pt x="170" y="33"/>
                  </a:lnTo>
                  <a:lnTo>
                    <a:pt x="167" y="28"/>
                  </a:lnTo>
                  <a:lnTo>
                    <a:pt x="160" y="21"/>
                  </a:lnTo>
                  <a:lnTo>
                    <a:pt x="156" y="19"/>
                  </a:lnTo>
                  <a:lnTo>
                    <a:pt x="152" y="14"/>
                  </a:lnTo>
                  <a:lnTo>
                    <a:pt x="145" y="10"/>
                  </a:lnTo>
                  <a:lnTo>
                    <a:pt x="140" y="9"/>
                  </a:lnTo>
                  <a:lnTo>
                    <a:pt x="136" y="6"/>
                  </a:lnTo>
                  <a:lnTo>
                    <a:pt x="131" y="3"/>
                  </a:lnTo>
                  <a:lnTo>
                    <a:pt x="119" y="0"/>
                  </a:lnTo>
                  <a:lnTo>
                    <a:pt x="95" y="0"/>
                  </a:lnTo>
                  <a:lnTo>
                    <a:pt x="84" y="3"/>
                  </a:lnTo>
                  <a:lnTo>
                    <a:pt x="78" y="6"/>
                  </a:lnTo>
                  <a:lnTo>
                    <a:pt x="74" y="9"/>
                  </a:lnTo>
                  <a:lnTo>
                    <a:pt x="70" y="10"/>
                  </a:lnTo>
                  <a:lnTo>
                    <a:pt x="63" y="14"/>
                  </a:lnTo>
                  <a:lnTo>
                    <a:pt x="58" y="19"/>
                  </a:lnTo>
                  <a:lnTo>
                    <a:pt x="54" y="21"/>
                  </a:lnTo>
                  <a:lnTo>
                    <a:pt x="47" y="28"/>
                  </a:lnTo>
                  <a:lnTo>
                    <a:pt x="44" y="33"/>
                  </a:lnTo>
                  <a:lnTo>
                    <a:pt x="40" y="37"/>
                  </a:lnTo>
                  <a:lnTo>
                    <a:pt x="37" y="41"/>
                  </a:lnTo>
                  <a:lnTo>
                    <a:pt x="29" y="52"/>
                  </a:lnTo>
                  <a:lnTo>
                    <a:pt x="20" y="71"/>
                  </a:lnTo>
                  <a:lnTo>
                    <a:pt x="15" y="85"/>
                  </a:lnTo>
                  <a:lnTo>
                    <a:pt x="9" y="99"/>
                  </a:lnTo>
                  <a:lnTo>
                    <a:pt x="3" y="129"/>
                  </a:lnTo>
                  <a:lnTo>
                    <a:pt x="0" y="146"/>
                  </a:lnTo>
                  <a:lnTo>
                    <a:pt x="0" y="201"/>
                  </a:lnTo>
                  <a:lnTo>
                    <a:pt x="2" y="205"/>
                  </a:lnTo>
                  <a:lnTo>
                    <a:pt x="2" y="212"/>
                  </a:lnTo>
                  <a:lnTo>
                    <a:pt x="3" y="217"/>
                  </a:lnTo>
                  <a:lnTo>
                    <a:pt x="3" y="219"/>
                  </a:lnTo>
                  <a:lnTo>
                    <a:pt x="5" y="224"/>
                  </a:lnTo>
                  <a:lnTo>
                    <a:pt x="5" y="226"/>
                  </a:lnTo>
                  <a:lnTo>
                    <a:pt x="7" y="235"/>
                  </a:lnTo>
                  <a:lnTo>
                    <a:pt x="7" y="238"/>
                  </a:lnTo>
                  <a:lnTo>
                    <a:pt x="9" y="241"/>
                  </a:lnTo>
                  <a:lnTo>
                    <a:pt x="9" y="245"/>
                  </a:lnTo>
                  <a:lnTo>
                    <a:pt x="12" y="251"/>
                  </a:lnTo>
                  <a:lnTo>
                    <a:pt x="13" y="255"/>
                  </a:lnTo>
                  <a:lnTo>
                    <a:pt x="15" y="258"/>
                  </a:lnTo>
                  <a:lnTo>
                    <a:pt x="15" y="262"/>
                  </a:lnTo>
                  <a:lnTo>
                    <a:pt x="24" y="282"/>
                  </a:lnTo>
                  <a:lnTo>
                    <a:pt x="26" y="287"/>
                  </a:lnTo>
                  <a:lnTo>
                    <a:pt x="32" y="293"/>
                  </a:lnTo>
                  <a:lnTo>
                    <a:pt x="29" y="290"/>
                  </a:lnTo>
                  <a:lnTo>
                    <a:pt x="34" y="296"/>
                  </a:lnTo>
                  <a:lnTo>
                    <a:pt x="37" y="297"/>
                  </a:lnTo>
                  <a:lnTo>
                    <a:pt x="46" y="297"/>
                  </a:lnTo>
                  <a:lnTo>
                    <a:pt x="49" y="296"/>
                  </a:lnTo>
                  <a:lnTo>
                    <a:pt x="54" y="290"/>
                  </a:lnTo>
                  <a:lnTo>
                    <a:pt x="56" y="287"/>
                  </a:lnTo>
                  <a:lnTo>
                    <a:pt x="56" y="279"/>
                  </a:lnTo>
                  <a:lnTo>
                    <a:pt x="54" y="276"/>
                  </a:lnTo>
                  <a:lnTo>
                    <a:pt x="51" y="273"/>
                  </a:lnTo>
                  <a:lnTo>
                    <a:pt x="50" y="270"/>
                  </a:lnTo>
                  <a:lnTo>
                    <a:pt x="43" y="256"/>
                  </a:lnTo>
                  <a:lnTo>
                    <a:pt x="43" y="252"/>
                  </a:lnTo>
                  <a:lnTo>
                    <a:pt x="39" y="243"/>
                  </a:lnTo>
                  <a:lnTo>
                    <a:pt x="37" y="239"/>
                  </a:lnTo>
                  <a:lnTo>
                    <a:pt x="37" y="235"/>
                  </a:lnTo>
                  <a:lnTo>
                    <a:pt x="36" y="232"/>
                  </a:lnTo>
                  <a:lnTo>
                    <a:pt x="36" y="229"/>
                  </a:lnTo>
                  <a:lnTo>
                    <a:pt x="33" y="221"/>
                  </a:lnTo>
                  <a:lnTo>
                    <a:pt x="33" y="218"/>
                  </a:lnTo>
                  <a:lnTo>
                    <a:pt x="32" y="214"/>
                  </a:lnTo>
                  <a:lnTo>
                    <a:pt x="32" y="211"/>
                  </a:lnTo>
                  <a:lnTo>
                    <a:pt x="30" y="207"/>
                  </a:lnTo>
                  <a:lnTo>
                    <a:pt x="30" y="200"/>
                  </a:lnTo>
                  <a:lnTo>
                    <a:pt x="29" y="195"/>
                  </a:lnTo>
                  <a:lnTo>
                    <a:pt x="29" y="173"/>
                  </a:lnTo>
                  <a:lnTo>
                    <a:pt x="29" y="149"/>
                  </a:lnTo>
                  <a:lnTo>
                    <a:pt x="30" y="143"/>
                  </a:lnTo>
                  <a:lnTo>
                    <a:pt x="32" y="135"/>
                  </a:lnTo>
                  <a:lnTo>
                    <a:pt x="37" y="108"/>
                  </a:lnTo>
                  <a:lnTo>
                    <a:pt x="40" y="101"/>
                  </a:lnTo>
                  <a:lnTo>
                    <a:pt x="40" y="93"/>
                  </a:lnTo>
                  <a:lnTo>
                    <a:pt x="43" y="89"/>
                  </a:lnTo>
                  <a:lnTo>
                    <a:pt x="46" y="82"/>
                  </a:lnTo>
                  <a:lnTo>
                    <a:pt x="54" y="67"/>
                  </a:lnTo>
                  <a:lnTo>
                    <a:pt x="56" y="64"/>
                  </a:lnTo>
                  <a:lnTo>
                    <a:pt x="60" y="58"/>
                  </a:lnTo>
                  <a:lnTo>
                    <a:pt x="63" y="54"/>
                  </a:lnTo>
                  <a:lnTo>
                    <a:pt x="67" y="50"/>
                  </a:lnTo>
                  <a:lnTo>
                    <a:pt x="70" y="45"/>
                  </a:lnTo>
                  <a:lnTo>
                    <a:pt x="71" y="44"/>
                  </a:lnTo>
                  <a:lnTo>
                    <a:pt x="75" y="41"/>
                  </a:lnTo>
                  <a:lnTo>
                    <a:pt x="80" y="37"/>
                  </a:lnTo>
                  <a:lnTo>
                    <a:pt x="81" y="35"/>
                  </a:lnTo>
                  <a:lnTo>
                    <a:pt x="85" y="34"/>
                  </a:lnTo>
                  <a:lnTo>
                    <a:pt x="90" y="31"/>
                  </a:lnTo>
                  <a:lnTo>
                    <a:pt x="92" y="31"/>
                  </a:lnTo>
                  <a:lnTo>
                    <a:pt x="98" y="30"/>
                  </a:lnTo>
                  <a:lnTo>
                    <a:pt x="101" y="28"/>
                  </a:lnTo>
                  <a:lnTo>
                    <a:pt x="108" y="28"/>
                  </a:lnTo>
                  <a:lnTo>
                    <a:pt x="114" y="28"/>
                  </a:lnTo>
                  <a:lnTo>
                    <a:pt x="116" y="30"/>
                  </a:lnTo>
                  <a:lnTo>
                    <a:pt x="122" y="31"/>
                  </a:lnTo>
                  <a:lnTo>
                    <a:pt x="125" y="31"/>
                  </a:lnTo>
                  <a:lnTo>
                    <a:pt x="129" y="34"/>
                  </a:lnTo>
                  <a:lnTo>
                    <a:pt x="133" y="35"/>
                  </a:lnTo>
                  <a:lnTo>
                    <a:pt x="135" y="37"/>
                  </a:lnTo>
                  <a:lnTo>
                    <a:pt x="139" y="41"/>
                  </a:lnTo>
                  <a:lnTo>
                    <a:pt x="143" y="44"/>
                  </a:lnTo>
                  <a:lnTo>
                    <a:pt x="145" y="45"/>
                  </a:lnTo>
                  <a:lnTo>
                    <a:pt x="148" y="50"/>
                  </a:lnTo>
                  <a:lnTo>
                    <a:pt x="152" y="54"/>
                  </a:lnTo>
                  <a:lnTo>
                    <a:pt x="155" y="58"/>
                  </a:lnTo>
                  <a:lnTo>
                    <a:pt x="159" y="64"/>
                  </a:lnTo>
                  <a:lnTo>
                    <a:pt x="160" y="67"/>
                  </a:lnTo>
                  <a:lnTo>
                    <a:pt x="169" y="82"/>
                  </a:lnTo>
                  <a:lnTo>
                    <a:pt x="172" y="89"/>
                  </a:lnTo>
                  <a:lnTo>
                    <a:pt x="174" y="93"/>
                  </a:lnTo>
                  <a:lnTo>
                    <a:pt x="174" y="101"/>
                  </a:lnTo>
                  <a:lnTo>
                    <a:pt x="177" y="108"/>
                  </a:lnTo>
                  <a:lnTo>
                    <a:pt x="183" y="135"/>
                  </a:lnTo>
                  <a:lnTo>
                    <a:pt x="184" y="143"/>
                  </a:lnTo>
                  <a:lnTo>
                    <a:pt x="186" y="149"/>
                  </a:lnTo>
                  <a:lnTo>
                    <a:pt x="186" y="166"/>
                  </a:lnTo>
                  <a:lnTo>
                    <a:pt x="187" y="176"/>
                  </a:lnTo>
                  <a:lnTo>
                    <a:pt x="189" y="168"/>
                  </a:lnTo>
                  <a:lnTo>
                    <a:pt x="186" y="174"/>
                  </a:lnTo>
                  <a:lnTo>
                    <a:pt x="186" y="195"/>
                  </a:lnTo>
                  <a:lnTo>
                    <a:pt x="184" y="200"/>
                  </a:lnTo>
                  <a:lnTo>
                    <a:pt x="184" y="208"/>
                  </a:lnTo>
                  <a:lnTo>
                    <a:pt x="183" y="212"/>
                  </a:lnTo>
                  <a:lnTo>
                    <a:pt x="183" y="215"/>
                  </a:lnTo>
                  <a:lnTo>
                    <a:pt x="182" y="219"/>
                  </a:lnTo>
                  <a:lnTo>
                    <a:pt x="182" y="224"/>
                  </a:lnTo>
                  <a:lnTo>
                    <a:pt x="179" y="232"/>
                  </a:lnTo>
                  <a:lnTo>
                    <a:pt x="179" y="236"/>
                  </a:lnTo>
                  <a:lnTo>
                    <a:pt x="177" y="241"/>
                  </a:lnTo>
                  <a:lnTo>
                    <a:pt x="176" y="243"/>
                  </a:lnTo>
                  <a:lnTo>
                    <a:pt x="173" y="252"/>
                  </a:lnTo>
                  <a:lnTo>
                    <a:pt x="172" y="255"/>
                  </a:lnTo>
                  <a:lnTo>
                    <a:pt x="170" y="259"/>
                  </a:lnTo>
                  <a:lnTo>
                    <a:pt x="167" y="265"/>
                  </a:lnTo>
                  <a:lnTo>
                    <a:pt x="166" y="269"/>
                  </a:lnTo>
                  <a:lnTo>
                    <a:pt x="163" y="275"/>
                  </a:lnTo>
                  <a:lnTo>
                    <a:pt x="159" y="279"/>
                  </a:lnTo>
                  <a:lnTo>
                    <a:pt x="157" y="284"/>
                  </a:lnTo>
                  <a:lnTo>
                    <a:pt x="156" y="287"/>
                  </a:lnTo>
                  <a:lnTo>
                    <a:pt x="157"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488" name="Freeform 6"/>
            <p:cNvSpPr>
              <a:spLocks/>
            </p:cNvSpPr>
            <p:nvPr/>
          </p:nvSpPr>
          <p:spPr bwMode="auto">
            <a:xfrm>
              <a:off x="1861" y="2406"/>
              <a:ext cx="215" cy="307"/>
            </a:xfrm>
            <a:custGeom>
              <a:avLst/>
              <a:gdLst>
                <a:gd name="T0" fmla="*/ 155 w 215"/>
                <a:gd name="T1" fmla="*/ 292 h 307"/>
                <a:gd name="T2" fmla="*/ 160 w 215"/>
                <a:gd name="T3" fmla="*/ 304 h 307"/>
                <a:gd name="T4" fmla="*/ 172 w 215"/>
                <a:gd name="T5" fmla="*/ 307 h 307"/>
                <a:gd name="T6" fmla="*/ 183 w 215"/>
                <a:gd name="T7" fmla="*/ 296 h 307"/>
                <a:gd name="T8" fmla="*/ 191 w 215"/>
                <a:gd name="T9" fmla="*/ 280 h 307"/>
                <a:gd name="T10" fmla="*/ 197 w 215"/>
                <a:gd name="T11" fmla="*/ 266 h 307"/>
                <a:gd name="T12" fmla="*/ 203 w 215"/>
                <a:gd name="T13" fmla="*/ 252 h 307"/>
                <a:gd name="T14" fmla="*/ 207 w 215"/>
                <a:gd name="T15" fmla="*/ 238 h 307"/>
                <a:gd name="T16" fmla="*/ 211 w 215"/>
                <a:gd name="T17" fmla="*/ 221 h 307"/>
                <a:gd name="T18" fmla="*/ 213 w 215"/>
                <a:gd name="T19" fmla="*/ 205 h 307"/>
                <a:gd name="T20" fmla="*/ 215 w 215"/>
                <a:gd name="T21" fmla="*/ 170 h 307"/>
                <a:gd name="T22" fmla="*/ 211 w 215"/>
                <a:gd name="T23" fmla="*/ 129 h 307"/>
                <a:gd name="T24" fmla="*/ 194 w 215"/>
                <a:gd name="T25" fmla="*/ 71 h 307"/>
                <a:gd name="T26" fmla="*/ 174 w 215"/>
                <a:gd name="T27" fmla="*/ 37 h 307"/>
                <a:gd name="T28" fmla="*/ 160 w 215"/>
                <a:gd name="T29" fmla="*/ 21 h 307"/>
                <a:gd name="T30" fmla="*/ 145 w 215"/>
                <a:gd name="T31" fmla="*/ 10 h 307"/>
                <a:gd name="T32" fmla="*/ 130 w 215"/>
                <a:gd name="T33" fmla="*/ 3 h 307"/>
                <a:gd name="T34" fmla="*/ 84 w 215"/>
                <a:gd name="T35" fmla="*/ 3 h 307"/>
                <a:gd name="T36" fmla="*/ 70 w 215"/>
                <a:gd name="T37" fmla="*/ 10 h 307"/>
                <a:gd name="T38" fmla="*/ 54 w 215"/>
                <a:gd name="T39" fmla="*/ 21 h 307"/>
                <a:gd name="T40" fmla="*/ 40 w 215"/>
                <a:gd name="T41" fmla="*/ 37 h 307"/>
                <a:gd name="T42" fmla="*/ 20 w 215"/>
                <a:gd name="T43" fmla="*/ 71 h 307"/>
                <a:gd name="T44" fmla="*/ 3 w 215"/>
                <a:gd name="T45" fmla="*/ 129 h 307"/>
                <a:gd name="T46" fmla="*/ 2 w 215"/>
                <a:gd name="T47" fmla="*/ 205 h 307"/>
                <a:gd name="T48" fmla="*/ 3 w 215"/>
                <a:gd name="T49" fmla="*/ 219 h 307"/>
                <a:gd name="T50" fmla="*/ 7 w 215"/>
                <a:gd name="T51" fmla="*/ 235 h 307"/>
                <a:gd name="T52" fmla="*/ 9 w 215"/>
                <a:gd name="T53" fmla="*/ 245 h 307"/>
                <a:gd name="T54" fmla="*/ 14 w 215"/>
                <a:gd name="T55" fmla="*/ 258 h 307"/>
                <a:gd name="T56" fmla="*/ 26 w 215"/>
                <a:gd name="T57" fmla="*/ 287 h 307"/>
                <a:gd name="T58" fmla="*/ 34 w 215"/>
                <a:gd name="T59" fmla="*/ 296 h 307"/>
                <a:gd name="T60" fmla="*/ 48 w 215"/>
                <a:gd name="T61" fmla="*/ 296 h 307"/>
                <a:gd name="T62" fmla="*/ 55 w 215"/>
                <a:gd name="T63" fmla="*/ 279 h 307"/>
                <a:gd name="T64" fmla="*/ 50 w 215"/>
                <a:gd name="T65" fmla="*/ 270 h 307"/>
                <a:gd name="T66" fmla="*/ 38 w 215"/>
                <a:gd name="T67" fmla="*/ 243 h 307"/>
                <a:gd name="T68" fmla="*/ 36 w 215"/>
                <a:gd name="T69" fmla="*/ 232 h 307"/>
                <a:gd name="T70" fmla="*/ 33 w 215"/>
                <a:gd name="T71" fmla="*/ 218 h 307"/>
                <a:gd name="T72" fmla="*/ 30 w 215"/>
                <a:gd name="T73" fmla="*/ 207 h 307"/>
                <a:gd name="T74" fmla="*/ 29 w 215"/>
                <a:gd name="T75" fmla="*/ 173 h 307"/>
                <a:gd name="T76" fmla="*/ 31 w 215"/>
                <a:gd name="T77" fmla="*/ 134 h 307"/>
                <a:gd name="T78" fmla="*/ 40 w 215"/>
                <a:gd name="T79" fmla="*/ 93 h 307"/>
                <a:gd name="T80" fmla="*/ 54 w 215"/>
                <a:gd name="T81" fmla="*/ 67 h 307"/>
                <a:gd name="T82" fmla="*/ 63 w 215"/>
                <a:gd name="T83" fmla="*/ 54 h 307"/>
                <a:gd name="T84" fmla="*/ 71 w 215"/>
                <a:gd name="T85" fmla="*/ 44 h 307"/>
                <a:gd name="T86" fmla="*/ 81 w 215"/>
                <a:gd name="T87" fmla="*/ 35 h 307"/>
                <a:gd name="T88" fmla="*/ 92 w 215"/>
                <a:gd name="T89" fmla="*/ 31 h 307"/>
                <a:gd name="T90" fmla="*/ 108 w 215"/>
                <a:gd name="T91" fmla="*/ 28 h 307"/>
                <a:gd name="T92" fmla="*/ 122 w 215"/>
                <a:gd name="T93" fmla="*/ 31 h 307"/>
                <a:gd name="T94" fmla="*/ 133 w 215"/>
                <a:gd name="T95" fmla="*/ 35 h 307"/>
                <a:gd name="T96" fmla="*/ 143 w 215"/>
                <a:gd name="T97" fmla="*/ 44 h 307"/>
                <a:gd name="T98" fmla="*/ 152 w 215"/>
                <a:gd name="T99" fmla="*/ 54 h 307"/>
                <a:gd name="T100" fmla="*/ 160 w 215"/>
                <a:gd name="T101" fmla="*/ 67 h 307"/>
                <a:gd name="T102" fmla="*/ 174 w 215"/>
                <a:gd name="T103" fmla="*/ 93 h 307"/>
                <a:gd name="T104" fmla="*/ 183 w 215"/>
                <a:gd name="T105" fmla="*/ 134 h 307"/>
                <a:gd name="T106" fmla="*/ 186 w 215"/>
                <a:gd name="T107" fmla="*/ 166 h 307"/>
                <a:gd name="T108" fmla="*/ 186 w 215"/>
                <a:gd name="T109" fmla="*/ 174 h 307"/>
                <a:gd name="T110" fmla="*/ 184 w 215"/>
                <a:gd name="T111" fmla="*/ 208 h 307"/>
                <a:gd name="T112" fmla="*/ 181 w 215"/>
                <a:gd name="T113" fmla="*/ 219 h 307"/>
                <a:gd name="T114" fmla="*/ 179 w 215"/>
                <a:gd name="T115" fmla="*/ 236 h 307"/>
                <a:gd name="T116" fmla="*/ 173 w 215"/>
                <a:gd name="T117" fmla="*/ 252 h 307"/>
                <a:gd name="T118" fmla="*/ 167 w 215"/>
                <a:gd name="T119" fmla="*/ 265 h 307"/>
                <a:gd name="T120" fmla="*/ 159 w 215"/>
                <a:gd name="T121" fmla="*/ 279 h 307"/>
                <a:gd name="T122" fmla="*/ 157 w 215"/>
                <a:gd name="T123" fmla="*/ 284 h 3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5" h="307">
                  <a:moveTo>
                    <a:pt x="157" y="284"/>
                  </a:moveTo>
                  <a:lnTo>
                    <a:pt x="156" y="287"/>
                  </a:lnTo>
                  <a:lnTo>
                    <a:pt x="155" y="292"/>
                  </a:lnTo>
                  <a:lnTo>
                    <a:pt x="155" y="296"/>
                  </a:lnTo>
                  <a:lnTo>
                    <a:pt x="157" y="301"/>
                  </a:lnTo>
                  <a:lnTo>
                    <a:pt x="160" y="304"/>
                  </a:lnTo>
                  <a:lnTo>
                    <a:pt x="163" y="306"/>
                  </a:lnTo>
                  <a:lnTo>
                    <a:pt x="167" y="307"/>
                  </a:lnTo>
                  <a:lnTo>
                    <a:pt x="172" y="307"/>
                  </a:lnTo>
                  <a:lnTo>
                    <a:pt x="177" y="304"/>
                  </a:lnTo>
                  <a:lnTo>
                    <a:pt x="180" y="301"/>
                  </a:lnTo>
                  <a:lnTo>
                    <a:pt x="183" y="296"/>
                  </a:lnTo>
                  <a:lnTo>
                    <a:pt x="184" y="293"/>
                  </a:lnTo>
                  <a:lnTo>
                    <a:pt x="186" y="292"/>
                  </a:lnTo>
                  <a:lnTo>
                    <a:pt x="191" y="280"/>
                  </a:lnTo>
                  <a:lnTo>
                    <a:pt x="193" y="276"/>
                  </a:lnTo>
                  <a:lnTo>
                    <a:pt x="196" y="270"/>
                  </a:lnTo>
                  <a:lnTo>
                    <a:pt x="197" y="266"/>
                  </a:lnTo>
                  <a:lnTo>
                    <a:pt x="198" y="263"/>
                  </a:lnTo>
                  <a:lnTo>
                    <a:pt x="201" y="255"/>
                  </a:lnTo>
                  <a:lnTo>
                    <a:pt x="203" y="252"/>
                  </a:lnTo>
                  <a:lnTo>
                    <a:pt x="204" y="248"/>
                  </a:lnTo>
                  <a:lnTo>
                    <a:pt x="207" y="242"/>
                  </a:lnTo>
                  <a:lnTo>
                    <a:pt x="207" y="238"/>
                  </a:lnTo>
                  <a:lnTo>
                    <a:pt x="210" y="229"/>
                  </a:lnTo>
                  <a:lnTo>
                    <a:pt x="210" y="225"/>
                  </a:lnTo>
                  <a:lnTo>
                    <a:pt x="211" y="221"/>
                  </a:lnTo>
                  <a:lnTo>
                    <a:pt x="211" y="218"/>
                  </a:lnTo>
                  <a:lnTo>
                    <a:pt x="213" y="214"/>
                  </a:lnTo>
                  <a:lnTo>
                    <a:pt x="213" y="205"/>
                  </a:lnTo>
                  <a:lnTo>
                    <a:pt x="214" y="201"/>
                  </a:lnTo>
                  <a:lnTo>
                    <a:pt x="214" y="177"/>
                  </a:lnTo>
                  <a:lnTo>
                    <a:pt x="215" y="170"/>
                  </a:lnTo>
                  <a:lnTo>
                    <a:pt x="214" y="163"/>
                  </a:lnTo>
                  <a:lnTo>
                    <a:pt x="214" y="146"/>
                  </a:lnTo>
                  <a:lnTo>
                    <a:pt x="211" y="129"/>
                  </a:lnTo>
                  <a:lnTo>
                    <a:pt x="205" y="99"/>
                  </a:lnTo>
                  <a:lnTo>
                    <a:pt x="200" y="85"/>
                  </a:lnTo>
                  <a:lnTo>
                    <a:pt x="194" y="71"/>
                  </a:lnTo>
                  <a:lnTo>
                    <a:pt x="186" y="52"/>
                  </a:lnTo>
                  <a:lnTo>
                    <a:pt x="177" y="41"/>
                  </a:lnTo>
                  <a:lnTo>
                    <a:pt x="174" y="37"/>
                  </a:lnTo>
                  <a:lnTo>
                    <a:pt x="170" y="33"/>
                  </a:lnTo>
                  <a:lnTo>
                    <a:pt x="167" y="28"/>
                  </a:lnTo>
                  <a:lnTo>
                    <a:pt x="160" y="21"/>
                  </a:lnTo>
                  <a:lnTo>
                    <a:pt x="156" y="18"/>
                  </a:lnTo>
                  <a:lnTo>
                    <a:pt x="152" y="14"/>
                  </a:lnTo>
                  <a:lnTo>
                    <a:pt x="145" y="10"/>
                  </a:lnTo>
                  <a:lnTo>
                    <a:pt x="140" y="9"/>
                  </a:lnTo>
                  <a:lnTo>
                    <a:pt x="136" y="6"/>
                  </a:lnTo>
                  <a:lnTo>
                    <a:pt x="130" y="3"/>
                  </a:lnTo>
                  <a:lnTo>
                    <a:pt x="119" y="0"/>
                  </a:lnTo>
                  <a:lnTo>
                    <a:pt x="95" y="0"/>
                  </a:lnTo>
                  <a:lnTo>
                    <a:pt x="84" y="3"/>
                  </a:lnTo>
                  <a:lnTo>
                    <a:pt x="78" y="6"/>
                  </a:lnTo>
                  <a:lnTo>
                    <a:pt x="74" y="9"/>
                  </a:lnTo>
                  <a:lnTo>
                    <a:pt x="70" y="10"/>
                  </a:lnTo>
                  <a:lnTo>
                    <a:pt x="63" y="14"/>
                  </a:lnTo>
                  <a:lnTo>
                    <a:pt x="58" y="18"/>
                  </a:lnTo>
                  <a:lnTo>
                    <a:pt x="54" y="21"/>
                  </a:lnTo>
                  <a:lnTo>
                    <a:pt x="47" y="28"/>
                  </a:lnTo>
                  <a:lnTo>
                    <a:pt x="44" y="33"/>
                  </a:lnTo>
                  <a:lnTo>
                    <a:pt x="40" y="37"/>
                  </a:lnTo>
                  <a:lnTo>
                    <a:pt x="37" y="41"/>
                  </a:lnTo>
                  <a:lnTo>
                    <a:pt x="29" y="52"/>
                  </a:lnTo>
                  <a:lnTo>
                    <a:pt x="20" y="71"/>
                  </a:lnTo>
                  <a:lnTo>
                    <a:pt x="14" y="85"/>
                  </a:lnTo>
                  <a:lnTo>
                    <a:pt x="9" y="99"/>
                  </a:lnTo>
                  <a:lnTo>
                    <a:pt x="3" y="129"/>
                  </a:lnTo>
                  <a:lnTo>
                    <a:pt x="0" y="146"/>
                  </a:lnTo>
                  <a:lnTo>
                    <a:pt x="0" y="201"/>
                  </a:lnTo>
                  <a:lnTo>
                    <a:pt x="2" y="205"/>
                  </a:lnTo>
                  <a:lnTo>
                    <a:pt x="2" y="212"/>
                  </a:lnTo>
                  <a:lnTo>
                    <a:pt x="3" y="217"/>
                  </a:lnTo>
                  <a:lnTo>
                    <a:pt x="3" y="219"/>
                  </a:lnTo>
                  <a:lnTo>
                    <a:pt x="5" y="224"/>
                  </a:lnTo>
                  <a:lnTo>
                    <a:pt x="5" y="226"/>
                  </a:lnTo>
                  <a:lnTo>
                    <a:pt x="7" y="235"/>
                  </a:lnTo>
                  <a:lnTo>
                    <a:pt x="7" y="238"/>
                  </a:lnTo>
                  <a:lnTo>
                    <a:pt x="9" y="241"/>
                  </a:lnTo>
                  <a:lnTo>
                    <a:pt x="9" y="245"/>
                  </a:lnTo>
                  <a:lnTo>
                    <a:pt x="12" y="250"/>
                  </a:lnTo>
                  <a:lnTo>
                    <a:pt x="13" y="255"/>
                  </a:lnTo>
                  <a:lnTo>
                    <a:pt x="14" y="258"/>
                  </a:lnTo>
                  <a:lnTo>
                    <a:pt x="14" y="262"/>
                  </a:lnTo>
                  <a:lnTo>
                    <a:pt x="24" y="282"/>
                  </a:lnTo>
                  <a:lnTo>
                    <a:pt x="26" y="287"/>
                  </a:lnTo>
                  <a:lnTo>
                    <a:pt x="31" y="293"/>
                  </a:lnTo>
                  <a:lnTo>
                    <a:pt x="29" y="290"/>
                  </a:lnTo>
                  <a:lnTo>
                    <a:pt x="34" y="296"/>
                  </a:lnTo>
                  <a:lnTo>
                    <a:pt x="37" y="297"/>
                  </a:lnTo>
                  <a:lnTo>
                    <a:pt x="46" y="297"/>
                  </a:lnTo>
                  <a:lnTo>
                    <a:pt x="48" y="296"/>
                  </a:lnTo>
                  <a:lnTo>
                    <a:pt x="54" y="290"/>
                  </a:lnTo>
                  <a:lnTo>
                    <a:pt x="55" y="287"/>
                  </a:lnTo>
                  <a:lnTo>
                    <a:pt x="55" y="279"/>
                  </a:lnTo>
                  <a:lnTo>
                    <a:pt x="54" y="276"/>
                  </a:lnTo>
                  <a:lnTo>
                    <a:pt x="51" y="273"/>
                  </a:lnTo>
                  <a:lnTo>
                    <a:pt x="50" y="270"/>
                  </a:lnTo>
                  <a:lnTo>
                    <a:pt x="43" y="256"/>
                  </a:lnTo>
                  <a:lnTo>
                    <a:pt x="43" y="252"/>
                  </a:lnTo>
                  <a:lnTo>
                    <a:pt x="38" y="243"/>
                  </a:lnTo>
                  <a:lnTo>
                    <a:pt x="37" y="239"/>
                  </a:lnTo>
                  <a:lnTo>
                    <a:pt x="37" y="235"/>
                  </a:lnTo>
                  <a:lnTo>
                    <a:pt x="36" y="232"/>
                  </a:lnTo>
                  <a:lnTo>
                    <a:pt x="36" y="229"/>
                  </a:lnTo>
                  <a:lnTo>
                    <a:pt x="33" y="221"/>
                  </a:lnTo>
                  <a:lnTo>
                    <a:pt x="33" y="218"/>
                  </a:lnTo>
                  <a:lnTo>
                    <a:pt x="31" y="214"/>
                  </a:lnTo>
                  <a:lnTo>
                    <a:pt x="31" y="211"/>
                  </a:lnTo>
                  <a:lnTo>
                    <a:pt x="30" y="207"/>
                  </a:lnTo>
                  <a:lnTo>
                    <a:pt x="30" y="200"/>
                  </a:lnTo>
                  <a:lnTo>
                    <a:pt x="29" y="195"/>
                  </a:lnTo>
                  <a:lnTo>
                    <a:pt x="29" y="173"/>
                  </a:lnTo>
                  <a:lnTo>
                    <a:pt x="29" y="149"/>
                  </a:lnTo>
                  <a:lnTo>
                    <a:pt x="30" y="143"/>
                  </a:lnTo>
                  <a:lnTo>
                    <a:pt x="31" y="134"/>
                  </a:lnTo>
                  <a:lnTo>
                    <a:pt x="37" y="108"/>
                  </a:lnTo>
                  <a:lnTo>
                    <a:pt x="40" y="101"/>
                  </a:lnTo>
                  <a:lnTo>
                    <a:pt x="40" y="93"/>
                  </a:lnTo>
                  <a:lnTo>
                    <a:pt x="43" y="89"/>
                  </a:lnTo>
                  <a:lnTo>
                    <a:pt x="46" y="82"/>
                  </a:lnTo>
                  <a:lnTo>
                    <a:pt x="54" y="67"/>
                  </a:lnTo>
                  <a:lnTo>
                    <a:pt x="55" y="64"/>
                  </a:lnTo>
                  <a:lnTo>
                    <a:pt x="60" y="58"/>
                  </a:lnTo>
                  <a:lnTo>
                    <a:pt x="63" y="54"/>
                  </a:lnTo>
                  <a:lnTo>
                    <a:pt x="67" y="50"/>
                  </a:lnTo>
                  <a:lnTo>
                    <a:pt x="70" y="45"/>
                  </a:lnTo>
                  <a:lnTo>
                    <a:pt x="71" y="44"/>
                  </a:lnTo>
                  <a:lnTo>
                    <a:pt x="75" y="41"/>
                  </a:lnTo>
                  <a:lnTo>
                    <a:pt x="80" y="37"/>
                  </a:lnTo>
                  <a:lnTo>
                    <a:pt x="81" y="35"/>
                  </a:lnTo>
                  <a:lnTo>
                    <a:pt x="85" y="34"/>
                  </a:lnTo>
                  <a:lnTo>
                    <a:pt x="89" y="31"/>
                  </a:lnTo>
                  <a:lnTo>
                    <a:pt x="92" y="31"/>
                  </a:lnTo>
                  <a:lnTo>
                    <a:pt x="98" y="30"/>
                  </a:lnTo>
                  <a:lnTo>
                    <a:pt x="101" y="28"/>
                  </a:lnTo>
                  <a:lnTo>
                    <a:pt x="108" y="28"/>
                  </a:lnTo>
                  <a:lnTo>
                    <a:pt x="113" y="28"/>
                  </a:lnTo>
                  <a:lnTo>
                    <a:pt x="116" y="30"/>
                  </a:lnTo>
                  <a:lnTo>
                    <a:pt x="122" y="31"/>
                  </a:lnTo>
                  <a:lnTo>
                    <a:pt x="125" y="31"/>
                  </a:lnTo>
                  <a:lnTo>
                    <a:pt x="129" y="34"/>
                  </a:lnTo>
                  <a:lnTo>
                    <a:pt x="133" y="35"/>
                  </a:lnTo>
                  <a:lnTo>
                    <a:pt x="135" y="37"/>
                  </a:lnTo>
                  <a:lnTo>
                    <a:pt x="139" y="41"/>
                  </a:lnTo>
                  <a:lnTo>
                    <a:pt x="143" y="44"/>
                  </a:lnTo>
                  <a:lnTo>
                    <a:pt x="145" y="45"/>
                  </a:lnTo>
                  <a:lnTo>
                    <a:pt x="147" y="50"/>
                  </a:lnTo>
                  <a:lnTo>
                    <a:pt x="152" y="54"/>
                  </a:lnTo>
                  <a:lnTo>
                    <a:pt x="155" y="58"/>
                  </a:lnTo>
                  <a:lnTo>
                    <a:pt x="159" y="64"/>
                  </a:lnTo>
                  <a:lnTo>
                    <a:pt x="160" y="67"/>
                  </a:lnTo>
                  <a:lnTo>
                    <a:pt x="169" y="82"/>
                  </a:lnTo>
                  <a:lnTo>
                    <a:pt x="172" y="89"/>
                  </a:lnTo>
                  <a:lnTo>
                    <a:pt x="174" y="93"/>
                  </a:lnTo>
                  <a:lnTo>
                    <a:pt x="174" y="101"/>
                  </a:lnTo>
                  <a:lnTo>
                    <a:pt x="177" y="108"/>
                  </a:lnTo>
                  <a:lnTo>
                    <a:pt x="183" y="134"/>
                  </a:lnTo>
                  <a:lnTo>
                    <a:pt x="184" y="143"/>
                  </a:lnTo>
                  <a:lnTo>
                    <a:pt x="186" y="149"/>
                  </a:lnTo>
                  <a:lnTo>
                    <a:pt x="186" y="166"/>
                  </a:lnTo>
                  <a:lnTo>
                    <a:pt x="187" y="176"/>
                  </a:lnTo>
                  <a:lnTo>
                    <a:pt x="188" y="168"/>
                  </a:lnTo>
                  <a:lnTo>
                    <a:pt x="186" y="174"/>
                  </a:lnTo>
                  <a:lnTo>
                    <a:pt x="186" y="195"/>
                  </a:lnTo>
                  <a:lnTo>
                    <a:pt x="184" y="200"/>
                  </a:lnTo>
                  <a:lnTo>
                    <a:pt x="184" y="208"/>
                  </a:lnTo>
                  <a:lnTo>
                    <a:pt x="183" y="212"/>
                  </a:lnTo>
                  <a:lnTo>
                    <a:pt x="183" y="215"/>
                  </a:lnTo>
                  <a:lnTo>
                    <a:pt x="181" y="219"/>
                  </a:lnTo>
                  <a:lnTo>
                    <a:pt x="181" y="224"/>
                  </a:lnTo>
                  <a:lnTo>
                    <a:pt x="179" y="232"/>
                  </a:lnTo>
                  <a:lnTo>
                    <a:pt x="179" y="236"/>
                  </a:lnTo>
                  <a:lnTo>
                    <a:pt x="177" y="241"/>
                  </a:lnTo>
                  <a:lnTo>
                    <a:pt x="176" y="243"/>
                  </a:lnTo>
                  <a:lnTo>
                    <a:pt x="173" y="252"/>
                  </a:lnTo>
                  <a:lnTo>
                    <a:pt x="172" y="255"/>
                  </a:lnTo>
                  <a:lnTo>
                    <a:pt x="170" y="259"/>
                  </a:lnTo>
                  <a:lnTo>
                    <a:pt x="167" y="265"/>
                  </a:lnTo>
                  <a:lnTo>
                    <a:pt x="166" y="269"/>
                  </a:lnTo>
                  <a:lnTo>
                    <a:pt x="163" y="275"/>
                  </a:lnTo>
                  <a:lnTo>
                    <a:pt x="159" y="279"/>
                  </a:lnTo>
                  <a:lnTo>
                    <a:pt x="157" y="284"/>
                  </a:lnTo>
                  <a:lnTo>
                    <a:pt x="156" y="287"/>
                  </a:lnTo>
                  <a:lnTo>
                    <a:pt x="157"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489" name="Rectangle 7"/>
            <p:cNvSpPr>
              <a:spLocks noChangeArrowheads="1"/>
            </p:cNvSpPr>
            <p:nvPr/>
          </p:nvSpPr>
          <p:spPr bwMode="auto">
            <a:xfrm>
              <a:off x="2041" y="2358"/>
              <a:ext cx="19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1/0</a:t>
              </a:r>
              <a:endParaRPr kumimoji="0" lang="en-US" altLang="tr-TR" b="1">
                <a:solidFill>
                  <a:srgbClr val="00FF00"/>
                </a:solidFill>
              </a:endParaRPr>
            </a:p>
          </p:txBody>
        </p:sp>
        <p:sp>
          <p:nvSpPr>
            <p:cNvPr id="186490" name="Rectangle 8"/>
            <p:cNvSpPr>
              <a:spLocks noChangeArrowheads="1"/>
            </p:cNvSpPr>
            <p:nvPr/>
          </p:nvSpPr>
          <p:spPr bwMode="auto">
            <a:xfrm>
              <a:off x="661" y="2358"/>
              <a:ext cx="19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0/0</a:t>
              </a:r>
              <a:endParaRPr kumimoji="0" lang="en-US" altLang="tr-TR" b="1">
                <a:solidFill>
                  <a:srgbClr val="00FF00"/>
                </a:solidFill>
              </a:endParaRPr>
            </a:p>
          </p:txBody>
        </p:sp>
        <p:sp>
          <p:nvSpPr>
            <p:cNvPr id="186491" name="Freeform 9"/>
            <p:cNvSpPr>
              <a:spLocks/>
            </p:cNvSpPr>
            <p:nvPr/>
          </p:nvSpPr>
          <p:spPr bwMode="auto">
            <a:xfrm>
              <a:off x="639" y="2937"/>
              <a:ext cx="501" cy="189"/>
            </a:xfrm>
            <a:custGeom>
              <a:avLst/>
              <a:gdLst>
                <a:gd name="T0" fmla="*/ 501 w 501"/>
                <a:gd name="T1" fmla="*/ 11 h 189"/>
                <a:gd name="T2" fmla="*/ 491 w 501"/>
                <a:gd name="T3" fmla="*/ 0 h 189"/>
                <a:gd name="T4" fmla="*/ 474 w 501"/>
                <a:gd name="T5" fmla="*/ 7 h 189"/>
                <a:gd name="T6" fmla="*/ 461 w 501"/>
                <a:gd name="T7" fmla="*/ 26 h 189"/>
                <a:gd name="T8" fmla="*/ 447 w 501"/>
                <a:gd name="T9" fmla="*/ 46 h 189"/>
                <a:gd name="T10" fmla="*/ 433 w 501"/>
                <a:gd name="T11" fmla="*/ 63 h 189"/>
                <a:gd name="T12" fmla="*/ 419 w 501"/>
                <a:gd name="T13" fmla="*/ 79 h 189"/>
                <a:gd name="T14" fmla="*/ 390 w 501"/>
                <a:gd name="T15" fmla="*/ 109 h 189"/>
                <a:gd name="T16" fmla="*/ 366 w 501"/>
                <a:gd name="T17" fmla="*/ 125 h 189"/>
                <a:gd name="T18" fmla="*/ 318 w 501"/>
                <a:gd name="T19" fmla="*/ 152 h 189"/>
                <a:gd name="T20" fmla="*/ 314 w 501"/>
                <a:gd name="T21" fmla="*/ 152 h 189"/>
                <a:gd name="T22" fmla="*/ 284 w 501"/>
                <a:gd name="T23" fmla="*/ 159 h 189"/>
                <a:gd name="T24" fmla="*/ 225 w 501"/>
                <a:gd name="T25" fmla="*/ 161 h 189"/>
                <a:gd name="T26" fmla="*/ 203 w 501"/>
                <a:gd name="T27" fmla="*/ 158 h 189"/>
                <a:gd name="T28" fmla="*/ 184 w 501"/>
                <a:gd name="T29" fmla="*/ 155 h 189"/>
                <a:gd name="T30" fmla="*/ 165 w 501"/>
                <a:gd name="T31" fmla="*/ 152 h 189"/>
                <a:gd name="T32" fmla="*/ 133 w 501"/>
                <a:gd name="T33" fmla="*/ 142 h 189"/>
                <a:gd name="T34" fmla="*/ 120 w 501"/>
                <a:gd name="T35" fmla="*/ 138 h 189"/>
                <a:gd name="T36" fmla="*/ 102 w 501"/>
                <a:gd name="T37" fmla="*/ 128 h 189"/>
                <a:gd name="T38" fmla="*/ 80 w 501"/>
                <a:gd name="T39" fmla="*/ 113 h 189"/>
                <a:gd name="T40" fmla="*/ 66 w 501"/>
                <a:gd name="T41" fmla="*/ 101 h 189"/>
                <a:gd name="T42" fmla="*/ 45 w 501"/>
                <a:gd name="T43" fmla="*/ 73 h 189"/>
                <a:gd name="T44" fmla="*/ 35 w 501"/>
                <a:gd name="T45" fmla="*/ 55 h 189"/>
                <a:gd name="T46" fmla="*/ 31 w 501"/>
                <a:gd name="T47" fmla="*/ 42 h 189"/>
                <a:gd name="T48" fmla="*/ 25 w 501"/>
                <a:gd name="T49" fmla="*/ 28 h 189"/>
                <a:gd name="T50" fmla="*/ 17 w 501"/>
                <a:gd name="T51" fmla="*/ 22 h 189"/>
                <a:gd name="T52" fmla="*/ 5 w 501"/>
                <a:gd name="T53" fmla="*/ 25 h 189"/>
                <a:gd name="T54" fmla="*/ 0 w 501"/>
                <a:gd name="T55" fmla="*/ 34 h 189"/>
                <a:gd name="T56" fmla="*/ 1 w 501"/>
                <a:gd name="T57" fmla="*/ 45 h 189"/>
                <a:gd name="T58" fmla="*/ 8 w 501"/>
                <a:gd name="T59" fmla="*/ 62 h 189"/>
                <a:gd name="T60" fmla="*/ 15 w 501"/>
                <a:gd name="T61" fmla="*/ 77 h 189"/>
                <a:gd name="T62" fmla="*/ 36 w 501"/>
                <a:gd name="T63" fmla="*/ 110 h 189"/>
                <a:gd name="T64" fmla="*/ 51 w 501"/>
                <a:gd name="T65" fmla="*/ 124 h 189"/>
                <a:gd name="T66" fmla="*/ 70 w 501"/>
                <a:gd name="T67" fmla="*/ 142 h 189"/>
                <a:gd name="T68" fmla="*/ 97 w 501"/>
                <a:gd name="T69" fmla="*/ 159 h 189"/>
                <a:gd name="T70" fmla="*/ 114 w 501"/>
                <a:gd name="T71" fmla="*/ 167 h 189"/>
                <a:gd name="T72" fmla="*/ 136 w 501"/>
                <a:gd name="T73" fmla="*/ 172 h 189"/>
                <a:gd name="T74" fmla="*/ 167 w 501"/>
                <a:gd name="T75" fmla="*/ 182 h 189"/>
                <a:gd name="T76" fmla="*/ 185 w 501"/>
                <a:gd name="T77" fmla="*/ 185 h 189"/>
                <a:gd name="T78" fmla="*/ 208 w 501"/>
                <a:gd name="T79" fmla="*/ 188 h 189"/>
                <a:gd name="T80" fmla="*/ 273 w 501"/>
                <a:gd name="T81" fmla="*/ 189 h 189"/>
                <a:gd name="T82" fmla="*/ 294 w 501"/>
                <a:gd name="T83" fmla="*/ 186 h 189"/>
                <a:gd name="T84" fmla="*/ 327 w 501"/>
                <a:gd name="T85" fmla="*/ 179 h 189"/>
                <a:gd name="T86" fmla="*/ 366 w 501"/>
                <a:gd name="T87" fmla="*/ 159 h 189"/>
                <a:gd name="T88" fmla="*/ 393 w 501"/>
                <a:gd name="T89" fmla="*/ 141 h 189"/>
                <a:gd name="T90" fmla="*/ 414 w 501"/>
                <a:gd name="T91" fmla="*/ 123 h 189"/>
                <a:gd name="T92" fmla="*/ 444 w 501"/>
                <a:gd name="T93" fmla="*/ 93 h 189"/>
                <a:gd name="T94" fmla="*/ 460 w 501"/>
                <a:gd name="T95" fmla="*/ 76 h 189"/>
                <a:gd name="T96" fmla="*/ 474 w 501"/>
                <a:gd name="T97" fmla="*/ 56 h 189"/>
                <a:gd name="T98" fmla="*/ 492 w 501"/>
                <a:gd name="T99" fmla="*/ 29 h 1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1" h="189">
                  <a:moveTo>
                    <a:pt x="499" y="21"/>
                  </a:moveTo>
                  <a:lnTo>
                    <a:pt x="501" y="18"/>
                  </a:lnTo>
                  <a:lnTo>
                    <a:pt x="501" y="11"/>
                  </a:lnTo>
                  <a:lnTo>
                    <a:pt x="499" y="7"/>
                  </a:lnTo>
                  <a:lnTo>
                    <a:pt x="494" y="1"/>
                  </a:lnTo>
                  <a:lnTo>
                    <a:pt x="491" y="0"/>
                  </a:lnTo>
                  <a:lnTo>
                    <a:pt x="484" y="0"/>
                  </a:lnTo>
                  <a:lnTo>
                    <a:pt x="479" y="1"/>
                  </a:lnTo>
                  <a:lnTo>
                    <a:pt x="474" y="7"/>
                  </a:lnTo>
                  <a:lnTo>
                    <a:pt x="475" y="5"/>
                  </a:lnTo>
                  <a:lnTo>
                    <a:pt x="469" y="12"/>
                  </a:lnTo>
                  <a:lnTo>
                    <a:pt x="461" y="26"/>
                  </a:lnTo>
                  <a:lnTo>
                    <a:pt x="457" y="32"/>
                  </a:lnTo>
                  <a:lnTo>
                    <a:pt x="451" y="39"/>
                  </a:lnTo>
                  <a:lnTo>
                    <a:pt x="447" y="46"/>
                  </a:lnTo>
                  <a:lnTo>
                    <a:pt x="443" y="51"/>
                  </a:lnTo>
                  <a:lnTo>
                    <a:pt x="437" y="56"/>
                  </a:lnTo>
                  <a:lnTo>
                    <a:pt x="433" y="63"/>
                  </a:lnTo>
                  <a:lnTo>
                    <a:pt x="430" y="69"/>
                  </a:lnTo>
                  <a:lnTo>
                    <a:pt x="424" y="73"/>
                  </a:lnTo>
                  <a:lnTo>
                    <a:pt x="419" y="79"/>
                  </a:lnTo>
                  <a:lnTo>
                    <a:pt x="400" y="97"/>
                  </a:lnTo>
                  <a:lnTo>
                    <a:pt x="394" y="103"/>
                  </a:lnTo>
                  <a:lnTo>
                    <a:pt x="390" y="109"/>
                  </a:lnTo>
                  <a:lnTo>
                    <a:pt x="380" y="116"/>
                  </a:lnTo>
                  <a:lnTo>
                    <a:pt x="376" y="118"/>
                  </a:lnTo>
                  <a:lnTo>
                    <a:pt x="366" y="125"/>
                  </a:lnTo>
                  <a:lnTo>
                    <a:pt x="353" y="133"/>
                  </a:lnTo>
                  <a:lnTo>
                    <a:pt x="349" y="137"/>
                  </a:lnTo>
                  <a:lnTo>
                    <a:pt x="318" y="152"/>
                  </a:lnTo>
                  <a:lnTo>
                    <a:pt x="320" y="152"/>
                  </a:lnTo>
                  <a:lnTo>
                    <a:pt x="321" y="151"/>
                  </a:lnTo>
                  <a:lnTo>
                    <a:pt x="314" y="152"/>
                  </a:lnTo>
                  <a:lnTo>
                    <a:pt x="303" y="155"/>
                  </a:lnTo>
                  <a:lnTo>
                    <a:pt x="288" y="158"/>
                  </a:lnTo>
                  <a:lnTo>
                    <a:pt x="284" y="159"/>
                  </a:lnTo>
                  <a:lnTo>
                    <a:pt x="277" y="159"/>
                  </a:lnTo>
                  <a:lnTo>
                    <a:pt x="270" y="161"/>
                  </a:lnTo>
                  <a:lnTo>
                    <a:pt x="225" y="161"/>
                  </a:lnTo>
                  <a:lnTo>
                    <a:pt x="218" y="159"/>
                  </a:lnTo>
                  <a:lnTo>
                    <a:pt x="211" y="159"/>
                  </a:lnTo>
                  <a:lnTo>
                    <a:pt x="203" y="158"/>
                  </a:lnTo>
                  <a:lnTo>
                    <a:pt x="196" y="158"/>
                  </a:lnTo>
                  <a:lnTo>
                    <a:pt x="191" y="157"/>
                  </a:lnTo>
                  <a:lnTo>
                    <a:pt x="184" y="155"/>
                  </a:lnTo>
                  <a:lnTo>
                    <a:pt x="177" y="155"/>
                  </a:lnTo>
                  <a:lnTo>
                    <a:pt x="172" y="154"/>
                  </a:lnTo>
                  <a:lnTo>
                    <a:pt x="165" y="152"/>
                  </a:lnTo>
                  <a:lnTo>
                    <a:pt x="150" y="150"/>
                  </a:lnTo>
                  <a:lnTo>
                    <a:pt x="144" y="147"/>
                  </a:lnTo>
                  <a:lnTo>
                    <a:pt x="133" y="142"/>
                  </a:lnTo>
                  <a:lnTo>
                    <a:pt x="124" y="141"/>
                  </a:lnTo>
                  <a:lnTo>
                    <a:pt x="126" y="141"/>
                  </a:lnTo>
                  <a:lnTo>
                    <a:pt x="120" y="138"/>
                  </a:lnTo>
                  <a:lnTo>
                    <a:pt x="116" y="137"/>
                  </a:lnTo>
                  <a:lnTo>
                    <a:pt x="111" y="134"/>
                  </a:lnTo>
                  <a:lnTo>
                    <a:pt x="102" y="128"/>
                  </a:lnTo>
                  <a:lnTo>
                    <a:pt x="97" y="127"/>
                  </a:lnTo>
                  <a:lnTo>
                    <a:pt x="87" y="120"/>
                  </a:lnTo>
                  <a:lnTo>
                    <a:pt x="80" y="113"/>
                  </a:lnTo>
                  <a:lnTo>
                    <a:pt x="73" y="109"/>
                  </a:lnTo>
                  <a:lnTo>
                    <a:pt x="70" y="104"/>
                  </a:lnTo>
                  <a:lnTo>
                    <a:pt x="66" y="101"/>
                  </a:lnTo>
                  <a:lnTo>
                    <a:pt x="61" y="93"/>
                  </a:lnTo>
                  <a:lnTo>
                    <a:pt x="56" y="90"/>
                  </a:lnTo>
                  <a:lnTo>
                    <a:pt x="45" y="73"/>
                  </a:lnTo>
                  <a:lnTo>
                    <a:pt x="44" y="69"/>
                  </a:lnTo>
                  <a:lnTo>
                    <a:pt x="38" y="58"/>
                  </a:lnTo>
                  <a:lnTo>
                    <a:pt x="35" y="55"/>
                  </a:lnTo>
                  <a:lnTo>
                    <a:pt x="34" y="51"/>
                  </a:lnTo>
                  <a:lnTo>
                    <a:pt x="31" y="45"/>
                  </a:lnTo>
                  <a:lnTo>
                    <a:pt x="31" y="42"/>
                  </a:lnTo>
                  <a:lnTo>
                    <a:pt x="29" y="36"/>
                  </a:lnTo>
                  <a:lnTo>
                    <a:pt x="27" y="32"/>
                  </a:lnTo>
                  <a:lnTo>
                    <a:pt x="25" y="28"/>
                  </a:lnTo>
                  <a:lnTo>
                    <a:pt x="24" y="26"/>
                  </a:lnTo>
                  <a:lnTo>
                    <a:pt x="20" y="24"/>
                  </a:lnTo>
                  <a:lnTo>
                    <a:pt x="17" y="22"/>
                  </a:lnTo>
                  <a:lnTo>
                    <a:pt x="12" y="22"/>
                  </a:lnTo>
                  <a:lnTo>
                    <a:pt x="10" y="24"/>
                  </a:lnTo>
                  <a:lnTo>
                    <a:pt x="5" y="25"/>
                  </a:lnTo>
                  <a:lnTo>
                    <a:pt x="4" y="26"/>
                  </a:lnTo>
                  <a:lnTo>
                    <a:pt x="1" y="31"/>
                  </a:lnTo>
                  <a:lnTo>
                    <a:pt x="0" y="34"/>
                  </a:lnTo>
                  <a:lnTo>
                    <a:pt x="0" y="38"/>
                  </a:lnTo>
                  <a:lnTo>
                    <a:pt x="1" y="41"/>
                  </a:lnTo>
                  <a:lnTo>
                    <a:pt x="1" y="45"/>
                  </a:lnTo>
                  <a:lnTo>
                    <a:pt x="3" y="51"/>
                  </a:lnTo>
                  <a:lnTo>
                    <a:pt x="5" y="56"/>
                  </a:lnTo>
                  <a:lnTo>
                    <a:pt x="8" y="62"/>
                  </a:lnTo>
                  <a:lnTo>
                    <a:pt x="10" y="66"/>
                  </a:lnTo>
                  <a:lnTo>
                    <a:pt x="12" y="72"/>
                  </a:lnTo>
                  <a:lnTo>
                    <a:pt x="15" y="77"/>
                  </a:lnTo>
                  <a:lnTo>
                    <a:pt x="18" y="80"/>
                  </a:lnTo>
                  <a:lnTo>
                    <a:pt x="20" y="84"/>
                  </a:lnTo>
                  <a:lnTo>
                    <a:pt x="36" y="110"/>
                  </a:lnTo>
                  <a:lnTo>
                    <a:pt x="41" y="113"/>
                  </a:lnTo>
                  <a:lnTo>
                    <a:pt x="46" y="121"/>
                  </a:lnTo>
                  <a:lnTo>
                    <a:pt x="51" y="124"/>
                  </a:lnTo>
                  <a:lnTo>
                    <a:pt x="53" y="128"/>
                  </a:lnTo>
                  <a:lnTo>
                    <a:pt x="63" y="135"/>
                  </a:lnTo>
                  <a:lnTo>
                    <a:pt x="70" y="142"/>
                  </a:lnTo>
                  <a:lnTo>
                    <a:pt x="86" y="152"/>
                  </a:lnTo>
                  <a:lnTo>
                    <a:pt x="90" y="154"/>
                  </a:lnTo>
                  <a:lnTo>
                    <a:pt x="97" y="159"/>
                  </a:lnTo>
                  <a:lnTo>
                    <a:pt x="104" y="162"/>
                  </a:lnTo>
                  <a:lnTo>
                    <a:pt x="109" y="164"/>
                  </a:lnTo>
                  <a:lnTo>
                    <a:pt x="114" y="167"/>
                  </a:lnTo>
                  <a:lnTo>
                    <a:pt x="116" y="167"/>
                  </a:lnTo>
                  <a:lnTo>
                    <a:pt x="124" y="171"/>
                  </a:lnTo>
                  <a:lnTo>
                    <a:pt x="136" y="172"/>
                  </a:lnTo>
                  <a:lnTo>
                    <a:pt x="141" y="175"/>
                  </a:lnTo>
                  <a:lnTo>
                    <a:pt x="160" y="181"/>
                  </a:lnTo>
                  <a:lnTo>
                    <a:pt x="167" y="182"/>
                  </a:lnTo>
                  <a:lnTo>
                    <a:pt x="174" y="183"/>
                  </a:lnTo>
                  <a:lnTo>
                    <a:pt x="181" y="183"/>
                  </a:lnTo>
                  <a:lnTo>
                    <a:pt x="185" y="185"/>
                  </a:lnTo>
                  <a:lnTo>
                    <a:pt x="194" y="186"/>
                  </a:lnTo>
                  <a:lnTo>
                    <a:pt x="201" y="186"/>
                  </a:lnTo>
                  <a:lnTo>
                    <a:pt x="208" y="188"/>
                  </a:lnTo>
                  <a:lnTo>
                    <a:pt x="215" y="188"/>
                  </a:lnTo>
                  <a:lnTo>
                    <a:pt x="222" y="189"/>
                  </a:lnTo>
                  <a:lnTo>
                    <a:pt x="273" y="189"/>
                  </a:lnTo>
                  <a:lnTo>
                    <a:pt x="280" y="188"/>
                  </a:lnTo>
                  <a:lnTo>
                    <a:pt x="287" y="188"/>
                  </a:lnTo>
                  <a:lnTo>
                    <a:pt x="294" y="186"/>
                  </a:lnTo>
                  <a:lnTo>
                    <a:pt x="308" y="183"/>
                  </a:lnTo>
                  <a:lnTo>
                    <a:pt x="320" y="181"/>
                  </a:lnTo>
                  <a:lnTo>
                    <a:pt x="327" y="179"/>
                  </a:lnTo>
                  <a:lnTo>
                    <a:pt x="328" y="178"/>
                  </a:lnTo>
                  <a:lnTo>
                    <a:pt x="329" y="178"/>
                  </a:lnTo>
                  <a:lnTo>
                    <a:pt x="366" y="159"/>
                  </a:lnTo>
                  <a:lnTo>
                    <a:pt x="370" y="155"/>
                  </a:lnTo>
                  <a:lnTo>
                    <a:pt x="380" y="151"/>
                  </a:lnTo>
                  <a:lnTo>
                    <a:pt x="393" y="141"/>
                  </a:lnTo>
                  <a:lnTo>
                    <a:pt x="397" y="138"/>
                  </a:lnTo>
                  <a:lnTo>
                    <a:pt x="410" y="128"/>
                  </a:lnTo>
                  <a:lnTo>
                    <a:pt x="414" y="123"/>
                  </a:lnTo>
                  <a:lnTo>
                    <a:pt x="420" y="120"/>
                  </a:lnTo>
                  <a:lnTo>
                    <a:pt x="441" y="99"/>
                  </a:lnTo>
                  <a:lnTo>
                    <a:pt x="444" y="93"/>
                  </a:lnTo>
                  <a:lnTo>
                    <a:pt x="450" y="89"/>
                  </a:lnTo>
                  <a:lnTo>
                    <a:pt x="455" y="80"/>
                  </a:lnTo>
                  <a:lnTo>
                    <a:pt x="460" y="76"/>
                  </a:lnTo>
                  <a:lnTo>
                    <a:pt x="465" y="70"/>
                  </a:lnTo>
                  <a:lnTo>
                    <a:pt x="469" y="63"/>
                  </a:lnTo>
                  <a:lnTo>
                    <a:pt x="474" y="56"/>
                  </a:lnTo>
                  <a:lnTo>
                    <a:pt x="479" y="49"/>
                  </a:lnTo>
                  <a:lnTo>
                    <a:pt x="484" y="43"/>
                  </a:lnTo>
                  <a:lnTo>
                    <a:pt x="492" y="29"/>
                  </a:lnTo>
                  <a:lnTo>
                    <a:pt x="498" y="22"/>
                  </a:lnTo>
                  <a:lnTo>
                    <a:pt x="499"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492" name="Rectangle 10"/>
            <p:cNvSpPr>
              <a:spLocks noChangeArrowheads="1"/>
            </p:cNvSpPr>
            <p:nvPr/>
          </p:nvSpPr>
          <p:spPr bwMode="auto">
            <a:xfrm>
              <a:off x="940" y="3109"/>
              <a:ext cx="19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0/0</a:t>
              </a:r>
              <a:endParaRPr kumimoji="0" lang="en-US" altLang="tr-TR" b="1">
                <a:solidFill>
                  <a:srgbClr val="00FF00"/>
                </a:solidFill>
              </a:endParaRPr>
            </a:p>
          </p:txBody>
        </p:sp>
        <p:sp>
          <p:nvSpPr>
            <p:cNvPr id="186493" name="Freeform 11"/>
            <p:cNvSpPr>
              <a:spLocks/>
            </p:cNvSpPr>
            <p:nvPr/>
          </p:nvSpPr>
          <p:spPr bwMode="auto">
            <a:xfrm>
              <a:off x="551" y="2995"/>
              <a:ext cx="2056" cy="635"/>
            </a:xfrm>
            <a:custGeom>
              <a:avLst/>
              <a:gdLst>
                <a:gd name="T0" fmla="*/ 2056 w 2056"/>
                <a:gd name="T1" fmla="*/ 15 h 635"/>
                <a:gd name="T2" fmla="*/ 2050 w 2056"/>
                <a:gd name="T3" fmla="*/ 2 h 635"/>
                <a:gd name="T4" fmla="*/ 2039 w 2056"/>
                <a:gd name="T5" fmla="*/ 0 h 635"/>
                <a:gd name="T6" fmla="*/ 2011 w 2056"/>
                <a:gd name="T7" fmla="*/ 32 h 635"/>
                <a:gd name="T8" fmla="*/ 1890 w 2056"/>
                <a:gd name="T9" fmla="*/ 179 h 635"/>
                <a:gd name="T10" fmla="*/ 1810 w 2056"/>
                <a:gd name="T11" fmla="*/ 266 h 635"/>
                <a:gd name="T12" fmla="*/ 1705 w 2056"/>
                <a:gd name="T13" fmla="*/ 359 h 635"/>
                <a:gd name="T14" fmla="*/ 1616 w 2056"/>
                <a:gd name="T15" fmla="*/ 424 h 635"/>
                <a:gd name="T16" fmla="*/ 1549 w 2056"/>
                <a:gd name="T17" fmla="*/ 465 h 635"/>
                <a:gd name="T18" fmla="*/ 1433 w 2056"/>
                <a:gd name="T19" fmla="*/ 526 h 635"/>
                <a:gd name="T20" fmla="*/ 1337 w 2056"/>
                <a:gd name="T21" fmla="*/ 564 h 635"/>
                <a:gd name="T22" fmla="*/ 1315 w 2056"/>
                <a:gd name="T23" fmla="*/ 570 h 635"/>
                <a:gd name="T24" fmla="*/ 1234 w 2056"/>
                <a:gd name="T25" fmla="*/ 587 h 635"/>
                <a:gd name="T26" fmla="*/ 1094 w 2056"/>
                <a:gd name="T27" fmla="*/ 604 h 635"/>
                <a:gd name="T28" fmla="*/ 1006 w 2056"/>
                <a:gd name="T29" fmla="*/ 606 h 635"/>
                <a:gd name="T30" fmla="*/ 917 w 2056"/>
                <a:gd name="T31" fmla="*/ 604 h 635"/>
                <a:gd name="T32" fmla="*/ 717 w 2056"/>
                <a:gd name="T33" fmla="*/ 581 h 635"/>
                <a:gd name="T34" fmla="*/ 637 w 2056"/>
                <a:gd name="T35" fmla="*/ 564 h 635"/>
                <a:gd name="T36" fmla="*/ 538 w 2056"/>
                <a:gd name="T37" fmla="*/ 539 h 635"/>
                <a:gd name="T38" fmla="*/ 474 w 2056"/>
                <a:gd name="T39" fmla="*/ 515 h 635"/>
                <a:gd name="T40" fmla="*/ 395 w 2056"/>
                <a:gd name="T41" fmla="*/ 476 h 635"/>
                <a:gd name="T42" fmla="*/ 340 w 2056"/>
                <a:gd name="T43" fmla="*/ 444 h 635"/>
                <a:gd name="T44" fmla="*/ 258 w 2056"/>
                <a:gd name="T45" fmla="*/ 380 h 635"/>
                <a:gd name="T46" fmla="*/ 185 w 2056"/>
                <a:gd name="T47" fmla="*/ 308 h 635"/>
                <a:gd name="T48" fmla="*/ 146 w 2056"/>
                <a:gd name="T49" fmla="*/ 260 h 635"/>
                <a:gd name="T50" fmla="*/ 100 w 2056"/>
                <a:gd name="T51" fmla="*/ 189 h 635"/>
                <a:gd name="T52" fmla="*/ 59 w 2056"/>
                <a:gd name="T53" fmla="*/ 110 h 635"/>
                <a:gd name="T54" fmla="*/ 27 w 2056"/>
                <a:gd name="T55" fmla="*/ 26 h 635"/>
                <a:gd name="T56" fmla="*/ 20 w 2056"/>
                <a:gd name="T57" fmla="*/ 18 h 635"/>
                <a:gd name="T58" fmla="*/ 10 w 2056"/>
                <a:gd name="T59" fmla="*/ 18 h 635"/>
                <a:gd name="T60" fmla="*/ 1 w 2056"/>
                <a:gd name="T61" fmla="*/ 25 h 635"/>
                <a:gd name="T62" fmla="*/ 1 w 2056"/>
                <a:gd name="T63" fmla="*/ 35 h 635"/>
                <a:gd name="T64" fmla="*/ 25 w 2056"/>
                <a:gd name="T65" fmla="*/ 101 h 635"/>
                <a:gd name="T66" fmla="*/ 64 w 2056"/>
                <a:gd name="T67" fmla="*/ 183 h 635"/>
                <a:gd name="T68" fmla="*/ 99 w 2056"/>
                <a:gd name="T69" fmla="*/ 241 h 635"/>
                <a:gd name="T70" fmla="*/ 136 w 2056"/>
                <a:gd name="T71" fmla="*/ 294 h 635"/>
                <a:gd name="T72" fmla="*/ 192 w 2056"/>
                <a:gd name="T73" fmla="*/ 359 h 635"/>
                <a:gd name="T74" fmla="*/ 255 w 2056"/>
                <a:gd name="T75" fmla="*/ 417 h 635"/>
                <a:gd name="T76" fmla="*/ 342 w 2056"/>
                <a:gd name="T77" fmla="*/ 479 h 635"/>
                <a:gd name="T78" fmla="*/ 422 w 2056"/>
                <a:gd name="T79" fmla="*/ 522 h 635"/>
                <a:gd name="T80" fmla="*/ 464 w 2056"/>
                <a:gd name="T81" fmla="*/ 540 h 635"/>
                <a:gd name="T82" fmla="*/ 577 w 2056"/>
                <a:gd name="T83" fmla="*/ 580 h 635"/>
                <a:gd name="T84" fmla="*/ 657 w 2056"/>
                <a:gd name="T85" fmla="*/ 598 h 635"/>
                <a:gd name="T86" fmla="*/ 798 w 2056"/>
                <a:gd name="T87" fmla="*/ 622 h 635"/>
                <a:gd name="T88" fmla="*/ 947 w 2056"/>
                <a:gd name="T89" fmla="*/ 633 h 635"/>
                <a:gd name="T90" fmla="*/ 1036 w 2056"/>
                <a:gd name="T91" fmla="*/ 633 h 635"/>
                <a:gd name="T92" fmla="*/ 1126 w 2056"/>
                <a:gd name="T93" fmla="*/ 629 h 635"/>
                <a:gd name="T94" fmla="*/ 1240 w 2056"/>
                <a:gd name="T95" fmla="*/ 615 h 635"/>
                <a:gd name="T96" fmla="*/ 1320 w 2056"/>
                <a:gd name="T97" fmla="*/ 598 h 635"/>
                <a:gd name="T98" fmla="*/ 1348 w 2056"/>
                <a:gd name="T99" fmla="*/ 589 h 635"/>
                <a:gd name="T100" fmla="*/ 1445 w 2056"/>
                <a:gd name="T101" fmla="*/ 551 h 635"/>
                <a:gd name="T102" fmla="*/ 1564 w 2056"/>
                <a:gd name="T103" fmla="*/ 490 h 635"/>
                <a:gd name="T104" fmla="*/ 1633 w 2056"/>
                <a:gd name="T105" fmla="*/ 447 h 635"/>
                <a:gd name="T106" fmla="*/ 1722 w 2056"/>
                <a:gd name="T107" fmla="*/ 382 h 635"/>
                <a:gd name="T108" fmla="*/ 1830 w 2056"/>
                <a:gd name="T109" fmla="*/ 285 h 635"/>
                <a:gd name="T110" fmla="*/ 1913 w 2056"/>
                <a:gd name="T111" fmla="*/ 199 h 635"/>
                <a:gd name="T112" fmla="*/ 2033 w 2056"/>
                <a:gd name="T113" fmla="*/ 49 h 63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56" h="635">
                  <a:moveTo>
                    <a:pt x="2053" y="22"/>
                  </a:moveTo>
                  <a:lnTo>
                    <a:pt x="2055" y="18"/>
                  </a:lnTo>
                  <a:lnTo>
                    <a:pt x="2056" y="15"/>
                  </a:lnTo>
                  <a:lnTo>
                    <a:pt x="2056" y="11"/>
                  </a:lnTo>
                  <a:lnTo>
                    <a:pt x="2053" y="5"/>
                  </a:lnTo>
                  <a:lnTo>
                    <a:pt x="2050" y="2"/>
                  </a:lnTo>
                  <a:lnTo>
                    <a:pt x="2046" y="1"/>
                  </a:lnTo>
                  <a:lnTo>
                    <a:pt x="2043" y="0"/>
                  </a:lnTo>
                  <a:lnTo>
                    <a:pt x="2039" y="0"/>
                  </a:lnTo>
                  <a:lnTo>
                    <a:pt x="2033" y="2"/>
                  </a:lnTo>
                  <a:lnTo>
                    <a:pt x="2031" y="5"/>
                  </a:lnTo>
                  <a:lnTo>
                    <a:pt x="2011" y="32"/>
                  </a:lnTo>
                  <a:lnTo>
                    <a:pt x="1951" y="109"/>
                  </a:lnTo>
                  <a:lnTo>
                    <a:pt x="1912" y="157"/>
                  </a:lnTo>
                  <a:lnTo>
                    <a:pt x="1890" y="179"/>
                  </a:lnTo>
                  <a:lnTo>
                    <a:pt x="1872" y="202"/>
                  </a:lnTo>
                  <a:lnTo>
                    <a:pt x="1852" y="223"/>
                  </a:lnTo>
                  <a:lnTo>
                    <a:pt x="1810" y="266"/>
                  </a:lnTo>
                  <a:lnTo>
                    <a:pt x="1746" y="325"/>
                  </a:lnTo>
                  <a:lnTo>
                    <a:pt x="1726" y="342"/>
                  </a:lnTo>
                  <a:lnTo>
                    <a:pt x="1705" y="359"/>
                  </a:lnTo>
                  <a:lnTo>
                    <a:pt x="1682" y="376"/>
                  </a:lnTo>
                  <a:lnTo>
                    <a:pt x="1661" y="393"/>
                  </a:lnTo>
                  <a:lnTo>
                    <a:pt x="1616" y="424"/>
                  </a:lnTo>
                  <a:lnTo>
                    <a:pt x="1595" y="440"/>
                  </a:lnTo>
                  <a:lnTo>
                    <a:pt x="1573" y="452"/>
                  </a:lnTo>
                  <a:lnTo>
                    <a:pt x="1549" y="465"/>
                  </a:lnTo>
                  <a:lnTo>
                    <a:pt x="1527" y="479"/>
                  </a:lnTo>
                  <a:lnTo>
                    <a:pt x="1504" y="492"/>
                  </a:lnTo>
                  <a:lnTo>
                    <a:pt x="1433" y="526"/>
                  </a:lnTo>
                  <a:lnTo>
                    <a:pt x="1385" y="546"/>
                  </a:lnTo>
                  <a:lnTo>
                    <a:pt x="1361" y="554"/>
                  </a:lnTo>
                  <a:lnTo>
                    <a:pt x="1337" y="564"/>
                  </a:lnTo>
                  <a:lnTo>
                    <a:pt x="1339" y="564"/>
                  </a:lnTo>
                  <a:lnTo>
                    <a:pt x="1339" y="563"/>
                  </a:lnTo>
                  <a:lnTo>
                    <a:pt x="1315" y="570"/>
                  </a:lnTo>
                  <a:lnTo>
                    <a:pt x="1288" y="575"/>
                  </a:lnTo>
                  <a:lnTo>
                    <a:pt x="1262" y="581"/>
                  </a:lnTo>
                  <a:lnTo>
                    <a:pt x="1234" y="587"/>
                  </a:lnTo>
                  <a:lnTo>
                    <a:pt x="1180" y="595"/>
                  </a:lnTo>
                  <a:lnTo>
                    <a:pt x="1124" y="601"/>
                  </a:lnTo>
                  <a:lnTo>
                    <a:pt x="1094" y="604"/>
                  </a:lnTo>
                  <a:lnTo>
                    <a:pt x="1065" y="605"/>
                  </a:lnTo>
                  <a:lnTo>
                    <a:pt x="1036" y="605"/>
                  </a:lnTo>
                  <a:lnTo>
                    <a:pt x="1006" y="606"/>
                  </a:lnTo>
                  <a:lnTo>
                    <a:pt x="976" y="605"/>
                  </a:lnTo>
                  <a:lnTo>
                    <a:pt x="947" y="605"/>
                  </a:lnTo>
                  <a:lnTo>
                    <a:pt x="917" y="604"/>
                  </a:lnTo>
                  <a:lnTo>
                    <a:pt x="890" y="602"/>
                  </a:lnTo>
                  <a:lnTo>
                    <a:pt x="801" y="594"/>
                  </a:lnTo>
                  <a:lnTo>
                    <a:pt x="717" y="581"/>
                  </a:lnTo>
                  <a:lnTo>
                    <a:pt x="691" y="575"/>
                  </a:lnTo>
                  <a:lnTo>
                    <a:pt x="662" y="570"/>
                  </a:lnTo>
                  <a:lnTo>
                    <a:pt x="637" y="564"/>
                  </a:lnTo>
                  <a:lnTo>
                    <a:pt x="610" y="558"/>
                  </a:lnTo>
                  <a:lnTo>
                    <a:pt x="586" y="551"/>
                  </a:lnTo>
                  <a:lnTo>
                    <a:pt x="538" y="539"/>
                  </a:lnTo>
                  <a:lnTo>
                    <a:pt x="492" y="522"/>
                  </a:lnTo>
                  <a:lnTo>
                    <a:pt x="473" y="515"/>
                  </a:lnTo>
                  <a:lnTo>
                    <a:pt x="474" y="515"/>
                  </a:lnTo>
                  <a:lnTo>
                    <a:pt x="453" y="505"/>
                  </a:lnTo>
                  <a:lnTo>
                    <a:pt x="433" y="496"/>
                  </a:lnTo>
                  <a:lnTo>
                    <a:pt x="395" y="476"/>
                  </a:lnTo>
                  <a:lnTo>
                    <a:pt x="376" y="465"/>
                  </a:lnTo>
                  <a:lnTo>
                    <a:pt x="357" y="454"/>
                  </a:lnTo>
                  <a:lnTo>
                    <a:pt x="340" y="444"/>
                  </a:lnTo>
                  <a:lnTo>
                    <a:pt x="323" y="432"/>
                  </a:lnTo>
                  <a:lnTo>
                    <a:pt x="272" y="394"/>
                  </a:lnTo>
                  <a:lnTo>
                    <a:pt x="258" y="380"/>
                  </a:lnTo>
                  <a:lnTo>
                    <a:pt x="242" y="369"/>
                  </a:lnTo>
                  <a:lnTo>
                    <a:pt x="212" y="339"/>
                  </a:lnTo>
                  <a:lnTo>
                    <a:pt x="185" y="308"/>
                  </a:lnTo>
                  <a:lnTo>
                    <a:pt x="171" y="292"/>
                  </a:lnTo>
                  <a:lnTo>
                    <a:pt x="158" y="277"/>
                  </a:lnTo>
                  <a:lnTo>
                    <a:pt x="146" y="260"/>
                  </a:lnTo>
                  <a:lnTo>
                    <a:pt x="133" y="241"/>
                  </a:lnTo>
                  <a:lnTo>
                    <a:pt x="110" y="208"/>
                  </a:lnTo>
                  <a:lnTo>
                    <a:pt x="100" y="189"/>
                  </a:lnTo>
                  <a:lnTo>
                    <a:pt x="89" y="169"/>
                  </a:lnTo>
                  <a:lnTo>
                    <a:pt x="69" y="131"/>
                  </a:lnTo>
                  <a:lnTo>
                    <a:pt x="59" y="110"/>
                  </a:lnTo>
                  <a:lnTo>
                    <a:pt x="51" y="90"/>
                  </a:lnTo>
                  <a:lnTo>
                    <a:pt x="34" y="48"/>
                  </a:lnTo>
                  <a:lnTo>
                    <a:pt x="27" y="26"/>
                  </a:lnTo>
                  <a:lnTo>
                    <a:pt x="25" y="22"/>
                  </a:lnTo>
                  <a:lnTo>
                    <a:pt x="24" y="19"/>
                  </a:lnTo>
                  <a:lnTo>
                    <a:pt x="20" y="18"/>
                  </a:lnTo>
                  <a:lnTo>
                    <a:pt x="17" y="17"/>
                  </a:lnTo>
                  <a:lnTo>
                    <a:pt x="13" y="17"/>
                  </a:lnTo>
                  <a:lnTo>
                    <a:pt x="10" y="18"/>
                  </a:lnTo>
                  <a:lnTo>
                    <a:pt x="6" y="19"/>
                  </a:lnTo>
                  <a:lnTo>
                    <a:pt x="3" y="21"/>
                  </a:lnTo>
                  <a:lnTo>
                    <a:pt x="1" y="25"/>
                  </a:lnTo>
                  <a:lnTo>
                    <a:pt x="0" y="28"/>
                  </a:lnTo>
                  <a:lnTo>
                    <a:pt x="0" y="32"/>
                  </a:lnTo>
                  <a:lnTo>
                    <a:pt x="1" y="35"/>
                  </a:lnTo>
                  <a:lnTo>
                    <a:pt x="8" y="56"/>
                  </a:lnTo>
                  <a:lnTo>
                    <a:pt x="17" y="80"/>
                  </a:lnTo>
                  <a:lnTo>
                    <a:pt x="25" y="101"/>
                  </a:lnTo>
                  <a:lnTo>
                    <a:pt x="34" y="121"/>
                  </a:lnTo>
                  <a:lnTo>
                    <a:pt x="44" y="142"/>
                  </a:lnTo>
                  <a:lnTo>
                    <a:pt x="64" y="183"/>
                  </a:lnTo>
                  <a:lnTo>
                    <a:pt x="75" y="203"/>
                  </a:lnTo>
                  <a:lnTo>
                    <a:pt x="85" y="222"/>
                  </a:lnTo>
                  <a:lnTo>
                    <a:pt x="99" y="241"/>
                  </a:lnTo>
                  <a:lnTo>
                    <a:pt x="110" y="258"/>
                  </a:lnTo>
                  <a:lnTo>
                    <a:pt x="123" y="277"/>
                  </a:lnTo>
                  <a:lnTo>
                    <a:pt x="136" y="294"/>
                  </a:lnTo>
                  <a:lnTo>
                    <a:pt x="149" y="309"/>
                  </a:lnTo>
                  <a:lnTo>
                    <a:pt x="163" y="328"/>
                  </a:lnTo>
                  <a:lnTo>
                    <a:pt x="192" y="359"/>
                  </a:lnTo>
                  <a:lnTo>
                    <a:pt x="222" y="389"/>
                  </a:lnTo>
                  <a:lnTo>
                    <a:pt x="238" y="403"/>
                  </a:lnTo>
                  <a:lnTo>
                    <a:pt x="255" y="417"/>
                  </a:lnTo>
                  <a:lnTo>
                    <a:pt x="306" y="455"/>
                  </a:lnTo>
                  <a:lnTo>
                    <a:pt x="325" y="466"/>
                  </a:lnTo>
                  <a:lnTo>
                    <a:pt x="342" y="479"/>
                  </a:lnTo>
                  <a:lnTo>
                    <a:pt x="362" y="490"/>
                  </a:lnTo>
                  <a:lnTo>
                    <a:pt x="381" y="502"/>
                  </a:lnTo>
                  <a:lnTo>
                    <a:pt x="422" y="522"/>
                  </a:lnTo>
                  <a:lnTo>
                    <a:pt x="441" y="530"/>
                  </a:lnTo>
                  <a:lnTo>
                    <a:pt x="463" y="540"/>
                  </a:lnTo>
                  <a:lnTo>
                    <a:pt x="464" y="540"/>
                  </a:lnTo>
                  <a:lnTo>
                    <a:pt x="484" y="547"/>
                  </a:lnTo>
                  <a:lnTo>
                    <a:pt x="529" y="564"/>
                  </a:lnTo>
                  <a:lnTo>
                    <a:pt x="577" y="580"/>
                  </a:lnTo>
                  <a:lnTo>
                    <a:pt x="604" y="587"/>
                  </a:lnTo>
                  <a:lnTo>
                    <a:pt x="631" y="592"/>
                  </a:lnTo>
                  <a:lnTo>
                    <a:pt x="657" y="598"/>
                  </a:lnTo>
                  <a:lnTo>
                    <a:pt x="685" y="604"/>
                  </a:lnTo>
                  <a:lnTo>
                    <a:pt x="712" y="609"/>
                  </a:lnTo>
                  <a:lnTo>
                    <a:pt x="798" y="622"/>
                  </a:lnTo>
                  <a:lnTo>
                    <a:pt x="887" y="631"/>
                  </a:lnTo>
                  <a:lnTo>
                    <a:pt x="917" y="632"/>
                  </a:lnTo>
                  <a:lnTo>
                    <a:pt x="947" y="633"/>
                  </a:lnTo>
                  <a:lnTo>
                    <a:pt x="976" y="633"/>
                  </a:lnTo>
                  <a:lnTo>
                    <a:pt x="1006" y="635"/>
                  </a:lnTo>
                  <a:lnTo>
                    <a:pt x="1036" y="633"/>
                  </a:lnTo>
                  <a:lnTo>
                    <a:pt x="1065" y="633"/>
                  </a:lnTo>
                  <a:lnTo>
                    <a:pt x="1097" y="632"/>
                  </a:lnTo>
                  <a:lnTo>
                    <a:pt x="1126" y="629"/>
                  </a:lnTo>
                  <a:lnTo>
                    <a:pt x="1183" y="623"/>
                  </a:lnTo>
                  <a:lnTo>
                    <a:pt x="1213" y="619"/>
                  </a:lnTo>
                  <a:lnTo>
                    <a:pt x="1240" y="615"/>
                  </a:lnTo>
                  <a:lnTo>
                    <a:pt x="1268" y="609"/>
                  </a:lnTo>
                  <a:lnTo>
                    <a:pt x="1293" y="604"/>
                  </a:lnTo>
                  <a:lnTo>
                    <a:pt x="1320" y="598"/>
                  </a:lnTo>
                  <a:lnTo>
                    <a:pt x="1347" y="591"/>
                  </a:lnTo>
                  <a:lnTo>
                    <a:pt x="1347" y="589"/>
                  </a:lnTo>
                  <a:lnTo>
                    <a:pt x="1348" y="589"/>
                  </a:lnTo>
                  <a:lnTo>
                    <a:pt x="1373" y="580"/>
                  </a:lnTo>
                  <a:lnTo>
                    <a:pt x="1397" y="571"/>
                  </a:lnTo>
                  <a:lnTo>
                    <a:pt x="1445" y="551"/>
                  </a:lnTo>
                  <a:lnTo>
                    <a:pt x="1518" y="517"/>
                  </a:lnTo>
                  <a:lnTo>
                    <a:pt x="1541" y="505"/>
                  </a:lnTo>
                  <a:lnTo>
                    <a:pt x="1564" y="490"/>
                  </a:lnTo>
                  <a:lnTo>
                    <a:pt x="1588" y="478"/>
                  </a:lnTo>
                  <a:lnTo>
                    <a:pt x="1612" y="462"/>
                  </a:lnTo>
                  <a:lnTo>
                    <a:pt x="1633" y="447"/>
                  </a:lnTo>
                  <a:lnTo>
                    <a:pt x="1678" y="415"/>
                  </a:lnTo>
                  <a:lnTo>
                    <a:pt x="1699" y="399"/>
                  </a:lnTo>
                  <a:lnTo>
                    <a:pt x="1722" y="382"/>
                  </a:lnTo>
                  <a:lnTo>
                    <a:pt x="1743" y="365"/>
                  </a:lnTo>
                  <a:lnTo>
                    <a:pt x="1766" y="345"/>
                  </a:lnTo>
                  <a:lnTo>
                    <a:pt x="1830" y="285"/>
                  </a:lnTo>
                  <a:lnTo>
                    <a:pt x="1872" y="243"/>
                  </a:lnTo>
                  <a:lnTo>
                    <a:pt x="1892" y="222"/>
                  </a:lnTo>
                  <a:lnTo>
                    <a:pt x="1913" y="199"/>
                  </a:lnTo>
                  <a:lnTo>
                    <a:pt x="1934" y="174"/>
                  </a:lnTo>
                  <a:lnTo>
                    <a:pt x="1974" y="125"/>
                  </a:lnTo>
                  <a:lnTo>
                    <a:pt x="2033" y="49"/>
                  </a:lnTo>
                  <a:lnTo>
                    <a:pt x="2053"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494" name="Rectangle 12"/>
            <p:cNvSpPr>
              <a:spLocks noChangeArrowheads="1"/>
            </p:cNvSpPr>
            <p:nvPr/>
          </p:nvSpPr>
          <p:spPr bwMode="auto">
            <a:xfrm>
              <a:off x="1358" y="3418"/>
              <a:ext cx="19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0/0</a:t>
              </a:r>
              <a:endParaRPr kumimoji="0" lang="en-US" altLang="tr-TR" b="1">
                <a:solidFill>
                  <a:srgbClr val="00FF00"/>
                </a:solidFill>
              </a:endParaRPr>
            </a:p>
          </p:txBody>
        </p:sp>
        <p:sp>
          <p:nvSpPr>
            <p:cNvPr id="186495" name="Rectangle 13"/>
            <p:cNvSpPr>
              <a:spLocks noChangeArrowheads="1"/>
            </p:cNvSpPr>
            <p:nvPr/>
          </p:nvSpPr>
          <p:spPr bwMode="auto">
            <a:xfrm>
              <a:off x="1873" y="3150"/>
              <a:ext cx="19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1/1</a:t>
              </a:r>
              <a:endParaRPr kumimoji="0" lang="en-US" altLang="tr-TR" b="1">
                <a:solidFill>
                  <a:srgbClr val="00FF00"/>
                </a:solidFill>
              </a:endParaRPr>
            </a:p>
          </p:txBody>
        </p:sp>
        <p:sp>
          <p:nvSpPr>
            <p:cNvPr id="186496" name="Freeform 14"/>
            <p:cNvSpPr>
              <a:spLocks/>
            </p:cNvSpPr>
            <p:nvPr/>
          </p:nvSpPr>
          <p:spPr bwMode="auto">
            <a:xfrm>
              <a:off x="1258" y="2935"/>
              <a:ext cx="1284" cy="385"/>
            </a:xfrm>
            <a:custGeom>
              <a:avLst/>
              <a:gdLst>
                <a:gd name="T0" fmla="*/ 1284 w 1284"/>
                <a:gd name="T1" fmla="*/ 16 h 385"/>
                <a:gd name="T2" fmla="*/ 1281 w 1284"/>
                <a:gd name="T3" fmla="*/ 6 h 385"/>
                <a:gd name="T4" fmla="*/ 1271 w 1284"/>
                <a:gd name="T5" fmla="*/ 0 h 385"/>
                <a:gd name="T6" fmla="*/ 1261 w 1284"/>
                <a:gd name="T7" fmla="*/ 3 h 385"/>
                <a:gd name="T8" fmla="*/ 1220 w 1284"/>
                <a:gd name="T9" fmla="*/ 51 h 385"/>
                <a:gd name="T10" fmla="*/ 1121 w 1284"/>
                <a:gd name="T11" fmla="*/ 159 h 385"/>
                <a:gd name="T12" fmla="*/ 1058 w 1284"/>
                <a:gd name="T13" fmla="*/ 214 h 385"/>
                <a:gd name="T14" fmla="*/ 1018 w 1284"/>
                <a:gd name="T15" fmla="*/ 242 h 385"/>
                <a:gd name="T16" fmla="*/ 963 w 1284"/>
                <a:gd name="T17" fmla="*/ 276 h 385"/>
                <a:gd name="T18" fmla="*/ 906 w 1284"/>
                <a:gd name="T19" fmla="*/ 304 h 385"/>
                <a:gd name="T20" fmla="*/ 845 w 1284"/>
                <a:gd name="T21" fmla="*/ 328 h 385"/>
                <a:gd name="T22" fmla="*/ 834 w 1284"/>
                <a:gd name="T23" fmla="*/ 333 h 385"/>
                <a:gd name="T24" fmla="*/ 786 w 1284"/>
                <a:gd name="T25" fmla="*/ 344 h 385"/>
                <a:gd name="T26" fmla="*/ 718 w 1284"/>
                <a:gd name="T27" fmla="*/ 354 h 385"/>
                <a:gd name="T28" fmla="*/ 666 w 1284"/>
                <a:gd name="T29" fmla="*/ 357 h 385"/>
                <a:gd name="T30" fmla="*/ 555 w 1284"/>
                <a:gd name="T31" fmla="*/ 355 h 385"/>
                <a:gd name="T32" fmla="*/ 484 w 1284"/>
                <a:gd name="T33" fmla="*/ 348 h 385"/>
                <a:gd name="T34" fmla="*/ 384 w 1284"/>
                <a:gd name="T35" fmla="*/ 330 h 385"/>
                <a:gd name="T36" fmla="*/ 339 w 1284"/>
                <a:gd name="T37" fmla="*/ 318 h 385"/>
                <a:gd name="T38" fmla="*/ 302 w 1284"/>
                <a:gd name="T39" fmla="*/ 309 h 385"/>
                <a:gd name="T40" fmla="*/ 264 w 1284"/>
                <a:gd name="T41" fmla="*/ 293 h 385"/>
                <a:gd name="T42" fmla="*/ 207 w 1284"/>
                <a:gd name="T43" fmla="*/ 265 h 385"/>
                <a:gd name="T44" fmla="*/ 141 w 1284"/>
                <a:gd name="T45" fmla="*/ 219 h 385"/>
                <a:gd name="T46" fmla="*/ 107 w 1284"/>
                <a:gd name="T47" fmla="*/ 187 h 385"/>
                <a:gd name="T48" fmla="*/ 64 w 1284"/>
                <a:gd name="T49" fmla="*/ 133 h 385"/>
                <a:gd name="T50" fmla="*/ 42 w 1284"/>
                <a:gd name="T51" fmla="*/ 92 h 385"/>
                <a:gd name="T52" fmla="*/ 27 w 1284"/>
                <a:gd name="T53" fmla="*/ 60 h 385"/>
                <a:gd name="T54" fmla="*/ 20 w 1284"/>
                <a:gd name="T55" fmla="*/ 53 h 385"/>
                <a:gd name="T56" fmla="*/ 9 w 1284"/>
                <a:gd name="T57" fmla="*/ 53 h 385"/>
                <a:gd name="T58" fmla="*/ 2 w 1284"/>
                <a:gd name="T59" fmla="*/ 60 h 385"/>
                <a:gd name="T60" fmla="*/ 2 w 1284"/>
                <a:gd name="T61" fmla="*/ 71 h 385"/>
                <a:gd name="T62" fmla="*/ 16 w 1284"/>
                <a:gd name="T63" fmla="*/ 103 h 385"/>
                <a:gd name="T64" fmla="*/ 42 w 1284"/>
                <a:gd name="T65" fmla="*/ 147 h 385"/>
                <a:gd name="T66" fmla="*/ 87 w 1284"/>
                <a:gd name="T67" fmla="*/ 207 h 385"/>
                <a:gd name="T68" fmla="*/ 121 w 1284"/>
                <a:gd name="T69" fmla="*/ 239 h 385"/>
                <a:gd name="T70" fmla="*/ 183 w 1284"/>
                <a:gd name="T71" fmla="*/ 285 h 385"/>
                <a:gd name="T72" fmla="*/ 240 w 1284"/>
                <a:gd name="T73" fmla="*/ 314 h 385"/>
                <a:gd name="T74" fmla="*/ 276 w 1284"/>
                <a:gd name="T75" fmla="*/ 328 h 385"/>
                <a:gd name="T76" fmla="*/ 317 w 1284"/>
                <a:gd name="T77" fmla="*/ 344 h 385"/>
                <a:gd name="T78" fmla="*/ 363 w 1284"/>
                <a:gd name="T79" fmla="*/ 355 h 385"/>
                <a:gd name="T80" fmla="*/ 462 w 1284"/>
                <a:gd name="T81" fmla="*/ 374 h 385"/>
                <a:gd name="T82" fmla="*/ 517 w 1284"/>
                <a:gd name="T83" fmla="*/ 381 h 385"/>
                <a:gd name="T84" fmla="*/ 592 w 1284"/>
                <a:gd name="T85" fmla="*/ 385 h 385"/>
                <a:gd name="T86" fmla="*/ 701 w 1284"/>
                <a:gd name="T87" fmla="*/ 384 h 385"/>
                <a:gd name="T88" fmla="*/ 756 w 1284"/>
                <a:gd name="T89" fmla="*/ 378 h 385"/>
                <a:gd name="T90" fmla="*/ 823 w 1284"/>
                <a:gd name="T91" fmla="*/ 365 h 385"/>
                <a:gd name="T92" fmla="*/ 842 w 1284"/>
                <a:gd name="T93" fmla="*/ 359 h 385"/>
                <a:gd name="T94" fmla="*/ 902 w 1284"/>
                <a:gd name="T95" fmla="*/ 337 h 385"/>
                <a:gd name="T96" fmla="*/ 947 w 1284"/>
                <a:gd name="T97" fmla="*/ 316 h 385"/>
                <a:gd name="T98" fmla="*/ 1019 w 1284"/>
                <a:gd name="T99" fmla="*/ 275 h 385"/>
                <a:gd name="T100" fmla="*/ 1060 w 1284"/>
                <a:gd name="T101" fmla="*/ 246 h 385"/>
                <a:gd name="T102" fmla="*/ 1101 w 1284"/>
                <a:gd name="T103" fmla="*/ 214 h 385"/>
                <a:gd name="T104" fmla="*/ 1232 w 1284"/>
                <a:gd name="T105" fmla="*/ 84 h 385"/>
                <a:gd name="T106" fmla="*/ 1281 w 1284"/>
                <a:gd name="T107" fmla="*/ 23 h 3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84" h="385">
                  <a:moveTo>
                    <a:pt x="1281" y="23"/>
                  </a:moveTo>
                  <a:lnTo>
                    <a:pt x="1283" y="20"/>
                  </a:lnTo>
                  <a:lnTo>
                    <a:pt x="1284" y="16"/>
                  </a:lnTo>
                  <a:lnTo>
                    <a:pt x="1284" y="13"/>
                  </a:lnTo>
                  <a:lnTo>
                    <a:pt x="1283" y="9"/>
                  </a:lnTo>
                  <a:lnTo>
                    <a:pt x="1281" y="6"/>
                  </a:lnTo>
                  <a:lnTo>
                    <a:pt x="1278" y="3"/>
                  </a:lnTo>
                  <a:lnTo>
                    <a:pt x="1275" y="2"/>
                  </a:lnTo>
                  <a:lnTo>
                    <a:pt x="1271" y="0"/>
                  </a:lnTo>
                  <a:lnTo>
                    <a:pt x="1268" y="0"/>
                  </a:lnTo>
                  <a:lnTo>
                    <a:pt x="1264" y="2"/>
                  </a:lnTo>
                  <a:lnTo>
                    <a:pt x="1261" y="3"/>
                  </a:lnTo>
                  <a:lnTo>
                    <a:pt x="1258" y="6"/>
                  </a:lnTo>
                  <a:lnTo>
                    <a:pt x="1233" y="36"/>
                  </a:lnTo>
                  <a:lnTo>
                    <a:pt x="1220" y="51"/>
                  </a:lnTo>
                  <a:lnTo>
                    <a:pt x="1209" y="67"/>
                  </a:lnTo>
                  <a:lnTo>
                    <a:pt x="1172" y="108"/>
                  </a:lnTo>
                  <a:lnTo>
                    <a:pt x="1121" y="159"/>
                  </a:lnTo>
                  <a:lnTo>
                    <a:pt x="1084" y="191"/>
                  </a:lnTo>
                  <a:lnTo>
                    <a:pt x="1070" y="202"/>
                  </a:lnTo>
                  <a:lnTo>
                    <a:pt x="1058" y="214"/>
                  </a:lnTo>
                  <a:lnTo>
                    <a:pt x="1043" y="224"/>
                  </a:lnTo>
                  <a:lnTo>
                    <a:pt x="1031" y="234"/>
                  </a:lnTo>
                  <a:lnTo>
                    <a:pt x="1018" y="242"/>
                  </a:lnTo>
                  <a:lnTo>
                    <a:pt x="1002" y="252"/>
                  </a:lnTo>
                  <a:lnTo>
                    <a:pt x="991" y="260"/>
                  </a:lnTo>
                  <a:lnTo>
                    <a:pt x="963" y="276"/>
                  </a:lnTo>
                  <a:lnTo>
                    <a:pt x="936" y="290"/>
                  </a:lnTo>
                  <a:lnTo>
                    <a:pt x="920" y="297"/>
                  </a:lnTo>
                  <a:lnTo>
                    <a:pt x="906" y="304"/>
                  </a:lnTo>
                  <a:lnTo>
                    <a:pt x="891" y="311"/>
                  </a:lnTo>
                  <a:lnTo>
                    <a:pt x="876" y="317"/>
                  </a:lnTo>
                  <a:lnTo>
                    <a:pt x="845" y="328"/>
                  </a:lnTo>
                  <a:lnTo>
                    <a:pt x="831" y="334"/>
                  </a:lnTo>
                  <a:lnTo>
                    <a:pt x="833" y="333"/>
                  </a:lnTo>
                  <a:lnTo>
                    <a:pt x="834" y="333"/>
                  </a:lnTo>
                  <a:lnTo>
                    <a:pt x="817" y="337"/>
                  </a:lnTo>
                  <a:lnTo>
                    <a:pt x="801" y="340"/>
                  </a:lnTo>
                  <a:lnTo>
                    <a:pt x="786" y="344"/>
                  </a:lnTo>
                  <a:lnTo>
                    <a:pt x="753" y="350"/>
                  </a:lnTo>
                  <a:lnTo>
                    <a:pt x="735" y="351"/>
                  </a:lnTo>
                  <a:lnTo>
                    <a:pt x="718" y="354"/>
                  </a:lnTo>
                  <a:lnTo>
                    <a:pt x="701" y="355"/>
                  </a:lnTo>
                  <a:lnTo>
                    <a:pt x="683" y="355"/>
                  </a:lnTo>
                  <a:lnTo>
                    <a:pt x="666" y="357"/>
                  </a:lnTo>
                  <a:lnTo>
                    <a:pt x="592" y="357"/>
                  </a:lnTo>
                  <a:lnTo>
                    <a:pt x="574" y="355"/>
                  </a:lnTo>
                  <a:lnTo>
                    <a:pt x="555" y="355"/>
                  </a:lnTo>
                  <a:lnTo>
                    <a:pt x="520" y="352"/>
                  </a:lnTo>
                  <a:lnTo>
                    <a:pt x="501" y="350"/>
                  </a:lnTo>
                  <a:lnTo>
                    <a:pt x="484" y="348"/>
                  </a:lnTo>
                  <a:lnTo>
                    <a:pt x="467" y="345"/>
                  </a:lnTo>
                  <a:lnTo>
                    <a:pt x="400" y="334"/>
                  </a:lnTo>
                  <a:lnTo>
                    <a:pt x="384" y="330"/>
                  </a:lnTo>
                  <a:lnTo>
                    <a:pt x="368" y="327"/>
                  </a:lnTo>
                  <a:lnTo>
                    <a:pt x="354" y="323"/>
                  </a:lnTo>
                  <a:lnTo>
                    <a:pt x="339" y="318"/>
                  </a:lnTo>
                  <a:lnTo>
                    <a:pt x="326" y="316"/>
                  </a:lnTo>
                  <a:lnTo>
                    <a:pt x="300" y="309"/>
                  </a:lnTo>
                  <a:lnTo>
                    <a:pt x="302" y="309"/>
                  </a:lnTo>
                  <a:lnTo>
                    <a:pt x="288" y="303"/>
                  </a:lnTo>
                  <a:lnTo>
                    <a:pt x="276" y="299"/>
                  </a:lnTo>
                  <a:lnTo>
                    <a:pt x="264" y="293"/>
                  </a:lnTo>
                  <a:lnTo>
                    <a:pt x="251" y="289"/>
                  </a:lnTo>
                  <a:lnTo>
                    <a:pt x="218" y="272"/>
                  </a:lnTo>
                  <a:lnTo>
                    <a:pt x="207" y="265"/>
                  </a:lnTo>
                  <a:lnTo>
                    <a:pt x="187" y="253"/>
                  </a:lnTo>
                  <a:lnTo>
                    <a:pt x="148" y="225"/>
                  </a:lnTo>
                  <a:lnTo>
                    <a:pt x="141" y="219"/>
                  </a:lnTo>
                  <a:lnTo>
                    <a:pt x="132" y="211"/>
                  </a:lnTo>
                  <a:lnTo>
                    <a:pt x="124" y="204"/>
                  </a:lnTo>
                  <a:lnTo>
                    <a:pt x="107" y="187"/>
                  </a:lnTo>
                  <a:lnTo>
                    <a:pt x="100" y="178"/>
                  </a:lnTo>
                  <a:lnTo>
                    <a:pt x="85" y="161"/>
                  </a:lnTo>
                  <a:lnTo>
                    <a:pt x="64" y="133"/>
                  </a:lnTo>
                  <a:lnTo>
                    <a:pt x="54" y="113"/>
                  </a:lnTo>
                  <a:lnTo>
                    <a:pt x="47" y="102"/>
                  </a:lnTo>
                  <a:lnTo>
                    <a:pt x="42" y="92"/>
                  </a:lnTo>
                  <a:lnTo>
                    <a:pt x="37" y="82"/>
                  </a:lnTo>
                  <a:lnTo>
                    <a:pt x="32" y="71"/>
                  </a:lnTo>
                  <a:lnTo>
                    <a:pt x="27" y="60"/>
                  </a:lnTo>
                  <a:lnTo>
                    <a:pt x="26" y="57"/>
                  </a:lnTo>
                  <a:lnTo>
                    <a:pt x="23" y="54"/>
                  </a:lnTo>
                  <a:lnTo>
                    <a:pt x="20" y="53"/>
                  </a:lnTo>
                  <a:lnTo>
                    <a:pt x="16" y="51"/>
                  </a:lnTo>
                  <a:lnTo>
                    <a:pt x="13" y="51"/>
                  </a:lnTo>
                  <a:lnTo>
                    <a:pt x="9" y="53"/>
                  </a:lnTo>
                  <a:lnTo>
                    <a:pt x="6" y="54"/>
                  </a:lnTo>
                  <a:lnTo>
                    <a:pt x="3" y="57"/>
                  </a:lnTo>
                  <a:lnTo>
                    <a:pt x="2" y="60"/>
                  </a:lnTo>
                  <a:lnTo>
                    <a:pt x="0" y="64"/>
                  </a:lnTo>
                  <a:lnTo>
                    <a:pt x="0" y="67"/>
                  </a:lnTo>
                  <a:lnTo>
                    <a:pt x="2" y="71"/>
                  </a:lnTo>
                  <a:lnTo>
                    <a:pt x="6" y="82"/>
                  </a:lnTo>
                  <a:lnTo>
                    <a:pt x="12" y="94"/>
                  </a:lnTo>
                  <a:lnTo>
                    <a:pt x="16" y="103"/>
                  </a:lnTo>
                  <a:lnTo>
                    <a:pt x="22" y="116"/>
                  </a:lnTo>
                  <a:lnTo>
                    <a:pt x="29" y="127"/>
                  </a:lnTo>
                  <a:lnTo>
                    <a:pt x="42" y="147"/>
                  </a:lnTo>
                  <a:lnTo>
                    <a:pt x="63" y="178"/>
                  </a:lnTo>
                  <a:lnTo>
                    <a:pt x="77" y="195"/>
                  </a:lnTo>
                  <a:lnTo>
                    <a:pt x="87" y="207"/>
                  </a:lnTo>
                  <a:lnTo>
                    <a:pt x="104" y="224"/>
                  </a:lnTo>
                  <a:lnTo>
                    <a:pt x="112" y="231"/>
                  </a:lnTo>
                  <a:lnTo>
                    <a:pt x="121" y="239"/>
                  </a:lnTo>
                  <a:lnTo>
                    <a:pt x="131" y="248"/>
                  </a:lnTo>
                  <a:lnTo>
                    <a:pt x="170" y="276"/>
                  </a:lnTo>
                  <a:lnTo>
                    <a:pt x="183" y="285"/>
                  </a:lnTo>
                  <a:lnTo>
                    <a:pt x="193" y="290"/>
                  </a:lnTo>
                  <a:lnTo>
                    <a:pt x="204" y="297"/>
                  </a:lnTo>
                  <a:lnTo>
                    <a:pt x="240" y="314"/>
                  </a:lnTo>
                  <a:lnTo>
                    <a:pt x="252" y="318"/>
                  </a:lnTo>
                  <a:lnTo>
                    <a:pt x="265" y="324"/>
                  </a:lnTo>
                  <a:lnTo>
                    <a:pt x="276" y="328"/>
                  </a:lnTo>
                  <a:lnTo>
                    <a:pt x="291" y="334"/>
                  </a:lnTo>
                  <a:lnTo>
                    <a:pt x="292" y="334"/>
                  </a:lnTo>
                  <a:lnTo>
                    <a:pt x="317" y="344"/>
                  </a:lnTo>
                  <a:lnTo>
                    <a:pt x="333" y="347"/>
                  </a:lnTo>
                  <a:lnTo>
                    <a:pt x="346" y="351"/>
                  </a:lnTo>
                  <a:lnTo>
                    <a:pt x="363" y="355"/>
                  </a:lnTo>
                  <a:lnTo>
                    <a:pt x="378" y="358"/>
                  </a:lnTo>
                  <a:lnTo>
                    <a:pt x="394" y="362"/>
                  </a:lnTo>
                  <a:lnTo>
                    <a:pt x="462" y="374"/>
                  </a:lnTo>
                  <a:lnTo>
                    <a:pt x="482" y="376"/>
                  </a:lnTo>
                  <a:lnTo>
                    <a:pt x="499" y="378"/>
                  </a:lnTo>
                  <a:lnTo>
                    <a:pt x="517" y="381"/>
                  </a:lnTo>
                  <a:lnTo>
                    <a:pt x="555" y="384"/>
                  </a:lnTo>
                  <a:lnTo>
                    <a:pt x="574" y="384"/>
                  </a:lnTo>
                  <a:lnTo>
                    <a:pt x="592" y="385"/>
                  </a:lnTo>
                  <a:lnTo>
                    <a:pt x="666" y="385"/>
                  </a:lnTo>
                  <a:lnTo>
                    <a:pt x="683" y="384"/>
                  </a:lnTo>
                  <a:lnTo>
                    <a:pt x="701" y="384"/>
                  </a:lnTo>
                  <a:lnTo>
                    <a:pt x="721" y="382"/>
                  </a:lnTo>
                  <a:lnTo>
                    <a:pt x="738" y="379"/>
                  </a:lnTo>
                  <a:lnTo>
                    <a:pt x="756" y="378"/>
                  </a:lnTo>
                  <a:lnTo>
                    <a:pt x="791" y="372"/>
                  </a:lnTo>
                  <a:lnTo>
                    <a:pt x="807" y="368"/>
                  </a:lnTo>
                  <a:lnTo>
                    <a:pt x="823" y="365"/>
                  </a:lnTo>
                  <a:lnTo>
                    <a:pt x="840" y="361"/>
                  </a:lnTo>
                  <a:lnTo>
                    <a:pt x="841" y="361"/>
                  </a:lnTo>
                  <a:lnTo>
                    <a:pt x="842" y="359"/>
                  </a:lnTo>
                  <a:lnTo>
                    <a:pt x="857" y="354"/>
                  </a:lnTo>
                  <a:lnTo>
                    <a:pt x="888" y="343"/>
                  </a:lnTo>
                  <a:lnTo>
                    <a:pt x="902" y="337"/>
                  </a:lnTo>
                  <a:lnTo>
                    <a:pt x="917" y="330"/>
                  </a:lnTo>
                  <a:lnTo>
                    <a:pt x="932" y="323"/>
                  </a:lnTo>
                  <a:lnTo>
                    <a:pt x="947" y="316"/>
                  </a:lnTo>
                  <a:lnTo>
                    <a:pt x="977" y="301"/>
                  </a:lnTo>
                  <a:lnTo>
                    <a:pt x="1005" y="283"/>
                  </a:lnTo>
                  <a:lnTo>
                    <a:pt x="1019" y="275"/>
                  </a:lnTo>
                  <a:lnTo>
                    <a:pt x="1032" y="265"/>
                  </a:lnTo>
                  <a:lnTo>
                    <a:pt x="1048" y="256"/>
                  </a:lnTo>
                  <a:lnTo>
                    <a:pt x="1060" y="246"/>
                  </a:lnTo>
                  <a:lnTo>
                    <a:pt x="1074" y="236"/>
                  </a:lnTo>
                  <a:lnTo>
                    <a:pt x="1087" y="225"/>
                  </a:lnTo>
                  <a:lnTo>
                    <a:pt x="1101" y="214"/>
                  </a:lnTo>
                  <a:lnTo>
                    <a:pt x="1141" y="178"/>
                  </a:lnTo>
                  <a:lnTo>
                    <a:pt x="1192" y="127"/>
                  </a:lnTo>
                  <a:lnTo>
                    <a:pt x="1232" y="84"/>
                  </a:lnTo>
                  <a:lnTo>
                    <a:pt x="1243" y="68"/>
                  </a:lnTo>
                  <a:lnTo>
                    <a:pt x="1256" y="55"/>
                  </a:lnTo>
                  <a:lnTo>
                    <a:pt x="1281"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497" name="Freeform 15"/>
            <p:cNvSpPr>
              <a:spLocks/>
            </p:cNvSpPr>
            <p:nvPr/>
          </p:nvSpPr>
          <p:spPr bwMode="auto">
            <a:xfrm>
              <a:off x="384" y="2664"/>
              <a:ext cx="335" cy="335"/>
            </a:xfrm>
            <a:custGeom>
              <a:avLst/>
              <a:gdLst>
                <a:gd name="T0" fmla="*/ 3 w 335"/>
                <a:gd name="T1" fmla="*/ 199 h 335"/>
                <a:gd name="T2" fmla="*/ 13 w 335"/>
                <a:gd name="T3" fmla="*/ 232 h 335"/>
                <a:gd name="T4" fmla="*/ 37 w 335"/>
                <a:gd name="T5" fmla="*/ 273 h 335"/>
                <a:gd name="T6" fmla="*/ 74 w 335"/>
                <a:gd name="T7" fmla="*/ 305 h 335"/>
                <a:gd name="T8" fmla="*/ 100 w 335"/>
                <a:gd name="T9" fmla="*/ 321 h 335"/>
                <a:gd name="T10" fmla="*/ 133 w 335"/>
                <a:gd name="T11" fmla="*/ 331 h 335"/>
                <a:gd name="T12" fmla="*/ 166 w 335"/>
                <a:gd name="T13" fmla="*/ 335 h 335"/>
                <a:gd name="T14" fmla="*/ 192 w 335"/>
                <a:gd name="T15" fmla="*/ 332 h 335"/>
                <a:gd name="T16" fmla="*/ 224 w 335"/>
                <a:gd name="T17" fmla="*/ 325 h 335"/>
                <a:gd name="T18" fmla="*/ 260 w 335"/>
                <a:gd name="T19" fmla="*/ 305 h 335"/>
                <a:gd name="T20" fmla="*/ 314 w 335"/>
                <a:gd name="T21" fmla="*/ 246 h 335"/>
                <a:gd name="T22" fmla="*/ 327 w 335"/>
                <a:gd name="T23" fmla="*/ 216 h 335"/>
                <a:gd name="T24" fmla="*/ 334 w 335"/>
                <a:gd name="T25" fmla="*/ 183 h 335"/>
                <a:gd name="T26" fmla="*/ 334 w 335"/>
                <a:gd name="T27" fmla="*/ 158 h 335"/>
                <a:gd name="T28" fmla="*/ 330 w 335"/>
                <a:gd name="T29" fmla="*/ 123 h 335"/>
                <a:gd name="T30" fmla="*/ 317 w 335"/>
                <a:gd name="T31" fmla="*/ 93 h 335"/>
                <a:gd name="T32" fmla="*/ 297 w 335"/>
                <a:gd name="T33" fmla="*/ 59 h 335"/>
                <a:gd name="T34" fmla="*/ 260 w 335"/>
                <a:gd name="T35" fmla="*/ 28 h 335"/>
                <a:gd name="T36" fmla="*/ 224 w 335"/>
                <a:gd name="T37" fmla="*/ 8 h 335"/>
                <a:gd name="T38" fmla="*/ 192 w 335"/>
                <a:gd name="T39" fmla="*/ 1 h 335"/>
                <a:gd name="T40" fmla="*/ 133 w 335"/>
                <a:gd name="T41" fmla="*/ 2 h 335"/>
                <a:gd name="T42" fmla="*/ 100 w 335"/>
                <a:gd name="T43" fmla="*/ 12 h 335"/>
                <a:gd name="T44" fmla="*/ 74 w 335"/>
                <a:gd name="T45" fmla="*/ 28 h 335"/>
                <a:gd name="T46" fmla="*/ 28 w 335"/>
                <a:gd name="T47" fmla="*/ 73 h 335"/>
                <a:gd name="T48" fmla="*/ 13 w 335"/>
                <a:gd name="T49" fmla="*/ 100 h 335"/>
                <a:gd name="T50" fmla="*/ 3 w 335"/>
                <a:gd name="T51" fmla="*/ 133 h 335"/>
                <a:gd name="T52" fmla="*/ 17 w 335"/>
                <a:gd name="T53" fmla="*/ 166 h 335"/>
                <a:gd name="T54" fmla="*/ 21 w 335"/>
                <a:gd name="T55" fmla="*/ 128 h 335"/>
                <a:gd name="T56" fmla="*/ 31 w 335"/>
                <a:gd name="T57" fmla="*/ 101 h 335"/>
                <a:gd name="T58" fmla="*/ 47 w 335"/>
                <a:gd name="T59" fmla="*/ 75 h 335"/>
                <a:gd name="T60" fmla="*/ 65 w 335"/>
                <a:gd name="T61" fmla="*/ 56 h 335"/>
                <a:gd name="T62" fmla="*/ 88 w 335"/>
                <a:gd name="T63" fmla="*/ 38 h 335"/>
                <a:gd name="T64" fmla="*/ 115 w 335"/>
                <a:gd name="T65" fmla="*/ 25 h 335"/>
                <a:gd name="T66" fmla="*/ 143 w 335"/>
                <a:gd name="T67" fmla="*/ 18 h 335"/>
                <a:gd name="T68" fmla="*/ 190 w 335"/>
                <a:gd name="T69" fmla="*/ 18 h 335"/>
                <a:gd name="T70" fmla="*/ 218 w 335"/>
                <a:gd name="T71" fmla="*/ 25 h 335"/>
                <a:gd name="T72" fmla="*/ 252 w 335"/>
                <a:gd name="T73" fmla="*/ 42 h 335"/>
                <a:gd name="T74" fmla="*/ 283 w 335"/>
                <a:gd name="T75" fmla="*/ 70 h 335"/>
                <a:gd name="T76" fmla="*/ 300 w 335"/>
                <a:gd name="T77" fmla="*/ 94 h 335"/>
                <a:gd name="T78" fmla="*/ 310 w 335"/>
                <a:gd name="T79" fmla="*/ 121 h 335"/>
                <a:gd name="T80" fmla="*/ 317 w 335"/>
                <a:gd name="T81" fmla="*/ 150 h 335"/>
                <a:gd name="T82" fmla="*/ 317 w 335"/>
                <a:gd name="T83" fmla="*/ 172 h 335"/>
                <a:gd name="T84" fmla="*/ 313 w 335"/>
                <a:gd name="T85" fmla="*/ 203 h 335"/>
                <a:gd name="T86" fmla="*/ 303 w 335"/>
                <a:gd name="T87" fmla="*/ 230 h 335"/>
                <a:gd name="T88" fmla="*/ 262 w 335"/>
                <a:gd name="T89" fmla="*/ 282 h 335"/>
                <a:gd name="T90" fmla="*/ 224 w 335"/>
                <a:gd name="T91" fmla="*/ 307 h 335"/>
                <a:gd name="T92" fmla="*/ 197 w 335"/>
                <a:gd name="T93" fmla="*/ 314 h 335"/>
                <a:gd name="T94" fmla="*/ 166 w 335"/>
                <a:gd name="T95" fmla="*/ 318 h 335"/>
                <a:gd name="T96" fmla="*/ 143 w 335"/>
                <a:gd name="T97" fmla="*/ 315 h 335"/>
                <a:gd name="T98" fmla="*/ 115 w 335"/>
                <a:gd name="T99" fmla="*/ 308 h 335"/>
                <a:gd name="T100" fmla="*/ 88 w 335"/>
                <a:gd name="T101" fmla="*/ 295 h 335"/>
                <a:gd name="T102" fmla="*/ 61 w 335"/>
                <a:gd name="T103" fmla="*/ 273 h 335"/>
                <a:gd name="T104" fmla="*/ 34 w 335"/>
                <a:gd name="T105" fmla="*/ 237 h 335"/>
                <a:gd name="T106" fmla="*/ 24 w 335"/>
                <a:gd name="T107" fmla="*/ 210 h 335"/>
                <a:gd name="T108" fmla="*/ 17 w 335"/>
                <a:gd name="T109" fmla="*/ 182 h 3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35" h="335">
                  <a:moveTo>
                    <a:pt x="0" y="166"/>
                  </a:moveTo>
                  <a:lnTo>
                    <a:pt x="0" y="182"/>
                  </a:lnTo>
                  <a:lnTo>
                    <a:pt x="1" y="192"/>
                  </a:lnTo>
                  <a:lnTo>
                    <a:pt x="3" y="199"/>
                  </a:lnTo>
                  <a:lnTo>
                    <a:pt x="4" y="209"/>
                  </a:lnTo>
                  <a:lnTo>
                    <a:pt x="7" y="216"/>
                  </a:lnTo>
                  <a:lnTo>
                    <a:pt x="8" y="223"/>
                  </a:lnTo>
                  <a:lnTo>
                    <a:pt x="13" y="232"/>
                  </a:lnTo>
                  <a:lnTo>
                    <a:pt x="17" y="239"/>
                  </a:lnTo>
                  <a:lnTo>
                    <a:pt x="20" y="246"/>
                  </a:lnTo>
                  <a:lnTo>
                    <a:pt x="28" y="260"/>
                  </a:lnTo>
                  <a:lnTo>
                    <a:pt x="37" y="273"/>
                  </a:lnTo>
                  <a:lnTo>
                    <a:pt x="42" y="278"/>
                  </a:lnTo>
                  <a:lnTo>
                    <a:pt x="47" y="284"/>
                  </a:lnTo>
                  <a:lnTo>
                    <a:pt x="59" y="297"/>
                  </a:lnTo>
                  <a:lnTo>
                    <a:pt x="74" y="305"/>
                  </a:lnTo>
                  <a:lnTo>
                    <a:pt x="79" y="309"/>
                  </a:lnTo>
                  <a:lnTo>
                    <a:pt x="86" y="314"/>
                  </a:lnTo>
                  <a:lnTo>
                    <a:pt x="93" y="316"/>
                  </a:lnTo>
                  <a:lnTo>
                    <a:pt x="100" y="321"/>
                  </a:lnTo>
                  <a:lnTo>
                    <a:pt x="109" y="325"/>
                  </a:lnTo>
                  <a:lnTo>
                    <a:pt x="116" y="326"/>
                  </a:lnTo>
                  <a:lnTo>
                    <a:pt x="123" y="329"/>
                  </a:lnTo>
                  <a:lnTo>
                    <a:pt x="133" y="331"/>
                  </a:lnTo>
                  <a:lnTo>
                    <a:pt x="140" y="332"/>
                  </a:lnTo>
                  <a:lnTo>
                    <a:pt x="149" y="333"/>
                  </a:lnTo>
                  <a:lnTo>
                    <a:pt x="157" y="333"/>
                  </a:lnTo>
                  <a:lnTo>
                    <a:pt x="166" y="335"/>
                  </a:lnTo>
                  <a:lnTo>
                    <a:pt x="168" y="335"/>
                  </a:lnTo>
                  <a:lnTo>
                    <a:pt x="175" y="333"/>
                  </a:lnTo>
                  <a:lnTo>
                    <a:pt x="183" y="333"/>
                  </a:lnTo>
                  <a:lnTo>
                    <a:pt x="192" y="332"/>
                  </a:lnTo>
                  <a:lnTo>
                    <a:pt x="200" y="331"/>
                  </a:lnTo>
                  <a:lnTo>
                    <a:pt x="209" y="329"/>
                  </a:lnTo>
                  <a:lnTo>
                    <a:pt x="216" y="326"/>
                  </a:lnTo>
                  <a:lnTo>
                    <a:pt x="224" y="325"/>
                  </a:lnTo>
                  <a:lnTo>
                    <a:pt x="232" y="321"/>
                  </a:lnTo>
                  <a:lnTo>
                    <a:pt x="239" y="316"/>
                  </a:lnTo>
                  <a:lnTo>
                    <a:pt x="246" y="314"/>
                  </a:lnTo>
                  <a:lnTo>
                    <a:pt x="260" y="305"/>
                  </a:lnTo>
                  <a:lnTo>
                    <a:pt x="273" y="297"/>
                  </a:lnTo>
                  <a:lnTo>
                    <a:pt x="297" y="273"/>
                  </a:lnTo>
                  <a:lnTo>
                    <a:pt x="306" y="260"/>
                  </a:lnTo>
                  <a:lnTo>
                    <a:pt x="314" y="246"/>
                  </a:lnTo>
                  <a:lnTo>
                    <a:pt x="317" y="239"/>
                  </a:lnTo>
                  <a:lnTo>
                    <a:pt x="321" y="232"/>
                  </a:lnTo>
                  <a:lnTo>
                    <a:pt x="325" y="223"/>
                  </a:lnTo>
                  <a:lnTo>
                    <a:pt x="327" y="216"/>
                  </a:lnTo>
                  <a:lnTo>
                    <a:pt x="330" y="209"/>
                  </a:lnTo>
                  <a:lnTo>
                    <a:pt x="331" y="199"/>
                  </a:lnTo>
                  <a:lnTo>
                    <a:pt x="333" y="192"/>
                  </a:lnTo>
                  <a:lnTo>
                    <a:pt x="334" y="183"/>
                  </a:lnTo>
                  <a:lnTo>
                    <a:pt x="334" y="175"/>
                  </a:lnTo>
                  <a:lnTo>
                    <a:pt x="335" y="168"/>
                  </a:lnTo>
                  <a:lnTo>
                    <a:pt x="335" y="165"/>
                  </a:lnTo>
                  <a:lnTo>
                    <a:pt x="334" y="158"/>
                  </a:lnTo>
                  <a:lnTo>
                    <a:pt x="334" y="150"/>
                  </a:lnTo>
                  <a:lnTo>
                    <a:pt x="333" y="140"/>
                  </a:lnTo>
                  <a:lnTo>
                    <a:pt x="331" y="133"/>
                  </a:lnTo>
                  <a:lnTo>
                    <a:pt x="330" y="123"/>
                  </a:lnTo>
                  <a:lnTo>
                    <a:pt x="327" y="116"/>
                  </a:lnTo>
                  <a:lnTo>
                    <a:pt x="325" y="108"/>
                  </a:lnTo>
                  <a:lnTo>
                    <a:pt x="321" y="100"/>
                  </a:lnTo>
                  <a:lnTo>
                    <a:pt x="317" y="93"/>
                  </a:lnTo>
                  <a:lnTo>
                    <a:pt x="314" y="86"/>
                  </a:lnTo>
                  <a:lnTo>
                    <a:pt x="310" y="79"/>
                  </a:lnTo>
                  <a:lnTo>
                    <a:pt x="306" y="73"/>
                  </a:lnTo>
                  <a:lnTo>
                    <a:pt x="297" y="59"/>
                  </a:lnTo>
                  <a:lnTo>
                    <a:pt x="284" y="46"/>
                  </a:lnTo>
                  <a:lnTo>
                    <a:pt x="279" y="42"/>
                  </a:lnTo>
                  <a:lnTo>
                    <a:pt x="273" y="36"/>
                  </a:lnTo>
                  <a:lnTo>
                    <a:pt x="260" y="28"/>
                  </a:lnTo>
                  <a:lnTo>
                    <a:pt x="246" y="19"/>
                  </a:lnTo>
                  <a:lnTo>
                    <a:pt x="239" y="17"/>
                  </a:lnTo>
                  <a:lnTo>
                    <a:pt x="232" y="12"/>
                  </a:lnTo>
                  <a:lnTo>
                    <a:pt x="224" y="8"/>
                  </a:lnTo>
                  <a:lnTo>
                    <a:pt x="216" y="7"/>
                  </a:lnTo>
                  <a:lnTo>
                    <a:pt x="209" y="4"/>
                  </a:lnTo>
                  <a:lnTo>
                    <a:pt x="200" y="2"/>
                  </a:lnTo>
                  <a:lnTo>
                    <a:pt x="192" y="1"/>
                  </a:lnTo>
                  <a:lnTo>
                    <a:pt x="184" y="0"/>
                  </a:lnTo>
                  <a:lnTo>
                    <a:pt x="150" y="0"/>
                  </a:lnTo>
                  <a:lnTo>
                    <a:pt x="140" y="1"/>
                  </a:lnTo>
                  <a:lnTo>
                    <a:pt x="133" y="2"/>
                  </a:lnTo>
                  <a:lnTo>
                    <a:pt x="123" y="4"/>
                  </a:lnTo>
                  <a:lnTo>
                    <a:pt x="116" y="7"/>
                  </a:lnTo>
                  <a:lnTo>
                    <a:pt x="109" y="8"/>
                  </a:lnTo>
                  <a:lnTo>
                    <a:pt x="100" y="12"/>
                  </a:lnTo>
                  <a:lnTo>
                    <a:pt x="93" y="17"/>
                  </a:lnTo>
                  <a:lnTo>
                    <a:pt x="86" y="19"/>
                  </a:lnTo>
                  <a:lnTo>
                    <a:pt x="79" y="24"/>
                  </a:lnTo>
                  <a:lnTo>
                    <a:pt x="74" y="28"/>
                  </a:lnTo>
                  <a:lnTo>
                    <a:pt x="59" y="36"/>
                  </a:lnTo>
                  <a:lnTo>
                    <a:pt x="48" y="48"/>
                  </a:lnTo>
                  <a:lnTo>
                    <a:pt x="37" y="59"/>
                  </a:lnTo>
                  <a:lnTo>
                    <a:pt x="28" y="73"/>
                  </a:lnTo>
                  <a:lnTo>
                    <a:pt x="24" y="79"/>
                  </a:lnTo>
                  <a:lnTo>
                    <a:pt x="20" y="86"/>
                  </a:lnTo>
                  <a:lnTo>
                    <a:pt x="17" y="93"/>
                  </a:lnTo>
                  <a:lnTo>
                    <a:pt x="13" y="100"/>
                  </a:lnTo>
                  <a:lnTo>
                    <a:pt x="8" y="108"/>
                  </a:lnTo>
                  <a:lnTo>
                    <a:pt x="7" y="116"/>
                  </a:lnTo>
                  <a:lnTo>
                    <a:pt x="4" y="123"/>
                  </a:lnTo>
                  <a:lnTo>
                    <a:pt x="3" y="133"/>
                  </a:lnTo>
                  <a:lnTo>
                    <a:pt x="1" y="140"/>
                  </a:lnTo>
                  <a:lnTo>
                    <a:pt x="0" y="148"/>
                  </a:lnTo>
                  <a:lnTo>
                    <a:pt x="0" y="166"/>
                  </a:lnTo>
                  <a:lnTo>
                    <a:pt x="17" y="166"/>
                  </a:lnTo>
                  <a:lnTo>
                    <a:pt x="17" y="151"/>
                  </a:lnTo>
                  <a:lnTo>
                    <a:pt x="18" y="142"/>
                  </a:lnTo>
                  <a:lnTo>
                    <a:pt x="20" y="135"/>
                  </a:lnTo>
                  <a:lnTo>
                    <a:pt x="21" y="128"/>
                  </a:lnTo>
                  <a:lnTo>
                    <a:pt x="24" y="121"/>
                  </a:lnTo>
                  <a:lnTo>
                    <a:pt x="25" y="114"/>
                  </a:lnTo>
                  <a:lnTo>
                    <a:pt x="27" y="108"/>
                  </a:lnTo>
                  <a:lnTo>
                    <a:pt x="31" y="101"/>
                  </a:lnTo>
                  <a:lnTo>
                    <a:pt x="34" y="94"/>
                  </a:lnTo>
                  <a:lnTo>
                    <a:pt x="38" y="87"/>
                  </a:lnTo>
                  <a:lnTo>
                    <a:pt x="42" y="82"/>
                  </a:lnTo>
                  <a:lnTo>
                    <a:pt x="47" y="75"/>
                  </a:lnTo>
                  <a:lnTo>
                    <a:pt x="51" y="70"/>
                  </a:lnTo>
                  <a:lnTo>
                    <a:pt x="57" y="65"/>
                  </a:lnTo>
                  <a:lnTo>
                    <a:pt x="59" y="59"/>
                  </a:lnTo>
                  <a:lnTo>
                    <a:pt x="65" y="56"/>
                  </a:lnTo>
                  <a:lnTo>
                    <a:pt x="71" y="50"/>
                  </a:lnTo>
                  <a:lnTo>
                    <a:pt x="75" y="46"/>
                  </a:lnTo>
                  <a:lnTo>
                    <a:pt x="82" y="42"/>
                  </a:lnTo>
                  <a:lnTo>
                    <a:pt x="88" y="38"/>
                  </a:lnTo>
                  <a:lnTo>
                    <a:pt x="95" y="34"/>
                  </a:lnTo>
                  <a:lnTo>
                    <a:pt x="102" y="31"/>
                  </a:lnTo>
                  <a:lnTo>
                    <a:pt x="109" y="26"/>
                  </a:lnTo>
                  <a:lnTo>
                    <a:pt x="115" y="25"/>
                  </a:lnTo>
                  <a:lnTo>
                    <a:pt x="122" y="24"/>
                  </a:lnTo>
                  <a:lnTo>
                    <a:pt x="129" y="21"/>
                  </a:lnTo>
                  <a:lnTo>
                    <a:pt x="136" y="19"/>
                  </a:lnTo>
                  <a:lnTo>
                    <a:pt x="143" y="18"/>
                  </a:lnTo>
                  <a:lnTo>
                    <a:pt x="150" y="17"/>
                  </a:lnTo>
                  <a:lnTo>
                    <a:pt x="167" y="17"/>
                  </a:lnTo>
                  <a:lnTo>
                    <a:pt x="181" y="17"/>
                  </a:lnTo>
                  <a:lnTo>
                    <a:pt x="190" y="18"/>
                  </a:lnTo>
                  <a:lnTo>
                    <a:pt x="197" y="19"/>
                  </a:lnTo>
                  <a:lnTo>
                    <a:pt x="204" y="21"/>
                  </a:lnTo>
                  <a:lnTo>
                    <a:pt x="211" y="24"/>
                  </a:lnTo>
                  <a:lnTo>
                    <a:pt x="218" y="25"/>
                  </a:lnTo>
                  <a:lnTo>
                    <a:pt x="224" y="26"/>
                  </a:lnTo>
                  <a:lnTo>
                    <a:pt x="231" y="31"/>
                  </a:lnTo>
                  <a:lnTo>
                    <a:pt x="238" y="34"/>
                  </a:lnTo>
                  <a:lnTo>
                    <a:pt x="252" y="42"/>
                  </a:lnTo>
                  <a:lnTo>
                    <a:pt x="262" y="50"/>
                  </a:lnTo>
                  <a:lnTo>
                    <a:pt x="267" y="56"/>
                  </a:lnTo>
                  <a:lnTo>
                    <a:pt x="273" y="60"/>
                  </a:lnTo>
                  <a:lnTo>
                    <a:pt x="283" y="70"/>
                  </a:lnTo>
                  <a:lnTo>
                    <a:pt x="287" y="75"/>
                  </a:lnTo>
                  <a:lnTo>
                    <a:pt x="291" y="82"/>
                  </a:lnTo>
                  <a:lnTo>
                    <a:pt x="296" y="87"/>
                  </a:lnTo>
                  <a:lnTo>
                    <a:pt x="300" y="94"/>
                  </a:lnTo>
                  <a:lnTo>
                    <a:pt x="303" y="101"/>
                  </a:lnTo>
                  <a:lnTo>
                    <a:pt x="307" y="108"/>
                  </a:lnTo>
                  <a:lnTo>
                    <a:pt x="308" y="114"/>
                  </a:lnTo>
                  <a:lnTo>
                    <a:pt x="310" y="121"/>
                  </a:lnTo>
                  <a:lnTo>
                    <a:pt x="313" y="128"/>
                  </a:lnTo>
                  <a:lnTo>
                    <a:pt x="314" y="135"/>
                  </a:lnTo>
                  <a:lnTo>
                    <a:pt x="316" y="142"/>
                  </a:lnTo>
                  <a:lnTo>
                    <a:pt x="317" y="150"/>
                  </a:lnTo>
                  <a:lnTo>
                    <a:pt x="317" y="158"/>
                  </a:lnTo>
                  <a:lnTo>
                    <a:pt x="318" y="168"/>
                  </a:lnTo>
                  <a:lnTo>
                    <a:pt x="318" y="165"/>
                  </a:lnTo>
                  <a:lnTo>
                    <a:pt x="317" y="172"/>
                  </a:lnTo>
                  <a:lnTo>
                    <a:pt x="317" y="181"/>
                  </a:lnTo>
                  <a:lnTo>
                    <a:pt x="316" y="189"/>
                  </a:lnTo>
                  <a:lnTo>
                    <a:pt x="314" y="196"/>
                  </a:lnTo>
                  <a:lnTo>
                    <a:pt x="313" y="203"/>
                  </a:lnTo>
                  <a:lnTo>
                    <a:pt x="310" y="210"/>
                  </a:lnTo>
                  <a:lnTo>
                    <a:pt x="308" y="217"/>
                  </a:lnTo>
                  <a:lnTo>
                    <a:pt x="307" y="223"/>
                  </a:lnTo>
                  <a:lnTo>
                    <a:pt x="303" y="230"/>
                  </a:lnTo>
                  <a:lnTo>
                    <a:pt x="300" y="237"/>
                  </a:lnTo>
                  <a:lnTo>
                    <a:pt x="291" y="251"/>
                  </a:lnTo>
                  <a:lnTo>
                    <a:pt x="283" y="261"/>
                  </a:lnTo>
                  <a:lnTo>
                    <a:pt x="262" y="282"/>
                  </a:lnTo>
                  <a:lnTo>
                    <a:pt x="252" y="291"/>
                  </a:lnTo>
                  <a:lnTo>
                    <a:pt x="238" y="299"/>
                  </a:lnTo>
                  <a:lnTo>
                    <a:pt x="231" y="302"/>
                  </a:lnTo>
                  <a:lnTo>
                    <a:pt x="224" y="307"/>
                  </a:lnTo>
                  <a:lnTo>
                    <a:pt x="218" y="308"/>
                  </a:lnTo>
                  <a:lnTo>
                    <a:pt x="211" y="309"/>
                  </a:lnTo>
                  <a:lnTo>
                    <a:pt x="204" y="312"/>
                  </a:lnTo>
                  <a:lnTo>
                    <a:pt x="197" y="314"/>
                  </a:lnTo>
                  <a:lnTo>
                    <a:pt x="190" y="315"/>
                  </a:lnTo>
                  <a:lnTo>
                    <a:pt x="183" y="316"/>
                  </a:lnTo>
                  <a:lnTo>
                    <a:pt x="173" y="316"/>
                  </a:lnTo>
                  <a:lnTo>
                    <a:pt x="166" y="318"/>
                  </a:lnTo>
                  <a:lnTo>
                    <a:pt x="168" y="318"/>
                  </a:lnTo>
                  <a:lnTo>
                    <a:pt x="160" y="316"/>
                  </a:lnTo>
                  <a:lnTo>
                    <a:pt x="151" y="316"/>
                  </a:lnTo>
                  <a:lnTo>
                    <a:pt x="143" y="315"/>
                  </a:lnTo>
                  <a:lnTo>
                    <a:pt x="136" y="314"/>
                  </a:lnTo>
                  <a:lnTo>
                    <a:pt x="129" y="312"/>
                  </a:lnTo>
                  <a:lnTo>
                    <a:pt x="122" y="309"/>
                  </a:lnTo>
                  <a:lnTo>
                    <a:pt x="115" y="308"/>
                  </a:lnTo>
                  <a:lnTo>
                    <a:pt x="109" y="307"/>
                  </a:lnTo>
                  <a:lnTo>
                    <a:pt x="102" y="302"/>
                  </a:lnTo>
                  <a:lnTo>
                    <a:pt x="95" y="299"/>
                  </a:lnTo>
                  <a:lnTo>
                    <a:pt x="88" y="295"/>
                  </a:lnTo>
                  <a:lnTo>
                    <a:pt x="82" y="291"/>
                  </a:lnTo>
                  <a:lnTo>
                    <a:pt x="75" y="287"/>
                  </a:lnTo>
                  <a:lnTo>
                    <a:pt x="71" y="282"/>
                  </a:lnTo>
                  <a:lnTo>
                    <a:pt x="61" y="273"/>
                  </a:lnTo>
                  <a:lnTo>
                    <a:pt x="57" y="267"/>
                  </a:lnTo>
                  <a:lnTo>
                    <a:pt x="51" y="261"/>
                  </a:lnTo>
                  <a:lnTo>
                    <a:pt x="42" y="251"/>
                  </a:lnTo>
                  <a:lnTo>
                    <a:pt x="34" y="237"/>
                  </a:lnTo>
                  <a:lnTo>
                    <a:pt x="31" y="230"/>
                  </a:lnTo>
                  <a:lnTo>
                    <a:pt x="27" y="223"/>
                  </a:lnTo>
                  <a:lnTo>
                    <a:pt x="25" y="217"/>
                  </a:lnTo>
                  <a:lnTo>
                    <a:pt x="24" y="210"/>
                  </a:lnTo>
                  <a:lnTo>
                    <a:pt x="21" y="203"/>
                  </a:lnTo>
                  <a:lnTo>
                    <a:pt x="20" y="196"/>
                  </a:lnTo>
                  <a:lnTo>
                    <a:pt x="18" y="189"/>
                  </a:lnTo>
                  <a:lnTo>
                    <a:pt x="17" y="182"/>
                  </a:lnTo>
                  <a:lnTo>
                    <a:pt x="17" y="166"/>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498" name="Freeform 16"/>
            <p:cNvSpPr>
              <a:spLocks/>
            </p:cNvSpPr>
            <p:nvPr/>
          </p:nvSpPr>
          <p:spPr bwMode="auto">
            <a:xfrm>
              <a:off x="1083" y="2672"/>
              <a:ext cx="335" cy="335"/>
            </a:xfrm>
            <a:custGeom>
              <a:avLst/>
              <a:gdLst>
                <a:gd name="T0" fmla="*/ 3 w 335"/>
                <a:gd name="T1" fmla="*/ 200 h 335"/>
                <a:gd name="T2" fmla="*/ 13 w 335"/>
                <a:gd name="T3" fmla="*/ 232 h 335"/>
                <a:gd name="T4" fmla="*/ 37 w 335"/>
                <a:gd name="T5" fmla="*/ 273 h 335"/>
                <a:gd name="T6" fmla="*/ 74 w 335"/>
                <a:gd name="T7" fmla="*/ 306 h 335"/>
                <a:gd name="T8" fmla="*/ 100 w 335"/>
                <a:gd name="T9" fmla="*/ 321 h 335"/>
                <a:gd name="T10" fmla="*/ 133 w 335"/>
                <a:gd name="T11" fmla="*/ 331 h 335"/>
                <a:gd name="T12" fmla="*/ 166 w 335"/>
                <a:gd name="T13" fmla="*/ 335 h 335"/>
                <a:gd name="T14" fmla="*/ 192 w 335"/>
                <a:gd name="T15" fmla="*/ 332 h 335"/>
                <a:gd name="T16" fmla="*/ 224 w 335"/>
                <a:gd name="T17" fmla="*/ 325 h 335"/>
                <a:gd name="T18" fmla="*/ 260 w 335"/>
                <a:gd name="T19" fmla="*/ 306 h 335"/>
                <a:gd name="T20" fmla="*/ 314 w 335"/>
                <a:gd name="T21" fmla="*/ 246 h 335"/>
                <a:gd name="T22" fmla="*/ 327 w 335"/>
                <a:gd name="T23" fmla="*/ 216 h 335"/>
                <a:gd name="T24" fmla="*/ 334 w 335"/>
                <a:gd name="T25" fmla="*/ 184 h 335"/>
                <a:gd name="T26" fmla="*/ 334 w 335"/>
                <a:gd name="T27" fmla="*/ 158 h 335"/>
                <a:gd name="T28" fmla="*/ 330 w 335"/>
                <a:gd name="T29" fmla="*/ 123 h 335"/>
                <a:gd name="T30" fmla="*/ 317 w 335"/>
                <a:gd name="T31" fmla="*/ 93 h 335"/>
                <a:gd name="T32" fmla="*/ 297 w 335"/>
                <a:gd name="T33" fmla="*/ 59 h 335"/>
                <a:gd name="T34" fmla="*/ 260 w 335"/>
                <a:gd name="T35" fmla="*/ 28 h 335"/>
                <a:gd name="T36" fmla="*/ 224 w 335"/>
                <a:gd name="T37" fmla="*/ 9 h 335"/>
                <a:gd name="T38" fmla="*/ 192 w 335"/>
                <a:gd name="T39" fmla="*/ 1 h 335"/>
                <a:gd name="T40" fmla="*/ 133 w 335"/>
                <a:gd name="T41" fmla="*/ 3 h 335"/>
                <a:gd name="T42" fmla="*/ 100 w 335"/>
                <a:gd name="T43" fmla="*/ 13 h 335"/>
                <a:gd name="T44" fmla="*/ 74 w 335"/>
                <a:gd name="T45" fmla="*/ 28 h 335"/>
                <a:gd name="T46" fmla="*/ 28 w 335"/>
                <a:gd name="T47" fmla="*/ 74 h 335"/>
                <a:gd name="T48" fmla="*/ 13 w 335"/>
                <a:gd name="T49" fmla="*/ 100 h 335"/>
                <a:gd name="T50" fmla="*/ 3 w 335"/>
                <a:gd name="T51" fmla="*/ 133 h 335"/>
                <a:gd name="T52" fmla="*/ 17 w 335"/>
                <a:gd name="T53" fmla="*/ 167 h 335"/>
                <a:gd name="T54" fmla="*/ 21 w 335"/>
                <a:gd name="T55" fmla="*/ 129 h 335"/>
                <a:gd name="T56" fmla="*/ 31 w 335"/>
                <a:gd name="T57" fmla="*/ 102 h 335"/>
                <a:gd name="T58" fmla="*/ 47 w 335"/>
                <a:gd name="T59" fmla="*/ 75 h 335"/>
                <a:gd name="T60" fmla="*/ 65 w 335"/>
                <a:gd name="T61" fmla="*/ 57 h 335"/>
                <a:gd name="T62" fmla="*/ 88 w 335"/>
                <a:gd name="T63" fmla="*/ 38 h 335"/>
                <a:gd name="T64" fmla="*/ 115 w 335"/>
                <a:gd name="T65" fmla="*/ 26 h 335"/>
                <a:gd name="T66" fmla="*/ 143 w 335"/>
                <a:gd name="T67" fmla="*/ 18 h 335"/>
                <a:gd name="T68" fmla="*/ 190 w 335"/>
                <a:gd name="T69" fmla="*/ 18 h 335"/>
                <a:gd name="T70" fmla="*/ 218 w 335"/>
                <a:gd name="T71" fmla="*/ 26 h 335"/>
                <a:gd name="T72" fmla="*/ 252 w 335"/>
                <a:gd name="T73" fmla="*/ 42 h 335"/>
                <a:gd name="T74" fmla="*/ 283 w 335"/>
                <a:gd name="T75" fmla="*/ 71 h 335"/>
                <a:gd name="T76" fmla="*/ 300 w 335"/>
                <a:gd name="T77" fmla="*/ 95 h 335"/>
                <a:gd name="T78" fmla="*/ 310 w 335"/>
                <a:gd name="T79" fmla="*/ 122 h 335"/>
                <a:gd name="T80" fmla="*/ 317 w 335"/>
                <a:gd name="T81" fmla="*/ 150 h 335"/>
                <a:gd name="T82" fmla="*/ 317 w 335"/>
                <a:gd name="T83" fmla="*/ 173 h 335"/>
                <a:gd name="T84" fmla="*/ 313 w 335"/>
                <a:gd name="T85" fmla="*/ 204 h 335"/>
                <a:gd name="T86" fmla="*/ 303 w 335"/>
                <a:gd name="T87" fmla="*/ 231 h 335"/>
                <a:gd name="T88" fmla="*/ 262 w 335"/>
                <a:gd name="T89" fmla="*/ 283 h 335"/>
                <a:gd name="T90" fmla="*/ 224 w 335"/>
                <a:gd name="T91" fmla="*/ 307 h 335"/>
                <a:gd name="T92" fmla="*/ 197 w 335"/>
                <a:gd name="T93" fmla="*/ 314 h 335"/>
                <a:gd name="T94" fmla="*/ 166 w 335"/>
                <a:gd name="T95" fmla="*/ 318 h 335"/>
                <a:gd name="T96" fmla="*/ 143 w 335"/>
                <a:gd name="T97" fmla="*/ 316 h 335"/>
                <a:gd name="T98" fmla="*/ 115 w 335"/>
                <a:gd name="T99" fmla="*/ 308 h 335"/>
                <a:gd name="T100" fmla="*/ 88 w 335"/>
                <a:gd name="T101" fmla="*/ 296 h 335"/>
                <a:gd name="T102" fmla="*/ 61 w 335"/>
                <a:gd name="T103" fmla="*/ 273 h 335"/>
                <a:gd name="T104" fmla="*/ 34 w 335"/>
                <a:gd name="T105" fmla="*/ 238 h 335"/>
                <a:gd name="T106" fmla="*/ 24 w 335"/>
                <a:gd name="T107" fmla="*/ 211 h 335"/>
                <a:gd name="T108" fmla="*/ 17 w 335"/>
                <a:gd name="T109" fmla="*/ 183 h 3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35" h="335">
                  <a:moveTo>
                    <a:pt x="0" y="167"/>
                  </a:moveTo>
                  <a:lnTo>
                    <a:pt x="0" y="183"/>
                  </a:lnTo>
                  <a:lnTo>
                    <a:pt x="1" y="192"/>
                  </a:lnTo>
                  <a:lnTo>
                    <a:pt x="3" y="200"/>
                  </a:lnTo>
                  <a:lnTo>
                    <a:pt x="4" y="209"/>
                  </a:lnTo>
                  <a:lnTo>
                    <a:pt x="7" y="216"/>
                  </a:lnTo>
                  <a:lnTo>
                    <a:pt x="9" y="224"/>
                  </a:lnTo>
                  <a:lnTo>
                    <a:pt x="13" y="232"/>
                  </a:lnTo>
                  <a:lnTo>
                    <a:pt x="17" y="239"/>
                  </a:lnTo>
                  <a:lnTo>
                    <a:pt x="20" y="246"/>
                  </a:lnTo>
                  <a:lnTo>
                    <a:pt x="28" y="260"/>
                  </a:lnTo>
                  <a:lnTo>
                    <a:pt x="37" y="273"/>
                  </a:lnTo>
                  <a:lnTo>
                    <a:pt x="42" y="279"/>
                  </a:lnTo>
                  <a:lnTo>
                    <a:pt x="47" y="284"/>
                  </a:lnTo>
                  <a:lnTo>
                    <a:pt x="59" y="297"/>
                  </a:lnTo>
                  <a:lnTo>
                    <a:pt x="74" y="306"/>
                  </a:lnTo>
                  <a:lnTo>
                    <a:pt x="79" y="310"/>
                  </a:lnTo>
                  <a:lnTo>
                    <a:pt x="86" y="314"/>
                  </a:lnTo>
                  <a:lnTo>
                    <a:pt x="93" y="317"/>
                  </a:lnTo>
                  <a:lnTo>
                    <a:pt x="100" y="321"/>
                  </a:lnTo>
                  <a:lnTo>
                    <a:pt x="109" y="325"/>
                  </a:lnTo>
                  <a:lnTo>
                    <a:pt x="116" y="327"/>
                  </a:lnTo>
                  <a:lnTo>
                    <a:pt x="123" y="330"/>
                  </a:lnTo>
                  <a:lnTo>
                    <a:pt x="133" y="331"/>
                  </a:lnTo>
                  <a:lnTo>
                    <a:pt x="140" y="332"/>
                  </a:lnTo>
                  <a:lnTo>
                    <a:pt x="149" y="334"/>
                  </a:lnTo>
                  <a:lnTo>
                    <a:pt x="157" y="334"/>
                  </a:lnTo>
                  <a:lnTo>
                    <a:pt x="166" y="335"/>
                  </a:lnTo>
                  <a:lnTo>
                    <a:pt x="168" y="335"/>
                  </a:lnTo>
                  <a:lnTo>
                    <a:pt x="175" y="334"/>
                  </a:lnTo>
                  <a:lnTo>
                    <a:pt x="183" y="334"/>
                  </a:lnTo>
                  <a:lnTo>
                    <a:pt x="192" y="332"/>
                  </a:lnTo>
                  <a:lnTo>
                    <a:pt x="200" y="331"/>
                  </a:lnTo>
                  <a:lnTo>
                    <a:pt x="209" y="330"/>
                  </a:lnTo>
                  <a:lnTo>
                    <a:pt x="217" y="327"/>
                  </a:lnTo>
                  <a:lnTo>
                    <a:pt x="224" y="325"/>
                  </a:lnTo>
                  <a:lnTo>
                    <a:pt x="232" y="321"/>
                  </a:lnTo>
                  <a:lnTo>
                    <a:pt x="239" y="317"/>
                  </a:lnTo>
                  <a:lnTo>
                    <a:pt x="246" y="314"/>
                  </a:lnTo>
                  <a:lnTo>
                    <a:pt x="260" y="306"/>
                  </a:lnTo>
                  <a:lnTo>
                    <a:pt x="273" y="297"/>
                  </a:lnTo>
                  <a:lnTo>
                    <a:pt x="297" y="273"/>
                  </a:lnTo>
                  <a:lnTo>
                    <a:pt x="306" y="260"/>
                  </a:lnTo>
                  <a:lnTo>
                    <a:pt x="314" y="246"/>
                  </a:lnTo>
                  <a:lnTo>
                    <a:pt x="317" y="239"/>
                  </a:lnTo>
                  <a:lnTo>
                    <a:pt x="321" y="232"/>
                  </a:lnTo>
                  <a:lnTo>
                    <a:pt x="325" y="224"/>
                  </a:lnTo>
                  <a:lnTo>
                    <a:pt x="327" y="216"/>
                  </a:lnTo>
                  <a:lnTo>
                    <a:pt x="330" y="209"/>
                  </a:lnTo>
                  <a:lnTo>
                    <a:pt x="331" y="200"/>
                  </a:lnTo>
                  <a:lnTo>
                    <a:pt x="333" y="192"/>
                  </a:lnTo>
                  <a:lnTo>
                    <a:pt x="334" y="184"/>
                  </a:lnTo>
                  <a:lnTo>
                    <a:pt x="334" y="175"/>
                  </a:lnTo>
                  <a:lnTo>
                    <a:pt x="335" y="168"/>
                  </a:lnTo>
                  <a:lnTo>
                    <a:pt x="335" y="166"/>
                  </a:lnTo>
                  <a:lnTo>
                    <a:pt x="334" y="158"/>
                  </a:lnTo>
                  <a:lnTo>
                    <a:pt x="334" y="150"/>
                  </a:lnTo>
                  <a:lnTo>
                    <a:pt x="333" y="140"/>
                  </a:lnTo>
                  <a:lnTo>
                    <a:pt x="331" y="133"/>
                  </a:lnTo>
                  <a:lnTo>
                    <a:pt x="330" y="123"/>
                  </a:lnTo>
                  <a:lnTo>
                    <a:pt x="327" y="116"/>
                  </a:lnTo>
                  <a:lnTo>
                    <a:pt x="325" y="109"/>
                  </a:lnTo>
                  <a:lnTo>
                    <a:pt x="321" y="100"/>
                  </a:lnTo>
                  <a:lnTo>
                    <a:pt x="317" y="93"/>
                  </a:lnTo>
                  <a:lnTo>
                    <a:pt x="314" y="86"/>
                  </a:lnTo>
                  <a:lnTo>
                    <a:pt x="310" y="79"/>
                  </a:lnTo>
                  <a:lnTo>
                    <a:pt x="306" y="74"/>
                  </a:lnTo>
                  <a:lnTo>
                    <a:pt x="297" y="59"/>
                  </a:lnTo>
                  <a:lnTo>
                    <a:pt x="284" y="47"/>
                  </a:lnTo>
                  <a:lnTo>
                    <a:pt x="279" y="42"/>
                  </a:lnTo>
                  <a:lnTo>
                    <a:pt x="273" y="37"/>
                  </a:lnTo>
                  <a:lnTo>
                    <a:pt x="260" y="28"/>
                  </a:lnTo>
                  <a:lnTo>
                    <a:pt x="246" y="20"/>
                  </a:lnTo>
                  <a:lnTo>
                    <a:pt x="239" y="17"/>
                  </a:lnTo>
                  <a:lnTo>
                    <a:pt x="232" y="13"/>
                  </a:lnTo>
                  <a:lnTo>
                    <a:pt x="224" y="9"/>
                  </a:lnTo>
                  <a:lnTo>
                    <a:pt x="217" y="7"/>
                  </a:lnTo>
                  <a:lnTo>
                    <a:pt x="209" y="4"/>
                  </a:lnTo>
                  <a:lnTo>
                    <a:pt x="200" y="3"/>
                  </a:lnTo>
                  <a:lnTo>
                    <a:pt x="192" y="1"/>
                  </a:lnTo>
                  <a:lnTo>
                    <a:pt x="184" y="0"/>
                  </a:lnTo>
                  <a:lnTo>
                    <a:pt x="150" y="0"/>
                  </a:lnTo>
                  <a:lnTo>
                    <a:pt x="140" y="1"/>
                  </a:lnTo>
                  <a:lnTo>
                    <a:pt x="133" y="3"/>
                  </a:lnTo>
                  <a:lnTo>
                    <a:pt x="123" y="4"/>
                  </a:lnTo>
                  <a:lnTo>
                    <a:pt x="116" y="7"/>
                  </a:lnTo>
                  <a:lnTo>
                    <a:pt x="109" y="9"/>
                  </a:lnTo>
                  <a:lnTo>
                    <a:pt x="100" y="13"/>
                  </a:lnTo>
                  <a:lnTo>
                    <a:pt x="93" y="17"/>
                  </a:lnTo>
                  <a:lnTo>
                    <a:pt x="86" y="20"/>
                  </a:lnTo>
                  <a:lnTo>
                    <a:pt x="79" y="24"/>
                  </a:lnTo>
                  <a:lnTo>
                    <a:pt x="74" y="28"/>
                  </a:lnTo>
                  <a:lnTo>
                    <a:pt x="59" y="37"/>
                  </a:lnTo>
                  <a:lnTo>
                    <a:pt x="48" y="48"/>
                  </a:lnTo>
                  <a:lnTo>
                    <a:pt x="37" y="59"/>
                  </a:lnTo>
                  <a:lnTo>
                    <a:pt x="28" y="74"/>
                  </a:lnTo>
                  <a:lnTo>
                    <a:pt x="24" y="79"/>
                  </a:lnTo>
                  <a:lnTo>
                    <a:pt x="20" y="86"/>
                  </a:lnTo>
                  <a:lnTo>
                    <a:pt x="17" y="93"/>
                  </a:lnTo>
                  <a:lnTo>
                    <a:pt x="13" y="100"/>
                  </a:lnTo>
                  <a:lnTo>
                    <a:pt x="9" y="109"/>
                  </a:lnTo>
                  <a:lnTo>
                    <a:pt x="7" y="116"/>
                  </a:lnTo>
                  <a:lnTo>
                    <a:pt x="4" y="123"/>
                  </a:lnTo>
                  <a:lnTo>
                    <a:pt x="3" y="133"/>
                  </a:lnTo>
                  <a:lnTo>
                    <a:pt x="1" y="140"/>
                  </a:lnTo>
                  <a:lnTo>
                    <a:pt x="0" y="149"/>
                  </a:lnTo>
                  <a:lnTo>
                    <a:pt x="0" y="167"/>
                  </a:lnTo>
                  <a:lnTo>
                    <a:pt x="17" y="167"/>
                  </a:lnTo>
                  <a:lnTo>
                    <a:pt x="17" y="151"/>
                  </a:lnTo>
                  <a:lnTo>
                    <a:pt x="18" y="143"/>
                  </a:lnTo>
                  <a:lnTo>
                    <a:pt x="20" y="136"/>
                  </a:lnTo>
                  <a:lnTo>
                    <a:pt x="21" y="129"/>
                  </a:lnTo>
                  <a:lnTo>
                    <a:pt x="24" y="122"/>
                  </a:lnTo>
                  <a:lnTo>
                    <a:pt x="25" y="115"/>
                  </a:lnTo>
                  <a:lnTo>
                    <a:pt x="27" y="109"/>
                  </a:lnTo>
                  <a:lnTo>
                    <a:pt x="31" y="102"/>
                  </a:lnTo>
                  <a:lnTo>
                    <a:pt x="34" y="95"/>
                  </a:lnTo>
                  <a:lnTo>
                    <a:pt x="38" y="88"/>
                  </a:lnTo>
                  <a:lnTo>
                    <a:pt x="42" y="82"/>
                  </a:lnTo>
                  <a:lnTo>
                    <a:pt x="47" y="75"/>
                  </a:lnTo>
                  <a:lnTo>
                    <a:pt x="51" y="71"/>
                  </a:lnTo>
                  <a:lnTo>
                    <a:pt x="57" y="65"/>
                  </a:lnTo>
                  <a:lnTo>
                    <a:pt x="59" y="59"/>
                  </a:lnTo>
                  <a:lnTo>
                    <a:pt x="65" y="57"/>
                  </a:lnTo>
                  <a:lnTo>
                    <a:pt x="71" y="51"/>
                  </a:lnTo>
                  <a:lnTo>
                    <a:pt x="75" y="47"/>
                  </a:lnTo>
                  <a:lnTo>
                    <a:pt x="82" y="42"/>
                  </a:lnTo>
                  <a:lnTo>
                    <a:pt x="88" y="38"/>
                  </a:lnTo>
                  <a:lnTo>
                    <a:pt x="95" y="34"/>
                  </a:lnTo>
                  <a:lnTo>
                    <a:pt x="102" y="31"/>
                  </a:lnTo>
                  <a:lnTo>
                    <a:pt x="109" y="27"/>
                  </a:lnTo>
                  <a:lnTo>
                    <a:pt x="115" y="26"/>
                  </a:lnTo>
                  <a:lnTo>
                    <a:pt x="122" y="24"/>
                  </a:lnTo>
                  <a:lnTo>
                    <a:pt x="129" y="21"/>
                  </a:lnTo>
                  <a:lnTo>
                    <a:pt x="136" y="20"/>
                  </a:lnTo>
                  <a:lnTo>
                    <a:pt x="143" y="18"/>
                  </a:lnTo>
                  <a:lnTo>
                    <a:pt x="150" y="17"/>
                  </a:lnTo>
                  <a:lnTo>
                    <a:pt x="167" y="17"/>
                  </a:lnTo>
                  <a:lnTo>
                    <a:pt x="181" y="17"/>
                  </a:lnTo>
                  <a:lnTo>
                    <a:pt x="190" y="18"/>
                  </a:lnTo>
                  <a:lnTo>
                    <a:pt x="197" y="20"/>
                  </a:lnTo>
                  <a:lnTo>
                    <a:pt x="204" y="21"/>
                  </a:lnTo>
                  <a:lnTo>
                    <a:pt x="211" y="24"/>
                  </a:lnTo>
                  <a:lnTo>
                    <a:pt x="218" y="26"/>
                  </a:lnTo>
                  <a:lnTo>
                    <a:pt x="224" y="27"/>
                  </a:lnTo>
                  <a:lnTo>
                    <a:pt x="231" y="31"/>
                  </a:lnTo>
                  <a:lnTo>
                    <a:pt x="238" y="34"/>
                  </a:lnTo>
                  <a:lnTo>
                    <a:pt x="252" y="42"/>
                  </a:lnTo>
                  <a:lnTo>
                    <a:pt x="262" y="51"/>
                  </a:lnTo>
                  <a:lnTo>
                    <a:pt x="267" y="57"/>
                  </a:lnTo>
                  <a:lnTo>
                    <a:pt x="273" y="61"/>
                  </a:lnTo>
                  <a:lnTo>
                    <a:pt x="283" y="71"/>
                  </a:lnTo>
                  <a:lnTo>
                    <a:pt x="287" y="75"/>
                  </a:lnTo>
                  <a:lnTo>
                    <a:pt x="292" y="82"/>
                  </a:lnTo>
                  <a:lnTo>
                    <a:pt x="296" y="88"/>
                  </a:lnTo>
                  <a:lnTo>
                    <a:pt x="300" y="95"/>
                  </a:lnTo>
                  <a:lnTo>
                    <a:pt x="303" y="102"/>
                  </a:lnTo>
                  <a:lnTo>
                    <a:pt x="307" y="109"/>
                  </a:lnTo>
                  <a:lnTo>
                    <a:pt x="309" y="115"/>
                  </a:lnTo>
                  <a:lnTo>
                    <a:pt x="310" y="122"/>
                  </a:lnTo>
                  <a:lnTo>
                    <a:pt x="313" y="129"/>
                  </a:lnTo>
                  <a:lnTo>
                    <a:pt x="314" y="136"/>
                  </a:lnTo>
                  <a:lnTo>
                    <a:pt x="316" y="143"/>
                  </a:lnTo>
                  <a:lnTo>
                    <a:pt x="317" y="150"/>
                  </a:lnTo>
                  <a:lnTo>
                    <a:pt x="317" y="158"/>
                  </a:lnTo>
                  <a:lnTo>
                    <a:pt x="318" y="168"/>
                  </a:lnTo>
                  <a:lnTo>
                    <a:pt x="318" y="166"/>
                  </a:lnTo>
                  <a:lnTo>
                    <a:pt x="317" y="173"/>
                  </a:lnTo>
                  <a:lnTo>
                    <a:pt x="317" y="181"/>
                  </a:lnTo>
                  <a:lnTo>
                    <a:pt x="316" y="190"/>
                  </a:lnTo>
                  <a:lnTo>
                    <a:pt x="314" y="197"/>
                  </a:lnTo>
                  <a:lnTo>
                    <a:pt x="313" y="204"/>
                  </a:lnTo>
                  <a:lnTo>
                    <a:pt x="310" y="211"/>
                  </a:lnTo>
                  <a:lnTo>
                    <a:pt x="309" y="218"/>
                  </a:lnTo>
                  <a:lnTo>
                    <a:pt x="307" y="224"/>
                  </a:lnTo>
                  <a:lnTo>
                    <a:pt x="303" y="231"/>
                  </a:lnTo>
                  <a:lnTo>
                    <a:pt x="300" y="238"/>
                  </a:lnTo>
                  <a:lnTo>
                    <a:pt x="292" y="252"/>
                  </a:lnTo>
                  <a:lnTo>
                    <a:pt x="283" y="262"/>
                  </a:lnTo>
                  <a:lnTo>
                    <a:pt x="262" y="283"/>
                  </a:lnTo>
                  <a:lnTo>
                    <a:pt x="252" y="291"/>
                  </a:lnTo>
                  <a:lnTo>
                    <a:pt x="238" y="300"/>
                  </a:lnTo>
                  <a:lnTo>
                    <a:pt x="231" y="303"/>
                  </a:lnTo>
                  <a:lnTo>
                    <a:pt x="224" y="307"/>
                  </a:lnTo>
                  <a:lnTo>
                    <a:pt x="218" y="308"/>
                  </a:lnTo>
                  <a:lnTo>
                    <a:pt x="211" y="310"/>
                  </a:lnTo>
                  <a:lnTo>
                    <a:pt x="204" y="313"/>
                  </a:lnTo>
                  <a:lnTo>
                    <a:pt x="197" y="314"/>
                  </a:lnTo>
                  <a:lnTo>
                    <a:pt x="190" y="316"/>
                  </a:lnTo>
                  <a:lnTo>
                    <a:pt x="183" y="317"/>
                  </a:lnTo>
                  <a:lnTo>
                    <a:pt x="173" y="317"/>
                  </a:lnTo>
                  <a:lnTo>
                    <a:pt x="166" y="318"/>
                  </a:lnTo>
                  <a:lnTo>
                    <a:pt x="168" y="318"/>
                  </a:lnTo>
                  <a:lnTo>
                    <a:pt x="160" y="317"/>
                  </a:lnTo>
                  <a:lnTo>
                    <a:pt x="151" y="317"/>
                  </a:lnTo>
                  <a:lnTo>
                    <a:pt x="143" y="316"/>
                  </a:lnTo>
                  <a:lnTo>
                    <a:pt x="136" y="314"/>
                  </a:lnTo>
                  <a:lnTo>
                    <a:pt x="129" y="313"/>
                  </a:lnTo>
                  <a:lnTo>
                    <a:pt x="122" y="310"/>
                  </a:lnTo>
                  <a:lnTo>
                    <a:pt x="115" y="308"/>
                  </a:lnTo>
                  <a:lnTo>
                    <a:pt x="109" y="307"/>
                  </a:lnTo>
                  <a:lnTo>
                    <a:pt x="102" y="303"/>
                  </a:lnTo>
                  <a:lnTo>
                    <a:pt x="95" y="300"/>
                  </a:lnTo>
                  <a:lnTo>
                    <a:pt x="88" y="296"/>
                  </a:lnTo>
                  <a:lnTo>
                    <a:pt x="82" y="291"/>
                  </a:lnTo>
                  <a:lnTo>
                    <a:pt x="75" y="287"/>
                  </a:lnTo>
                  <a:lnTo>
                    <a:pt x="71" y="283"/>
                  </a:lnTo>
                  <a:lnTo>
                    <a:pt x="61" y="273"/>
                  </a:lnTo>
                  <a:lnTo>
                    <a:pt x="57" y="267"/>
                  </a:lnTo>
                  <a:lnTo>
                    <a:pt x="51" y="262"/>
                  </a:lnTo>
                  <a:lnTo>
                    <a:pt x="42" y="252"/>
                  </a:lnTo>
                  <a:lnTo>
                    <a:pt x="34" y="238"/>
                  </a:lnTo>
                  <a:lnTo>
                    <a:pt x="31" y="231"/>
                  </a:lnTo>
                  <a:lnTo>
                    <a:pt x="27" y="224"/>
                  </a:lnTo>
                  <a:lnTo>
                    <a:pt x="25" y="218"/>
                  </a:lnTo>
                  <a:lnTo>
                    <a:pt x="24" y="211"/>
                  </a:lnTo>
                  <a:lnTo>
                    <a:pt x="21" y="204"/>
                  </a:lnTo>
                  <a:lnTo>
                    <a:pt x="20" y="197"/>
                  </a:lnTo>
                  <a:lnTo>
                    <a:pt x="18" y="190"/>
                  </a:lnTo>
                  <a:lnTo>
                    <a:pt x="17" y="183"/>
                  </a:lnTo>
                  <a:lnTo>
                    <a:pt x="17" y="167"/>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499" name="Freeform 17"/>
            <p:cNvSpPr>
              <a:spLocks/>
            </p:cNvSpPr>
            <p:nvPr/>
          </p:nvSpPr>
          <p:spPr bwMode="auto">
            <a:xfrm>
              <a:off x="704" y="2832"/>
              <a:ext cx="392" cy="31"/>
            </a:xfrm>
            <a:custGeom>
              <a:avLst/>
              <a:gdLst>
                <a:gd name="T0" fmla="*/ 14 w 392"/>
                <a:gd name="T1" fmla="*/ 0 h 31"/>
                <a:gd name="T2" fmla="*/ 10 w 392"/>
                <a:gd name="T3" fmla="*/ 0 h 31"/>
                <a:gd name="T4" fmla="*/ 7 w 392"/>
                <a:gd name="T5" fmla="*/ 1 h 31"/>
                <a:gd name="T6" fmla="*/ 1 w 392"/>
                <a:gd name="T7" fmla="*/ 7 h 31"/>
                <a:gd name="T8" fmla="*/ 0 w 392"/>
                <a:gd name="T9" fmla="*/ 10 h 31"/>
                <a:gd name="T10" fmla="*/ 0 w 392"/>
                <a:gd name="T11" fmla="*/ 18 h 31"/>
                <a:gd name="T12" fmla="*/ 1 w 392"/>
                <a:gd name="T13" fmla="*/ 21 h 31"/>
                <a:gd name="T14" fmla="*/ 7 w 392"/>
                <a:gd name="T15" fmla="*/ 27 h 31"/>
                <a:gd name="T16" fmla="*/ 10 w 392"/>
                <a:gd name="T17" fmla="*/ 28 h 31"/>
                <a:gd name="T18" fmla="*/ 14 w 392"/>
                <a:gd name="T19" fmla="*/ 28 h 31"/>
                <a:gd name="T20" fmla="*/ 378 w 392"/>
                <a:gd name="T21" fmla="*/ 31 h 31"/>
                <a:gd name="T22" fmla="*/ 382 w 392"/>
                <a:gd name="T23" fmla="*/ 31 h 31"/>
                <a:gd name="T24" fmla="*/ 385 w 392"/>
                <a:gd name="T25" fmla="*/ 30 h 31"/>
                <a:gd name="T26" fmla="*/ 390 w 392"/>
                <a:gd name="T27" fmla="*/ 24 h 31"/>
                <a:gd name="T28" fmla="*/ 392 w 392"/>
                <a:gd name="T29" fmla="*/ 21 h 31"/>
                <a:gd name="T30" fmla="*/ 392 w 392"/>
                <a:gd name="T31" fmla="*/ 13 h 31"/>
                <a:gd name="T32" fmla="*/ 390 w 392"/>
                <a:gd name="T33" fmla="*/ 10 h 31"/>
                <a:gd name="T34" fmla="*/ 385 w 392"/>
                <a:gd name="T35" fmla="*/ 4 h 31"/>
                <a:gd name="T36" fmla="*/ 382 w 392"/>
                <a:gd name="T37" fmla="*/ 3 h 31"/>
                <a:gd name="T38" fmla="*/ 378 w 392"/>
                <a:gd name="T39" fmla="*/ 3 h 31"/>
                <a:gd name="T40" fmla="*/ 14 w 392"/>
                <a:gd name="T41" fmla="*/ 0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2" h="31">
                  <a:moveTo>
                    <a:pt x="14" y="0"/>
                  </a:moveTo>
                  <a:lnTo>
                    <a:pt x="10" y="0"/>
                  </a:lnTo>
                  <a:lnTo>
                    <a:pt x="7" y="1"/>
                  </a:lnTo>
                  <a:lnTo>
                    <a:pt x="1" y="7"/>
                  </a:lnTo>
                  <a:lnTo>
                    <a:pt x="0" y="10"/>
                  </a:lnTo>
                  <a:lnTo>
                    <a:pt x="0" y="18"/>
                  </a:lnTo>
                  <a:lnTo>
                    <a:pt x="1" y="21"/>
                  </a:lnTo>
                  <a:lnTo>
                    <a:pt x="7" y="27"/>
                  </a:lnTo>
                  <a:lnTo>
                    <a:pt x="10" y="28"/>
                  </a:lnTo>
                  <a:lnTo>
                    <a:pt x="14" y="28"/>
                  </a:lnTo>
                  <a:lnTo>
                    <a:pt x="378" y="31"/>
                  </a:lnTo>
                  <a:lnTo>
                    <a:pt x="382" y="31"/>
                  </a:lnTo>
                  <a:lnTo>
                    <a:pt x="385" y="30"/>
                  </a:lnTo>
                  <a:lnTo>
                    <a:pt x="390" y="24"/>
                  </a:lnTo>
                  <a:lnTo>
                    <a:pt x="392" y="21"/>
                  </a:lnTo>
                  <a:lnTo>
                    <a:pt x="392" y="13"/>
                  </a:lnTo>
                  <a:lnTo>
                    <a:pt x="390" y="10"/>
                  </a:lnTo>
                  <a:lnTo>
                    <a:pt x="385" y="4"/>
                  </a:lnTo>
                  <a:lnTo>
                    <a:pt x="382" y="3"/>
                  </a:lnTo>
                  <a:lnTo>
                    <a:pt x="378" y="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00" name="Rectangle 18"/>
            <p:cNvSpPr>
              <a:spLocks noChangeArrowheads="1"/>
            </p:cNvSpPr>
            <p:nvPr/>
          </p:nvSpPr>
          <p:spPr bwMode="auto">
            <a:xfrm>
              <a:off x="499" y="2760"/>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A</a:t>
              </a:r>
              <a:endParaRPr kumimoji="0" lang="en-US" altLang="tr-TR" b="1">
                <a:solidFill>
                  <a:srgbClr val="00FF00"/>
                </a:solidFill>
              </a:endParaRPr>
            </a:p>
          </p:txBody>
        </p:sp>
        <p:sp>
          <p:nvSpPr>
            <p:cNvPr id="186501" name="Rectangle 19"/>
            <p:cNvSpPr>
              <a:spLocks noChangeArrowheads="1"/>
            </p:cNvSpPr>
            <p:nvPr/>
          </p:nvSpPr>
          <p:spPr bwMode="auto">
            <a:xfrm>
              <a:off x="1216" y="2760"/>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B</a:t>
              </a:r>
              <a:endParaRPr kumimoji="0" lang="en-US" altLang="tr-TR" b="1">
                <a:solidFill>
                  <a:srgbClr val="00FF00"/>
                </a:solidFill>
              </a:endParaRPr>
            </a:p>
          </p:txBody>
        </p:sp>
        <p:sp>
          <p:nvSpPr>
            <p:cNvPr id="186502" name="Rectangle 20"/>
            <p:cNvSpPr>
              <a:spLocks noChangeArrowheads="1"/>
            </p:cNvSpPr>
            <p:nvPr/>
          </p:nvSpPr>
          <p:spPr bwMode="auto">
            <a:xfrm>
              <a:off x="765" y="2681"/>
              <a:ext cx="19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1/0</a:t>
              </a:r>
              <a:endParaRPr kumimoji="0" lang="en-US" altLang="tr-TR" b="1">
                <a:solidFill>
                  <a:srgbClr val="00FF00"/>
                </a:solidFill>
              </a:endParaRPr>
            </a:p>
          </p:txBody>
        </p:sp>
        <p:sp>
          <p:nvSpPr>
            <p:cNvPr id="186503" name="Freeform 21"/>
            <p:cNvSpPr>
              <a:spLocks/>
            </p:cNvSpPr>
            <p:nvPr/>
          </p:nvSpPr>
          <p:spPr bwMode="auto">
            <a:xfrm>
              <a:off x="1791" y="2690"/>
              <a:ext cx="335" cy="336"/>
            </a:xfrm>
            <a:custGeom>
              <a:avLst/>
              <a:gdLst>
                <a:gd name="T0" fmla="*/ 2 w 335"/>
                <a:gd name="T1" fmla="*/ 200 h 336"/>
                <a:gd name="T2" fmla="*/ 12 w 335"/>
                <a:gd name="T3" fmla="*/ 232 h 336"/>
                <a:gd name="T4" fmla="*/ 36 w 335"/>
                <a:gd name="T5" fmla="*/ 273 h 336"/>
                <a:gd name="T6" fmla="*/ 73 w 335"/>
                <a:gd name="T7" fmla="*/ 306 h 336"/>
                <a:gd name="T8" fmla="*/ 100 w 335"/>
                <a:gd name="T9" fmla="*/ 322 h 336"/>
                <a:gd name="T10" fmla="*/ 133 w 335"/>
                <a:gd name="T11" fmla="*/ 331 h 336"/>
                <a:gd name="T12" fmla="*/ 165 w 335"/>
                <a:gd name="T13" fmla="*/ 336 h 336"/>
                <a:gd name="T14" fmla="*/ 192 w 335"/>
                <a:gd name="T15" fmla="*/ 333 h 336"/>
                <a:gd name="T16" fmla="*/ 223 w 335"/>
                <a:gd name="T17" fmla="*/ 326 h 336"/>
                <a:gd name="T18" fmla="*/ 260 w 335"/>
                <a:gd name="T19" fmla="*/ 306 h 336"/>
                <a:gd name="T20" fmla="*/ 314 w 335"/>
                <a:gd name="T21" fmla="*/ 247 h 336"/>
                <a:gd name="T22" fmla="*/ 326 w 335"/>
                <a:gd name="T23" fmla="*/ 217 h 336"/>
                <a:gd name="T24" fmla="*/ 333 w 335"/>
                <a:gd name="T25" fmla="*/ 184 h 336"/>
                <a:gd name="T26" fmla="*/ 333 w 335"/>
                <a:gd name="T27" fmla="*/ 159 h 336"/>
                <a:gd name="T28" fmla="*/ 329 w 335"/>
                <a:gd name="T29" fmla="*/ 124 h 336"/>
                <a:gd name="T30" fmla="*/ 317 w 335"/>
                <a:gd name="T31" fmla="*/ 94 h 336"/>
                <a:gd name="T32" fmla="*/ 297 w 335"/>
                <a:gd name="T33" fmla="*/ 60 h 336"/>
                <a:gd name="T34" fmla="*/ 260 w 335"/>
                <a:gd name="T35" fmla="*/ 29 h 336"/>
                <a:gd name="T36" fmla="*/ 223 w 335"/>
                <a:gd name="T37" fmla="*/ 9 h 336"/>
                <a:gd name="T38" fmla="*/ 192 w 335"/>
                <a:gd name="T39" fmla="*/ 2 h 336"/>
                <a:gd name="T40" fmla="*/ 133 w 335"/>
                <a:gd name="T41" fmla="*/ 3 h 336"/>
                <a:gd name="T42" fmla="*/ 100 w 335"/>
                <a:gd name="T43" fmla="*/ 13 h 336"/>
                <a:gd name="T44" fmla="*/ 73 w 335"/>
                <a:gd name="T45" fmla="*/ 29 h 336"/>
                <a:gd name="T46" fmla="*/ 28 w 335"/>
                <a:gd name="T47" fmla="*/ 74 h 336"/>
                <a:gd name="T48" fmla="*/ 12 w 335"/>
                <a:gd name="T49" fmla="*/ 101 h 336"/>
                <a:gd name="T50" fmla="*/ 2 w 335"/>
                <a:gd name="T51" fmla="*/ 133 h 336"/>
                <a:gd name="T52" fmla="*/ 17 w 335"/>
                <a:gd name="T53" fmla="*/ 167 h 336"/>
                <a:gd name="T54" fmla="*/ 21 w 335"/>
                <a:gd name="T55" fmla="*/ 129 h 336"/>
                <a:gd name="T56" fmla="*/ 31 w 335"/>
                <a:gd name="T57" fmla="*/ 102 h 336"/>
                <a:gd name="T58" fmla="*/ 46 w 335"/>
                <a:gd name="T59" fmla="*/ 75 h 336"/>
                <a:gd name="T60" fmla="*/ 65 w 335"/>
                <a:gd name="T61" fmla="*/ 57 h 336"/>
                <a:gd name="T62" fmla="*/ 87 w 335"/>
                <a:gd name="T63" fmla="*/ 39 h 336"/>
                <a:gd name="T64" fmla="*/ 114 w 335"/>
                <a:gd name="T65" fmla="*/ 26 h 336"/>
                <a:gd name="T66" fmla="*/ 142 w 335"/>
                <a:gd name="T67" fmla="*/ 19 h 336"/>
                <a:gd name="T68" fmla="*/ 189 w 335"/>
                <a:gd name="T69" fmla="*/ 19 h 336"/>
                <a:gd name="T70" fmla="*/ 217 w 335"/>
                <a:gd name="T71" fmla="*/ 26 h 336"/>
                <a:gd name="T72" fmla="*/ 251 w 335"/>
                <a:gd name="T73" fmla="*/ 43 h 336"/>
                <a:gd name="T74" fmla="*/ 283 w 335"/>
                <a:gd name="T75" fmla="*/ 71 h 336"/>
                <a:gd name="T76" fmla="*/ 300 w 335"/>
                <a:gd name="T77" fmla="*/ 95 h 336"/>
                <a:gd name="T78" fmla="*/ 309 w 335"/>
                <a:gd name="T79" fmla="*/ 122 h 336"/>
                <a:gd name="T80" fmla="*/ 317 w 335"/>
                <a:gd name="T81" fmla="*/ 150 h 336"/>
                <a:gd name="T82" fmla="*/ 317 w 335"/>
                <a:gd name="T83" fmla="*/ 173 h 336"/>
                <a:gd name="T84" fmla="*/ 312 w 335"/>
                <a:gd name="T85" fmla="*/ 204 h 336"/>
                <a:gd name="T86" fmla="*/ 302 w 335"/>
                <a:gd name="T87" fmla="*/ 231 h 336"/>
                <a:gd name="T88" fmla="*/ 261 w 335"/>
                <a:gd name="T89" fmla="*/ 283 h 336"/>
                <a:gd name="T90" fmla="*/ 223 w 335"/>
                <a:gd name="T91" fmla="*/ 307 h 336"/>
                <a:gd name="T92" fmla="*/ 196 w 335"/>
                <a:gd name="T93" fmla="*/ 314 h 336"/>
                <a:gd name="T94" fmla="*/ 165 w 335"/>
                <a:gd name="T95" fmla="*/ 319 h 336"/>
                <a:gd name="T96" fmla="*/ 142 w 335"/>
                <a:gd name="T97" fmla="*/ 316 h 336"/>
                <a:gd name="T98" fmla="*/ 114 w 335"/>
                <a:gd name="T99" fmla="*/ 309 h 336"/>
                <a:gd name="T100" fmla="*/ 87 w 335"/>
                <a:gd name="T101" fmla="*/ 296 h 336"/>
                <a:gd name="T102" fmla="*/ 60 w 335"/>
                <a:gd name="T103" fmla="*/ 273 h 336"/>
                <a:gd name="T104" fmla="*/ 33 w 335"/>
                <a:gd name="T105" fmla="*/ 238 h 336"/>
                <a:gd name="T106" fmla="*/ 24 w 335"/>
                <a:gd name="T107" fmla="*/ 211 h 336"/>
                <a:gd name="T108" fmla="*/ 17 w 335"/>
                <a:gd name="T109" fmla="*/ 183 h 3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35" h="336">
                  <a:moveTo>
                    <a:pt x="0" y="167"/>
                  </a:moveTo>
                  <a:lnTo>
                    <a:pt x="0" y="183"/>
                  </a:lnTo>
                  <a:lnTo>
                    <a:pt x="1" y="193"/>
                  </a:lnTo>
                  <a:lnTo>
                    <a:pt x="2" y="200"/>
                  </a:lnTo>
                  <a:lnTo>
                    <a:pt x="4" y="210"/>
                  </a:lnTo>
                  <a:lnTo>
                    <a:pt x="7" y="217"/>
                  </a:lnTo>
                  <a:lnTo>
                    <a:pt x="8" y="224"/>
                  </a:lnTo>
                  <a:lnTo>
                    <a:pt x="12" y="232"/>
                  </a:lnTo>
                  <a:lnTo>
                    <a:pt x="17" y="240"/>
                  </a:lnTo>
                  <a:lnTo>
                    <a:pt x="19" y="247"/>
                  </a:lnTo>
                  <a:lnTo>
                    <a:pt x="28" y="261"/>
                  </a:lnTo>
                  <a:lnTo>
                    <a:pt x="36" y="273"/>
                  </a:lnTo>
                  <a:lnTo>
                    <a:pt x="42" y="279"/>
                  </a:lnTo>
                  <a:lnTo>
                    <a:pt x="46" y="285"/>
                  </a:lnTo>
                  <a:lnTo>
                    <a:pt x="59" y="298"/>
                  </a:lnTo>
                  <a:lnTo>
                    <a:pt x="73" y="306"/>
                  </a:lnTo>
                  <a:lnTo>
                    <a:pt x="79" y="310"/>
                  </a:lnTo>
                  <a:lnTo>
                    <a:pt x="86" y="314"/>
                  </a:lnTo>
                  <a:lnTo>
                    <a:pt x="93" y="317"/>
                  </a:lnTo>
                  <a:lnTo>
                    <a:pt x="100" y="322"/>
                  </a:lnTo>
                  <a:lnTo>
                    <a:pt x="108" y="326"/>
                  </a:lnTo>
                  <a:lnTo>
                    <a:pt x="116" y="327"/>
                  </a:lnTo>
                  <a:lnTo>
                    <a:pt x="123" y="330"/>
                  </a:lnTo>
                  <a:lnTo>
                    <a:pt x="133" y="331"/>
                  </a:lnTo>
                  <a:lnTo>
                    <a:pt x="140" y="333"/>
                  </a:lnTo>
                  <a:lnTo>
                    <a:pt x="148" y="334"/>
                  </a:lnTo>
                  <a:lnTo>
                    <a:pt x="157" y="334"/>
                  </a:lnTo>
                  <a:lnTo>
                    <a:pt x="165" y="336"/>
                  </a:lnTo>
                  <a:lnTo>
                    <a:pt x="168" y="336"/>
                  </a:lnTo>
                  <a:lnTo>
                    <a:pt x="175" y="334"/>
                  </a:lnTo>
                  <a:lnTo>
                    <a:pt x="182" y="334"/>
                  </a:lnTo>
                  <a:lnTo>
                    <a:pt x="192" y="333"/>
                  </a:lnTo>
                  <a:lnTo>
                    <a:pt x="199" y="331"/>
                  </a:lnTo>
                  <a:lnTo>
                    <a:pt x="209" y="330"/>
                  </a:lnTo>
                  <a:lnTo>
                    <a:pt x="216" y="327"/>
                  </a:lnTo>
                  <a:lnTo>
                    <a:pt x="223" y="326"/>
                  </a:lnTo>
                  <a:lnTo>
                    <a:pt x="232" y="322"/>
                  </a:lnTo>
                  <a:lnTo>
                    <a:pt x="239" y="317"/>
                  </a:lnTo>
                  <a:lnTo>
                    <a:pt x="246" y="314"/>
                  </a:lnTo>
                  <a:lnTo>
                    <a:pt x="260" y="306"/>
                  </a:lnTo>
                  <a:lnTo>
                    <a:pt x="273" y="298"/>
                  </a:lnTo>
                  <a:lnTo>
                    <a:pt x="297" y="273"/>
                  </a:lnTo>
                  <a:lnTo>
                    <a:pt x="305" y="261"/>
                  </a:lnTo>
                  <a:lnTo>
                    <a:pt x="314" y="247"/>
                  </a:lnTo>
                  <a:lnTo>
                    <a:pt x="317" y="240"/>
                  </a:lnTo>
                  <a:lnTo>
                    <a:pt x="321" y="232"/>
                  </a:lnTo>
                  <a:lnTo>
                    <a:pt x="325" y="224"/>
                  </a:lnTo>
                  <a:lnTo>
                    <a:pt x="326" y="217"/>
                  </a:lnTo>
                  <a:lnTo>
                    <a:pt x="329" y="210"/>
                  </a:lnTo>
                  <a:lnTo>
                    <a:pt x="331" y="200"/>
                  </a:lnTo>
                  <a:lnTo>
                    <a:pt x="332" y="193"/>
                  </a:lnTo>
                  <a:lnTo>
                    <a:pt x="333" y="184"/>
                  </a:lnTo>
                  <a:lnTo>
                    <a:pt x="333" y="176"/>
                  </a:lnTo>
                  <a:lnTo>
                    <a:pt x="335" y="169"/>
                  </a:lnTo>
                  <a:lnTo>
                    <a:pt x="335" y="166"/>
                  </a:lnTo>
                  <a:lnTo>
                    <a:pt x="333" y="159"/>
                  </a:lnTo>
                  <a:lnTo>
                    <a:pt x="333" y="150"/>
                  </a:lnTo>
                  <a:lnTo>
                    <a:pt x="332" y="140"/>
                  </a:lnTo>
                  <a:lnTo>
                    <a:pt x="331" y="133"/>
                  </a:lnTo>
                  <a:lnTo>
                    <a:pt x="329" y="124"/>
                  </a:lnTo>
                  <a:lnTo>
                    <a:pt x="326" y="116"/>
                  </a:lnTo>
                  <a:lnTo>
                    <a:pt x="325" y="109"/>
                  </a:lnTo>
                  <a:lnTo>
                    <a:pt x="321" y="101"/>
                  </a:lnTo>
                  <a:lnTo>
                    <a:pt x="317" y="94"/>
                  </a:lnTo>
                  <a:lnTo>
                    <a:pt x="314" y="87"/>
                  </a:lnTo>
                  <a:lnTo>
                    <a:pt x="309" y="80"/>
                  </a:lnTo>
                  <a:lnTo>
                    <a:pt x="305" y="74"/>
                  </a:lnTo>
                  <a:lnTo>
                    <a:pt x="297" y="60"/>
                  </a:lnTo>
                  <a:lnTo>
                    <a:pt x="284" y="47"/>
                  </a:lnTo>
                  <a:lnTo>
                    <a:pt x="278" y="43"/>
                  </a:lnTo>
                  <a:lnTo>
                    <a:pt x="273" y="37"/>
                  </a:lnTo>
                  <a:lnTo>
                    <a:pt x="260" y="29"/>
                  </a:lnTo>
                  <a:lnTo>
                    <a:pt x="246" y="20"/>
                  </a:lnTo>
                  <a:lnTo>
                    <a:pt x="239" y="17"/>
                  </a:lnTo>
                  <a:lnTo>
                    <a:pt x="232" y="13"/>
                  </a:lnTo>
                  <a:lnTo>
                    <a:pt x="223" y="9"/>
                  </a:lnTo>
                  <a:lnTo>
                    <a:pt x="216" y="8"/>
                  </a:lnTo>
                  <a:lnTo>
                    <a:pt x="209" y="5"/>
                  </a:lnTo>
                  <a:lnTo>
                    <a:pt x="199" y="3"/>
                  </a:lnTo>
                  <a:lnTo>
                    <a:pt x="192" y="2"/>
                  </a:lnTo>
                  <a:lnTo>
                    <a:pt x="183" y="0"/>
                  </a:lnTo>
                  <a:lnTo>
                    <a:pt x="150" y="0"/>
                  </a:lnTo>
                  <a:lnTo>
                    <a:pt x="140" y="2"/>
                  </a:lnTo>
                  <a:lnTo>
                    <a:pt x="133" y="3"/>
                  </a:lnTo>
                  <a:lnTo>
                    <a:pt x="123" y="5"/>
                  </a:lnTo>
                  <a:lnTo>
                    <a:pt x="116" y="8"/>
                  </a:lnTo>
                  <a:lnTo>
                    <a:pt x="108" y="9"/>
                  </a:lnTo>
                  <a:lnTo>
                    <a:pt x="100" y="13"/>
                  </a:lnTo>
                  <a:lnTo>
                    <a:pt x="93" y="17"/>
                  </a:lnTo>
                  <a:lnTo>
                    <a:pt x="86" y="20"/>
                  </a:lnTo>
                  <a:lnTo>
                    <a:pt x="79" y="24"/>
                  </a:lnTo>
                  <a:lnTo>
                    <a:pt x="73" y="29"/>
                  </a:lnTo>
                  <a:lnTo>
                    <a:pt x="59" y="37"/>
                  </a:lnTo>
                  <a:lnTo>
                    <a:pt x="48" y="49"/>
                  </a:lnTo>
                  <a:lnTo>
                    <a:pt x="36" y="60"/>
                  </a:lnTo>
                  <a:lnTo>
                    <a:pt x="28" y="74"/>
                  </a:lnTo>
                  <a:lnTo>
                    <a:pt x="24" y="80"/>
                  </a:lnTo>
                  <a:lnTo>
                    <a:pt x="19" y="87"/>
                  </a:lnTo>
                  <a:lnTo>
                    <a:pt x="17" y="94"/>
                  </a:lnTo>
                  <a:lnTo>
                    <a:pt x="12" y="101"/>
                  </a:lnTo>
                  <a:lnTo>
                    <a:pt x="8" y="109"/>
                  </a:lnTo>
                  <a:lnTo>
                    <a:pt x="7" y="116"/>
                  </a:lnTo>
                  <a:lnTo>
                    <a:pt x="4" y="124"/>
                  </a:lnTo>
                  <a:lnTo>
                    <a:pt x="2" y="133"/>
                  </a:lnTo>
                  <a:lnTo>
                    <a:pt x="1" y="140"/>
                  </a:lnTo>
                  <a:lnTo>
                    <a:pt x="0" y="149"/>
                  </a:lnTo>
                  <a:lnTo>
                    <a:pt x="0" y="167"/>
                  </a:lnTo>
                  <a:lnTo>
                    <a:pt x="17" y="167"/>
                  </a:lnTo>
                  <a:lnTo>
                    <a:pt x="17" y="152"/>
                  </a:lnTo>
                  <a:lnTo>
                    <a:pt x="18" y="143"/>
                  </a:lnTo>
                  <a:lnTo>
                    <a:pt x="19" y="136"/>
                  </a:lnTo>
                  <a:lnTo>
                    <a:pt x="21" y="129"/>
                  </a:lnTo>
                  <a:lnTo>
                    <a:pt x="24" y="122"/>
                  </a:lnTo>
                  <a:lnTo>
                    <a:pt x="25" y="115"/>
                  </a:lnTo>
                  <a:lnTo>
                    <a:pt x="26" y="109"/>
                  </a:lnTo>
                  <a:lnTo>
                    <a:pt x="31" y="102"/>
                  </a:lnTo>
                  <a:lnTo>
                    <a:pt x="33" y="95"/>
                  </a:lnTo>
                  <a:lnTo>
                    <a:pt x="38" y="88"/>
                  </a:lnTo>
                  <a:lnTo>
                    <a:pt x="42" y="82"/>
                  </a:lnTo>
                  <a:lnTo>
                    <a:pt x="46" y="75"/>
                  </a:lnTo>
                  <a:lnTo>
                    <a:pt x="50" y="71"/>
                  </a:lnTo>
                  <a:lnTo>
                    <a:pt x="56" y="66"/>
                  </a:lnTo>
                  <a:lnTo>
                    <a:pt x="59" y="60"/>
                  </a:lnTo>
                  <a:lnTo>
                    <a:pt x="65" y="57"/>
                  </a:lnTo>
                  <a:lnTo>
                    <a:pt x="70" y="51"/>
                  </a:lnTo>
                  <a:lnTo>
                    <a:pt x="75" y="47"/>
                  </a:lnTo>
                  <a:lnTo>
                    <a:pt x="82" y="43"/>
                  </a:lnTo>
                  <a:lnTo>
                    <a:pt x="87" y="39"/>
                  </a:lnTo>
                  <a:lnTo>
                    <a:pt x="94" y="34"/>
                  </a:lnTo>
                  <a:lnTo>
                    <a:pt x="101" y="32"/>
                  </a:lnTo>
                  <a:lnTo>
                    <a:pt x="108" y="27"/>
                  </a:lnTo>
                  <a:lnTo>
                    <a:pt x="114" y="26"/>
                  </a:lnTo>
                  <a:lnTo>
                    <a:pt x="121" y="24"/>
                  </a:lnTo>
                  <a:lnTo>
                    <a:pt x="128" y="22"/>
                  </a:lnTo>
                  <a:lnTo>
                    <a:pt x="135" y="20"/>
                  </a:lnTo>
                  <a:lnTo>
                    <a:pt x="142" y="19"/>
                  </a:lnTo>
                  <a:lnTo>
                    <a:pt x="150" y="17"/>
                  </a:lnTo>
                  <a:lnTo>
                    <a:pt x="167" y="17"/>
                  </a:lnTo>
                  <a:lnTo>
                    <a:pt x="181" y="17"/>
                  </a:lnTo>
                  <a:lnTo>
                    <a:pt x="189" y="19"/>
                  </a:lnTo>
                  <a:lnTo>
                    <a:pt x="196" y="20"/>
                  </a:lnTo>
                  <a:lnTo>
                    <a:pt x="203" y="22"/>
                  </a:lnTo>
                  <a:lnTo>
                    <a:pt x="210" y="24"/>
                  </a:lnTo>
                  <a:lnTo>
                    <a:pt x="217" y="26"/>
                  </a:lnTo>
                  <a:lnTo>
                    <a:pt x="223" y="27"/>
                  </a:lnTo>
                  <a:lnTo>
                    <a:pt x="230" y="32"/>
                  </a:lnTo>
                  <a:lnTo>
                    <a:pt x="237" y="34"/>
                  </a:lnTo>
                  <a:lnTo>
                    <a:pt x="251" y="43"/>
                  </a:lnTo>
                  <a:lnTo>
                    <a:pt x="261" y="51"/>
                  </a:lnTo>
                  <a:lnTo>
                    <a:pt x="267" y="57"/>
                  </a:lnTo>
                  <a:lnTo>
                    <a:pt x="273" y="61"/>
                  </a:lnTo>
                  <a:lnTo>
                    <a:pt x="283" y="71"/>
                  </a:lnTo>
                  <a:lnTo>
                    <a:pt x="287" y="75"/>
                  </a:lnTo>
                  <a:lnTo>
                    <a:pt x="291" y="82"/>
                  </a:lnTo>
                  <a:lnTo>
                    <a:pt x="295" y="88"/>
                  </a:lnTo>
                  <a:lnTo>
                    <a:pt x="300" y="95"/>
                  </a:lnTo>
                  <a:lnTo>
                    <a:pt x="302" y="102"/>
                  </a:lnTo>
                  <a:lnTo>
                    <a:pt x="307" y="109"/>
                  </a:lnTo>
                  <a:lnTo>
                    <a:pt x="308" y="115"/>
                  </a:lnTo>
                  <a:lnTo>
                    <a:pt x="309" y="122"/>
                  </a:lnTo>
                  <a:lnTo>
                    <a:pt x="312" y="129"/>
                  </a:lnTo>
                  <a:lnTo>
                    <a:pt x="314" y="136"/>
                  </a:lnTo>
                  <a:lnTo>
                    <a:pt x="315" y="143"/>
                  </a:lnTo>
                  <a:lnTo>
                    <a:pt x="317" y="150"/>
                  </a:lnTo>
                  <a:lnTo>
                    <a:pt x="317" y="159"/>
                  </a:lnTo>
                  <a:lnTo>
                    <a:pt x="318" y="169"/>
                  </a:lnTo>
                  <a:lnTo>
                    <a:pt x="318" y="166"/>
                  </a:lnTo>
                  <a:lnTo>
                    <a:pt x="317" y="173"/>
                  </a:lnTo>
                  <a:lnTo>
                    <a:pt x="317" y="182"/>
                  </a:lnTo>
                  <a:lnTo>
                    <a:pt x="315" y="190"/>
                  </a:lnTo>
                  <a:lnTo>
                    <a:pt x="314" y="197"/>
                  </a:lnTo>
                  <a:lnTo>
                    <a:pt x="312" y="204"/>
                  </a:lnTo>
                  <a:lnTo>
                    <a:pt x="309" y="211"/>
                  </a:lnTo>
                  <a:lnTo>
                    <a:pt x="308" y="218"/>
                  </a:lnTo>
                  <a:lnTo>
                    <a:pt x="307" y="224"/>
                  </a:lnTo>
                  <a:lnTo>
                    <a:pt x="302" y="231"/>
                  </a:lnTo>
                  <a:lnTo>
                    <a:pt x="300" y="238"/>
                  </a:lnTo>
                  <a:lnTo>
                    <a:pt x="291" y="252"/>
                  </a:lnTo>
                  <a:lnTo>
                    <a:pt x="283" y="262"/>
                  </a:lnTo>
                  <a:lnTo>
                    <a:pt x="261" y="283"/>
                  </a:lnTo>
                  <a:lnTo>
                    <a:pt x="251" y="292"/>
                  </a:lnTo>
                  <a:lnTo>
                    <a:pt x="237" y="300"/>
                  </a:lnTo>
                  <a:lnTo>
                    <a:pt x="230" y="303"/>
                  </a:lnTo>
                  <a:lnTo>
                    <a:pt x="223" y="307"/>
                  </a:lnTo>
                  <a:lnTo>
                    <a:pt x="217" y="309"/>
                  </a:lnTo>
                  <a:lnTo>
                    <a:pt x="210" y="310"/>
                  </a:lnTo>
                  <a:lnTo>
                    <a:pt x="203" y="313"/>
                  </a:lnTo>
                  <a:lnTo>
                    <a:pt x="196" y="314"/>
                  </a:lnTo>
                  <a:lnTo>
                    <a:pt x="189" y="316"/>
                  </a:lnTo>
                  <a:lnTo>
                    <a:pt x="182" y="317"/>
                  </a:lnTo>
                  <a:lnTo>
                    <a:pt x="172" y="317"/>
                  </a:lnTo>
                  <a:lnTo>
                    <a:pt x="165" y="319"/>
                  </a:lnTo>
                  <a:lnTo>
                    <a:pt x="168" y="319"/>
                  </a:lnTo>
                  <a:lnTo>
                    <a:pt x="159" y="317"/>
                  </a:lnTo>
                  <a:lnTo>
                    <a:pt x="151" y="317"/>
                  </a:lnTo>
                  <a:lnTo>
                    <a:pt x="142" y="316"/>
                  </a:lnTo>
                  <a:lnTo>
                    <a:pt x="135" y="314"/>
                  </a:lnTo>
                  <a:lnTo>
                    <a:pt x="128" y="313"/>
                  </a:lnTo>
                  <a:lnTo>
                    <a:pt x="121" y="310"/>
                  </a:lnTo>
                  <a:lnTo>
                    <a:pt x="114" y="309"/>
                  </a:lnTo>
                  <a:lnTo>
                    <a:pt x="108" y="307"/>
                  </a:lnTo>
                  <a:lnTo>
                    <a:pt x="101" y="303"/>
                  </a:lnTo>
                  <a:lnTo>
                    <a:pt x="94" y="300"/>
                  </a:lnTo>
                  <a:lnTo>
                    <a:pt x="87" y="296"/>
                  </a:lnTo>
                  <a:lnTo>
                    <a:pt x="82" y="292"/>
                  </a:lnTo>
                  <a:lnTo>
                    <a:pt x="75" y="288"/>
                  </a:lnTo>
                  <a:lnTo>
                    <a:pt x="70" y="283"/>
                  </a:lnTo>
                  <a:lnTo>
                    <a:pt x="60" y="273"/>
                  </a:lnTo>
                  <a:lnTo>
                    <a:pt x="56" y="268"/>
                  </a:lnTo>
                  <a:lnTo>
                    <a:pt x="50" y="262"/>
                  </a:lnTo>
                  <a:lnTo>
                    <a:pt x="42" y="252"/>
                  </a:lnTo>
                  <a:lnTo>
                    <a:pt x="33" y="238"/>
                  </a:lnTo>
                  <a:lnTo>
                    <a:pt x="31" y="231"/>
                  </a:lnTo>
                  <a:lnTo>
                    <a:pt x="26" y="224"/>
                  </a:lnTo>
                  <a:lnTo>
                    <a:pt x="25" y="218"/>
                  </a:lnTo>
                  <a:lnTo>
                    <a:pt x="24" y="211"/>
                  </a:lnTo>
                  <a:lnTo>
                    <a:pt x="21" y="204"/>
                  </a:lnTo>
                  <a:lnTo>
                    <a:pt x="19" y="197"/>
                  </a:lnTo>
                  <a:lnTo>
                    <a:pt x="18" y="190"/>
                  </a:lnTo>
                  <a:lnTo>
                    <a:pt x="17" y="183"/>
                  </a:lnTo>
                  <a:lnTo>
                    <a:pt x="17" y="167"/>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04" name="Freeform 22"/>
            <p:cNvSpPr>
              <a:spLocks/>
            </p:cNvSpPr>
            <p:nvPr/>
          </p:nvSpPr>
          <p:spPr bwMode="auto">
            <a:xfrm>
              <a:off x="1392" y="2829"/>
              <a:ext cx="411" cy="30"/>
            </a:xfrm>
            <a:custGeom>
              <a:avLst/>
              <a:gdLst>
                <a:gd name="T0" fmla="*/ 14 w 411"/>
                <a:gd name="T1" fmla="*/ 0 h 30"/>
                <a:gd name="T2" fmla="*/ 9 w 411"/>
                <a:gd name="T3" fmla="*/ 0 h 30"/>
                <a:gd name="T4" fmla="*/ 7 w 411"/>
                <a:gd name="T5" fmla="*/ 1 h 30"/>
                <a:gd name="T6" fmla="*/ 1 w 411"/>
                <a:gd name="T7" fmla="*/ 7 h 30"/>
                <a:gd name="T8" fmla="*/ 0 w 411"/>
                <a:gd name="T9" fmla="*/ 10 h 30"/>
                <a:gd name="T10" fmla="*/ 0 w 411"/>
                <a:gd name="T11" fmla="*/ 18 h 30"/>
                <a:gd name="T12" fmla="*/ 1 w 411"/>
                <a:gd name="T13" fmla="*/ 21 h 30"/>
                <a:gd name="T14" fmla="*/ 7 w 411"/>
                <a:gd name="T15" fmla="*/ 27 h 30"/>
                <a:gd name="T16" fmla="*/ 9 w 411"/>
                <a:gd name="T17" fmla="*/ 28 h 30"/>
                <a:gd name="T18" fmla="*/ 14 w 411"/>
                <a:gd name="T19" fmla="*/ 28 h 30"/>
                <a:gd name="T20" fmla="*/ 397 w 411"/>
                <a:gd name="T21" fmla="*/ 30 h 30"/>
                <a:gd name="T22" fmla="*/ 401 w 411"/>
                <a:gd name="T23" fmla="*/ 30 h 30"/>
                <a:gd name="T24" fmla="*/ 404 w 411"/>
                <a:gd name="T25" fmla="*/ 28 h 30"/>
                <a:gd name="T26" fmla="*/ 410 w 411"/>
                <a:gd name="T27" fmla="*/ 23 h 30"/>
                <a:gd name="T28" fmla="*/ 411 w 411"/>
                <a:gd name="T29" fmla="*/ 20 h 30"/>
                <a:gd name="T30" fmla="*/ 411 w 411"/>
                <a:gd name="T31" fmla="*/ 11 h 30"/>
                <a:gd name="T32" fmla="*/ 410 w 411"/>
                <a:gd name="T33" fmla="*/ 9 h 30"/>
                <a:gd name="T34" fmla="*/ 404 w 411"/>
                <a:gd name="T35" fmla="*/ 3 h 30"/>
                <a:gd name="T36" fmla="*/ 401 w 411"/>
                <a:gd name="T37" fmla="*/ 1 h 30"/>
                <a:gd name="T38" fmla="*/ 397 w 411"/>
                <a:gd name="T39" fmla="*/ 1 h 30"/>
                <a:gd name="T40" fmla="*/ 14 w 411"/>
                <a:gd name="T41" fmla="*/ 0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1" h="30">
                  <a:moveTo>
                    <a:pt x="14" y="0"/>
                  </a:moveTo>
                  <a:lnTo>
                    <a:pt x="9" y="0"/>
                  </a:lnTo>
                  <a:lnTo>
                    <a:pt x="7" y="1"/>
                  </a:lnTo>
                  <a:lnTo>
                    <a:pt x="1" y="7"/>
                  </a:lnTo>
                  <a:lnTo>
                    <a:pt x="0" y="10"/>
                  </a:lnTo>
                  <a:lnTo>
                    <a:pt x="0" y="18"/>
                  </a:lnTo>
                  <a:lnTo>
                    <a:pt x="1" y="21"/>
                  </a:lnTo>
                  <a:lnTo>
                    <a:pt x="7" y="27"/>
                  </a:lnTo>
                  <a:lnTo>
                    <a:pt x="9" y="28"/>
                  </a:lnTo>
                  <a:lnTo>
                    <a:pt x="14" y="28"/>
                  </a:lnTo>
                  <a:lnTo>
                    <a:pt x="397" y="30"/>
                  </a:lnTo>
                  <a:lnTo>
                    <a:pt x="401" y="30"/>
                  </a:lnTo>
                  <a:lnTo>
                    <a:pt x="404" y="28"/>
                  </a:lnTo>
                  <a:lnTo>
                    <a:pt x="410" y="23"/>
                  </a:lnTo>
                  <a:lnTo>
                    <a:pt x="411" y="20"/>
                  </a:lnTo>
                  <a:lnTo>
                    <a:pt x="411" y="11"/>
                  </a:lnTo>
                  <a:lnTo>
                    <a:pt x="410" y="9"/>
                  </a:lnTo>
                  <a:lnTo>
                    <a:pt x="404" y="3"/>
                  </a:lnTo>
                  <a:lnTo>
                    <a:pt x="401" y="1"/>
                  </a:lnTo>
                  <a:lnTo>
                    <a:pt x="397"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05" name="Rectangle 23"/>
            <p:cNvSpPr>
              <a:spLocks noChangeArrowheads="1"/>
            </p:cNvSpPr>
            <p:nvPr/>
          </p:nvSpPr>
          <p:spPr bwMode="auto">
            <a:xfrm>
              <a:off x="1897" y="2778"/>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C</a:t>
              </a:r>
              <a:endParaRPr kumimoji="0" lang="en-US" altLang="tr-TR" b="1">
                <a:solidFill>
                  <a:srgbClr val="00FF00"/>
                </a:solidFill>
              </a:endParaRPr>
            </a:p>
          </p:txBody>
        </p:sp>
        <p:sp>
          <p:nvSpPr>
            <p:cNvPr id="186506" name="Rectangle 24"/>
            <p:cNvSpPr>
              <a:spLocks noChangeArrowheads="1"/>
            </p:cNvSpPr>
            <p:nvPr/>
          </p:nvSpPr>
          <p:spPr bwMode="auto">
            <a:xfrm>
              <a:off x="1445" y="2672"/>
              <a:ext cx="19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1/0</a:t>
              </a:r>
              <a:endParaRPr kumimoji="0" lang="en-US" altLang="tr-TR" b="1">
                <a:solidFill>
                  <a:srgbClr val="00FF00"/>
                </a:solidFill>
              </a:endParaRPr>
            </a:p>
          </p:txBody>
        </p:sp>
        <p:sp>
          <p:nvSpPr>
            <p:cNvPr id="186507" name="Freeform 25"/>
            <p:cNvSpPr>
              <a:spLocks/>
            </p:cNvSpPr>
            <p:nvPr/>
          </p:nvSpPr>
          <p:spPr bwMode="auto">
            <a:xfrm>
              <a:off x="2494" y="2690"/>
              <a:ext cx="335" cy="336"/>
            </a:xfrm>
            <a:custGeom>
              <a:avLst/>
              <a:gdLst>
                <a:gd name="T0" fmla="*/ 3 w 335"/>
                <a:gd name="T1" fmla="*/ 200 h 336"/>
                <a:gd name="T2" fmla="*/ 13 w 335"/>
                <a:gd name="T3" fmla="*/ 232 h 336"/>
                <a:gd name="T4" fmla="*/ 37 w 335"/>
                <a:gd name="T5" fmla="*/ 273 h 336"/>
                <a:gd name="T6" fmla="*/ 73 w 335"/>
                <a:gd name="T7" fmla="*/ 306 h 336"/>
                <a:gd name="T8" fmla="*/ 100 w 335"/>
                <a:gd name="T9" fmla="*/ 322 h 336"/>
                <a:gd name="T10" fmla="*/ 133 w 335"/>
                <a:gd name="T11" fmla="*/ 331 h 336"/>
                <a:gd name="T12" fmla="*/ 165 w 335"/>
                <a:gd name="T13" fmla="*/ 336 h 336"/>
                <a:gd name="T14" fmla="*/ 192 w 335"/>
                <a:gd name="T15" fmla="*/ 333 h 336"/>
                <a:gd name="T16" fmla="*/ 223 w 335"/>
                <a:gd name="T17" fmla="*/ 326 h 336"/>
                <a:gd name="T18" fmla="*/ 260 w 335"/>
                <a:gd name="T19" fmla="*/ 306 h 336"/>
                <a:gd name="T20" fmla="*/ 314 w 335"/>
                <a:gd name="T21" fmla="*/ 247 h 336"/>
                <a:gd name="T22" fmla="*/ 327 w 335"/>
                <a:gd name="T23" fmla="*/ 217 h 336"/>
                <a:gd name="T24" fmla="*/ 334 w 335"/>
                <a:gd name="T25" fmla="*/ 184 h 336"/>
                <a:gd name="T26" fmla="*/ 334 w 335"/>
                <a:gd name="T27" fmla="*/ 159 h 336"/>
                <a:gd name="T28" fmla="*/ 330 w 335"/>
                <a:gd name="T29" fmla="*/ 124 h 336"/>
                <a:gd name="T30" fmla="*/ 317 w 335"/>
                <a:gd name="T31" fmla="*/ 94 h 336"/>
                <a:gd name="T32" fmla="*/ 297 w 335"/>
                <a:gd name="T33" fmla="*/ 60 h 336"/>
                <a:gd name="T34" fmla="*/ 260 w 335"/>
                <a:gd name="T35" fmla="*/ 29 h 336"/>
                <a:gd name="T36" fmla="*/ 223 w 335"/>
                <a:gd name="T37" fmla="*/ 9 h 336"/>
                <a:gd name="T38" fmla="*/ 192 w 335"/>
                <a:gd name="T39" fmla="*/ 2 h 336"/>
                <a:gd name="T40" fmla="*/ 133 w 335"/>
                <a:gd name="T41" fmla="*/ 3 h 336"/>
                <a:gd name="T42" fmla="*/ 100 w 335"/>
                <a:gd name="T43" fmla="*/ 13 h 336"/>
                <a:gd name="T44" fmla="*/ 73 w 335"/>
                <a:gd name="T45" fmla="*/ 29 h 336"/>
                <a:gd name="T46" fmla="*/ 28 w 335"/>
                <a:gd name="T47" fmla="*/ 74 h 336"/>
                <a:gd name="T48" fmla="*/ 13 w 335"/>
                <a:gd name="T49" fmla="*/ 101 h 336"/>
                <a:gd name="T50" fmla="*/ 3 w 335"/>
                <a:gd name="T51" fmla="*/ 133 h 336"/>
                <a:gd name="T52" fmla="*/ 17 w 335"/>
                <a:gd name="T53" fmla="*/ 167 h 336"/>
                <a:gd name="T54" fmla="*/ 21 w 335"/>
                <a:gd name="T55" fmla="*/ 129 h 336"/>
                <a:gd name="T56" fmla="*/ 31 w 335"/>
                <a:gd name="T57" fmla="*/ 102 h 336"/>
                <a:gd name="T58" fmla="*/ 47 w 335"/>
                <a:gd name="T59" fmla="*/ 75 h 336"/>
                <a:gd name="T60" fmla="*/ 65 w 335"/>
                <a:gd name="T61" fmla="*/ 57 h 336"/>
                <a:gd name="T62" fmla="*/ 88 w 335"/>
                <a:gd name="T63" fmla="*/ 39 h 336"/>
                <a:gd name="T64" fmla="*/ 114 w 335"/>
                <a:gd name="T65" fmla="*/ 26 h 336"/>
                <a:gd name="T66" fmla="*/ 143 w 335"/>
                <a:gd name="T67" fmla="*/ 19 h 336"/>
                <a:gd name="T68" fmla="*/ 211 w 335"/>
                <a:gd name="T69" fmla="*/ 24 h 336"/>
                <a:gd name="T70" fmla="*/ 238 w 335"/>
                <a:gd name="T71" fmla="*/ 34 h 336"/>
                <a:gd name="T72" fmla="*/ 273 w 335"/>
                <a:gd name="T73" fmla="*/ 61 h 336"/>
                <a:gd name="T74" fmla="*/ 296 w 335"/>
                <a:gd name="T75" fmla="*/ 88 h 336"/>
                <a:gd name="T76" fmla="*/ 308 w 335"/>
                <a:gd name="T77" fmla="*/ 115 h 336"/>
                <a:gd name="T78" fmla="*/ 315 w 335"/>
                <a:gd name="T79" fmla="*/ 143 h 336"/>
                <a:gd name="T80" fmla="*/ 318 w 335"/>
                <a:gd name="T81" fmla="*/ 166 h 336"/>
                <a:gd name="T82" fmla="*/ 314 w 335"/>
                <a:gd name="T83" fmla="*/ 197 h 336"/>
                <a:gd name="T84" fmla="*/ 307 w 335"/>
                <a:gd name="T85" fmla="*/ 224 h 336"/>
                <a:gd name="T86" fmla="*/ 283 w 335"/>
                <a:gd name="T87" fmla="*/ 262 h 336"/>
                <a:gd name="T88" fmla="*/ 230 w 335"/>
                <a:gd name="T89" fmla="*/ 303 h 336"/>
                <a:gd name="T90" fmla="*/ 204 w 335"/>
                <a:gd name="T91" fmla="*/ 313 h 336"/>
                <a:gd name="T92" fmla="*/ 172 w 335"/>
                <a:gd name="T93" fmla="*/ 317 h 336"/>
                <a:gd name="T94" fmla="*/ 151 w 335"/>
                <a:gd name="T95" fmla="*/ 317 h 336"/>
                <a:gd name="T96" fmla="*/ 122 w 335"/>
                <a:gd name="T97" fmla="*/ 310 h 336"/>
                <a:gd name="T98" fmla="*/ 95 w 335"/>
                <a:gd name="T99" fmla="*/ 300 h 336"/>
                <a:gd name="T100" fmla="*/ 71 w 335"/>
                <a:gd name="T101" fmla="*/ 283 h 336"/>
                <a:gd name="T102" fmla="*/ 42 w 335"/>
                <a:gd name="T103" fmla="*/ 252 h 336"/>
                <a:gd name="T104" fmla="*/ 25 w 335"/>
                <a:gd name="T105" fmla="*/ 218 h 336"/>
                <a:gd name="T106" fmla="*/ 18 w 335"/>
                <a:gd name="T107" fmla="*/ 190 h 3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35" h="336">
                  <a:moveTo>
                    <a:pt x="0" y="167"/>
                  </a:moveTo>
                  <a:lnTo>
                    <a:pt x="0" y="183"/>
                  </a:lnTo>
                  <a:lnTo>
                    <a:pt x="1" y="193"/>
                  </a:lnTo>
                  <a:lnTo>
                    <a:pt x="3" y="200"/>
                  </a:lnTo>
                  <a:lnTo>
                    <a:pt x="4" y="210"/>
                  </a:lnTo>
                  <a:lnTo>
                    <a:pt x="7" y="217"/>
                  </a:lnTo>
                  <a:lnTo>
                    <a:pt x="8" y="224"/>
                  </a:lnTo>
                  <a:lnTo>
                    <a:pt x="13" y="232"/>
                  </a:lnTo>
                  <a:lnTo>
                    <a:pt x="17" y="240"/>
                  </a:lnTo>
                  <a:lnTo>
                    <a:pt x="20" y="247"/>
                  </a:lnTo>
                  <a:lnTo>
                    <a:pt x="28" y="261"/>
                  </a:lnTo>
                  <a:lnTo>
                    <a:pt x="37" y="273"/>
                  </a:lnTo>
                  <a:lnTo>
                    <a:pt x="42" y="279"/>
                  </a:lnTo>
                  <a:lnTo>
                    <a:pt x="47" y="285"/>
                  </a:lnTo>
                  <a:lnTo>
                    <a:pt x="59" y="298"/>
                  </a:lnTo>
                  <a:lnTo>
                    <a:pt x="73" y="306"/>
                  </a:lnTo>
                  <a:lnTo>
                    <a:pt x="79" y="310"/>
                  </a:lnTo>
                  <a:lnTo>
                    <a:pt x="86" y="314"/>
                  </a:lnTo>
                  <a:lnTo>
                    <a:pt x="93" y="317"/>
                  </a:lnTo>
                  <a:lnTo>
                    <a:pt x="100" y="322"/>
                  </a:lnTo>
                  <a:lnTo>
                    <a:pt x="109" y="326"/>
                  </a:lnTo>
                  <a:lnTo>
                    <a:pt x="116" y="327"/>
                  </a:lnTo>
                  <a:lnTo>
                    <a:pt x="123" y="330"/>
                  </a:lnTo>
                  <a:lnTo>
                    <a:pt x="133" y="331"/>
                  </a:lnTo>
                  <a:lnTo>
                    <a:pt x="140" y="333"/>
                  </a:lnTo>
                  <a:lnTo>
                    <a:pt x="148" y="334"/>
                  </a:lnTo>
                  <a:lnTo>
                    <a:pt x="157" y="334"/>
                  </a:lnTo>
                  <a:lnTo>
                    <a:pt x="165" y="336"/>
                  </a:lnTo>
                  <a:lnTo>
                    <a:pt x="168" y="336"/>
                  </a:lnTo>
                  <a:lnTo>
                    <a:pt x="175" y="334"/>
                  </a:lnTo>
                  <a:lnTo>
                    <a:pt x="182" y="334"/>
                  </a:lnTo>
                  <a:lnTo>
                    <a:pt x="192" y="333"/>
                  </a:lnTo>
                  <a:lnTo>
                    <a:pt x="199" y="331"/>
                  </a:lnTo>
                  <a:lnTo>
                    <a:pt x="209" y="330"/>
                  </a:lnTo>
                  <a:lnTo>
                    <a:pt x="216" y="327"/>
                  </a:lnTo>
                  <a:lnTo>
                    <a:pt x="223" y="326"/>
                  </a:lnTo>
                  <a:lnTo>
                    <a:pt x="232" y="322"/>
                  </a:lnTo>
                  <a:lnTo>
                    <a:pt x="239" y="317"/>
                  </a:lnTo>
                  <a:lnTo>
                    <a:pt x="246" y="314"/>
                  </a:lnTo>
                  <a:lnTo>
                    <a:pt x="260" y="306"/>
                  </a:lnTo>
                  <a:lnTo>
                    <a:pt x="273" y="298"/>
                  </a:lnTo>
                  <a:lnTo>
                    <a:pt x="297" y="273"/>
                  </a:lnTo>
                  <a:lnTo>
                    <a:pt x="305" y="261"/>
                  </a:lnTo>
                  <a:lnTo>
                    <a:pt x="314" y="247"/>
                  </a:lnTo>
                  <a:lnTo>
                    <a:pt x="317" y="240"/>
                  </a:lnTo>
                  <a:lnTo>
                    <a:pt x="321" y="232"/>
                  </a:lnTo>
                  <a:lnTo>
                    <a:pt x="325" y="224"/>
                  </a:lnTo>
                  <a:lnTo>
                    <a:pt x="327" y="217"/>
                  </a:lnTo>
                  <a:lnTo>
                    <a:pt x="330" y="210"/>
                  </a:lnTo>
                  <a:lnTo>
                    <a:pt x="331" y="200"/>
                  </a:lnTo>
                  <a:lnTo>
                    <a:pt x="332" y="193"/>
                  </a:lnTo>
                  <a:lnTo>
                    <a:pt x="334" y="184"/>
                  </a:lnTo>
                  <a:lnTo>
                    <a:pt x="334" y="176"/>
                  </a:lnTo>
                  <a:lnTo>
                    <a:pt x="335" y="169"/>
                  </a:lnTo>
                  <a:lnTo>
                    <a:pt x="335" y="166"/>
                  </a:lnTo>
                  <a:lnTo>
                    <a:pt x="334" y="159"/>
                  </a:lnTo>
                  <a:lnTo>
                    <a:pt x="334" y="150"/>
                  </a:lnTo>
                  <a:lnTo>
                    <a:pt x="332" y="140"/>
                  </a:lnTo>
                  <a:lnTo>
                    <a:pt x="331" y="133"/>
                  </a:lnTo>
                  <a:lnTo>
                    <a:pt x="330" y="124"/>
                  </a:lnTo>
                  <a:lnTo>
                    <a:pt x="327" y="116"/>
                  </a:lnTo>
                  <a:lnTo>
                    <a:pt x="325" y="109"/>
                  </a:lnTo>
                  <a:lnTo>
                    <a:pt x="321" y="101"/>
                  </a:lnTo>
                  <a:lnTo>
                    <a:pt x="317" y="94"/>
                  </a:lnTo>
                  <a:lnTo>
                    <a:pt x="314" y="87"/>
                  </a:lnTo>
                  <a:lnTo>
                    <a:pt x="310" y="80"/>
                  </a:lnTo>
                  <a:lnTo>
                    <a:pt x="305" y="74"/>
                  </a:lnTo>
                  <a:lnTo>
                    <a:pt x="297" y="60"/>
                  </a:lnTo>
                  <a:lnTo>
                    <a:pt x="284" y="47"/>
                  </a:lnTo>
                  <a:lnTo>
                    <a:pt x="279" y="43"/>
                  </a:lnTo>
                  <a:lnTo>
                    <a:pt x="273" y="37"/>
                  </a:lnTo>
                  <a:lnTo>
                    <a:pt x="260" y="29"/>
                  </a:lnTo>
                  <a:lnTo>
                    <a:pt x="246" y="20"/>
                  </a:lnTo>
                  <a:lnTo>
                    <a:pt x="239" y="17"/>
                  </a:lnTo>
                  <a:lnTo>
                    <a:pt x="232" y="13"/>
                  </a:lnTo>
                  <a:lnTo>
                    <a:pt x="223" y="9"/>
                  </a:lnTo>
                  <a:lnTo>
                    <a:pt x="216" y="8"/>
                  </a:lnTo>
                  <a:lnTo>
                    <a:pt x="209" y="5"/>
                  </a:lnTo>
                  <a:lnTo>
                    <a:pt x="199" y="3"/>
                  </a:lnTo>
                  <a:lnTo>
                    <a:pt x="192" y="2"/>
                  </a:lnTo>
                  <a:lnTo>
                    <a:pt x="184" y="0"/>
                  </a:lnTo>
                  <a:lnTo>
                    <a:pt x="150" y="0"/>
                  </a:lnTo>
                  <a:lnTo>
                    <a:pt x="140" y="2"/>
                  </a:lnTo>
                  <a:lnTo>
                    <a:pt x="133" y="3"/>
                  </a:lnTo>
                  <a:lnTo>
                    <a:pt x="123" y="5"/>
                  </a:lnTo>
                  <a:lnTo>
                    <a:pt x="116" y="8"/>
                  </a:lnTo>
                  <a:lnTo>
                    <a:pt x="109" y="9"/>
                  </a:lnTo>
                  <a:lnTo>
                    <a:pt x="100" y="13"/>
                  </a:lnTo>
                  <a:lnTo>
                    <a:pt x="93" y="17"/>
                  </a:lnTo>
                  <a:lnTo>
                    <a:pt x="86" y="20"/>
                  </a:lnTo>
                  <a:lnTo>
                    <a:pt x="79" y="24"/>
                  </a:lnTo>
                  <a:lnTo>
                    <a:pt x="73" y="29"/>
                  </a:lnTo>
                  <a:lnTo>
                    <a:pt x="59" y="37"/>
                  </a:lnTo>
                  <a:lnTo>
                    <a:pt x="48" y="49"/>
                  </a:lnTo>
                  <a:lnTo>
                    <a:pt x="37" y="60"/>
                  </a:lnTo>
                  <a:lnTo>
                    <a:pt x="28" y="74"/>
                  </a:lnTo>
                  <a:lnTo>
                    <a:pt x="24" y="80"/>
                  </a:lnTo>
                  <a:lnTo>
                    <a:pt x="20" y="87"/>
                  </a:lnTo>
                  <a:lnTo>
                    <a:pt x="17" y="94"/>
                  </a:lnTo>
                  <a:lnTo>
                    <a:pt x="13" y="101"/>
                  </a:lnTo>
                  <a:lnTo>
                    <a:pt x="8" y="109"/>
                  </a:lnTo>
                  <a:lnTo>
                    <a:pt x="7" y="116"/>
                  </a:lnTo>
                  <a:lnTo>
                    <a:pt x="4" y="124"/>
                  </a:lnTo>
                  <a:lnTo>
                    <a:pt x="3" y="133"/>
                  </a:lnTo>
                  <a:lnTo>
                    <a:pt x="1" y="140"/>
                  </a:lnTo>
                  <a:lnTo>
                    <a:pt x="0" y="149"/>
                  </a:lnTo>
                  <a:lnTo>
                    <a:pt x="0" y="167"/>
                  </a:lnTo>
                  <a:lnTo>
                    <a:pt x="17" y="167"/>
                  </a:lnTo>
                  <a:lnTo>
                    <a:pt x="17" y="152"/>
                  </a:lnTo>
                  <a:lnTo>
                    <a:pt x="18" y="143"/>
                  </a:lnTo>
                  <a:lnTo>
                    <a:pt x="20" y="136"/>
                  </a:lnTo>
                  <a:lnTo>
                    <a:pt x="21" y="129"/>
                  </a:lnTo>
                  <a:lnTo>
                    <a:pt x="24" y="122"/>
                  </a:lnTo>
                  <a:lnTo>
                    <a:pt x="25" y="115"/>
                  </a:lnTo>
                  <a:lnTo>
                    <a:pt x="27" y="109"/>
                  </a:lnTo>
                  <a:lnTo>
                    <a:pt x="31" y="102"/>
                  </a:lnTo>
                  <a:lnTo>
                    <a:pt x="34" y="95"/>
                  </a:lnTo>
                  <a:lnTo>
                    <a:pt x="38" y="88"/>
                  </a:lnTo>
                  <a:lnTo>
                    <a:pt x="42" y="82"/>
                  </a:lnTo>
                  <a:lnTo>
                    <a:pt x="47" y="75"/>
                  </a:lnTo>
                  <a:lnTo>
                    <a:pt x="51" y="71"/>
                  </a:lnTo>
                  <a:lnTo>
                    <a:pt x="56" y="66"/>
                  </a:lnTo>
                  <a:lnTo>
                    <a:pt x="59" y="60"/>
                  </a:lnTo>
                  <a:lnTo>
                    <a:pt x="65" y="57"/>
                  </a:lnTo>
                  <a:lnTo>
                    <a:pt x="71" y="51"/>
                  </a:lnTo>
                  <a:lnTo>
                    <a:pt x="75" y="47"/>
                  </a:lnTo>
                  <a:lnTo>
                    <a:pt x="82" y="43"/>
                  </a:lnTo>
                  <a:lnTo>
                    <a:pt x="88" y="39"/>
                  </a:lnTo>
                  <a:lnTo>
                    <a:pt x="95" y="34"/>
                  </a:lnTo>
                  <a:lnTo>
                    <a:pt x="102" y="32"/>
                  </a:lnTo>
                  <a:lnTo>
                    <a:pt x="109" y="27"/>
                  </a:lnTo>
                  <a:lnTo>
                    <a:pt x="114" y="26"/>
                  </a:lnTo>
                  <a:lnTo>
                    <a:pt x="122" y="24"/>
                  </a:lnTo>
                  <a:lnTo>
                    <a:pt x="129" y="22"/>
                  </a:lnTo>
                  <a:lnTo>
                    <a:pt x="136" y="20"/>
                  </a:lnTo>
                  <a:lnTo>
                    <a:pt x="143" y="19"/>
                  </a:lnTo>
                  <a:lnTo>
                    <a:pt x="150" y="17"/>
                  </a:lnTo>
                  <a:lnTo>
                    <a:pt x="196" y="20"/>
                  </a:lnTo>
                  <a:lnTo>
                    <a:pt x="204" y="22"/>
                  </a:lnTo>
                  <a:lnTo>
                    <a:pt x="211" y="24"/>
                  </a:lnTo>
                  <a:lnTo>
                    <a:pt x="218" y="26"/>
                  </a:lnTo>
                  <a:lnTo>
                    <a:pt x="223" y="27"/>
                  </a:lnTo>
                  <a:lnTo>
                    <a:pt x="230" y="32"/>
                  </a:lnTo>
                  <a:lnTo>
                    <a:pt x="238" y="34"/>
                  </a:lnTo>
                  <a:lnTo>
                    <a:pt x="252" y="43"/>
                  </a:lnTo>
                  <a:lnTo>
                    <a:pt x="262" y="51"/>
                  </a:lnTo>
                  <a:lnTo>
                    <a:pt x="267" y="57"/>
                  </a:lnTo>
                  <a:lnTo>
                    <a:pt x="273" y="61"/>
                  </a:lnTo>
                  <a:lnTo>
                    <a:pt x="283" y="71"/>
                  </a:lnTo>
                  <a:lnTo>
                    <a:pt x="287" y="75"/>
                  </a:lnTo>
                  <a:lnTo>
                    <a:pt x="291" y="82"/>
                  </a:lnTo>
                  <a:lnTo>
                    <a:pt x="296" y="88"/>
                  </a:lnTo>
                  <a:lnTo>
                    <a:pt x="300" y="95"/>
                  </a:lnTo>
                  <a:lnTo>
                    <a:pt x="303" y="102"/>
                  </a:lnTo>
                  <a:lnTo>
                    <a:pt x="307" y="109"/>
                  </a:lnTo>
                  <a:lnTo>
                    <a:pt x="308" y="115"/>
                  </a:lnTo>
                  <a:lnTo>
                    <a:pt x="310" y="122"/>
                  </a:lnTo>
                  <a:lnTo>
                    <a:pt x="313" y="129"/>
                  </a:lnTo>
                  <a:lnTo>
                    <a:pt x="314" y="136"/>
                  </a:lnTo>
                  <a:lnTo>
                    <a:pt x="315" y="143"/>
                  </a:lnTo>
                  <a:lnTo>
                    <a:pt x="317" y="150"/>
                  </a:lnTo>
                  <a:lnTo>
                    <a:pt x="317" y="159"/>
                  </a:lnTo>
                  <a:lnTo>
                    <a:pt x="318" y="169"/>
                  </a:lnTo>
                  <a:lnTo>
                    <a:pt x="318" y="166"/>
                  </a:lnTo>
                  <a:lnTo>
                    <a:pt x="317" y="173"/>
                  </a:lnTo>
                  <a:lnTo>
                    <a:pt x="317" y="182"/>
                  </a:lnTo>
                  <a:lnTo>
                    <a:pt x="315" y="190"/>
                  </a:lnTo>
                  <a:lnTo>
                    <a:pt x="314" y="197"/>
                  </a:lnTo>
                  <a:lnTo>
                    <a:pt x="313" y="204"/>
                  </a:lnTo>
                  <a:lnTo>
                    <a:pt x="310" y="211"/>
                  </a:lnTo>
                  <a:lnTo>
                    <a:pt x="308" y="218"/>
                  </a:lnTo>
                  <a:lnTo>
                    <a:pt x="307" y="224"/>
                  </a:lnTo>
                  <a:lnTo>
                    <a:pt x="303" y="231"/>
                  </a:lnTo>
                  <a:lnTo>
                    <a:pt x="300" y="238"/>
                  </a:lnTo>
                  <a:lnTo>
                    <a:pt x="291" y="252"/>
                  </a:lnTo>
                  <a:lnTo>
                    <a:pt x="283" y="262"/>
                  </a:lnTo>
                  <a:lnTo>
                    <a:pt x="262" y="283"/>
                  </a:lnTo>
                  <a:lnTo>
                    <a:pt x="252" y="292"/>
                  </a:lnTo>
                  <a:lnTo>
                    <a:pt x="238" y="300"/>
                  </a:lnTo>
                  <a:lnTo>
                    <a:pt x="230" y="303"/>
                  </a:lnTo>
                  <a:lnTo>
                    <a:pt x="223" y="307"/>
                  </a:lnTo>
                  <a:lnTo>
                    <a:pt x="218" y="309"/>
                  </a:lnTo>
                  <a:lnTo>
                    <a:pt x="211" y="310"/>
                  </a:lnTo>
                  <a:lnTo>
                    <a:pt x="204" y="313"/>
                  </a:lnTo>
                  <a:lnTo>
                    <a:pt x="196" y="314"/>
                  </a:lnTo>
                  <a:lnTo>
                    <a:pt x="189" y="316"/>
                  </a:lnTo>
                  <a:lnTo>
                    <a:pt x="182" y="317"/>
                  </a:lnTo>
                  <a:lnTo>
                    <a:pt x="172" y="317"/>
                  </a:lnTo>
                  <a:lnTo>
                    <a:pt x="165" y="319"/>
                  </a:lnTo>
                  <a:lnTo>
                    <a:pt x="168" y="319"/>
                  </a:lnTo>
                  <a:lnTo>
                    <a:pt x="160" y="317"/>
                  </a:lnTo>
                  <a:lnTo>
                    <a:pt x="151" y="317"/>
                  </a:lnTo>
                  <a:lnTo>
                    <a:pt x="143" y="316"/>
                  </a:lnTo>
                  <a:lnTo>
                    <a:pt x="136" y="314"/>
                  </a:lnTo>
                  <a:lnTo>
                    <a:pt x="129" y="313"/>
                  </a:lnTo>
                  <a:lnTo>
                    <a:pt x="122" y="310"/>
                  </a:lnTo>
                  <a:lnTo>
                    <a:pt x="114" y="309"/>
                  </a:lnTo>
                  <a:lnTo>
                    <a:pt x="109" y="307"/>
                  </a:lnTo>
                  <a:lnTo>
                    <a:pt x="102" y="303"/>
                  </a:lnTo>
                  <a:lnTo>
                    <a:pt x="95" y="300"/>
                  </a:lnTo>
                  <a:lnTo>
                    <a:pt x="88" y="296"/>
                  </a:lnTo>
                  <a:lnTo>
                    <a:pt x="82" y="292"/>
                  </a:lnTo>
                  <a:lnTo>
                    <a:pt x="75" y="288"/>
                  </a:lnTo>
                  <a:lnTo>
                    <a:pt x="71" y="283"/>
                  </a:lnTo>
                  <a:lnTo>
                    <a:pt x="61" y="273"/>
                  </a:lnTo>
                  <a:lnTo>
                    <a:pt x="56" y="268"/>
                  </a:lnTo>
                  <a:lnTo>
                    <a:pt x="51" y="262"/>
                  </a:lnTo>
                  <a:lnTo>
                    <a:pt x="42" y="252"/>
                  </a:lnTo>
                  <a:lnTo>
                    <a:pt x="34" y="238"/>
                  </a:lnTo>
                  <a:lnTo>
                    <a:pt x="31" y="231"/>
                  </a:lnTo>
                  <a:lnTo>
                    <a:pt x="27" y="224"/>
                  </a:lnTo>
                  <a:lnTo>
                    <a:pt x="25" y="218"/>
                  </a:lnTo>
                  <a:lnTo>
                    <a:pt x="24" y="211"/>
                  </a:lnTo>
                  <a:lnTo>
                    <a:pt x="21" y="204"/>
                  </a:lnTo>
                  <a:lnTo>
                    <a:pt x="20" y="197"/>
                  </a:lnTo>
                  <a:lnTo>
                    <a:pt x="18" y="190"/>
                  </a:lnTo>
                  <a:lnTo>
                    <a:pt x="17" y="183"/>
                  </a:lnTo>
                  <a:lnTo>
                    <a:pt x="17" y="167"/>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08" name="Freeform 26"/>
            <p:cNvSpPr>
              <a:spLocks/>
            </p:cNvSpPr>
            <p:nvPr/>
          </p:nvSpPr>
          <p:spPr bwMode="auto">
            <a:xfrm>
              <a:off x="2108" y="2840"/>
              <a:ext cx="403" cy="30"/>
            </a:xfrm>
            <a:custGeom>
              <a:avLst/>
              <a:gdLst>
                <a:gd name="T0" fmla="*/ 14 w 403"/>
                <a:gd name="T1" fmla="*/ 2 h 30"/>
                <a:gd name="T2" fmla="*/ 9 w 403"/>
                <a:gd name="T3" fmla="*/ 2 h 30"/>
                <a:gd name="T4" fmla="*/ 7 w 403"/>
                <a:gd name="T5" fmla="*/ 3 h 30"/>
                <a:gd name="T6" fmla="*/ 1 w 403"/>
                <a:gd name="T7" fmla="*/ 9 h 30"/>
                <a:gd name="T8" fmla="*/ 0 w 403"/>
                <a:gd name="T9" fmla="*/ 12 h 30"/>
                <a:gd name="T10" fmla="*/ 0 w 403"/>
                <a:gd name="T11" fmla="*/ 20 h 30"/>
                <a:gd name="T12" fmla="*/ 1 w 403"/>
                <a:gd name="T13" fmla="*/ 23 h 30"/>
                <a:gd name="T14" fmla="*/ 7 w 403"/>
                <a:gd name="T15" fmla="*/ 29 h 30"/>
                <a:gd name="T16" fmla="*/ 9 w 403"/>
                <a:gd name="T17" fmla="*/ 30 h 30"/>
                <a:gd name="T18" fmla="*/ 14 w 403"/>
                <a:gd name="T19" fmla="*/ 30 h 30"/>
                <a:gd name="T20" fmla="*/ 389 w 403"/>
                <a:gd name="T21" fmla="*/ 29 h 30"/>
                <a:gd name="T22" fmla="*/ 393 w 403"/>
                <a:gd name="T23" fmla="*/ 29 h 30"/>
                <a:gd name="T24" fmla="*/ 396 w 403"/>
                <a:gd name="T25" fmla="*/ 27 h 30"/>
                <a:gd name="T26" fmla="*/ 401 w 403"/>
                <a:gd name="T27" fmla="*/ 22 h 30"/>
                <a:gd name="T28" fmla="*/ 403 w 403"/>
                <a:gd name="T29" fmla="*/ 19 h 30"/>
                <a:gd name="T30" fmla="*/ 403 w 403"/>
                <a:gd name="T31" fmla="*/ 10 h 30"/>
                <a:gd name="T32" fmla="*/ 401 w 403"/>
                <a:gd name="T33" fmla="*/ 7 h 30"/>
                <a:gd name="T34" fmla="*/ 396 w 403"/>
                <a:gd name="T35" fmla="*/ 2 h 30"/>
                <a:gd name="T36" fmla="*/ 393 w 403"/>
                <a:gd name="T37" fmla="*/ 0 h 30"/>
                <a:gd name="T38" fmla="*/ 389 w 403"/>
                <a:gd name="T39" fmla="*/ 0 h 30"/>
                <a:gd name="T40" fmla="*/ 14 w 403"/>
                <a:gd name="T41" fmla="*/ 2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3" h="30">
                  <a:moveTo>
                    <a:pt x="14" y="2"/>
                  </a:moveTo>
                  <a:lnTo>
                    <a:pt x="9" y="2"/>
                  </a:lnTo>
                  <a:lnTo>
                    <a:pt x="7" y="3"/>
                  </a:lnTo>
                  <a:lnTo>
                    <a:pt x="1" y="9"/>
                  </a:lnTo>
                  <a:lnTo>
                    <a:pt x="0" y="12"/>
                  </a:lnTo>
                  <a:lnTo>
                    <a:pt x="0" y="20"/>
                  </a:lnTo>
                  <a:lnTo>
                    <a:pt x="1" y="23"/>
                  </a:lnTo>
                  <a:lnTo>
                    <a:pt x="7" y="29"/>
                  </a:lnTo>
                  <a:lnTo>
                    <a:pt x="9" y="30"/>
                  </a:lnTo>
                  <a:lnTo>
                    <a:pt x="14" y="30"/>
                  </a:lnTo>
                  <a:lnTo>
                    <a:pt x="389" y="29"/>
                  </a:lnTo>
                  <a:lnTo>
                    <a:pt x="393" y="29"/>
                  </a:lnTo>
                  <a:lnTo>
                    <a:pt x="396" y="27"/>
                  </a:lnTo>
                  <a:lnTo>
                    <a:pt x="401" y="22"/>
                  </a:lnTo>
                  <a:lnTo>
                    <a:pt x="403" y="19"/>
                  </a:lnTo>
                  <a:lnTo>
                    <a:pt x="403" y="10"/>
                  </a:lnTo>
                  <a:lnTo>
                    <a:pt x="401" y="7"/>
                  </a:lnTo>
                  <a:lnTo>
                    <a:pt x="396" y="2"/>
                  </a:lnTo>
                  <a:lnTo>
                    <a:pt x="393" y="0"/>
                  </a:lnTo>
                  <a:lnTo>
                    <a:pt x="389"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09" name="Rectangle 27"/>
            <p:cNvSpPr>
              <a:spLocks noChangeArrowheads="1"/>
            </p:cNvSpPr>
            <p:nvPr/>
          </p:nvSpPr>
          <p:spPr bwMode="auto">
            <a:xfrm>
              <a:off x="2625" y="2778"/>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D</a:t>
              </a:r>
              <a:endParaRPr kumimoji="0" lang="en-US" altLang="tr-TR" b="1">
                <a:solidFill>
                  <a:srgbClr val="00FF00"/>
                </a:solidFill>
              </a:endParaRPr>
            </a:p>
          </p:txBody>
        </p:sp>
        <p:sp>
          <p:nvSpPr>
            <p:cNvPr id="186510" name="Rectangle 28"/>
            <p:cNvSpPr>
              <a:spLocks noChangeArrowheads="1"/>
            </p:cNvSpPr>
            <p:nvPr/>
          </p:nvSpPr>
          <p:spPr bwMode="auto">
            <a:xfrm>
              <a:off x="2175" y="2672"/>
              <a:ext cx="19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Swiss 721 SWA" charset="0"/>
                </a:rPr>
                <a:t>0/0</a:t>
              </a:r>
              <a:endParaRPr kumimoji="0" lang="en-US" altLang="tr-TR" b="1">
                <a:solidFill>
                  <a:srgbClr val="00FF00"/>
                </a:solidFill>
              </a:endParaRPr>
            </a:p>
          </p:txBody>
        </p:sp>
        <p:sp>
          <p:nvSpPr>
            <p:cNvPr id="186511" name="Freeform 29"/>
            <p:cNvSpPr>
              <a:spLocks/>
            </p:cNvSpPr>
            <p:nvPr/>
          </p:nvSpPr>
          <p:spPr bwMode="auto">
            <a:xfrm>
              <a:off x="964" y="2798"/>
              <a:ext cx="137" cy="58"/>
            </a:xfrm>
            <a:custGeom>
              <a:avLst/>
              <a:gdLst>
                <a:gd name="T0" fmla="*/ 119 w 137"/>
                <a:gd name="T1" fmla="*/ 58 h 58"/>
                <a:gd name="T2" fmla="*/ 128 w 137"/>
                <a:gd name="T3" fmla="*/ 58 h 58"/>
                <a:gd name="T4" fmla="*/ 130 w 137"/>
                <a:gd name="T5" fmla="*/ 57 h 58"/>
                <a:gd name="T6" fmla="*/ 136 w 137"/>
                <a:gd name="T7" fmla="*/ 51 h 58"/>
                <a:gd name="T8" fmla="*/ 137 w 137"/>
                <a:gd name="T9" fmla="*/ 48 h 58"/>
                <a:gd name="T10" fmla="*/ 137 w 137"/>
                <a:gd name="T11" fmla="*/ 40 h 58"/>
                <a:gd name="T12" fmla="*/ 136 w 137"/>
                <a:gd name="T13" fmla="*/ 37 h 58"/>
                <a:gd name="T14" fmla="*/ 130 w 137"/>
                <a:gd name="T15" fmla="*/ 31 h 58"/>
                <a:gd name="T16" fmla="*/ 128 w 137"/>
                <a:gd name="T17" fmla="*/ 30 h 58"/>
                <a:gd name="T18" fmla="*/ 19 w 137"/>
                <a:gd name="T19" fmla="*/ 0 h 58"/>
                <a:gd name="T20" fmla="*/ 10 w 137"/>
                <a:gd name="T21" fmla="*/ 0 h 58"/>
                <a:gd name="T22" fmla="*/ 7 w 137"/>
                <a:gd name="T23" fmla="*/ 1 h 58"/>
                <a:gd name="T24" fmla="*/ 2 w 137"/>
                <a:gd name="T25" fmla="*/ 7 h 58"/>
                <a:gd name="T26" fmla="*/ 0 w 137"/>
                <a:gd name="T27" fmla="*/ 10 h 58"/>
                <a:gd name="T28" fmla="*/ 0 w 137"/>
                <a:gd name="T29" fmla="*/ 18 h 58"/>
                <a:gd name="T30" fmla="*/ 2 w 137"/>
                <a:gd name="T31" fmla="*/ 21 h 58"/>
                <a:gd name="T32" fmla="*/ 7 w 137"/>
                <a:gd name="T33" fmla="*/ 27 h 58"/>
                <a:gd name="T34" fmla="*/ 10 w 137"/>
                <a:gd name="T35" fmla="*/ 28 h 58"/>
                <a:gd name="T36" fmla="*/ 119 w 137"/>
                <a:gd name="T37" fmla="*/ 58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7" h="58">
                  <a:moveTo>
                    <a:pt x="119" y="58"/>
                  </a:moveTo>
                  <a:lnTo>
                    <a:pt x="128" y="58"/>
                  </a:lnTo>
                  <a:lnTo>
                    <a:pt x="130" y="57"/>
                  </a:lnTo>
                  <a:lnTo>
                    <a:pt x="136" y="51"/>
                  </a:lnTo>
                  <a:lnTo>
                    <a:pt x="137" y="48"/>
                  </a:lnTo>
                  <a:lnTo>
                    <a:pt x="137" y="40"/>
                  </a:lnTo>
                  <a:lnTo>
                    <a:pt x="136" y="37"/>
                  </a:lnTo>
                  <a:lnTo>
                    <a:pt x="130" y="31"/>
                  </a:lnTo>
                  <a:lnTo>
                    <a:pt x="128" y="30"/>
                  </a:lnTo>
                  <a:lnTo>
                    <a:pt x="19" y="0"/>
                  </a:lnTo>
                  <a:lnTo>
                    <a:pt x="10" y="0"/>
                  </a:lnTo>
                  <a:lnTo>
                    <a:pt x="7" y="1"/>
                  </a:lnTo>
                  <a:lnTo>
                    <a:pt x="2" y="7"/>
                  </a:lnTo>
                  <a:lnTo>
                    <a:pt x="0" y="10"/>
                  </a:lnTo>
                  <a:lnTo>
                    <a:pt x="0" y="18"/>
                  </a:lnTo>
                  <a:lnTo>
                    <a:pt x="2" y="21"/>
                  </a:lnTo>
                  <a:lnTo>
                    <a:pt x="7" y="27"/>
                  </a:lnTo>
                  <a:lnTo>
                    <a:pt x="10" y="28"/>
                  </a:lnTo>
                  <a:lnTo>
                    <a:pt x="119"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12" name="Freeform 30"/>
            <p:cNvSpPr>
              <a:spLocks/>
            </p:cNvSpPr>
            <p:nvPr/>
          </p:nvSpPr>
          <p:spPr bwMode="auto">
            <a:xfrm>
              <a:off x="964" y="2835"/>
              <a:ext cx="143" cy="58"/>
            </a:xfrm>
            <a:custGeom>
              <a:avLst/>
              <a:gdLst>
                <a:gd name="T0" fmla="*/ 133 w 143"/>
                <a:gd name="T1" fmla="*/ 28 h 58"/>
                <a:gd name="T2" fmla="*/ 136 w 143"/>
                <a:gd name="T3" fmla="*/ 27 h 58"/>
                <a:gd name="T4" fmla="*/ 142 w 143"/>
                <a:gd name="T5" fmla="*/ 21 h 58"/>
                <a:gd name="T6" fmla="*/ 143 w 143"/>
                <a:gd name="T7" fmla="*/ 18 h 58"/>
                <a:gd name="T8" fmla="*/ 143 w 143"/>
                <a:gd name="T9" fmla="*/ 10 h 58"/>
                <a:gd name="T10" fmla="*/ 142 w 143"/>
                <a:gd name="T11" fmla="*/ 7 h 58"/>
                <a:gd name="T12" fmla="*/ 136 w 143"/>
                <a:gd name="T13" fmla="*/ 1 h 58"/>
                <a:gd name="T14" fmla="*/ 133 w 143"/>
                <a:gd name="T15" fmla="*/ 0 h 58"/>
                <a:gd name="T16" fmla="*/ 125 w 143"/>
                <a:gd name="T17" fmla="*/ 0 h 58"/>
                <a:gd name="T18" fmla="*/ 10 w 143"/>
                <a:gd name="T19" fmla="*/ 29 h 58"/>
                <a:gd name="T20" fmla="*/ 7 w 143"/>
                <a:gd name="T21" fmla="*/ 31 h 58"/>
                <a:gd name="T22" fmla="*/ 2 w 143"/>
                <a:gd name="T23" fmla="*/ 37 h 58"/>
                <a:gd name="T24" fmla="*/ 0 w 143"/>
                <a:gd name="T25" fmla="*/ 39 h 58"/>
                <a:gd name="T26" fmla="*/ 0 w 143"/>
                <a:gd name="T27" fmla="*/ 48 h 58"/>
                <a:gd name="T28" fmla="*/ 2 w 143"/>
                <a:gd name="T29" fmla="*/ 51 h 58"/>
                <a:gd name="T30" fmla="*/ 7 w 143"/>
                <a:gd name="T31" fmla="*/ 56 h 58"/>
                <a:gd name="T32" fmla="*/ 10 w 143"/>
                <a:gd name="T33" fmla="*/ 58 h 58"/>
                <a:gd name="T34" fmla="*/ 19 w 143"/>
                <a:gd name="T35" fmla="*/ 58 h 58"/>
                <a:gd name="T36" fmla="*/ 133 w 143"/>
                <a:gd name="T37" fmla="*/ 28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3" h="58">
                  <a:moveTo>
                    <a:pt x="133" y="28"/>
                  </a:moveTo>
                  <a:lnTo>
                    <a:pt x="136" y="27"/>
                  </a:lnTo>
                  <a:lnTo>
                    <a:pt x="142" y="21"/>
                  </a:lnTo>
                  <a:lnTo>
                    <a:pt x="143" y="18"/>
                  </a:lnTo>
                  <a:lnTo>
                    <a:pt x="143" y="10"/>
                  </a:lnTo>
                  <a:lnTo>
                    <a:pt x="142" y="7"/>
                  </a:lnTo>
                  <a:lnTo>
                    <a:pt x="136" y="1"/>
                  </a:lnTo>
                  <a:lnTo>
                    <a:pt x="133" y="0"/>
                  </a:lnTo>
                  <a:lnTo>
                    <a:pt x="125" y="0"/>
                  </a:lnTo>
                  <a:lnTo>
                    <a:pt x="10" y="29"/>
                  </a:lnTo>
                  <a:lnTo>
                    <a:pt x="7" y="31"/>
                  </a:lnTo>
                  <a:lnTo>
                    <a:pt x="2" y="37"/>
                  </a:lnTo>
                  <a:lnTo>
                    <a:pt x="0" y="39"/>
                  </a:lnTo>
                  <a:lnTo>
                    <a:pt x="0" y="48"/>
                  </a:lnTo>
                  <a:lnTo>
                    <a:pt x="2" y="51"/>
                  </a:lnTo>
                  <a:lnTo>
                    <a:pt x="7" y="56"/>
                  </a:lnTo>
                  <a:lnTo>
                    <a:pt x="10" y="58"/>
                  </a:lnTo>
                  <a:lnTo>
                    <a:pt x="19" y="58"/>
                  </a:lnTo>
                  <a:lnTo>
                    <a:pt x="13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13" name="Freeform 31"/>
            <p:cNvSpPr>
              <a:spLocks/>
            </p:cNvSpPr>
            <p:nvPr/>
          </p:nvSpPr>
          <p:spPr bwMode="auto">
            <a:xfrm>
              <a:off x="1635" y="2789"/>
              <a:ext cx="137" cy="60"/>
            </a:xfrm>
            <a:custGeom>
              <a:avLst/>
              <a:gdLst>
                <a:gd name="T0" fmla="*/ 119 w 137"/>
                <a:gd name="T1" fmla="*/ 60 h 60"/>
                <a:gd name="T2" fmla="*/ 126 w 137"/>
                <a:gd name="T3" fmla="*/ 60 h 60"/>
                <a:gd name="T4" fmla="*/ 130 w 137"/>
                <a:gd name="T5" fmla="*/ 58 h 60"/>
                <a:gd name="T6" fmla="*/ 136 w 137"/>
                <a:gd name="T7" fmla="*/ 53 h 60"/>
                <a:gd name="T8" fmla="*/ 137 w 137"/>
                <a:gd name="T9" fmla="*/ 50 h 60"/>
                <a:gd name="T10" fmla="*/ 137 w 137"/>
                <a:gd name="T11" fmla="*/ 43 h 60"/>
                <a:gd name="T12" fmla="*/ 136 w 137"/>
                <a:gd name="T13" fmla="*/ 39 h 60"/>
                <a:gd name="T14" fmla="*/ 130 w 137"/>
                <a:gd name="T15" fmla="*/ 33 h 60"/>
                <a:gd name="T16" fmla="*/ 127 w 137"/>
                <a:gd name="T17" fmla="*/ 32 h 60"/>
                <a:gd name="T18" fmla="*/ 18 w 137"/>
                <a:gd name="T19" fmla="*/ 0 h 60"/>
                <a:gd name="T20" fmla="*/ 11 w 137"/>
                <a:gd name="T21" fmla="*/ 0 h 60"/>
                <a:gd name="T22" fmla="*/ 7 w 137"/>
                <a:gd name="T23" fmla="*/ 2 h 60"/>
                <a:gd name="T24" fmla="*/ 1 w 137"/>
                <a:gd name="T25" fmla="*/ 8 h 60"/>
                <a:gd name="T26" fmla="*/ 0 w 137"/>
                <a:gd name="T27" fmla="*/ 10 h 60"/>
                <a:gd name="T28" fmla="*/ 0 w 137"/>
                <a:gd name="T29" fmla="*/ 17 h 60"/>
                <a:gd name="T30" fmla="*/ 1 w 137"/>
                <a:gd name="T31" fmla="*/ 22 h 60"/>
                <a:gd name="T32" fmla="*/ 7 w 137"/>
                <a:gd name="T33" fmla="*/ 27 h 60"/>
                <a:gd name="T34" fmla="*/ 10 w 137"/>
                <a:gd name="T35" fmla="*/ 29 h 60"/>
                <a:gd name="T36" fmla="*/ 119 w 137"/>
                <a:gd name="T37" fmla="*/ 6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7" h="60">
                  <a:moveTo>
                    <a:pt x="119" y="60"/>
                  </a:moveTo>
                  <a:lnTo>
                    <a:pt x="126" y="60"/>
                  </a:lnTo>
                  <a:lnTo>
                    <a:pt x="130" y="58"/>
                  </a:lnTo>
                  <a:lnTo>
                    <a:pt x="136" y="53"/>
                  </a:lnTo>
                  <a:lnTo>
                    <a:pt x="137" y="50"/>
                  </a:lnTo>
                  <a:lnTo>
                    <a:pt x="137" y="43"/>
                  </a:lnTo>
                  <a:lnTo>
                    <a:pt x="136" y="39"/>
                  </a:lnTo>
                  <a:lnTo>
                    <a:pt x="130" y="33"/>
                  </a:lnTo>
                  <a:lnTo>
                    <a:pt x="127" y="32"/>
                  </a:lnTo>
                  <a:lnTo>
                    <a:pt x="18" y="0"/>
                  </a:lnTo>
                  <a:lnTo>
                    <a:pt x="11" y="0"/>
                  </a:lnTo>
                  <a:lnTo>
                    <a:pt x="7" y="2"/>
                  </a:lnTo>
                  <a:lnTo>
                    <a:pt x="1" y="8"/>
                  </a:lnTo>
                  <a:lnTo>
                    <a:pt x="0" y="10"/>
                  </a:lnTo>
                  <a:lnTo>
                    <a:pt x="0" y="17"/>
                  </a:lnTo>
                  <a:lnTo>
                    <a:pt x="1" y="22"/>
                  </a:lnTo>
                  <a:lnTo>
                    <a:pt x="7" y="27"/>
                  </a:lnTo>
                  <a:lnTo>
                    <a:pt x="10" y="29"/>
                  </a:lnTo>
                  <a:lnTo>
                    <a:pt x="119"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14" name="Freeform 32"/>
            <p:cNvSpPr>
              <a:spLocks/>
            </p:cNvSpPr>
            <p:nvPr/>
          </p:nvSpPr>
          <p:spPr bwMode="auto">
            <a:xfrm>
              <a:off x="1635" y="2826"/>
              <a:ext cx="144" cy="58"/>
            </a:xfrm>
            <a:custGeom>
              <a:avLst/>
              <a:gdLst>
                <a:gd name="T0" fmla="*/ 133 w 144"/>
                <a:gd name="T1" fmla="*/ 29 h 58"/>
                <a:gd name="T2" fmla="*/ 137 w 144"/>
                <a:gd name="T3" fmla="*/ 27 h 58"/>
                <a:gd name="T4" fmla="*/ 143 w 144"/>
                <a:gd name="T5" fmla="*/ 21 h 58"/>
                <a:gd name="T6" fmla="*/ 144 w 144"/>
                <a:gd name="T7" fmla="*/ 19 h 58"/>
                <a:gd name="T8" fmla="*/ 144 w 144"/>
                <a:gd name="T9" fmla="*/ 12 h 58"/>
                <a:gd name="T10" fmla="*/ 143 w 144"/>
                <a:gd name="T11" fmla="*/ 7 h 58"/>
                <a:gd name="T12" fmla="*/ 137 w 144"/>
                <a:gd name="T13" fmla="*/ 2 h 58"/>
                <a:gd name="T14" fmla="*/ 134 w 144"/>
                <a:gd name="T15" fmla="*/ 0 h 58"/>
                <a:gd name="T16" fmla="*/ 127 w 144"/>
                <a:gd name="T17" fmla="*/ 0 h 58"/>
                <a:gd name="T18" fmla="*/ 11 w 144"/>
                <a:gd name="T19" fmla="*/ 30 h 58"/>
                <a:gd name="T20" fmla="*/ 7 w 144"/>
                <a:gd name="T21" fmla="*/ 31 h 58"/>
                <a:gd name="T22" fmla="*/ 1 w 144"/>
                <a:gd name="T23" fmla="*/ 37 h 58"/>
                <a:gd name="T24" fmla="*/ 0 w 144"/>
                <a:gd name="T25" fmla="*/ 40 h 58"/>
                <a:gd name="T26" fmla="*/ 0 w 144"/>
                <a:gd name="T27" fmla="*/ 47 h 58"/>
                <a:gd name="T28" fmla="*/ 1 w 144"/>
                <a:gd name="T29" fmla="*/ 51 h 58"/>
                <a:gd name="T30" fmla="*/ 7 w 144"/>
                <a:gd name="T31" fmla="*/ 57 h 58"/>
                <a:gd name="T32" fmla="*/ 10 w 144"/>
                <a:gd name="T33" fmla="*/ 58 h 58"/>
                <a:gd name="T34" fmla="*/ 17 w 144"/>
                <a:gd name="T35" fmla="*/ 58 h 58"/>
                <a:gd name="T36" fmla="*/ 133 w 144"/>
                <a:gd name="T37" fmla="*/ 29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4" h="58">
                  <a:moveTo>
                    <a:pt x="133" y="29"/>
                  </a:moveTo>
                  <a:lnTo>
                    <a:pt x="137" y="27"/>
                  </a:lnTo>
                  <a:lnTo>
                    <a:pt x="143" y="21"/>
                  </a:lnTo>
                  <a:lnTo>
                    <a:pt x="144" y="19"/>
                  </a:lnTo>
                  <a:lnTo>
                    <a:pt x="144" y="12"/>
                  </a:lnTo>
                  <a:lnTo>
                    <a:pt x="143" y="7"/>
                  </a:lnTo>
                  <a:lnTo>
                    <a:pt x="137" y="2"/>
                  </a:lnTo>
                  <a:lnTo>
                    <a:pt x="134" y="0"/>
                  </a:lnTo>
                  <a:lnTo>
                    <a:pt x="127" y="0"/>
                  </a:lnTo>
                  <a:lnTo>
                    <a:pt x="11" y="30"/>
                  </a:lnTo>
                  <a:lnTo>
                    <a:pt x="7" y="31"/>
                  </a:lnTo>
                  <a:lnTo>
                    <a:pt x="1" y="37"/>
                  </a:lnTo>
                  <a:lnTo>
                    <a:pt x="0" y="40"/>
                  </a:lnTo>
                  <a:lnTo>
                    <a:pt x="0" y="47"/>
                  </a:lnTo>
                  <a:lnTo>
                    <a:pt x="1" y="51"/>
                  </a:lnTo>
                  <a:lnTo>
                    <a:pt x="7" y="57"/>
                  </a:lnTo>
                  <a:lnTo>
                    <a:pt x="10" y="58"/>
                  </a:lnTo>
                  <a:lnTo>
                    <a:pt x="17" y="58"/>
                  </a:lnTo>
                  <a:lnTo>
                    <a:pt x="133"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15" name="Freeform 33"/>
            <p:cNvSpPr>
              <a:spLocks/>
            </p:cNvSpPr>
            <p:nvPr/>
          </p:nvSpPr>
          <p:spPr bwMode="auto">
            <a:xfrm>
              <a:off x="2357" y="2804"/>
              <a:ext cx="137" cy="58"/>
            </a:xfrm>
            <a:custGeom>
              <a:avLst/>
              <a:gdLst>
                <a:gd name="T0" fmla="*/ 118 w 137"/>
                <a:gd name="T1" fmla="*/ 58 h 58"/>
                <a:gd name="T2" fmla="*/ 127 w 137"/>
                <a:gd name="T3" fmla="*/ 58 h 58"/>
                <a:gd name="T4" fmla="*/ 130 w 137"/>
                <a:gd name="T5" fmla="*/ 56 h 58"/>
                <a:gd name="T6" fmla="*/ 135 w 137"/>
                <a:gd name="T7" fmla="*/ 51 h 58"/>
                <a:gd name="T8" fmla="*/ 137 w 137"/>
                <a:gd name="T9" fmla="*/ 48 h 58"/>
                <a:gd name="T10" fmla="*/ 137 w 137"/>
                <a:gd name="T11" fmla="*/ 39 h 58"/>
                <a:gd name="T12" fmla="*/ 135 w 137"/>
                <a:gd name="T13" fmla="*/ 36 h 58"/>
                <a:gd name="T14" fmla="*/ 130 w 137"/>
                <a:gd name="T15" fmla="*/ 31 h 58"/>
                <a:gd name="T16" fmla="*/ 127 w 137"/>
                <a:gd name="T17" fmla="*/ 29 h 58"/>
                <a:gd name="T18" fmla="*/ 18 w 137"/>
                <a:gd name="T19" fmla="*/ 0 h 58"/>
                <a:gd name="T20" fmla="*/ 9 w 137"/>
                <a:gd name="T21" fmla="*/ 0 h 58"/>
                <a:gd name="T22" fmla="*/ 7 w 137"/>
                <a:gd name="T23" fmla="*/ 1 h 58"/>
                <a:gd name="T24" fmla="*/ 1 w 137"/>
                <a:gd name="T25" fmla="*/ 7 h 58"/>
                <a:gd name="T26" fmla="*/ 0 w 137"/>
                <a:gd name="T27" fmla="*/ 10 h 58"/>
                <a:gd name="T28" fmla="*/ 0 w 137"/>
                <a:gd name="T29" fmla="*/ 18 h 58"/>
                <a:gd name="T30" fmla="*/ 1 w 137"/>
                <a:gd name="T31" fmla="*/ 21 h 58"/>
                <a:gd name="T32" fmla="*/ 7 w 137"/>
                <a:gd name="T33" fmla="*/ 26 h 58"/>
                <a:gd name="T34" fmla="*/ 9 w 137"/>
                <a:gd name="T35" fmla="*/ 28 h 58"/>
                <a:gd name="T36" fmla="*/ 118 w 137"/>
                <a:gd name="T37" fmla="*/ 58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7" h="58">
                  <a:moveTo>
                    <a:pt x="118" y="58"/>
                  </a:moveTo>
                  <a:lnTo>
                    <a:pt x="127" y="58"/>
                  </a:lnTo>
                  <a:lnTo>
                    <a:pt x="130" y="56"/>
                  </a:lnTo>
                  <a:lnTo>
                    <a:pt x="135" y="51"/>
                  </a:lnTo>
                  <a:lnTo>
                    <a:pt x="137" y="48"/>
                  </a:lnTo>
                  <a:lnTo>
                    <a:pt x="137" y="39"/>
                  </a:lnTo>
                  <a:lnTo>
                    <a:pt x="135" y="36"/>
                  </a:lnTo>
                  <a:lnTo>
                    <a:pt x="130" y="31"/>
                  </a:lnTo>
                  <a:lnTo>
                    <a:pt x="127" y="29"/>
                  </a:lnTo>
                  <a:lnTo>
                    <a:pt x="18" y="0"/>
                  </a:lnTo>
                  <a:lnTo>
                    <a:pt x="9" y="0"/>
                  </a:lnTo>
                  <a:lnTo>
                    <a:pt x="7" y="1"/>
                  </a:lnTo>
                  <a:lnTo>
                    <a:pt x="1" y="7"/>
                  </a:lnTo>
                  <a:lnTo>
                    <a:pt x="0" y="10"/>
                  </a:lnTo>
                  <a:lnTo>
                    <a:pt x="0" y="18"/>
                  </a:lnTo>
                  <a:lnTo>
                    <a:pt x="1" y="21"/>
                  </a:lnTo>
                  <a:lnTo>
                    <a:pt x="7" y="26"/>
                  </a:lnTo>
                  <a:lnTo>
                    <a:pt x="9" y="28"/>
                  </a:lnTo>
                  <a:lnTo>
                    <a:pt x="11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16" name="Freeform 34"/>
            <p:cNvSpPr>
              <a:spLocks/>
            </p:cNvSpPr>
            <p:nvPr/>
          </p:nvSpPr>
          <p:spPr bwMode="auto">
            <a:xfrm>
              <a:off x="2357" y="2839"/>
              <a:ext cx="144" cy="59"/>
            </a:xfrm>
            <a:custGeom>
              <a:avLst/>
              <a:gdLst>
                <a:gd name="T0" fmla="*/ 134 w 144"/>
                <a:gd name="T1" fmla="*/ 28 h 59"/>
                <a:gd name="T2" fmla="*/ 137 w 144"/>
                <a:gd name="T3" fmla="*/ 27 h 59"/>
                <a:gd name="T4" fmla="*/ 142 w 144"/>
                <a:gd name="T5" fmla="*/ 21 h 59"/>
                <a:gd name="T6" fmla="*/ 144 w 144"/>
                <a:gd name="T7" fmla="*/ 18 h 59"/>
                <a:gd name="T8" fmla="*/ 144 w 144"/>
                <a:gd name="T9" fmla="*/ 10 h 59"/>
                <a:gd name="T10" fmla="*/ 142 w 144"/>
                <a:gd name="T11" fmla="*/ 7 h 59"/>
                <a:gd name="T12" fmla="*/ 137 w 144"/>
                <a:gd name="T13" fmla="*/ 1 h 59"/>
                <a:gd name="T14" fmla="*/ 134 w 144"/>
                <a:gd name="T15" fmla="*/ 0 h 59"/>
                <a:gd name="T16" fmla="*/ 125 w 144"/>
                <a:gd name="T17" fmla="*/ 0 h 59"/>
                <a:gd name="T18" fmla="*/ 9 w 144"/>
                <a:gd name="T19" fmla="*/ 31 h 59"/>
                <a:gd name="T20" fmla="*/ 7 w 144"/>
                <a:gd name="T21" fmla="*/ 33 h 59"/>
                <a:gd name="T22" fmla="*/ 1 w 144"/>
                <a:gd name="T23" fmla="*/ 38 h 59"/>
                <a:gd name="T24" fmla="*/ 0 w 144"/>
                <a:gd name="T25" fmla="*/ 41 h 59"/>
                <a:gd name="T26" fmla="*/ 0 w 144"/>
                <a:gd name="T27" fmla="*/ 49 h 59"/>
                <a:gd name="T28" fmla="*/ 1 w 144"/>
                <a:gd name="T29" fmla="*/ 52 h 59"/>
                <a:gd name="T30" fmla="*/ 7 w 144"/>
                <a:gd name="T31" fmla="*/ 58 h 59"/>
                <a:gd name="T32" fmla="*/ 9 w 144"/>
                <a:gd name="T33" fmla="*/ 59 h 59"/>
                <a:gd name="T34" fmla="*/ 18 w 144"/>
                <a:gd name="T35" fmla="*/ 59 h 59"/>
                <a:gd name="T36" fmla="*/ 134 w 144"/>
                <a:gd name="T37" fmla="*/ 28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4" h="59">
                  <a:moveTo>
                    <a:pt x="134" y="28"/>
                  </a:moveTo>
                  <a:lnTo>
                    <a:pt x="137" y="27"/>
                  </a:lnTo>
                  <a:lnTo>
                    <a:pt x="142" y="21"/>
                  </a:lnTo>
                  <a:lnTo>
                    <a:pt x="144" y="18"/>
                  </a:lnTo>
                  <a:lnTo>
                    <a:pt x="144" y="10"/>
                  </a:lnTo>
                  <a:lnTo>
                    <a:pt x="142" y="7"/>
                  </a:lnTo>
                  <a:lnTo>
                    <a:pt x="137" y="1"/>
                  </a:lnTo>
                  <a:lnTo>
                    <a:pt x="134" y="0"/>
                  </a:lnTo>
                  <a:lnTo>
                    <a:pt x="125" y="0"/>
                  </a:lnTo>
                  <a:lnTo>
                    <a:pt x="9" y="31"/>
                  </a:lnTo>
                  <a:lnTo>
                    <a:pt x="7" y="33"/>
                  </a:lnTo>
                  <a:lnTo>
                    <a:pt x="1" y="38"/>
                  </a:lnTo>
                  <a:lnTo>
                    <a:pt x="0" y="41"/>
                  </a:lnTo>
                  <a:lnTo>
                    <a:pt x="0" y="49"/>
                  </a:lnTo>
                  <a:lnTo>
                    <a:pt x="1" y="52"/>
                  </a:lnTo>
                  <a:lnTo>
                    <a:pt x="7" y="58"/>
                  </a:lnTo>
                  <a:lnTo>
                    <a:pt x="9" y="59"/>
                  </a:lnTo>
                  <a:lnTo>
                    <a:pt x="18" y="59"/>
                  </a:lnTo>
                  <a:lnTo>
                    <a:pt x="134"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17" name="Freeform 35"/>
            <p:cNvSpPr>
              <a:spLocks/>
            </p:cNvSpPr>
            <p:nvPr/>
          </p:nvSpPr>
          <p:spPr bwMode="auto">
            <a:xfrm>
              <a:off x="1257" y="2983"/>
              <a:ext cx="41" cy="143"/>
            </a:xfrm>
            <a:custGeom>
              <a:avLst/>
              <a:gdLst>
                <a:gd name="T0" fmla="*/ 28 w 41"/>
                <a:gd name="T1" fmla="*/ 13 h 143"/>
                <a:gd name="T2" fmla="*/ 27 w 41"/>
                <a:gd name="T3" fmla="*/ 9 h 143"/>
                <a:gd name="T4" fmla="*/ 26 w 41"/>
                <a:gd name="T5" fmla="*/ 6 h 143"/>
                <a:gd name="T6" fmla="*/ 23 w 41"/>
                <a:gd name="T7" fmla="*/ 3 h 143"/>
                <a:gd name="T8" fmla="*/ 17 w 41"/>
                <a:gd name="T9" fmla="*/ 0 h 143"/>
                <a:gd name="T10" fmla="*/ 13 w 41"/>
                <a:gd name="T11" fmla="*/ 0 h 143"/>
                <a:gd name="T12" fmla="*/ 9 w 41"/>
                <a:gd name="T13" fmla="*/ 2 h 143"/>
                <a:gd name="T14" fmla="*/ 6 w 41"/>
                <a:gd name="T15" fmla="*/ 3 h 143"/>
                <a:gd name="T16" fmla="*/ 3 w 41"/>
                <a:gd name="T17" fmla="*/ 6 h 143"/>
                <a:gd name="T18" fmla="*/ 0 w 41"/>
                <a:gd name="T19" fmla="*/ 12 h 143"/>
                <a:gd name="T20" fmla="*/ 0 w 41"/>
                <a:gd name="T21" fmla="*/ 16 h 143"/>
                <a:gd name="T22" fmla="*/ 13 w 41"/>
                <a:gd name="T23" fmla="*/ 130 h 143"/>
                <a:gd name="T24" fmla="*/ 14 w 41"/>
                <a:gd name="T25" fmla="*/ 135 h 143"/>
                <a:gd name="T26" fmla="*/ 16 w 41"/>
                <a:gd name="T27" fmla="*/ 137 h 143"/>
                <a:gd name="T28" fmla="*/ 18 w 41"/>
                <a:gd name="T29" fmla="*/ 140 h 143"/>
                <a:gd name="T30" fmla="*/ 24 w 41"/>
                <a:gd name="T31" fmla="*/ 143 h 143"/>
                <a:gd name="T32" fmla="*/ 28 w 41"/>
                <a:gd name="T33" fmla="*/ 143 h 143"/>
                <a:gd name="T34" fmla="*/ 33 w 41"/>
                <a:gd name="T35" fmla="*/ 142 h 143"/>
                <a:gd name="T36" fmla="*/ 35 w 41"/>
                <a:gd name="T37" fmla="*/ 140 h 143"/>
                <a:gd name="T38" fmla="*/ 38 w 41"/>
                <a:gd name="T39" fmla="*/ 137 h 143"/>
                <a:gd name="T40" fmla="*/ 41 w 41"/>
                <a:gd name="T41" fmla="*/ 132 h 143"/>
                <a:gd name="T42" fmla="*/ 41 w 41"/>
                <a:gd name="T43" fmla="*/ 128 h 143"/>
                <a:gd name="T44" fmla="*/ 28 w 41"/>
                <a:gd name="T45" fmla="*/ 13 h 1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 h="143">
                  <a:moveTo>
                    <a:pt x="28" y="13"/>
                  </a:moveTo>
                  <a:lnTo>
                    <a:pt x="27" y="9"/>
                  </a:lnTo>
                  <a:lnTo>
                    <a:pt x="26" y="6"/>
                  </a:lnTo>
                  <a:lnTo>
                    <a:pt x="23" y="3"/>
                  </a:lnTo>
                  <a:lnTo>
                    <a:pt x="17" y="0"/>
                  </a:lnTo>
                  <a:lnTo>
                    <a:pt x="13" y="0"/>
                  </a:lnTo>
                  <a:lnTo>
                    <a:pt x="9" y="2"/>
                  </a:lnTo>
                  <a:lnTo>
                    <a:pt x="6" y="3"/>
                  </a:lnTo>
                  <a:lnTo>
                    <a:pt x="3" y="6"/>
                  </a:lnTo>
                  <a:lnTo>
                    <a:pt x="0" y="12"/>
                  </a:lnTo>
                  <a:lnTo>
                    <a:pt x="0" y="16"/>
                  </a:lnTo>
                  <a:lnTo>
                    <a:pt x="13" y="130"/>
                  </a:lnTo>
                  <a:lnTo>
                    <a:pt x="14" y="135"/>
                  </a:lnTo>
                  <a:lnTo>
                    <a:pt x="16" y="137"/>
                  </a:lnTo>
                  <a:lnTo>
                    <a:pt x="18" y="140"/>
                  </a:lnTo>
                  <a:lnTo>
                    <a:pt x="24" y="143"/>
                  </a:lnTo>
                  <a:lnTo>
                    <a:pt x="28" y="143"/>
                  </a:lnTo>
                  <a:lnTo>
                    <a:pt x="33" y="142"/>
                  </a:lnTo>
                  <a:lnTo>
                    <a:pt x="35" y="140"/>
                  </a:lnTo>
                  <a:lnTo>
                    <a:pt x="38" y="137"/>
                  </a:lnTo>
                  <a:lnTo>
                    <a:pt x="41" y="132"/>
                  </a:lnTo>
                  <a:lnTo>
                    <a:pt x="41" y="128"/>
                  </a:lnTo>
                  <a:lnTo>
                    <a:pt x="28"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18" name="Freeform 36"/>
            <p:cNvSpPr>
              <a:spLocks/>
            </p:cNvSpPr>
            <p:nvPr/>
          </p:nvSpPr>
          <p:spPr bwMode="auto">
            <a:xfrm>
              <a:off x="1251" y="2989"/>
              <a:ext cx="107" cy="100"/>
            </a:xfrm>
            <a:custGeom>
              <a:avLst/>
              <a:gdLst>
                <a:gd name="T0" fmla="*/ 24 w 107"/>
                <a:gd name="T1" fmla="*/ 4 h 100"/>
                <a:gd name="T2" fmla="*/ 22 w 107"/>
                <a:gd name="T3" fmla="*/ 1 h 100"/>
                <a:gd name="T4" fmla="*/ 17 w 107"/>
                <a:gd name="T5" fmla="*/ 0 h 100"/>
                <a:gd name="T6" fmla="*/ 10 w 107"/>
                <a:gd name="T7" fmla="*/ 0 h 100"/>
                <a:gd name="T8" fmla="*/ 7 w 107"/>
                <a:gd name="T9" fmla="*/ 3 h 100"/>
                <a:gd name="T10" fmla="*/ 5 w 107"/>
                <a:gd name="T11" fmla="*/ 4 h 100"/>
                <a:gd name="T12" fmla="*/ 2 w 107"/>
                <a:gd name="T13" fmla="*/ 7 h 100"/>
                <a:gd name="T14" fmla="*/ 0 w 107"/>
                <a:gd name="T15" fmla="*/ 11 h 100"/>
                <a:gd name="T16" fmla="*/ 0 w 107"/>
                <a:gd name="T17" fmla="*/ 18 h 100"/>
                <a:gd name="T18" fmla="*/ 3 w 107"/>
                <a:gd name="T19" fmla="*/ 21 h 100"/>
                <a:gd name="T20" fmla="*/ 5 w 107"/>
                <a:gd name="T21" fmla="*/ 24 h 100"/>
                <a:gd name="T22" fmla="*/ 82 w 107"/>
                <a:gd name="T23" fmla="*/ 96 h 100"/>
                <a:gd name="T24" fmla="*/ 85 w 107"/>
                <a:gd name="T25" fmla="*/ 99 h 100"/>
                <a:gd name="T26" fmla="*/ 90 w 107"/>
                <a:gd name="T27" fmla="*/ 100 h 100"/>
                <a:gd name="T28" fmla="*/ 97 w 107"/>
                <a:gd name="T29" fmla="*/ 100 h 100"/>
                <a:gd name="T30" fmla="*/ 99 w 107"/>
                <a:gd name="T31" fmla="*/ 98 h 100"/>
                <a:gd name="T32" fmla="*/ 102 w 107"/>
                <a:gd name="T33" fmla="*/ 96 h 100"/>
                <a:gd name="T34" fmla="*/ 105 w 107"/>
                <a:gd name="T35" fmla="*/ 93 h 100"/>
                <a:gd name="T36" fmla="*/ 107 w 107"/>
                <a:gd name="T37" fmla="*/ 89 h 100"/>
                <a:gd name="T38" fmla="*/ 107 w 107"/>
                <a:gd name="T39" fmla="*/ 82 h 100"/>
                <a:gd name="T40" fmla="*/ 104 w 107"/>
                <a:gd name="T41" fmla="*/ 79 h 100"/>
                <a:gd name="T42" fmla="*/ 102 w 107"/>
                <a:gd name="T43" fmla="*/ 76 h 100"/>
                <a:gd name="T44" fmla="*/ 24 w 107"/>
                <a:gd name="T45" fmla="*/ 4 h 1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7" h="100">
                  <a:moveTo>
                    <a:pt x="24" y="4"/>
                  </a:moveTo>
                  <a:lnTo>
                    <a:pt x="22" y="1"/>
                  </a:lnTo>
                  <a:lnTo>
                    <a:pt x="17" y="0"/>
                  </a:lnTo>
                  <a:lnTo>
                    <a:pt x="10" y="0"/>
                  </a:lnTo>
                  <a:lnTo>
                    <a:pt x="7" y="3"/>
                  </a:lnTo>
                  <a:lnTo>
                    <a:pt x="5" y="4"/>
                  </a:lnTo>
                  <a:lnTo>
                    <a:pt x="2" y="7"/>
                  </a:lnTo>
                  <a:lnTo>
                    <a:pt x="0" y="11"/>
                  </a:lnTo>
                  <a:lnTo>
                    <a:pt x="0" y="18"/>
                  </a:lnTo>
                  <a:lnTo>
                    <a:pt x="3" y="21"/>
                  </a:lnTo>
                  <a:lnTo>
                    <a:pt x="5" y="24"/>
                  </a:lnTo>
                  <a:lnTo>
                    <a:pt x="82" y="96"/>
                  </a:lnTo>
                  <a:lnTo>
                    <a:pt x="85" y="99"/>
                  </a:lnTo>
                  <a:lnTo>
                    <a:pt x="90" y="100"/>
                  </a:lnTo>
                  <a:lnTo>
                    <a:pt x="97" y="100"/>
                  </a:lnTo>
                  <a:lnTo>
                    <a:pt x="99" y="98"/>
                  </a:lnTo>
                  <a:lnTo>
                    <a:pt x="102" y="96"/>
                  </a:lnTo>
                  <a:lnTo>
                    <a:pt x="105" y="93"/>
                  </a:lnTo>
                  <a:lnTo>
                    <a:pt x="107" y="89"/>
                  </a:lnTo>
                  <a:lnTo>
                    <a:pt x="107" y="82"/>
                  </a:lnTo>
                  <a:lnTo>
                    <a:pt x="104" y="79"/>
                  </a:lnTo>
                  <a:lnTo>
                    <a:pt x="102" y="76"/>
                  </a:lnTo>
                  <a:lnTo>
                    <a:pt x="2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19" name="Freeform 37"/>
            <p:cNvSpPr>
              <a:spLocks/>
            </p:cNvSpPr>
            <p:nvPr/>
          </p:nvSpPr>
          <p:spPr bwMode="auto">
            <a:xfrm>
              <a:off x="538" y="2973"/>
              <a:ext cx="36" cy="160"/>
            </a:xfrm>
            <a:custGeom>
              <a:avLst/>
              <a:gdLst>
                <a:gd name="T0" fmla="*/ 29 w 36"/>
                <a:gd name="T1" fmla="*/ 13 h 160"/>
                <a:gd name="T2" fmla="*/ 29 w 36"/>
                <a:gd name="T3" fmla="*/ 10 h 160"/>
                <a:gd name="T4" fmla="*/ 26 w 36"/>
                <a:gd name="T5" fmla="*/ 7 h 160"/>
                <a:gd name="T6" fmla="*/ 24 w 36"/>
                <a:gd name="T7" fmla="*/ 5 h 160"/>
                <a:gd name="T8" fmla="*/ 21 w 36"/>
                <a:gd name="T9" fmla="*/ 2 h 160"/>
                <a:gd name="T10" fmla="*/ 17 w 36"/>
                <a:gd name="T11" fmla="*/ 0 h 160"/>
                <a:gd name="T12" fmla="*/ 10 w 36"/>
                <a:gd name="T13" fmla="*/ 0 h 160"/>
                <a:gd name="T14" fmla="*/ 7 w 36"/>
                <a:gd name="T15" fmla="*/ 3 h 160"/>
                <a:gd name="T16" fmla="*/ 4 w 36"/>
                <a:gd name="T17" fmla="*/ 5 h 160"/>
                <a:gd name="T18" fmla="*/ 2 w 36"/>
                <a:gd name="T19" fmla="*/ 7 h 160"/>
                <a:gd name="T20" fmla="*/ 0 w 36"/>
                <a:gd name="T21" fmla="*/ 12 h 160"/>
                <a:gd name="T22" fmla="*/ 0 w 36"/>
                <a:gd name="T23" fmla="*/ 16 h 160"/>
                <a:gd name="T24" fmla="*/ 7 w 36"/>
                <a:gd name="T25" fmla="*/ 147 h 160"/>
                <a:gd name="T26" fmla="*/ 7 w 36"/>
                <a:gd name="T27" fmla="*/ 150 h 160"/>
                <a:gd name="T28" fmla="*/ 10 w 36"/>
                <a:gd name="T29" fmla="*/ 153 h 160"/>
                <a:gd name="T30" fmla="*/ 12 w 36"/>
                <a:gd name="T31" fmla="*/ 156 h 160"/>
                <a:gd name="T32" fmla="*/ 14 w 36"/>
                <a:gd name="T33" fmla="*/ 159 h 160"/>
                <a:gd name="T34" fmla="*/ 19 w 36"/>
                <a:gd name="T35" fmla="*/ 160 h 160"/>
                <a:gd name="T36" fmla="*/ 26 w 36"/>
                <a:gd name="T37" fmla="*/ 160 h 160"/>
                <a:gd name="T38" fmla="*/ 29 w 36"/>
                <a:gd name="T39" fmla="*/ 157 h 160"/>
                <a:gd name="T40" fmla="*/ 31 w 36"/>
                <a:gd name="T41" fmla="*/ 156 h 160"/>
                <a:gd name="T42" fmla="*/ 34 w 36"/>
                <a:gd name="T43" fmla="*/ 153 h 160"/>
                <a:gd name="T44" fmla="*/ 36 w 36"/>
                <a:gd name="T45" fmla="*/ 149 h 160"/>
                <a:gd name="T46" fmla="*/ 36 w 36"/>
                <a:gd name="T47" fmla="*/ 145 h 160"/>
                <a:gd name="T48" fmla="*/ 29 w 36"/>
                <a:gd name="T49" fmla="*/ 13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 h="160">
                  <a:moveTo>
                    <a:pt x="29" y="13"/>
                  </a:moveTo>
                  <a:lnTo>
                    <a:pt x="29" y="10"/>
                  </a:lnTo>
                  <a:lnTo>
                    <a:pt x="26" y="7"/>
                  </a:lnTo>
                  <a:lnTo>
                    <a:pt x="24" y="5"/>
                  </a:lnTo>
                  <a:lnTo>
                    <a:pt x="21" y="2"/>
                  </a:lnTo>
                  <a:lnTo>
                    <a:pt x="17" y="0"/>
                  </a:lnTo>
                  <a:lnTo>
                    <a:pt x="10" y="0"/>
                  </a:lnTo>
                  <a:lnTo>
                    <a:pt x="7" y="3"/>
                  </a:lnTo>
                  <a:lnTo>
                    <a:pt x="4" y="5"/>
                  </a:lnTo>
                  <a:lnTo>
                    <a:pt x="2" y="7"/>
                  </a:lnTo>
                  <a:lnTo>
                    <a:pt x="0" y="12"/>
                  </a:lnTo>
                  <a:lnTo>
                    <a:pt x="0" y="16"/>
                  </a:lnTo>
                  <a:lnTo>
                    <a:pt x="7" y="147"/>
                  </a:lnTo>
                  <a:lnTo>
                    <a:pt x="7" y="150"/>
                  </a:lnTo>
                  <a:lnTo>
                    <a:pt x="10" y="153"/>
                  </a:lnTo>
                  <a:lnTo>
                    <a:pt x="12" y="156"/>
                  </a:lnTo>
                  <a:lnTo>
                    <a:pt x="14" y="159"/>
                  </a:lnTo>
                  <a:lnTo>
                    <a:pt x="19" y="160"/>
                  </a:lnTo>
                  <a:lnTo>
                    <a:pt x="26" y="160"/>
                  </a:lnTo>
                  <a:lnTo>
                    <a:pt x="29" y="157"/>
                  </a:lnTo>
                  <a:lnTo>
                    <a:pt x="31" y="156"/>
                  </a:lnTo>
                  <a:lnTo>
                    <a:pt x="34" y="153"/>
                  </a:lnTo>
                  <a:lnTo>
                    <a:pt x="36" y="149"/>
                  </a:lnTo>
                  <a:lnTo>
                    <a:pt x="36" y="145"/>
                  </a:lnTo>
                  <a:lnTo>
                    <a:pt x="2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20" name="Freeform 38"/>
            <p:cNvSpPr>
              <a:spLocks/>
            </p:cNvSpPr>
            <p:nvPr/>
          </p:nvSpPr>
          <p:spPr bwMode="auto">
            <a:xfrm>
              <a:off x="533" y="2985"/>
              <a:ext cx="100" cy="119"/>
            </a:xfrm>
            <a:custGeom>
              <a:avLst/>
              <a:gdLst>
                <a:gd name="T0" fmla="*/ 25 w 100"/>
                <a:gd name="T1" fmla="*/ 5 h 119"/>
                <a:gd name="T2" fmla="*/ 22 w 100"/>
                <a:gd name="T3" fmla="*/ 3 h 119"/>
                <a:gd name="T4" fmla="*/ 19 w 100"/>
                <a:gd name="T5" fmla="*/ 1 h 119"/>
                <a:gd name="T6" fmla="*/ 15 w 100"/>
                <a:gd name="T7" fmla="*/ 0 h 119"/>
                <a:gd name="T8" fmla="*/ 12 w 100"/>
                <a:gd name="T9" fmla="*/ 0 h 119"/>
                <a:gd name="T10" fmla="*/ 8 w 100"/>
                <a:gd name="T11" fmla="*/ 1 h 119"/>
                <a:gd name="T12" fmla="*/ 5 w 100"/>
                <a:gd name="T13" fmla="*/ 3 h 119"/>
                <a:gd name="T14" fmla="*/ 2 w 100"/>
                <a:gd name="T15" fmla="*/ 5 h 119"/>
                <a:gd name="T16" fmla="*/ 1 w 100"/>
                <a:gd name="T17" fmla="*/ 8 h 119"/>
                <a:gd name="T18" fmla="*/ 0 w 100"/>
                <a:gd name="T19" fmla="*/ 12 h 119"/>
                <a:gd name="T20" fmla="*/ 0 w 100"/>
                <a:gd name="T21" fmla="*/ 15 h 119"/>
                <a:gd name="T22" fmla="*/ 1 w 100"/>
                <a:gd name="T23" fmla="*/ 19 h 119"/>
                <a:gd name="T24" fmla="*/ 2 w 100"/>
                <a:gd name="T25" fmla="*/ 22 h 119"/>
                <a:gd name="T26" fmla="*/ 75 w 100"/>
                <a:gd name="T27" fmla="*/ 113 h 119"/>
                <a:gd name="T28" fmla="*/ 77 w 100"/>
                <a:gd name="T29" fmla="*/ 116 h 119"/>
                <a:gd name="T30" fmla="*/ 80 w 100"/>
                <a:gd name="T31" fmla="*/ 117 h 119"/>
                <a:gd name="T32" fmla="*/ 84 w 100"/>
                <a:gd name="T33" fmla="*/ 119 h 119"/>
                <a:gd name="T34" fmla="*/ 87 w 100"/>
                <a:gd name="T35" fmla="*/ 119 h 119"/>
                <a:gd name="T36" fmla="*/ 92 w 100"/>
                <a:gd name="T37" fmla="*/ 117 h 119"/>
                <a:gd name="T38" fmla="*/ 94 w 100"/>
                <a:gd name="T39" fmla="*/ 116 h 119"/>
                <a:gd name="T40" fmla="*/ 97 w 100"/>
                <a:gd name="T41" fmla="*/ 113 h 119"/>
                <a:gd name="T42" fmla="*/ 99 w 100"/>
                <a:gd name="T43" fmla="*/ 110 h 119"/>
                <a:gd name="T44" fmla="*/ 100 w 100"/>
                <a:gd name="T45" fmla="*/ 106 h 119"/>
                <a:gd name="T46" fmla="*/ 100 w 100"/>
                <a:gd name="T47" fmla="*/ 103 h 119"/>
                <a:gd name="T48" fmla="*/ 99 w 100"/>
                <a:gd name="T49" fmla="*/ 99 h 119"/>
                <a:gd name="T50" fmla="*/ 97 w 100"/>
                <a:gd name="T51" fmla="*/ 96 h 119"/>
                <a:gd name="T52" fmla="*/ 25 w 100"/>
                <a:gd name="T53" fmla="*/ 5 h 1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 h="119">
                  <a:moveTo>
                    <a:pt x="25" y="5"/>
                  </a:moveTo>
                  <a:lnTo>
                    <a:pt x="22" y="3"/>
                  </a:lnTo>
                  <a:lnTo>
                    <a:pt x="19" y="1"/>
                  </a:lnTo>
                  <a:lnTo>
                    <a:pt x="15" y="0"/>
                  </a:lnTo>
                  <a:lnTo>
                    <a:pt x="12" y="0"/>
                  </a:lnTo>
                  <a:lnTo>
                    <a:pt x="8" y="1"/>
                  </a:lnTo>
                  <a:lnTo>
                    <a:pt x="5" y="3"/>
                  </a:lnTo>
                  <a:lnTo>
                    <a:pt x="2" y="5"/>
                  </a:lnTo>
                  <a:lnTo>
                    <a:pt x="1" y="8"/>
                  </a:lnTo>
                  <a:lnTo>
                    <a:pt x="0" y="12"/>
                  </a:lnTo>
                  <a:lnTo>
                    <a:pt x="0" y="15"/>
                  </a:lnTo>
                  <a:lnTo>
                    <a:pt x="1" y="19"/>
                  </a:lnTo>
                  <a:lnTo>
                    <a:pt x="2" y="22"/>
                  </a:lnTo>
                  <a:lnTo>
                    <a:pt x="75" y="113"/>
                  </a:lnTo>
                  <a:lnTo>
                    <a:pt x="77" y="116"/>
                  </a:lnTo>
                  <a:lnTo>
                    <a:pt x="80" y="117"/>
                  </a:lnTo>
                  <a:lnTo>
                    <a:pt x="84" y="119"/>
                  </a:lnTo>
                  <a:lnTo>
                    <a:pt x="87" y="119"/>
                  </a:lnTo>
                  <a:lnTo>
                    <a:pt x="92" y="117"/>
                  </a:lnTo>
                  <a:lnTo>
                    <a:pt x="94" y="116"/>
                  </a:lnTo>
                  <a:lnTo>
                    <a:pt x="97" y="113"/>
                  </a:lnTo>
                  <a:lnTo>
                    <a:pt x="99" y="110"/>
                  </a:lnTo>
                  <a:lnTo>
                    <a:pt x="100" y="106"/>
                  </a:lnTo>
                  <a:lnTo>
                    <a:pt x="100" y="103"/>
                  </a:lnTo>
                  <a:lnTo>
                    <a:pt x="99" y="99"/>
                  </a:lnTo>
                  <a:lnTo>
                    <a:pt x="97" y="96"/>
                  </a:lnTo>
                  <a:lnTo>
                    <a:pt x="2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21" name="Freeform 39"/>
            <p:cNvSpPr>
              <a:spLocks/>
            </p:cNvSpPr>
            <p:nvPr/>
          </p:nvSpPr>
          <p:spPr bwMode="auto">
            <a:xfrm>
              <a:off x="608" y="2583"/>
              <a:ext cx="32" cy="112"/>
            </a:xfrm>
            <a:custGeom>
              <a:avLst/>
              <a:gdLst>
                <a:gd name="T0" fmla="*/ 0 w 32"/>
                <a:gd name="T1" fmla="*/ 96 h 112"/>
                <a:gd name="T2" fmla="*/ 0 w 32"/>
                <a:gd name="T3" fmla="*/ 100 h 112"/>
                <a:gd name="T4" fmla="*/ 1 w 32"/>
                <a:gd name="T5" fmla="*/ 105 h 112"/>
                <a:gd name="T6" fmla="*/ 4 w 32"/>
                <a:gd name="T7" fmla="*/ 107 h 112"/>
                <a:gd name="T8" fmla="*/ 7 w 32"/>
                <a:gd name="T9" fmla="*/ 109 h 112"/>
                <a:gd name="T10" fmla="*/ 9 w 32"/>
                <a:gd name="T11" fmla="*/ 112 h 112"/>
                <a:gd name="T12" fmla="*/ 17 w 32"/>
                <a:gd name="T13" fmla="*/ 112 h 112"/>
                <a:gd name="T14" fmla="*/ 21 w 32"/>
                <a:gd name="T15" fmla="*/ 110 h 112"/>
                <a:gd name="T16" fmla="*/ 24 w 32"/>
                <a:gd name="T17" fmla="*/ 107 h 112"/>
                <a:gd name="T18" fmla="*/ 25 w 32"/>
                <a:gd name="T19" fmla="*/ 105 h 112"/>
                <a:gd name="T20" fmla="*/ 28 w 32"/>
                <a:gd name="T21" fmla="*/ 102 h 112"/>
                <a:gd name="T22" fmla="*/ 28 w 32"/>
                <a:gd name="T23" fmla="*/ 99 h 112"/>
                <a:gd name="T24" fmla="*/ 32 w 32"/>
                <a:gd name="T25" fmla="*/ 15 h 112"/>
                <a:gd name="T26" fmla="*/ 32 w 32"/>
                <a:gd name="T27" fmla="*/ 11 h 112"/>
                <a:gd name="T28" fmla="*/ 31 w 32"/>
                <a:gd name="T29" fmla="*/ 7 h 112"/>
                <a:gd name="T30" fmla="*/ 28 w 32"/>
                <a:gd name="T31" fmla="*/ 4 h 112"/>
                <a:gd name="T32" fmla="*/ 25 w 32"/>
                <a:gd name="T33" fmla="*/ 3 h 112"/>
                <a:gd name="T34" fmla="*/ 22 w 32"/>
                <a:gd name="T35" fmla="*/ 0 h 112"/>
                <a:gd name="T36" fmla="*/ 15 w 32"/>
                <a:gd name="T37" fmla="*/ 0 h 112"/>
                <a:gd name="T38" fmla="*/ 11 w 32"/>
                <a:gd name="T39" fmla="*/ 1 h 112"/>
                <a:gd name="T40" fmla="*/ 8 w 32"/>
                <a:gd name="T41" fmla="*/ 4 h 112"/>
                <a:gd name="T42" fmla="*/ 7 w 32"/>
                <a:gd name="T43" fmla="*/ 7 h 112"/>
                <a:gd name="T44" fmla="*/ 4 w 32"/>
                <a:gd name="T45" fmla="*/ 10 h 112"/>
                <a:gd name="T46" fmla="*/ 4 w 32"/>
                <a:gd name="T47" fmla="*/ 13 h 112"/>
                <a:gd name="T48" fmla="*/ 0 w 32"/>
                <a:gd name="T49" fmla="*/ 96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 h="112">
                  <a:moveTo>
                    <a:pt x="0" y="96"/>
                  </a:moveTo>
                  <a:lnTo>
                    <a:pt x="0" y="100"/>
                  </a:lnTo>
                  <a:lnTo>
                    <a:pt x="1" y="105"/>
                  </a:lnTo>
                  <a:lnTo>
                    <a:pt x="4" y="107"/>
                  </a:lnTo>
                  <a:lnTo>
                    <a:pt x="7" y="109"/>
                  </a:lnTo>
                  <a:lnTo>
                    <a:pt x="9" y="112"/>
                  </a:lnTo>
                  <a:lnTo>
                    <a:pt x="17" y="112"/>
                  </a:lnTo>
                  <a:lnTo>
                    <a:pt x="21" y="110"/>
                  </a:lnTo>
                  <a:lnTo>
                    <a:pt x="24" y="107"/>
                  </a:lnTo>
                  <a:lnTo>
                    <a:pt x="25" y="105"/>
                  </a:lnTo>
                  <a:lnTo>
                    <a:pt x="28" y="102"/>
                  </a:lnTo>
                  <a:lnTo>
                    <a:pt x="28" y="99"/>
                  </a:lnTo>
                  <a:lnTo>
                    <a:pt x="32" y="15"/>
                  </a:lnTo>
                  <a:lnTo>
                    <a:pt x="32" y="11"/>
                  </a:lnTo>
                  <a:lnTo>
                    <a:pt x="31" y="7"/>
                  </a:lnTo>
                  <a:lnTo>
                    <a:pt x="28" y="4"/>
                  </a:lnTo>
                  <a:lnTo>
                    <a:pt x="25" y="3"/>
                  </a:lnTo>
                  <a:lnTo>
                    <a:pt x="22" y="0"/>
                  </a:lnTo>
                  <a:lnTo>
                    <a:pt x="15" y="0"/>
                  </a:lnTo>
                  <a:lnTo>
                    <a:pt x="11" y="1"/>
                  </a:lnTo>
                  <a:lnTo>
                    <a:pt x="8" y="4"/>
                  </a:lnTo>
                  <a:lnTo>
                    <a:pt x="7" y="7"/>
                  </a:lnTo>
                  <a:lnTo>
                    <a:pt x="4" y="10"/>
                  </a:lnTo>
                  <a:lnTo>
                    <a:pt x="4" y="13"/>
                  </a:lnTo>
                  <a:lnTo>
                    <a:pt x="0"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22" name="Freeform 40"/>
            <p:cNvSpPr>
              <a:spLocks/>
            </p:cNvSpPr>
            <p:nvPr/>
          </p:nvSpPr>
          <p:spPr bwMode="auto">
            <a:xfrm>
              <a:off x="612" y="2601"/>
              <a:ext cx="86" cy="99"/>
            </a:xfrm>
            <a:custGeom>
              <a:avLst/>
              <a:gdLst>
                <a:gd name="T0" fmla="*/ 3 w 86"/>
                <a:gd name="T1" fmla="*/ 77 h 99"/>
                <a:gd name="T2" fmla="*/ 0 w 86"/>
                <a:gd name="T3" fmla="*/ 82 h 99"/>
                <a:gd name="T4" fmla="*/ 0 w 86"/>
                <a:gd name="T5" fmla="*/ 87 h 99"/>
                <a:gd name="T6" fmla="*/ 1 w 86"/>
                <a:gd name="T7" fmla="*/ 91 h 99"/>
                <a:gd name="T8" fmla="*/ 3 w 86"/>
                <a:gd name="T9" fmla="*/ 94 h 99"/>
                <a:gd name="T10" fmla="*/ 5 w 86"/>
                <a:gd name="T11" fmla="*/ 97 h 99"/>
                <a:gd name="T12" fmla="*/ 11 w 86"/>
                <a:gd name="T13" fmla="*/ 99 h 99"/>
                <a:gd name="T14" fmla="*/ 15 w 86"/>
                <a:gd name="T15" fmla="*/ 99 h 99"/>
                <a:gd name="T16" fmla="*/ 20 w 86"/>
                <a:gd name="T17" fmla="*/ 98 h 99"/>
                <a:gd name="T18" fmla="*/ 22 w 86"/>
                <a:gd name="T19" fmla="*/ 97 h 99"/>
                <a:gd name="T20" fmla="*/ 25 w 86"/>
                <a:gd name="T21" fmla="*/ 94 h 99"/>
                <a:gd name="T22" fmla="*/ 83 w 86"/>
                <a:gd name="T23" fmla="*/ 23 h 99"/>
                <a:gd name="T24" fmla="*/ 86 w 86"/>
                <a:gd name="T25" fmla="*/ 17 h 99"/>
                <a:gd name="T26" fmla="*/ 86 w 86"/>
                <a:gd name="T27" fmla="*/ 13 h 99"/>
                <a:gd name="T28" fmla="*/ 85 w 86"/>
                <a:gd name="T29" fmla="*/ 9 h 99"/>
                <a:gd name="T30" fmla="*/ 83 w 86"/>
                <a:gd name="T31" fmla="*/ 6 h 99"/>
                <a:gd name="T32" fmla="*/ 80 w 86"/>
                <a:gd name="T33" fmla="*/ 3 h 99"/>
                <a:gd name="T34" fmla="*/ 75 w 86"/>
                <a:gd name="T35" fmla="*/ 0 h 99"/>
                <a:gd name="T36" fmla="*/ 71 w 86"/>
                <a:gd name="T37" fmla="*/ 0 h 99"/>
                <a:gd name="T38" fmla="*/ 66 w 86"/>
                <a:gd name="T39" fmla="*/ 2 h 99"/>
                <a:gd name="T40" fmla="*/ 63 w 86"/>
                <a:gd name="T41" fmla="*/ 3 h 99"/>
                <a:gd name="T42" fmla="*/ 61 w 86"/>
                <a:gd name="T43" fmla="*/ 6 h 99"/>
                <a:gd name="T44" fmla="*/ 3 w 86"/>
                <a:gd name="T45" fmla="*/ 77 h 9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99">
                  <a:moveTo>
                    <a:pt x="3" y="77"/>
                  </a:moveTo>
                  <a:lnTo>
                    <a:pt x="0" y="82"/>
                  </a:lnTo>
                  <a:lnTo>
                    <a:pt x="0" y="87"/>
                  </a:lnTo>
                  <a:lnTo>
                    <a:pt x="1" y="91"/>
                  </a:lnTo>
                  <a:lnTo>
                    <a:pt x="3" y="94"/>
                  </a:lnTo>
                  <a:lnTo>
                    <a:pt x="5" y="97"/>
                  </a:lnTo>
                  <a:lnTo>
                    <a:pt x="11" y="99"/>
                  </a:lnTo>
                  <a:lnTo>
                    <a:pt x="15" y="99"/>
                  </a:lnTo>
                  <a:lnTo>
                    <a:pt x="20" y="98"/>
                  </a:lnTo>
                  <a:lnTo>
                    <a:pt x="22" y="97"/>
                  </a:lnTo>
                  <a:lnTo>
                    <a:pt x="25" y="94"/>
                  </a:lnTo>
                  <a:lnTo>
                    <a:pt x="83" y="23"/>
                  </a:lnTo>
                  <a:lnTo>
                    <a:pt x="86" y="17"/>
                  </a:lnTo>
                  <a:lnTo>
                    <a:pt x="86" y="13"/>
                  </a:lnTo>
                  <a:lnTo>
                    <a:pt x="85" y="9"/>
                  </a:lnTo>
                  <a:lnTo>
                    <a:pt x="83" y="6"/>
                  </a:lnTo>
                  <a:lnTo>
                    <a:pt x="80" y="3"/>
                  </a:lnTo>
                  <a:lnTo>
                    <a:pt x="75" y="0"/>
                  </a:lnTo>
                  <a:lnTo>
                    <a:pt x="71" y="0"/>
                  </a:lnTo>
                  <a:lnTo>
                    <a:pt x="66" y="2"/>
                  </a:lnTo>
                  <a:lnTo>
                    <a:pt x="63" y="3"/>
                  </a:lnTo>
                  <a:lnTo>
                    <a:pt x="61" y="6"/>
                  </a:lnTo>
                  <a:lnTo>
                    <a:pt x="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23" name="Freeform 41"/>
            <p:cNvSpPr>
              <a:spLocks/>
            </p:cNvSpPr>
            <p:nvPr/>
          </p:nvSpPr>
          <p:spPr bwMode="auto">
            <a:xfrm>
              <a:off x="2010" y="2601"/>
              <a:ext cx="28" cy="112"/>
            </a:xfrm>
            <a:custGeom>
              <a:avLst/>
              <a:gdLst>
                <a:gd name="T0" fmla="*/ 0 w 28"/>
                <a:gd name="T1" fmla="*/ 98 h 112"/>
                <a:gd name="T2" fmla="*/ 0 w 28"/>
                <a:gd name="T3" fmla="*/ 102 h 112"/>
                <a:gd name="T4" fmla="*/ 1 w 28"/>
                <a:gd name="T5" fmla="*/ 105 h 112"/>
                <a:gd name="T6" fmla="*/ 7 w 28"/>
                <a:gd name="T7" fmla="*/ 111 h 112"/>
                <a:gd name="T8" fmla="*/ 10 w 28"/>
                <a:gd name="T9" fmla="*/ 112 h 112"/>
                <a:gd name="T10" fmla="*/ 18 w 28"/>
                <a:gd name="T11" fmla="*/ 112 h 112"/>
                <a:gd name="T12" fmla="*/ 21 w 28"/>
                <a:gd name="T13" fmla="*/ 111 h 112"/>
                <a:gd name="T14" fmla="*/ 27 w 28"/>
                <a:gd name="T15" fmla="*/ 105 h 112"/>
                <a:gd name="T16" fmla="*/ 28 w 28"/>
                <a:gd name="T17" fmla="*/ 102 h 112"/>
                <a:gd name="T18" fmla="*/ 28 w 28"/>
                <a:gd name="T19" fmla="*/ 10 h 112"/>
                <a:gd name="T20" fmla="*/ 27 w 28"/>
                <a:gd name="T21" fmla="*/ 7 h 112"/>
                <a:gd name="T22" fmla="*/ 21 w 28"/>
                <a:gd name="T23" fmla="*/ 2 h 112"/>
                <a:gd name="T24" fmla="*/ 18 w 28"/>
                <a:gd name="T25" fmla="*/ 0 h 112"/>
                <a:gd name="T26" fmla="*/ 10 w 28"/>
                <a:gd name="T27" fmla="*/ 0 h 112"/>
                <a:gd name="T28" fmla="*/ 7 w 28"/>
                <a:gd name="T29" fmla="*/ 2 h 112"/>
                <a:gd name="T30" fmla="*/ 1 w 28"/>
                <a:gd name="T31" fmla="*/ 7 h 112"/>
                <a:gd name="T32" fmla="*/ 0 w 28"/>
                <a:gd name="T33" fmla="*/ 10 h 112"/>
                <a:gd name="T34" fmla="*/ 0 w 28"/>
                <a:gd name="T35" fmla="*/ 14 h 112"/>
                <a:gd name="T36" fmla="*/ 0 w 28"/>
                <a:gd name="T37" fmla="*/ 98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 h="112">
                  <a:moveTo>
                    <a:pt x="0" y="98"/>
                  </a:moveTo>
                  <a:lnTo>
                    <a:pt x="0" y="102"/>
                  </a:lnTo>
                  <a:lnTo>
                    <a:pt x="1" y="105"/>
                  </a:lnTo>
                  <a:lnTo>
                    <a:pt x="7" y="111"/>
                  </a:lnTo>
                  <a:lnTo>
                    <a:pt x="10" y="112"/>
                  </a:lnTo>
                  <a:lnTo>
                    <a:pt x="18" y="112"/>
                  </a:lnTo>
                  <a:lnTo>
                    <a:pt x="21" y="111"/>
                  </a:lnTo>
                  <a:lnTo>
                    <a:pt x="27" y="105"/>
                  </a:lnTo>
                  <a:lnTo>
                    <a:pt x="28" y="102"/>
                  </a:lnTo>
                  <a:lnTo>
                    <a:pt x="28" y="10"/>
                  </a:lnTo>
                  <a:lnTo>
                    <a:pt x="27" y="7"/>
                  </a:lnTo>
                  <a:lnTo>
                    <a:pt x="21" y="2"/>
                  </a:lnTo>
                  <a:lnTo>
                    <a:pt x="18" y="0"/>
                  </a:lnTo>
                  <a:lnTo>
                    <a:pt x="10" y="0"/>
                  </a:lnTo>
                  <a:lnTo>
                    <a:pt x="7" y="2"/>
                  </a:lnTo>
                  <a:lnTo>
                    <a:pt x="1" y="7"/>
                  </a:lnTo>
                  <a:lnTo>
                    <a:pt x="0" y="10"/>
                  </a:lnTo>
                  <a:lnTo>
                    <a:pt x="0" y="14"/>
                  </a:lnTo>
                  <a:lnTo>
                    <a:pt x="0"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24" name="Freeform 42"/>
            <p:cNvSpPr>
              <a:spLocks/>
            </p:cNvSpPr>
            <p:nvPr/>
          </p:nvSpPr>
          <p:spPr bwMode="auto">
            <a:xfrm>
              <a:off x="2014" y="2641"/>
              <a:ext cx="91" cy="85"/>
            </a:xfrm>
            <a:custGeom>
              <a:avLst/>
              <a:gdLst>
                <a:gd name="T0" fmla="*/ 4 w 91"/>
                <a:gd name="T1" fmla="*/ 61 h 85"/>
                <a:gd name="T2" fmla="*/ 3 w 91"/>
                <a:gd name="T3" fmla="*/ 64 h 85"/>
                <a:gd name="T4" fmla="*/ 0 w 91"/>
                <a:gd name="T5" fmla="*/ 66 h 85"/>
                <a:gd name="T6" fmla="*/ 0 w 91"/>
                <a:gd name="T7" fmla="*/ 73 h 85"/>
                <a:gd name="T8" fmla="*/ 2 w 91"/>
                <a:gd name="T9" fmla="*/ 78 h 85"/>
                <a:gd name="T10" fmla="*/ 4 w 91"/>
                <a:gd name="T11" fmla="*/ 81 h 85"/>
                <a:gd name="T12" fmla="*/ 7 w 91"/>
                <a:gd name="T13" fmla="*/ 82 h 85"/>
                <a:gd name="T14" fmla="*/ 10 w 91"/>
                <a:gd name="T15" fmla="*/ 85 h 85"/>
                <a:gd name="T16" fmla="*/ 17 w 91"/>
                <a:gd name="T17" fmla="*/ 85 h 85"/>
                <a:gd name="T18" fmla="*/ 21 w 91"/>
                <a:gd name="T19" fmla="*/ 83 h 85"/>
                <a:gd name="T20" fmla="*/ 24 w 91"/>
                <a:gd name="T21" fmla="*/ 81 h 85"/>
                <a:gd name="T22" fmla="*/ 86 w 91"/>
                <a:gd name="T23" fmla="*/ 24 h 85"/>
                <a:gd name="T24" fmla="*/ 88 w 91"/>
                <a:gd name="T25" fmla="*/ 21 h 85"/>
                <a:gd name="T26" fmla="*/ 91 w 91"/>
                <a:gd name="T27" fmla="*/ 18 h 85"/>
                <a:gd name="T28" fmla="*/ 91 w 91"/>
                <a:gd name="T29" fmla="*/ 11 h 85"/>
                <a:gd name="T30" fmla="*/ 89 w 91"/>
                <a:gd name="T31" fmla="*/ 7 h 85"/>
                <a:gd name="T32" fmla="*/ 86 w 91"/>
                <a:gd name="T33" fmla="*/ 4 h 85"/>
                <a:gd name="T34" fmla="*/ 84 w 91"/>
                <a:gd name="T35" fmla="*/ 3 h 85"/>
                <a:gd name="T36" fmla="*/ 81 w 91"/>
                <a:gd name="T37" fmla="*/ 0 h 85"/>
                <a:gd name="T38" fmla="*/ 74 w 91"/>
                <a:gd name="T39" fmla="*/ 0 h 85"/>
                <a:gd name="T40" fmla="*/ 69 w 91"/>
                <a:gd name="T41" fmla="*/ 1 h 85"/>
                <a:gd name="T42" fmla="*/ 67 w 91"/>
                <a:gd name="T43" fmla="*/ 4 h 85"/>
                <a:gd name="T44" fmla="*/ 4 w 91"/>
                <a:gd name="T45" fmla="*/ 61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1" h="85">
                  <a:moveTo>
                    <a:pt x="4" y="61"/>
                  </a:moveTo>
                  <a:lnTo>
                    <a:pt x="3" y="64"/>
                  </a:lnTo>
                  <a:lnTo>
                    <a:pt x="0" y="66"/>
                  </a:lnTo>
                  <a:lnTo>
                    <a:pt x="0" y="73"/>
                  </a:lnTo>
                  <a:lnTo>
                    <a:pt x="2" y="78"/>
                  </a:lnTo>
                  <a:lnTo>
                    <a:pt x="4" y="81"/>
                  </a:lnTo>
                  <a:lnTo>
                    <a:pt x="7" y="82"/>
                  </a:lnTo>
                  <a:lnTo>
                    <a:pt x="10" y="85"/>
                  </a:lnTo>
                  <a:lnTo>
                    <a:pt x="17" y="85"/>
                  </a:lnTo>
                  <a:lnTo>
                    <a:pt x="21" y="83"/>
                  </a:lnTo>
                  <a:lnTo>
                    <a:pt x="24" y="81"/>
                  </a:lnTo>
                  <a:lnTo>
                    <a:pt x="86" y="24"/>
                  </a:lnTo>
                  <a:lnTo>
                    <a:pt x="88" y="21"/>
                  </a:lnTo>
                  <a:lnTo>
                    <a:pt x="91" y="18"/>
                  </a:lnTo>
                  <a:lnTo>
                    <a:pt x="91" y="11"/>
                  </a:lnTo>
                  <a:lnTo>
                    <a:pt x="89" y="7"/>
                  </a:lnTo>
                  <a:lnTo>
                    <a:pt x="86" y="4"/>
                  </a:lnTo>
                  <a:lnTo>
                    <a:pt x="84" y="3"/>
                  </a:lnTo>
                  <a:lnTo>
                    <a:pt x="81" y="0"/>
                  </a:lnTo>
                  <a:lnTo>
                    <a:pt x="74" y="0"/>
                  </a:lnTo>
                  <a:lnTo>
                    <a:pt x="69" y="1"/>
                  </a:lnTo>
                  <a:lnTo>
                    <a:pt x="67" y="4"/>
                  </a:lnTo>
                  <a:lnTo>
                    <a:pt x="4"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25" name="Freeform 43"/>
            <p:cNvSpPr>
              <a:spLocks/>
            </p:cNvSpPr>
            <p:nvPr/>
          </p:nvSpPr>
          <p:spPr bwMode="auto">
            <a:xfrm>
              <a:off x="630" y="2945"/>
              <a:ext cx="95" cy="82"/>
            </a:xfrm>
            <a:custGeom>
              <a:avLst/>
              <a:gdLst>
                <a:gd name="T0" fmla="*/ 23 w 95"/>
                <a:gd name="T1" fmla="*/ 3 h 82"/>
                <a:gd name="T2" fmla="*/ 17 w 95"/>
                <a:gd name="T3" fmla="*/ 0 h 82"/>
                <a:gd name="T4" fmla="*/ 13 w 95"/>
                <a:gd name="T5" fmla="*/ 0 h 82"/>
                <a:gd name="T6" fmla="*/ 9 w 95"/>
                <a:gd name="T7" fmla="*/ 1 h 82"/>
                <a:gd name="T8" fmla="*/ 6 w 95"/>
                <a:gd name="T9" fmla="*/ 3 h 82"/>
                <a:gd name="T10" fmla="*/ 3 w 95"/>
                <a:gd name="T11" fmla="*/ 6 h 82"/>
                <a:gd name="T12" fmla="*/ 0 w 95"/>
                <a:gd name="T13" fmla="*/ 11 h 82"/>
                <a:gd name="T14" fmla="*/ 0 w 95"/>
                <a:gd name="T15" fmla="*/ 16 h 82"/>
                <a:gd name="T16" fmla="*/ 2 w 95"/>
                <a:gd name="T17" fmla="*/ 20 h 82"/>
                <a:gd name="T18" fmla="*/ 3 w 95"/>
                <a:gd name="T19" fmla="*/ 23 h 82"/>
                <a:gd name="T20" fmla="*/ 6 w 95"/>
                <a:gd name="T21" fmla="*/ 26 h 82"/>
                <a:gd name="T22" fmla="*/ 72 w 95"/>
                <a:gd name="T23" fmla="*/ 79 h 82"/>
                <a:gd name="T24" fmla="*/ 78 w 95"/>
                <a:gd name="T25" fmla="*/ 82 h 82"/>
                <a:gd name="T26" fmla="*/ 82 w 95"/>
                <a:gd name="T27" fmla="*/ 82 h 82"/>
                <a:gd name="T28" fmla="*/ 87 w 95"/>
                <a:gd name="T29" fmla="*/ 81 h 82"/>
                <a:gd name="T30" fmla="*/ 89 w 95"/>
                <a:gd name="T31" fmla="*/ 79 h 82"/>
                <a:gd name="T32" fmla="*/ 92 w 95"/>
                <a:gd name="T33" fmla="*/ 76 h 82"/>
                <a:gd name="T34" fmla="*/ 95 w 95"/>
                <a:gd name="T35" fmla="*/ 71 h 82"/>
                <a:gd name="T36" fmla="*/ 95 w 95"/>
                <a:gd name="T37" fmla="*/ 67 h 82"/>
                <a:gd name="T38" fmla="*/ 94 w 95"/>
                <a:gd name="T39" fmla="*/ 62 h 82"/>
                <a:gd name="T40" fmla="*/ 92 w 95"/>
                <a:gd name="T41" fmla="*/ 59 h 82"/>
                <a:gd name="T42" fmla="*/ 89 w 95"/>
                <a:gd name="T43" fmla="*/ 57 h 82"/>
                <a:gd name="T44" fmla="*/ 23 w 95"/>
                <a:gd name="T45" fmla="*/ 3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5" h="82">
                  <a:moveTo>
                    <a:pt x="23" y="3"/>
                  </a:moveTo>
                  <a:lnTo>
                    <a:pt x="17" y="0"/>
                  </a:lnTo>
                  <a:lnTo>
                    <a:pt x="13" y="0"/>
                  </a:lnTo>
                  <a:lnTo>
                    <a:pt x="9" y="1"/>
                  </a:lnTo>
                  <a:lnTo>
                    <a:pt x="6" y="3"/>
                  </a:lnTo>
                  <a:lnTo>
                    <a:pt x="3" y="6"/>
                  </a:lnTo>
                  <a:lnTo>
                    <a:pt x="0" y="11"/>
                  </a:lnTo>
                  <a:lnTo>
                    <a:pt x="0" y="16"/>
                  </a:lnTo>
                  <a:lnTo>
                    <a:pt x="2" y="20"/>
                  </a:lnTo>
                  <a:lnTo>
                    <a:pt x="3" y="23"/>
                  </a:lnTo>
                  <a:lnTo>
                    <a:pt x="6" y="26"/>
                  </a:lnTo>
                  <a:lnTo>
                    <a:pt x="72" y="79"/>
                  </a:lnTo>
                  <a:lnTo>
                    <a:pt x="78" y="82"/>
                  </a:lnTo>
                  <a:lnTo>
                    <a:pt x="82" y="82"/>
                  </a:lnTo>
                  <a:lnTo>
                    <a:pt x="87" y="81"/>
                  </a:lnTo>
                  <a:lnTo>
                    <a:pt x="89" y="79"/>
                  </a:lnTo>
                  <a:lnTo>
                    <a:pt x="92" y="76"/>
                  </a:lnTo>
                  <a:lnTo>
                    <a:pt x="95" y="71"/>
                  </a:lnTo>
                  <a:lnTo>
                    <a:pt x="95" y="67"/>
                  </a:lnTo>
                  <a:lnTo>
                    <a:pt x="94" y="62"/>
                  </a:lnTo>
                  <a:lnTo>
                    <a:pt x="92" y="59"/>
                  </a:lnTo>
                  <a:lnTo>
                    <a:pt x="89" y="57"/>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6526" name="Freeform 44"/>
            <p:cNvSpPr>
              <a:spLocks/>
            </p:cNvSpPr>
            <p:nvPr/>
          </p:nvSpPr>
          <p:spPr bwMode="auto">
            <a:xfrm>
              <a:off x="626" y="2945"/>
              <a:ext cx="45" cy="122"/>
            </a:xfrm>
            <a:custGeom>
              <a:avLst/>
              <a:gdLst>
                <a:gd name="T0" fmla="*/ 28 w 45"/>
                <a:gd name="T1" fmla="*/ 11 h 122"/>
                <a:gd name="T2" fmla="*/ 25 w 45"/>
                <a:gd name="T3" fmla="*/ 6 h 122"/>
                <a:gd name="T4" fmla="*/ 23 w 45"/>
                <a:gd name="T5" fmla="*/ 3 h 122"/>
                <a:gd name="T6" fmla="*/ 18 w 45"/>
                <a:gd name="T7" fmla="*/ 1 h 122"/>
                <a:gd name="T8" fmla="*/ 16 w 45"/>
                <a:gd name="T9" fmla="*/ 0 h 122"/>
                <a:gd name="T10" fmla="*/ 11 w 45"/>
                <a:gd name="T11" fmla="*/ 0 h 122"/>
                <a:gd name="T12" fmla="*/ 6 w 45"/>
                <a:gd name="T13" fmla="*/ 3 h 122"/>
                <a:gd name="T14" fmla="*/ 3 w 45"/>
                <a:gd name="T15" fmla="*/ 6 h 122"/>
                <a:gd name="T16" fmla="*/ 1 w 45"/>
                <a:gd name="T17" fmla="*/ 10 h 122"/>
                <a:gd name="T18" fmla="*/ 0 w 45"/>
                <a:gd name="T19" fmla="*/ 13 h 122"/>
                <a:gd name="T20" fmla="*/ 0 w 45"/>
                <a:gd name="T21" fmla="*/ 17 h 122"/>
                <a:gd name="T22" fmla="*/ 17 w 45"/>
                <a:gd name="T23" fmla="*/ 110 h 122"/>
                <a:gd name="T24" fmla="*/ 20 w 45"/>
                <a:gd name="T25" fmla="*/ 116 h 122"/>
                <a:gd name="T26" fmla="*/ 23 w 45"/>
                <a:gd name="T27" fmla="*/ 119 h 122"/>
                <a:gd name="T28" fmla="*/ 27 w 45"/>
                <a:gd name="T29" fmla="*/ 120 h 122"/>
                <a:gd name="T30" fmla="*/ 30 w 45"/>
                <a:gd name="T31" fmla="*/ 122 h 122"/>
                <a:gd name="T32" fmla="*/ 34 w 45"/>
                <a:gd name="T33" fmla="*/ 122 h 122"/>
                <a:gd name="T34" fmla="*/ 40 w 45"/>
                <a:gd name="T35" fmla="*/ 119 h 122"/>
                <a:gd name="T36" fmla="*/ 42 w 45"/>
                <a:gd name="T37" fmla="*/ 116 h 122"/>
                <a:gd name="T38" fmla="*/ 44 w 45"/>
                <a:gd name="T39" fmla="*/ 112 h 122"/>
                <a:gd name="T40" fmla="*/ 45 w 45"/>
                <a:gd name="T41" fmla="*/ 109 h 122"/>
                <a:gd name="T42" fmla="*/ 45 w 45"/>
                <a:gd name="T43" fmla="*/ 105 h 122"/>
                <a:gd name="T44" fmla="*/ 28 w 45"/>
                <a:gd name="T45" fmla="*/ 11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5" h="122">
                  <a:moveTo>
                    <a:pt x="28" y="11"/>
                  </a:moveTo>
                  <a:lnTo>
                    <a:pt x="25" y="6"/>
                  </a:lnTo>
                  <a:lnTo>
                    <a:pt x="23" y="3"/>
                  </a:lnTo>
                  <a:lnTo>
                    <a:pt x="18" y="1"/>
                  </a:lnTo>
                  <a:lnTo>
                    <a:pt x="16" y="0"/>
                  </a:lnTo>
                  <a:lnTo>
                    <a:pt x="11" y="0"/>
                  </a:lnTo>
                  <a:lnTo>
                    <a:pt x="6" y="3"/>
                  </a:lnTo>
                  <a:lnTo>
                    <a:pt x="3" y="6"/>
                  </a:lnTo>
                  <a:lnTo>
                    <a:pt x="1" y="10"/>
                  </a:lnTo>
                  <a:lnTo>
                    <a:pt x="0" y="13"/>
                  </a:lnTo>
                  <a:lnTo>
                    <a:pt x="0" y="17"/>
                  </a:lnTo>
                  <a:lnTo>
                    <a:pt x="17" y="110"/>
                  </a:lnTo>
                  <a:lnTo>
                    <a:pt x="20" y="116"/>
                  </a:lnTo>
                  <a:lnTo>
                    <a:pt x="23" y="119"/>
                  </a:lnTo>
                  <a:lnTo>
                    <a:pt x="27" y="120"/>
                  </a:lnTo>
                  <a:lnTo>
                    <a:pt x="30" y="122"/>
                  </a:lnTo>
                  <a:lnTo>
                    <a:pt x="34" y="122"/>
                  </a:lnTo>
                  <a:lnTo>
                    <a:pt x="40" y="119"/>
                  </a:lnTo>
                  <a:lnTo>
                    <a:pt x="42" y="116"/>
                  </a:lnTo>
                  <a:lnTo>
                    <a:pt x="44" y="112"/>
                  </a:lnTo>
                  <a:lnTo>
                    <a:pt x="45" y="109"/>
                  </a:lnTo>
                  <a:lnTo>
                    <a:pt x="45" y="105"/>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grpSp>
        <p:nvGrpSpPr>
          <p:cNvPr id="535597" name="Group 45"/>
          <p:cNvGrpSpPr>
            <a:grpSpLocks/>
          </p:cNvGrpSpPr>
          <p:nvPr/>
        </p:nvGrpSpPr>
        <p:grpSpPr bwMode="auto">
          <a:xfrm>
            <a:off x="728663" y="3095625"/>
            <a:ext cx="4899025" cy="2005013"/>
            <a:chOff x="459" y="2092"/>
            <a:chExt cx="3086" cy="1263"/>
          </a:xfrm>
        </p:grpSpPr>
        <p:sp>
          <p:nvSpPr>
            <p:cNvPr id="186375" name="Rectangle 46"/>
            <p:cNvSpPr>
              <a:spLocks noChangeAspect="1" noChangeArrowheads="1"/>
            </p:cNvSpPr>
            <p:nvPr/>
          </p:nvSpPr>
          <p:spPr bwMode="auto">
            <a:xfrm>
              <a:off x="690" y="2312"/>
              <a:ext cx="39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State</a:t>
              </a:r>
              <a:endParaRPr kumimoji="0" lang="en-US" altLang="tr-TR" sz="2400">
                <a:solidFill>
                  <a:srgbClr val="00FF00"/>
                </a:solidFill>
              </a:endParaRPr>
            </a:p>
          </p:txBody>
        </p:sp>
        <p:sp>
          <p:nvSpPr>
            <p:cNvPr id="186376" name="Rectangle 47"/>
            <p:cNvSpPr>
              <a:spLocks noChangeAspect="1" noChangeArrowheads="1"/>
            </p:cNvSpPr>
            <p:nvPr/>
          </p:nvSpPr>
          <p:spPr bwMode="auto">
            <a:xfrm>
              <a:off x="603" y="2111"/>
              <a:ext cx="639"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Present </a:t>
              </a:r>
              <a:endParaRPr kumimoji="0" lang="en-US" altLang="tr-TR" sz="2400">
                <a:solidFill>
                  <a:srgbClr val="00FF00"/>
                </a:solidFill>
              </a:endParaRPr>
            </a:p>
          </p:txBody>
        </p:sp>
        <p:sp>
          <p:nvSpPr>
            <p:cNvPr id="186377" name="Rectangle 48"/>
            <p:cNvSpPr>
              <a:spLocks noChangeAspect="1" noChangeArrowheads="1"/>
            </p:cNvSpPr>
            <p:nvPr/>
          </p:nvSpPr>
          <p:spPr bwMode="auto">
            <a:xfrm>
              <a:off x="3243" y="2861"/>
              <a:ext cx="10"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78" name="Rectangle 49"/>
            <p:cNvSpPr>
              <a:spLocks noChangeAspect="1" noChangeArrowheads="1"/>
            </p:cNvSpPr>
            <p:nvPr/>
          </p:nvSpPr>
          <p:spPr bwMode="auto">
            <a:xfrm>
              <a:off x="2430" y="2510"/>
              <a:ext cx="5" cy="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79" name="Rectangle 50"/>
            <p:cNvSpPr>
              <a:spLocks noChangeAspect="1" noChangeArrowheads="1"/>
            </p:cNvSpPr>
            <p:nvPr/>
          </p:nvSpPr>
          <p:spPr bwMode="auto">
            <a:xfrm>
              <a:off x="2430" y="2710"/>
              <a:ext cx="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80" name="Rectangle 51"/>
            <p:cNvSpPr>
              <a:spLocks noChangeAspect="1" noChangeArrowheads="1"/>
            </p:cNvSpPr>
            <p:nvPr/>
          </p:nvSpPr>
          <p:spPr bwMode="auto">
            <a:xfrm>
              <a:off x="2430" y="2716"/>
              <a:ext cx="5" cy="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81" name="Rectangle 52"/>
            <p:cNvSpPr>
              <a:spLocks noChangeAspect="1" noChangeArrowheads="1"/>
            </p:cNvSpPr>
            <p:nvPr/>
          </p:nvSpPr>
          <p:spPr bwMode="auto">
            <a:xfrm>
              <a:off x="2430" y="2916"/>
              <a:ext cx="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82" name="Rectangle 53"/>
            <p:cNvSpPr>
              <a:spLocks noChangeAspect="1" noChangeArrowheads="1"/>
            </p:cNvSpPr>
            <p:nvPr/>
          </p:nvSpPr>
          <p:spPr bwMode="auto">
            <a:xfrm>
              <a:off x="2430" y="2922"/>
              <a:ext cx="5" cy="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83" name="Rectangle 54"/>
            <p:cNvSpPr>
              <a:spLocks noChangeAspect="1" noChangeArrowheads="1"/>
            </p:cNvSpPr>
            <p:nvPr/>
          </p:nvSpPr>
          <p:spPr bwMode="auto">
            <a:xfrm>
              <a:off x="2430" y="3126"/>
              <a:ext cx="5" cy="20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84" name="Rectangle 55"/>
            <p:cNvSpPr>
              <a:spLocks noChangeAspect="1" noChangeArrowheads="1"/>
            </p:cNvSpPr>
            <p:nvPr/>
          </p:nvSpPr>
          <p:spPr bwMode="auto">
            <a:xfrm>
              <a:off x="1059" y="231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385" name="Rectangle 56"/>
            <p:cNvSpPr>
              <a:spLocks noChangeAspect="1" noChangeArrowheads="1"/>
            </p:cNvSpPr>
            <p:nvPr/>
          </p:nvSpPr>
          <p:spPr bwMode="auto">
            <a:xfrm>
              <a:off x="1484" y="2111"/>
              <a:ext cx="81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Next State</a:t>
              </a:r>
              <a:endParaRPr kumimoji="0" lang="en-US" altLang="tr-TR" sz="2400">
                <a:solidFill>
                  <a:srgbClr val="00FF00"/>
                </a:solidFill>
              </a:endParaRPr>
            </a:p>
          </p:txBody>
        </p:sp>
        <p:sp>
          <p:nvSpPr>
            <p:cNvPr id="186386" name="Rectangle 57"/>
            <p:cNvSpPr>
              <a:spLocks noChangeAspect="1" noChangeArrowheads="1"/>
            </p:cNvSpPr>
            <p:nvPr/>
          </p:nvSpPr>
          <p:spPr bwMode="auto">
            <a:xfrm>
              <a:off x="2233" y="2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387" name="Rectangle 58"/>
            <p:cNvSpPr>
              <a:spLocks noChangeAspect="1" noChangeArrowheads="1"/>
            </p:cNvSpPr>
            <p:nvPr/>
          </p:nvSpPr>
          <p:spPr bwMode="auto">
            <a:xfrm>
              <a:off x="1484" y="2312"/>
              <a:ext cx="80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x=0     x=1</a:t>
              </a:r>
              <a:endParaRPr kumimoji="0" lang="en-US" altLang="tr-TR" sz="2400">
                <a:solidFill>
                  <a:srgbClr val="00FF00"/>
                </a:solidFill>
              </a:endParaRPr>
            </a:p>
          </p:txBody>
        </p:sp>
        <p:sp>
          <p:nvSpPr>
            <p:cNvPr id="186388" name="Rectangle 59"/>
            <p:cNvSpPr>
              <a:spLocks noChangeAspect="1" noChangeArrowheads="1"/>
            </p:cNvSpPr>
            <p:nvPr/>
          </p:nvSpPr>
          <p:spPr bwMode="auto">
            <a:xfrm>
              <a:off x="2231" y="231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389" name="Rectangle 60"/>
            <p:cNvSpPr>
              <a:spLocks noChangeAspect="1" noChangeArrowheads="1"/>
            </p:cNvSpPr>
            <p:nvPr/>
          </p:nvSpPr>
          <p:spPr bwMode="auto">
            <a:xfrm>
              <a:off x="2719" y="2111"/>
              <a:ext cx="571"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Output</a:t>
              </a:r>
              <a:endParaRPr kumimoji="0" lang="en-US" altLang="tr-TR" sz="2400">
                <a:solidFill>
                  <a:srgbClr val="00FF00"/>
                </a:solidFill>
              </a:endParaRPr>
            </a:p>
          </p:txBody>
        </p:sp>
        <p:sp>
          <p:nvSpPr>
            <p:cNvPr id="186390" name="Rectangle 61"/>
            <p:cNvSpPr>
              <a:spLocks noChangeAspect="1" noChangeArrowheads="1"/>
            </p:cNvSpPr>
            <p:nvPr/>
          </p:nvSpPr>
          <p:spPr bwMode="auto">
            <a:xfrm>
              <a:off x="3251" y="211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391" name="Rectangle 62"/>
            <p:cNvSpPr>
              <a:spLocks noChangeAspect="1" noChangeArrowheads="1"/>
            </p:cNvSpPr>
            <p:nvPr/>
          </p:nvSpPr>
          <p:spPr bwMode="auto">
            <a:xfrm>
              <a:off x="2654" y="2312"/>
              <a:ext cx="71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x=0   x=1</a:t>
              </a:r>
              <a:endParaRPr kumimoji="0" lang="en-US" altLang="tr-TR" sz="2400">
                <a:solidFill>
                  <a:srgbClr val="00FF00"/>
                </a:solidFill>
              </a:endParaRPr>
            </a:p>
          </p:txBody>
        </p:sp>
        <p:sp>
          <p:nvSpPr>
            <p:cNvPr id="186392" name="Rectangle 63"/>
            <p:cNvSpPr>
              <a:spLocks noChangeAspect="1" noChangeArrowheads="1"/>
            </p:cNvSpPr>
            <p:nvPr/>
          </p:nvSpPr>
          <p:spPr bwMode="auto">
            <a:xfrm>
              <a:off x="3316" y="231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393" name="Rectangle 64"/>
            <p:cNvSpPr>
              <a:spLocks noChangeAspect="1" noChangeArrowheads="1"/>
            </p:cNvSpPr>
            <p:nvPr/>
          </p:nvSpPr>
          <p:spPr bwMode="auto">
            <a:xfrm>
              <a:off x="470" y="2094"/>
              <a:ext cx="809"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94" name="Line 65"/>
            <p:cNvSpPr>
              <a:spLocks noChangeAspect="1" noChangeShapeType="1"/>
            </p:cNvSpPr>
            <p:nvPr/>
          </p:nvSpPr>
          <p:spPr bwMode="auto">
            <a:xfrm>
              <a:off x="470" y="2094"/>
              <a:ext cx="80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395" name="Rectangle 66"/>
            <p:cNvSpPr>
              <a:spLocks noChangeAspect="1" noChangeArrowheads="1"/>
            </p:cNvSpPr>
            <p:nvPr/>
          </p:nvSpPr>
          <p:spPr bwMode="auto">
            <a:xfrm>
              <a:off x="1290" y="2094"/>
              <a:ext cx="1139"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96" name="Line 67"/>
            <p:cNvSpPr>
              <a:spLocks noChangeAspect="1" noChangeShapeType="1"/>
            </p:cNvSpPr>
            <p:nvPr/>
          </p:nvSpPr>
          <p:spPr bwMode="auto">
            <a:xfrm>
              <a:off x="1290" y="2094"/>
              <a:ext cx="113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397" name="Rectangle 68"/>
            <p:cNvSpPr>
              <a:spLocks noChangeAspect="1" noChangeArrowheads="1"/>
            </p:cNvSpPr>
            <p:nvPr/>
          </p:nvSpPr>
          <p:spPr bwMode="auto">
            <a:xfrm>
              <a:off x="2429" y="2094"/>
              <a:ext cx="10"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398" name="Line 69"/>
            <p:cNvSpPr>
              <a:spLocks noChangeAspect="1" noChangeShapeType="1"/>
            </p:cNvSpPr>
            <p:nvPr/>
          </p:nvSpPr>
          <p:spPr bwMode="auto">
            <a:xfrm>
              <a:off x="2429" y="2094"/>
              <a:ext cx="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399" name="Line 70"/>
            <p:cNvSpPr>
              <a:spLocks noChangeAspect="1" noChangeShapeType="1"/>
            </p:cNvSpPr>
            <p:nvPr/>
          </p:nvSpPr>
          <p:spPr bwMode="auto">
            <a:xfrm>
              <a:off x="2429" y="2094"/>
              <a:ext cx="0" cy="1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00" name="Rectangle 71"/>
            <p:cNvSpPr>
              <a:spLocks noChangeAspect="1" noChangeArrowheads="1"/>
            </p:cNvSpPr>
            <p:nvPr/>
          </p:nvSpPr>
          <p:spPr bwMode="auto">
            <a:xfrm>
              <a:off x="2439" y="2094"/>
              <a:ext cx="1096"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01" name="Line 72"/>
            <p:cNvSpPr>
              <a:spLocks noChangeAspect="1" noChangeShapeType="1"/>
            </p:cNvSpPr>
            <p:nvPr/>
          </p:nvSpPr>
          <p:spPr bwMode="auto">
            <a:xfrm>
              <a:off x="2439" y="2094"/>
              <a:ext cx="109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02" name="Rectangle 73"/>
            <p:cNvSpPr>
              <a:spLocks noChangeAspect="1" noChangeArrowheads="1"/>
            </p:cNvSpPr>
            <p:nvPr/>
          </p:nvSpPr>
          <p:spPr bwMode="auto">
            <a:xfrm>
              <a:off x="3535" y="2094"/>
              <a:ext cx="10"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03" name="Line 74"/>
            <p:cNvSpPr>
              <a:spLocks noChangeAspect="1" noChangeShapeType="1"/>
            </p:cNvSpPr>
            <p:nvPr/>
          </p:nvSpPr>
          <p:spPr bwMode="auto">
            <a:xfrm>
              <a:off x="3535" y="2094"/>
              <a:ext cx="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04" name="Line 75"/>
            <p:cNvSpPr>
              <a:spLocks noChangeAspect="1" noChangeShapeType="1"/>
            </p:cNvSpPr>
            <p:nvPr/>
          </p:nvSpPr>
          <p:spPr bwMode="auto">
            <a:xfrm>
              <a:off x="3535" y="2094"/>
              <a:ext cx="1" cy="1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05" name="Rectangle 76"/>
            <p:cNvSpPr>
              <a:spLocks noChangeAspect="1" noChangeArrowheads="1"/>
            </p:cNvSpPr>
            <p:nvPr/>
          </p:nvSpPr>
          <p:spPr bwMode="auto">
            <a:xfrm>
              <a:off x="3535" y="2094"/>
              <a:ext cx="10"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06" name="Line 77"/>
            <p:cNvSpPr>
              <a:spLocks noChangeAspect="1" noChangeShapeType="1"/>
            </p:cNvSpPr>
            <p:nvPr/>
          </p:nvSpPr>
          <p:spPr bwMode="auto">
            <a:xfrm>
              <a:off x="3535" y="2094"/>
              <a:ext cx="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07" name="Line 78"/>
            <p:cNvSpPr>
              <a:spLocks noChangeAspect="1" noChangeShapeType="1"/>
            </p:cNvSpPr>
            <p:nvPr/>
          </p:nvSpPr>
          <p:spPr bwMode="auto">
            <a:xfrm>
              <a:off x="3535" y="2094"/>
              <a:ext cx="1" cy="1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08" name="Line 79"/>
            <p:cNvSpPr>
              <a:spLocks noChangeAspect="1" noChangeShapeType="1"/>
            </p:cNvSpPr>
            <p:nvPr/>
          </p:nvSpPr>
          <p:spPr bwMode="auto">
            <a:xfrm>
              <a:off x="2429" y="2104"/>
              <a:ext cx="0" cy="40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09" name="Rectangle 80"/>
            <p:cNvSpPr>
              <a:spLocks noChangeAspect="1" noChangeArrowheads="1"/>
            </p:cNvSpPr>
            <p:nvPr/>
          </p:nvSpPr>
          <p:spPr bwMode="auto">
            <a:xfrm>
              <a:off x="3535" y="2104"/>
              <a:ext cx="10" cy="40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10" name="Line 81"/>
            <p:cNvSpPr>
              <a:spLocks noChangeAspect="1" noChangeShapeType="1"/>
            </p:cNvSpPr>
            <p:nvPr/>
          </p:nvSpPr>
          <p:spPr bwMode="auto">
            <a:xfrm>
              <a:off x="3535" y="2104"/>
              <a:ext cx="1" cy="40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11" name="Rectangle 82"/>
            <p:cNvSpPr>
              <a:spLocks noChangeAspect="1" noChangeArrowheads="1"/>
            </p:cNvSpPr>
            <p:nvPr/>
          </p:nvSpPr>
          <p:spPr bwMode="auto">
            <a:xfrm>
              <a:off x="813" y="2517"/>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a:t>
              </a:r>
              <a:endParaRPr kumimoji="0" lang="en-US" altLang="tr-TR" sz="2400">
                <a:solidFill>
                  <a:srgbClr val="00FF00"/>
                </a:solidFill>
              </a:endParaRPr>
            </a:p>
          </p:txBody>
        </p:sp>
        <p:sp>
          <p:nvSpPr>
            <p:cNvPr id="186412" name="Rectangle 83"/>
            <p:cNvSpPr>
              <a:spLocks noChangeAspect="1" noChangeArrowheads="1"/>
            </p:cNvSpPr>
            <p:nvPr/>
          </p:nvSpPr>
          <p:spPr bwMode="auto">
            <a:xfrm>
              <a:off x="936" y="2517"/>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13" name="Rectangle 84"/>
            <p:cNvSpPr>
              <a:spLocks noChangeAspect="1" noChangeArrowheads="1"/>
            </p:cNvSpPr>
            <p:nvPr/>
          </p:nvSpPr>
          <p:spPr bwMode="auto">
            <a:xfrm>
              <a:off x="1591" y="2517"/>
              <a:ext cx="57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B</a:t>
              </a:r>
              <a:endParaRPr kumimoji="0" lang="en-US" altLang="tr-TR" sz="2400">
                <a:solidFill>
                  <a:srgbClr val="00FF00"/>
                </a:solidFill>
              </a:endParaRPr>
            </a:p>
          </p:txBody>
        </p:sp>
        <p:sp>
          <p:nvSpPr>
            <p:cNvPr id="186414" name="Rectangle 85"/>
            <p:cNvSpPr>
              <a:spLocks noChangeAspect="1" noChangeArrowheads="1"/>
            </p:cNvSpPr>
            <p:nvPr/>
          </p:nvSpPr>
          <p:spPr bwMode="auto">
            <a:xfrm>
              <a:off x="2126" y="2517"/>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15" name="Rectangle 86"/>
            <p:cNvSpPr>
              <a:spLocks noChangeAspect="1" noChangeArrowheads="1"/>
            </p:cNvSpPr>
            <p:nvPr/>
          </p:nvSpPr>
          <p:spPr bwMode="auto">
            <a:xfrm>
              <a:off x="2729" y="2517"/>
              <a:ext cx="55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0        0</a:t>
              </a:r>
              <a:endParaRPr kumimoji="0" lang="en-US" altLang="tr-TR" sz="2400">
                <a:solidFill>
                  <a:srgbClr val="00FF00"/>
                </a:solidFill>
              </a:endParaRPr>
            </a:p>
          </p:txBody>
        </p:sp>
        <p:sp>
          <p:nvSpPr>
            <p:cNvPr id="186416" name="Rectangle 87"/>
            <p:cNvSpPr>
              <a:spLocks noChangeAspect="1" noChangeArrowheads="1"/>
            </p:cNvSpPr>
            <p:nvPr/>
          </p:nvSpPr>
          <p:spPr bwMode="auto">
            <a:xfrm>
              <a:off x="3241" y="2517"/>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17" name="Line 88"/>
            <p:cNvSpPr>
              <a:spLocks noChangeAspect="1" noChangeShapeType="1"/>
            </p:cNvSpPr>
            <p:nvPr/>
          </p:nvSpPr>
          <p:spPr bwMode="auto">
            <a:xfrm>
              <a:off x="468" y="2507"/>
              <a:ext cx="8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18" name="Line 89"/>
            <p:cNvSpPr>
              <a:spLocks noChangeAspect="1" noChangeShapeType="1"/>
            </p:cNvSpPr>
            <p:nvPr/>
          </p:nvSpPr>
          <p:spPr bwMode="auto">
            <a:xfrm>
              <a:off x="1287" y="2507"/>
              <a:ext cx="113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19" name="Line 90"/>
            <p:cNvSpPr>
              <a:spLocks noChangeAspect="1" noChangeShapeType="1"/>
            </p:cNvSpPr>
            <p:nvPr/>
          </p:nvSpPr>
          <p:spPr bwMode="auto">
            <a:xfrm>
              <a:off x="2429" y="2505"/>
              <a:ext cx="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20" name="Line 91"/>
            <p:cNvSpPr>
              <a:spLocks noChangeAspect="1" noChangeShapeType="1"/>
            </p:cNvSpPr>
            <p:nvPr/>
          </p:nvSpPr>
          <p:spPr bwMode="auto">
            <a:xfrm>
              <a:off x="2429" y="2505"/>
              <a:ext cx="0"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21" name="Line 92"/>
            <p:cNvSpPr>
              <a:spLocks noChangeAspect="1" noChangeShapeType="1"/>
            </p:cNvSpPr>
            <p:nvPr/>
          </p:nvSpPr>
          <p:spPr bwMode="auto">
            <a:xfrm>
              <a:off x="2433" y="2505"/>
              <a:ext cx="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22" name="Line 93"/>
            <p:cNvSpPr>
              <a:spLocks noChangeAspect="1" noChangeShapeType="1"/>
            </p:cNvSpPr>
            <p:nvPr/>
          </p:nvSpPr>
          <p:spPr bwMode="auto">
            <a:xfrm>
              <a:off x="2433" y="2505"/>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23" name="Line 94"/>
            <p:cNvSpPr>
              <a:spLocks noChangeAspect="1" noChangeShapeType="1"/>
            </p:cNvSpPr>
            <p:nvPr/>
          </p:nvSpPr>
          <p:spPr bwMode="auto">
            <a:xfrm>
              <a:off x="2439" y="2505"/>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24" name="Line 95"/>
            <p:cNvSpPr>
              <a:spLocks noChangeAspect="1" noChangeShapeType="1"/>
            </p:cNvSpPr>
            <p:nvPr/>
          </p:nvSpPr>
          <p:spPr bwMode="auto">
            <a:xfrm>
              <a:off x="2439" y="2505"/>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25" name="Line 96"/>
            <p:cNvSpPr>
              <a:spLocks noChangeAspect="1" noChangeShapeType="1"/>
            </p:cNvSpPr>
            <p:nvPr/>
          </p:nvSpPr>
          <p:spPr bwMode="auto">
            <a:xfrm>
              <a:off x="2444" y="2507"/>
              <a:ext cx="109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26" name="Line 97"/>
            <p:cNvSpPr>
              <a:spLocks noChangeAspect="1" noChangeShapeType="1"/>
            </p:cNvSpPr>
            <p:nvPr/>
          </p:nvSpPr>
          <p:spPr bwMode="auto">
            <a:xfrm>
              <a:off x="3535" y="2505"/>
              <a:ext cx="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27" name="Line 98"/>
            <p:cNvSpPr>
              <a:spLocks noChangeAspect="1" noChangeShapeType="1"/>
            </p:cNvSpPr>
            <p:nvPr/>
          </p:nvSpPr>
          <p:spPr bwMode="auto">
            <a:xfrm>
              <a:off x="2430" y="2510"/>
              <a:ext cx="1" cy="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28" name="Rectangle 99"/>
            <p:cNvSpPr>
              <a:spLocks noChangeAspect="1" noChangeArrowheads="1"/>
            </p:cNvSpPr>
            <p:nvPr/>
          </p:nvSpPr>
          <p:spPr bwMode="auto">
            <a:xfrm>
              <a:off x="3535" y="2510"/>
              <a:ext cx="10" cy="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29" name="Line 100"/>
            <p:cNvSpPr>
              <a:spLocks noChangeAspect="1" noChangeShapeType="1"/>
            </p:cNvSpPr>
            <p:nvPr/>
          </p:nvSpPr>
          <p:spPr bwMode="auto">
            <a:xfrm>
              <a:off x="3535" y="2510"/>
              <a:ext cx="1" cy="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30" name="Rectangle 101"/>
            <p:cNvSpPr>
              <a:spLocks noChangeAspect="1" noChangeArrowheads="1"/>
            </p:cNvSpPr>
            <p:nvPr/>
          </p:nvSpPr>
          <p:spPr bwMode="auto">
            <a:xfrm>
              <a:off x="817" y="2722"/>
              <a:ext cx="12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B</a:t>
              </a:r>
              <a:endParaRPr kumimoji="0" lang="en-US" altLang="tr-TR" sz="2400">
                <a:solidFill>
                  <a:srgbClr val="00FF00"/>
                </a:solidFill>
              </a:endParaRPr>
            </a:p>
          </p:txBody>
        </p:sp>
        <p:sp>
          <p:nvSpPr>
            <p:cNvPr id="186431" name="Rectangle 102"/>
            <p:cNvSpPr>
              <a:spLocks noChangeAspect="1" noChangeArrowheads="1"/>
            </p:cNvSpPr>
            <p:nvPr/>
          </p:nvSpPr>
          <p:spPr bwMode="auto">
            <a:xfrm>
              <a:off x="931" y="272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32" name="Rectangle 103"/>
            <p:cNvSpPr>
              <a:spLocks noChangeAspect="1" noChangeArrowheads="1"/>
            </p:cNvSpPr>
            <p:nvPr/>
          </p:nvSpPr>
          <p:spPr bwMode="auto">
            <a:xfrm>
              <a:off x="1586" y="2722"/>
              <a:ext cx="58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C</a:t>
              </a:r>
              <a:endParaRPr kumimoji="0" lang="en-US" altLang="tr-TR" sz="2400">
                <a:solidFill>
                  <a:srgbClr val="00FF00"/>
                </a:solidFill>
              </a:endParaRPr>
            </a:p>
          </p:txBody>
        </p:sp>
        <p:sp>
          <p:nvSpPr>
            <p:cNvPr id="186433" name="Rectangle 104"/>
            <p:cNvSpPr>
              <a:spLocks noChangeAspect="1" noChangeArrowheads="1"/>
            </p:cNvSpPr>
            <p:nvPr/>
          </p:nvSpPr>
          <p:spPr bwMode="auto">
            <a:xfrm>
              <a:off x="2729" y="2722"/>
              <a:ext cx="55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0        0</a:t>
              </a:r>
              <a:endParaRPr kumimoji="0" lang="en-US" altLang="tr-TR" sz="2400">
                <a:solidFill>
                  <a:srgbClr val="00FF00"/>
                </a:solidFill>
              </a:endParaRPr>
            </a:p>
          </p:txBody>
        </p:sp>
        <p:sp>
          <p:nvSpPr>
            <p:cNvPr id="186434" name="Rectangle 105"/>
            <p:cNvSpPr>
              <a:spLocks noChangeAspect="1" noChangeArrowheads="1"/>
            </p:cNvSpPr>
            <p:nvPr/>
          </p:nvSpPr>
          <p:spPr bwMode="auto">
            <a:xfrm>
              <a:off x="3241" y="272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35" name="Rectangle 106"/>
            <p:cNvSpPr>
              <a:spLocks noChangeAspect="1" noChangeArrowheads="1"/>
            </p:cNvSpPr>
            <p:nvPr/>
          </p:nvSpPr>
          <p:spPr bwMode="auto">
            <a:xfrm>
              <a:off x="470" y="2710"/>
              <a:ext cx="81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36" name="Rectangle 107"/>
            <p:cNvSpPr>
              <a:spLocks noChangeAspect="1" noChangeArrowheads="1"/>
            </p:cNvSpPr>
            <p:nvPr/>
          </p:nvSpPr>
          <p:spPr bwMode="auto">
            <a:xfrm>
              <a:off x="1287" y="2710"/>
              <a:ext cx="1143"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37" name="Line 108"/>
            <p:cNvSpPr>
              <a:spLocks noChangeAspect="1" noChangeShapeType="1"/>
            </p:cNvSpPr>
            <p:nvPr/>
          </p:nvSpPr>
          <p:spPr bwMode="auto">
            <a:xfrm>
              <a:off x="2430" y="2710"/>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38" name="Line 109"/>
            <p:cNvSpPr>
              <a:spLocks noChangeAspect="1" noChangeShapeType="1"/>
            </p:cNvSpPr>
            <p:nvPr/>
          </p:nvSpPr>
          <p:spPr bwMode="auto">
            <a:xfrm>
              <a:off x="2430" y="2710"/>
              <a:ext cx="1" cy="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39" name="Rectangle 110"/>
            <p:cNvSpPr>
              <a:spLocks noChangeAspect="1" noChangeArrowheads="1"/>
            </p:cNvSpPr>
            <p:nvPr/>
          </p:nvSpPr>
          <p:spPr bwMode="auto">
            <a:xfrm>
              <a:off x="2435" y="2710"/>
              <a:ext cx="110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40" name="Rectangle 111"/>
            <p:cNvSpPr>
              <a:spLocks noChangeAspect="1" noChangeArrowheads="1"/>
            </p:cNvSpPr>
            <p:nvPr/>
          </p:nvSpPr>
          <p:spPr bwMode="auto">
            <a:xfrm>
              <a:off x="3535" y="2710"/>
              <a:ext cx="1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41" name="Line 112"/>
            <p:cNvSpPr>
              <a:spLocks noChangeAspect="1" noChangeShapeType="1"/>
            </p:cNvSpPr>
            <p:nvPr/>
          </p:nvSpPr>
          <p:spPr bwMode="auto">
            <a:xfrm>
              <a:off x="3535" y="2710"/>
              <a:ext cx="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42" name="Line 113"/>
            <p:cNvSpPr>
              <a:spLocks noChangeAspect="1" noChangeShapeType="1"/>
            </p:cNvSpPr>
            <p:nvPr/>
          </p:nvSpPr>
          <p:spPr bwMode="auto">
            <a:xfrm>
              <a:off x="2430" y="2716"/>
              <a:ext cx="1" cy="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43" name="Rectangle 114"/>
            <p:cNvSpPr>
              <a:spLocks noChangeAspect="1" noChangeArrowheads="1"/>
            </p:cNvSpPr>
            <p:nvPr/>
          </p:nvSpPr>
          <p:spPr bwMode="auto">
            <a:xfrm>
              <a:off x="3535" y="2716"/>
              <a:ext cx="10" cy="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44" name="Line 115"/>
            <p:cNvSpPr>
              <a:spLocks noChangeAspect="1" noChangeShapeType="1"/>
            </p:cNvSpPr>
            <p:nvPr/>
          </p:nvSpPr>
          <p:spPr bwMode="auto">
            <a:xfrm>
              <a:off x="3535" y="2716"/>
              <a:ext cx="1" cy="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45" name="Rectangle 116"/>
            <p:cNvSpPr>
              <a:spLocks noChangeAspect="1" noChangeArrowheads="1"/>
            </p:cNvSpPr>
            <p:nvPr/>
          </p:nvSpPr>
          <p:spPr bwMode="auto">
            <a:xfrm>
              <a:off x="813" y="2928"/>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C</a:t>
              </a:r>
              <a:endParaRPr kumimoji="0" lang="en-US" altLang="tr-TR" sz="2400">
                <a:solidFill>
                  <a:srgbClr val="00FF00"/>
                </a:solidFill>
              </a:endParaRPr>
            </a:p>
          </p:txBody>
        </p:sp>
        <p:sp>
          <p:nvSpPr>
            <p:cNvPr id="186446" name="Rectangle 117"/>
            <p:cNvSpPr>
              <a:spLocks noChangeAspect="1" noChangeArrowheads="1"/>
            </p:cNvSpPr>
            <p:nvPr/>
          </p:nvSpPr>
          <p:spPr bwMode="auto">
            <a:xfrm>
              <a:off x="936" y="292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47" name="Rectangle 118"/>
            <p:cNvSpPr>
              <a:spLocks noChangeAspect="1" noChangeArrowheads="1"/>
            </p:cNvSpPr>
            <p:nvPr/>
          </p:nvSpPr>
          <p:spPr bwMode="auto">
            <a:xfrm>
              <a:off x="1586" y="2928"/>
              <a:ext cx="58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D       C</a:t>
              </a:r>
              <a:endParaRPr kumimoji="0" lang="en-US" altLang="tr-TR" sz="2400">
                <a:solidFill>
                  <a:srgbClr val="00FF00"/>
                </a:solidFill>
              </a:endParaRPr>
            </a:p>
          </p:txBody>
        </p:sp>
        <p:sp>
          <p:nvSpPr>
            <p:cNvPr id="186448" name="Rectangle 119"/>
            <p:cNvSpPr>
              <a:spLocks noChangeAspect="1" noChangeArrowheads="1"/>
            </p:cNvSpPr>
            <p:nvPr/>
          </p:nvSpPr>
          <p:spPr bwMode="auto">
            <a:xfrm>
              <a:off x="2129" y="292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49" name="Rectangle 120"/>
            <p:cNvSpPr>
              <a:spLocks noChangeAspect="1" noChangeArrowheads="1"/>
            </p:cNvSpPr>
            <p:nvPr/>
          </p:nvSpPr>
          <p:spPr bwMode="auto">
            <a:xfrm>
              <a:off x="2729" y="2928"/>
              <a:ext cx="55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0        0</a:t>
              </a:r>
              <a:endParaRPr kumimoji="0" lang="en-US" altLang="tr-TR" sz="2400">
                <a:solidFill>
                  <a:srgbClr val="00FF00"/>
                </a:solidFill>
              </a:endParaRPr>
            </a:p>
          </p:txBody>
        </p:sp>
        <p:sp>
          <p:nvSpPr>
            <p:cNvPr id="186450" name="Rectangle 121"/>
            <p:cNvSpPr>
              <a:spLocks noChangeAspect="1" noChangeArrowheads="1"/>
            </p:cNvSpPr>
            <p:nvPr/>
          </p:nvSpPr>
          <p:spPr bwMode="auto">
            <a:xfrm>
              <a:off x="3241" y="2928"/>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51" name="Rectangle 122"/>
            <p:cNvSpPr>
              <a:spLocks noChangeAspect="1" noChangeArrowheads="1"/>
            </p:cNvSpPr>
            <p:nvPr/>
          </p:nvSpPr>
          <p:spPr bwMode="auto">
            <a:xfrm>
              <a:off x="470" y="2916"/>
              <a:ext cx="81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52" name="Line 123"/>
            <p:cNvSpPr>
              <a:spLocks noChangeAspect="1" noChangeShapeType="1"/>
            </p:cNvSpPr>
            <p:nvPr/>
          </p:nvSpPr>
          <p:spPr bwMode="auto">
            <a:xfrm>
              <a:off x="470" y="2916"/>
              <a:ext cx="8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53" name="Rectangle 124"/>
            <p:cNvSpPr>
              <a:spLocks noChangeAspect="1" noChangeArrowheads="1"/>
            </p:cNvSpPr>
            <p:nvPr/>
          </p:nvSpPr>
          <p:spPr bwMode="auto">
            <a:xfrm>
              <a:off x="1287" y="2916"/>
              <a:ext cx="1143"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54" name="Line 125"/>
            <p:cNvSpPr>
              <a:spLocks noChangeAspect="1" noChangeShapeType="1"/>
            </p:cNvSpPr>
            <p:nvPr/>
          </p:nvSpPr>
          <p:spPr bwMode="auto">
            <a:xfrm>
              <a:off x="1287" y="2916"/>
              <a:ext cx="114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55" name="Line 126"/>
            <p:cNvSpPr>
              <a:spLocks noChangeAspect="1" noChangeShapeType="1"/>
            </p:cNvSpPr>
            <p:nvPr/>
          </p:nvSpPr>
          <p:spPr bwMode="auto">
            <a:xfrm>
              <a:off x="2430" y="2916"/>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56" name="Line 127"/>
            <p:cNvSpPr>
              <a:spLocks noChangeAspect="1" noChangeShapeType="1"/>
            </p:cNvSpPr>
            <p:nvPr/>
          </p:nvSpPr>
          <p:spPr bwMode="auto">
            <a:xfrm>
              <a:off x="2430" y="2916"/>
              <a:ext cx="1" cy="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57" name="Rectangle 128"/>
            <p:cNvSpPr>
              <a:spLocks noChangeAspect="1" noChangeArrowheads="1"/>
            </p:cNvSpPr>
            <p:nvPr/>
          </p:nvSpPr>
          <p:spPr bwMode="auto">
            <a:xfrm>
              <a:off x="2435" y="2916"/>
              <a:ext cx="110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58" name="Line 129"/>
            <p:cNvSpPr>
              <a:spLocks noChangeAspect="1" noChangeShapeType="1"/>
            </p:cNvSpPr>
            <p:nvPr/>
          </p:nvSpPr>
          <p:spPr bwMode="auto">
            <a:xfrm>
              <a:off x="2435" y="2916"/>
              <a:ext cx="1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59" name="Rectangle 130"/>
            <p:cNvSpPr>
              <a:spLocks noChangeAspect="1" noChangeArrowheads="1"/>
            </p:cNvSpPr>
            <p:nvPr/>
          </p:nvSpPr>
          <p:spPr bwMode="auto">
            <a:xfrm>
              <a:off x="3535" y="2916"/>
              <a:ext cx="1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60" name="Line 131"/>
            <p:cNvSpPr>
              <a:spLocks noChangeAspect="1" noChangeShapeType="1"/>
            </p:cNvSpPr>
            <p:nvPr/>
          </p:nvSpPr>
          <p:spPr bwMode="auto">
            <a:xfrm>
              <a:off x="3535" y="2916"/>
              <a:ext cx="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61" name="Line 132"/>
            <p:cNvSpPr>
              <a:spLocks noChangeAspect="1" noChangeShapeType="1"/>
            </p:cNvSpPr>
            <p:nvPr/>
          </p:nvSpPr>
          <p:spPr bwMode="auto">
            <a:xfrm>
              <a:off x="2430" y="2922"/>
              <a:ext cx="1" cy="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62" name="Rectangle 133"/>
            <p:cNvSpPr>
              <a:spLocks noChangeAspect="1" noChangeArrowheads="1"/>
            </p:cNvSpPr>
            <p:nvPr/>
          </p:nvSpPr>
          <p:spPr bwMode="auto">
            <a:xfrm>
              <a:off x="3535" y="2922"/>
              <a:ext cx="10" cy="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63" name="Line 134"/>
            <p:cNvSpPr>
              <a:spLocks noChangeAspect="1" noChangeShapeType="1"/>
            </p:cNvSpPr>
            <p:nvPr/>
          </p:nvSpPr>
          <p:spPr bwMode="auto">
            <a:xfrm>
              <a:off x="3535" y="2922"/>
              <a:ext cx="1" cy="2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64" name="Rectangle 135"/>
            <p:cNvSpPr>
              <a:spLocks noChangeAspect="1" noChangeArrowheads="1"/>
            </p:cNvSpPr>
            <p:nvPr/>
          </p:nvSpPr>
          <p:spPr bwMode="auto">
            <a:xfrm>
              <a:off x="813" y="3134"/>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D</a:t>
              </a:r>
              <a:endParaRPr kumimoji="0" lang="en-US" altLang="tr-TR" sz="2400">
                <a:solidFill>
                  <a:srgbClr val="00FF00"/>
                </a:solidFill>
              </a:endParaRPr>
            </a:p>
          </p:txBody>
        </p:sp>
        <p:sp>
          <p:nvSpPr>
            <p:cNvPr id="186465" name="Rectangle 136"/>
            <p:cNvSpPr>
              <a:spLocks noChangeAspect="1" noChangeArrowheads="1"/>
            </p:cNvSpPr>
            <p:nvPr/>
          </p:nvSpPr>
          <p:spPr bwMode="auto">
            <a:xfrm>
              <a:off x="936" y="3134"/>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66" name="Rectangle 137"/>
            <p:cNvSpPr>
              <a:spLocks noChangeAspect="1" noChangeArrowheads="1"/>
            </p:cNvSpPr>
            <p:nvPr/>
          </p:nvSpPr>
          <p:spPr bwMode="auto">
            <a:xfrm>
              <a:off x="1591" y="3134"/>
              <a:ext cx="57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B</a:t>
              </a:r>
              <a:endParaRPr kumimoji="0" lang="en-US" altLang="tr-TR" sz="2400">
                <a:solidFill>
                  <a:srgbClr val="00FF00"/>
                </a:solidFill>
              </a:endParaRPr>
            </a:p>
          </p:txBody>
        </p:sp>
        <p:sp>
          <p:nvSpPr>
            <p:cNvPr id="186467" name="Rectangle 138"/>
            <p:cNvSpPr>
              <a:spLocks noChangeAspect="1" noChangeArrowheads="1"/>
            </p:cNvSpPr>
            <p:nvPr/>
          </p:nvSpPr>
          <p:spPr bwMode="auto">
            <a:xfrm>
              <a:off x="2126" y="3134"/>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68" name="Rectangle 139"/>
            <p:cNvSpPr>
              <a:spLocks noChangeAspect="1" noChangeArrowheads="1"/>
            </p:cNvSpPr>
            <p:nvPr/>
          </p:nvSpPr>
          <p:spPr bwMode="auto">
            <a:xfrm>
              <a:off x="2729" y="3134"/>
              <a:ext cx="55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0        1</a:t>
              </a:r>
              <a:endParaRPr kumimoji="0" lang="en-US" altLang="tr-TR" sz="2400">
                <a:solidFill>
                  <a:srgbClr val="00FF00"/>
                </a:solidFill>
              </a:endParaRPr>
            </a:p>
          </p:txBody>
        </p:sp>
        <p:sp>
          <p:nvSpPr>
            <p:cNvPr id="186469" name="Rectangle 140"/>
            <p:cNvSpPr>
              <a:spLocks noChangeAspect="1" noChangeArrowheads="1"/>
            </p:cNvSpPr>
            <p:nvPr/>
          </p:nvSpPr>
          <p:spPr bwMode="auto">
            <a:xfrm>
              <a:off x="3241" y="3134"/>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6470" name="Line 141"/>
            <p:cNvSpPr>
              <a:spLocks noChangeAspect="1" noChangeShapeType="1"/>
            </p:cNvSpPr>
            <p:nvPr/>
          </p:nvSpPr>
          <p:spPr bwMode="auto">
            <a:xfrm>
              <a:off x="470" y="3122"/>
              <a:ext cx="8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71" name="Line 142"/>
            <p:cNvSpPr>
              <a:spLocks noChangeAspect="1" noChangeShapeType="1"/>
            </p:cNvSpPr>
            <p:nvPr/>
          </p:nvSpPr>
          <p:spPr bwMode="auto">
            <a:xfrm>
              <a:off x="1287" y="3122"/>
              <a:ext cx="114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72" name="Line 143"/>
            <p:cNvSpPr>
              <a:spLocks noChangeAspect="1" noChangeShapeType="1"/>
            </p:cNvSpPr>
            <p:nvPr/>
          </p:nvSpPr>
          <p:spPr bwMode="auto">
            <a:xfrm>
              <a:off x="2430" y="3122"/>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73" name="Line 144"/>
            <p:cNvSpPr>
              <a:spLocks noChangeAspect="1" noChangeShapeType="1"/>
            </p:cNvSpPr>
            <p:nvPr/>
          </p:nvSpPr>
          <p:spPr bwMode="auto">
            <a:xfrm>
              <a:off x="2430" y="3122"/>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74" name="Line 145"/>
            <p:cNvSpPr>
              <a:spLocks noChangeAspect="1" noChangeShapeType="1"/>
            </p:cNvSpPr>
            <p:nvPr/>
          </p:nvSpPr>
          <p:spPr bwMode="auto">
            <a:xfrm>
              <a:off x="2435" y="3122"/>
              <a:ext cx="110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75" name="Line 146"/>
            <p:cNvSpPr>
              <a:spLocks noChangeAspect="1" noChangeShapeType="1"/>
            </p:cNvSpPr>
            <p:nvPr/>
          </p:nvSpPr>
          <p:spPr bwMode="auto">
            <a:xfrm>
              <a:off x="3535" y="3122"/>
              <a:ext cx="1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76" name="Line 147"/>
            <p:cNvSpPr>
              <a:spLocks noChangeAspect="1" noChangeShapeType="1"/>
            </p:cNvSpPr>
            <p:nvPr/>
          </p:nvSpPr>
          <p:spPr bwMode="auto">
            <a:xfrm>
              <a:off x="459" y="3328"/>
              <a:ext cx="82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77" name="Line 148"/>
            <p:cNvSpPr>
              <a:spLocks noChangeAspect="1" noChangeShapeType="1"/>
            </p:cNvSpPr>
            <p:nvPr/>
          </p:nvSpPr>
          <p:spPr bwMode="auto">
            <a:xfrm>
              <a:off x="1287" y="3328"/>
              <a:ext cx="1143"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78" name="Line 149"/>
            <p:cNvSpPr>
              <a:spLocks noChangeAspect="1" noChangeShapeType="1"/>
            </p:cNvSpPr>
            <p:nvPr/>
          </p:nvSpPr>
          <p:spPr bwMode="auto">
            <a:xfrm>
              <a:off x="2430" y="3126"/>
              <a:ext cx="1" cy="20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79" name="Line 150"/>
            <p:cNvSpPr>
              <a:spLocks noChangeAspect="1" noChangeShapeType="1"/>
            </p:cNvSpPr>
            <p:nvPr/>
          </p:nvSpPr>
          <p:spPr bwMode="auto">
            <a:xfrm>
              <a:off x="2430" y="3328"/>
              <a:ext cx="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80" name="Line 151"/>
            <p:cNvSpPr>
              <a:spLocks noChangeAspect="1" noChangeShapeType="1"/>
            </p:cNvSpPr>
            <p:nvPr/>
          </p:nvSpPr>
          <p:spPr bwMode="auto">
            <a:xfrm>
              <a:off x="2430" y="3328"/>
              <a:ext cx="1"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81" name="Line 152"/>
            <p:cNvSpPr>
              <a:spLocks noChangeAspect="1" noChangeShapeType="1"/>
            </p:cNvSpPr>
            <p:nvPr/>
          </p:nvSpPr>
          <p:spPr bwMode="auto">
            <a:xfrm>
              <a:off x="2435" y="3328"/>
              <a:ext cx="11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82" name="Rectangle 153"/>
            <p:cNvSpPr>
              <a:spLocks noChangeAspect="1" noChangeArrowheads="1"/>
            </p:cNvSpPr>
            <p:nvPr/>
          </p:nvSpPr>
          <p:spPr bwMode="auto">
            <a:xfrm>
              <a:off x="3535" y="3126"/>
              <a:ext cx="10" cy="20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6483" name="Line 154"/>
            <p:cNvSpPr>
              <a:spLocks noChangeAspect="1" noChangeShapeType="1"/>
            </p:cNvSpPr>
            <p:nvPr/>
          </p:nvSpPr>
          <p:spPr bwMode="auto">
            <a:xfrm>
              <a:off x="3535" y="3126"/>
              <a:ext cx="1" cy="20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84" name="Line 155"/>
            <p:cNvSpPr>
              <a:spLocks noChangeAspect="1" noChangeShapeType="1"/>
            </p:cNvSpPr>
            <p:nvPr/>
          </p:nvSpPr>
          <p:spPr bwMode="auto">
            <a:xfrm>
              <a:off x="3535" y="3328"/>
              <a:ext cx="1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6485" name="Line 156"/>
            <p:cNvSpPr>
              <a:spLocks noChangeShapeType="1"/>
            </p:cNvSpPr>
            <p:nvPr/>
          </p:nvSpPr>
          <p:spPr bwMode="auto">
            <a:xfrm>
              <a:off x="1335" y="2104"/>
              <a:ext cx="0" cy="1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86486" name="Line 157"/>
            <p:cNvSpPr>
              <a:spLocks noChangeShapeType="1"/>
            </p:cNvSpPr>
            <p:nvPr/>
          </p:nvSpPr>
          <p:spPr bwMode="auto">
            <a:xfrm>
              <a:off x="462" y="2092"/>
              <a:ext cx="0" cy="123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5555">
                                            <p:txEl>
                                              <p:pRg st="0" end="0"/>
                                            </p:txEl>
                                          </p:spTgt>
                                        </p:tgtEl>
                                        <p:attrNameLst>
                                          <p:attrName>style.visibility</p:attrName>
                                        </p:attrNameLst>
                                      </p:cBhvr>
                                      <p:to>
                                        <p:strVal val="visible"/>
                                      </p:to>
                                    </p:set>
                                    <p:animEffect transition="in" filter="dissolve">
                                      <p:cBhvr>
                                        <p:cTn id="7" dur="500"/>
                                        <p:tgtEl>
                                          <p:spTgt spid="5355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5556"/>
                                        </p:tgtEl>
                                        <p:attrNameLst>
                                          <p:attrName>style.visibility</p:attrName>
                                        </p:attrNameLst>
                                      </p:cBhvr>
                                      <p:to>
                                        <p:strVal val="visible"/>
                                      </p:to>
                                    </p:set>
                                    <p:animEffect transition="in" filter="dissolve">
                                      <p:cBhvr>
                                        <p:cTn id="12" dur="500"/>
                                        <p:tgtEl>
                                          <p:spTgt spid="53555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35555">
                                            <p:txEl>
                                              <p:pRg st="1" end="1"/>
                                            </p:txEl>
                                          </p:spTgt>
                                        </p:tgtEl>
                                        <p:attrNameLst>
                                          <p:attrName>style.visibility</p:attrName>
                                        </p:attrNameLst>
                                      </p:cBhvr>
                                      <p:to>
                                        <p:strVal val="visible"/>
                                      </p:to>
                                    </p:set>
                                    <p:animEffect transition="in" filter="dissolve">
                                      <p:cBhvr>
                                        <p:cTn id="17" dur="500"/>
                                        <p:tgtEl>
                                          <p:spTgt spid="535555">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5597"/>
                                        </p:tgtEl>
                                        <p:attrNameLst>
                                          <p:attrName>style.visibility</p:attrName>
                                        </p:attrNameLst>
                                      </p:cBhvr>
                                      <p:to>
                                        <p:strVal val="visible"/>
                                      </p:to>
                                    </p:set>
                                    <p:animEffect transition="in" filter="dissolve">
                                      <p:cBhvr>
                                        <p:cTn id="22" dur="500"/>
                                        <p:tgtEl>
                                          <p:spTgt spid="5355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35555">
                                            <p:txEl>
                                              <p:pRg st="8" end="8"/>
                                            </p:txEl>
                                          </p:spTgt>
                                        </p:tgtEl>
                                        <p:attrNameLst>
                                          <p:attrName>style.visibility</p:attrName>
                                        </p:attrNameLst>
                                      </p:cBhvr>
                                      <p:to>
                                        <p:strVal val="visible"/>
                                      </p:to>
                                    </p:set>
                                    <p:animEffect transition="in" filter="dissolve">
                                      <p:cBhvr>
                                        <p:cTn id="27" dur="500"/>
                                        <p:tgtEl>
                                          <p:spTgt spid="53555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5555" grpId="0" build="p"/>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85D20CBE-8AF7-49EE-9114-C36E5675B496}" type="slidenum">
              <a:rPr kumimoji="0" lang="en-US" altLang="tr-TR" sz="1200" smtClean="0"/>
              <a:pPr>
                <a:spcBef>
                  <a:spcPct val="50000"/>
                </a:spcBef>
                <a:buFontTx/>
                <a:buNone/>
              </a:pPr>
              <a:t>152</a:t>
            </a:fld>
            <a:endParaRPr kumimoji="0" lang="en-US" altLang="tr-TR" sz="1200" smtClean="0"/>
          </a:p>
        </p:txBody>
      </p:sp>
      <p:sp>
        <p:nvSpPr>
          <p:cNvPr id="187395" name="Rectangle 2"/>
          <p:cNvSpPr>
            <a:spLocks noGrp="1" noChangeArrowheads="1"/>
          </p:cNvSpPr>
          <p:nvPr>
            <p:ph type="title"/>
          </p:nvPr>
        </p:nvSpPr>
        <p:spPr>
          <a:xfrm>
            <a:off x="398463" y="0"/>
            <a:ext cx="8745537" cy="779463"/>
          </a:xfrm>
        </p:spPr>
        <p:txBody>
          <a:bodyPr/>
          <a:lstStyle/>
          <a:p>
            <a:r>
              <a:rPr lang="en-US" altLang="tr-TR" sz="3200" smtClean="0"/>
              <a:t>Example: Moore Model for Sequence 1101</a:t>
            </a:r>
          </a:p>
        </p:txBody>
      </p:sp>
      <p:sp>
        <p:nvSpPr>
          <p:cNvPr id="536579" name="Rectangle 3"/>
          <p:cNvSpPr>
            <a:spLocks noGrp="1" noChangeArrowheads="1"/>
          </p:cNvSpPr>
          <p:nvPr>
            <p:ph type="body" idx="1"/>
          </p:nvPr>
        </p:nvSpPr>
        <p:spPr>
          <a:xfrm>
            <a:off x="685800" y="1444625"/>
            <a:ext cx="8166100" cy="4724400"/>
          </a:xfrm>
        </p:spPr>
        <p:txBody>
          <a:bodyPr/>
          <a:lstStyle/>
          <a:p>
            <a:pPr>
              <a:spcAft>
                <a:spcPts val="600"/>
              </a:spcAft>
            </a:pPr>
            <a:r>
              <a:rPr lang="en-US" altLang="tr-TR" sz="2800" smtClean="0"/>
              <a:t>For the Moore Model, outputs are associated with states.</a:t>
            </a:r>
          </a:p>
          <a:p>
            <a:pPr>
              <a:spcAft>
                <a:spcPts val="600"/>
              </a:spcAft>
            </a:pPr>
            <a:r>
              <a:rPr lang="en-US" altLang="tr-TR" sz="2800" smtClean="0"/>
              <a:t>We need to add a state "E" with output value 1 for the final 1 in the recognized input sequence.</a:t>
            </a:r>
          </a:p>
          <a:p>
            <a:pPr lvl="1">
              <a:spcAft>
                <a:spcPts val="600"/>
              </a:spcAft>
            </a:pPr>
            <a:r>
              <a:rPr lang="en-US" altLang="tr-TR" sz="2400" smtClean="0"/>
              <a:t>This new state E, though similar to B, would generate an output of 1 and thus be different from B.</a:t>
            </a:r>
          </a:p>
          <a:p>
            <a:r>
              <a:rPr lang="en-US" altLang="tr-TR" sz="2800" smtClean="0"/>
              <a:t>The Moore model for a sequence recognizer usually has </a:t>
            </a:r>
            <a:r>
              <a:rPr lang="en-US" altLang="tr-TR" sz="2800" i="1" smtClean="0"/>
              <a:t>more states </a:t>
            </a:r>
            <a:r>
              <a:rPr lang="en-US" altLang="tr-TR" sz="2800" smtClean="0"/>
              <a:t>than the Mealy model.</a:t>
            </a:r>
          </a:p>
          <a:p>
            <a:endParaRPr lang="en-US" altLang="tr-TR"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6579">
                                            <p:txEl>
                                              <p:pRg st="0" end="0"/>
                                            </p:txEl>
                                          </p:spTgt>
                                        </p:tgtEl>
                                        <p:attrNameLst>
                                          <p:attrName>style.visibility</p:attrName>
                                        </p:attrNameLst>
                                      </p:cBhvr>
                                      <p:to>
                                        <p:strVal val="visible"/>
                                      </p:to>
                                    </p:set>
                                    <p:animEffect transition="in" filter="dissolve">
                                      <p:cBhvr>
                                        <p:cTn id="7" dur="500"/>
                                        <p:tgtEl>
                                          <p:spTgt spid="5365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36579">
                                            <p:txEl>
                                              <p:pRg st="1" end="1"/>
                                            </p:txEl>
                                          </p:spTgt>
                                        </p:tgtEl>
                                        <p:attrNameLst>
                                          <p:attrName>style.visibility</p:attrName>
                                        </p:attrNameLst>
                                      </p:cBhvr>
                                      <p:to>
                                        <p:strVal val="visible"/>
                                      </p:to>
                                    </p:set>
                                    <p:animEffect transition="in" filter="dissolve">
                                      <p:cBhvr>
                                        <p:cTn id="12" dur="500"/>
                                        <p:tgtEl>
                                          <p:spTgt spid="53657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36579">
                                            <p:txEl>
                                              <p:pRg st="2" end="2"/>
                                            </p:txEl>
                                          </p:spTgt>
                                        </p:tgtEl>
                                        <p:attrNameLst>
                                          <p:attrName>style.visibility</p:attrName>
                                        </p:attrNameLst>
                                      </p:cBhvr>
                                      <p:to>
                                        <p:strVal val="visible"/>
                                      </p:to>
                                    </p:set>
                                    <p:animEffect transition="in" filter="dissolve">
                                      <p:cBhvr>
                                        <p:cTn id="17" dur="500"/>
                                        <p:tgtEl>
                                          <p:spTgt spid="53657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36579">
                                            <p:txEl>
                                              <p:pRg st="3" end="3"/>
                                            </p:txEl>
                                          </p:spTgt>
                                        </p:tgtEl>
                                        <p:attrNameLst>
                                          <p:attrName>style.visibility</p:attrName>
                                        </p:attrNameLst>
                                      </p:cBhvr>
                                      <p:to>
                                        <p:strVal val="visible"/>
                                      </p:to>
                                    </p:set>
                                    <p:animEffect transition="in" filter="dissolve">
                                      <p:cBhvr>
                                        <p:cTn id="22" dur="500"/>
                                        <p:tgtEl>
                                          <p:spTgt spid="53657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6579" grpId="0" build="p"/>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2BB7978B-AED9-4C47-A2FE-FBFA2431595B}" type="slidenum">
              <a:rPr kumimoji="0" lang="en-US" altLang="tr-TR" sz="1200" smtClean="0"/>
              <a:pPr>
                <a:spcBef>
                  <a:spcPct val="50000"/>
                </a:spcBef>
                <a:buFontTx/>
                <a:buNone/>
              </a:pPr>
              <a:t>153</a:t>
            </a:fld>
            <a:endParaRPr kumimoji="0" lang="en-US" altLang="tr-TR" sz="1200" smtClean="0"/>
          </a:p>
        </p:txBody>
      </p:sp>
      <p:sp>
        <p:nvSpPr>
          <p:cNvPr id="188419" name="Rectangle 2"/>
          <p:cNvSpPr>
            <a:spLocks noGrp="1" noChangeArrowheads="1"/>
          </p:cNvSpPr>
          <p:nvPr>
            <p:ph type="title"/>
          </p:nvPr>
        </p:nvSpPr>
        <p:spPr>
          <a:xfrm>
            <a:off x="0" y="0"/>
            <a:ext cx="9144000" cy="733425"/>
          </a:xfrm>
        </p:spPr>
        <p:txBody>
          <a:bodyPr/>
          <a:lstStyle/>
          <a:p>
            <a:r>
              <a:rPr lang="en-US" altLang="tr-TR" smtClean="0"/>
              <a:t>Example: Moore Model </a:t>
            </a:r>
            <a:r>
              <a:rPr lang="tr-TR" altLang="tr-TR" smtClean="0"/>
              <a:t>...</a:t>
            </a:r>
            <a:endParaRPr lang="en-US" altLang="tr-TR" smtClean="0"/>
          </a:p>
        </p:txBody>
      </p:sp>
      <p:sp>
        <p:nvSpPr>
          <p:cNvPr id="537603" name="Rectangle 3"/>
          <p:cNvSpPr>
            <a:spLocks noGrp="1" noChangeArrowheads="1"/>
          </p:cNvSpPr>
          <p:nvPr>
            <p:ph type="body" idx="1"/>
          </p:nvPr>
        </p:nvSpPr>
        <p:spPr>
          <a:xfrm>
            <a:off x="719138" y="1377950"/>
            <a:ext cx="7772400" cy="5027613"/>
          </a:xfrm>
        </p:spPr>
        <p:txBody>
          <a:bodyPr/>
          <a:lstStyle/>
          <a:p>
            <a:r>
              <a:rPr lang="en-US" altLang="tr-TR" sz="2400" smtClean="0"/>
              <a:t>We mark outputs on                                                     </a:t>
            </a:r>
            <a:r>
              <a:rPr lang="tr-TR" altLang="tr-TR" sz="2400" smtClean="0"/>
              <a:t> </a:t>
            </a:r>
            <a:r>
              <a:rPr lang="en-US" altLang="tr-TR" sz="2400" smtClean="0"/>
              <a:t>states for Moore model</a:t>
            </a:r>
          </a:p>
          <a:p>
            <a:r>
              <a:rPr lang="en-US" altLang="tr-TR" sz="2400" smtClean="0"/>
              <a:t>Arcs now show only                                                                   state transitions</a:t>
            </a:r>
          </a:p>
          <a:p>
            <a:r>
              <a:rPr lang="en-US" altLang="tr-TR" sz="2400" smtClean="0"/>
              <a:t>Add a new state E to                                                    produce the output 1</a:t>
            </a:r>
          </a:p>
          <a:p>
            <a:r>
              <a:rPr lang="en-US" altLang="tr-TR" sz="2400" smtClean="0"/>
              <a:t>Note that the new state,                                                  </a:t>
            </a:r>
            <a:r>
              <a:rPr lang="tr-TR" altLang="tr-TR" sz="2400" smtClean="0"/>
              <a:t>  </a:t>
            </a:r>
            <a:r>
              <a:rPr lang="en-US" altLang="tr-TR" sz="2400" smtClean="0"/>
              <a:t>    </a:t>
            </a:r>
            <a:r>
              <a:rPr lang="en-US" altLang="tr-TR" sz="2400" smtClean="0">
                <a:solidFill>
                  <a:srgbClr val="FF0000"/>
                </a:solidFill>
              </a:rPr>
              <a:t>E</a:t>
            </a:r>
            <a:r>
              <a:rPr lang="en-US" altLang="tr-TR" sz="2400" smtClean="0"/>
              <a:t> produces the same behavior                                     </a:t>
            </a:r>
            <a:r>
              <a:rPr lang="tr-TR" altLang="tr-TR" sz="2400" smtClean="0"/>
              <a:t>      </a:t>
            </a:r>
            <a:r>
              <a:rPr lang="en-US" altLang="tr-TR" sz="2400" smtClean="0"/>
              <a:t>     in the future as state </a:t>
            </a:r>
            <a:r>
              <a:rPr lang="en-US" altLang="tr-TR" sz="2400" smtClean="0">
                <a:solidFill>
                  <a:srgbClr val="00FF00"/>
                </a:solidFill>
              </a:rPr>
              <a:t>B</a:t>
            </a:r>
            <a:r>
              <a:rPr lang="en-US" altLang="tr-TR" sz="2400" smtClean="0"/>
              <a:t>. But it gives a different output at the present time. Thus these states do represent a </a:t>
            </a:r>
            <a:r>
              <a:rPr lang="en-US" altLang="tr-TR" sz="2400" i="1" smtClean="0"/>
              <a:t>different abstraction</a:t>
            </a:r>
            <a:r>
              <a:rPr lang="en-US" altLang="tr-TR" sz="2400" smtClean="0"/>
              <a:t> of the input history</a:t>
            </a:r>
            <a:r>
              <a:rPr lang="en-US" altLang="tr-TR" smtClean="0"/>
              <a:t>.</a:t>
            </a:r>
          </a:p>
        </p:txBody>
      </p:sp>
      <p:grpSp>
        <p:nvGrpSpPr>
          <p:cNvPr id="537604" name="Group 4"/>
          <p:cNvGrpSpPr>
            <a:grpSpLocks/>
          </p:cNvGrpSpPr>
          <p:nvPr/>
        </p:nvGrpSpPr>
        <p:grpSpPr bwMode="auto">
          <a:xfrm>
            <a:off x="4240213" y="1211263"/>
            <a:ext cx="4491037" cy="3190875"/>
            <a:chOff x="2640" y="960"/>
            <a:chExt cx="2829" cy="2010"/>
          </a:xfrm>
        </p:grpSpPr>
        <p:sp>
          <p:nvSpPr>
            <p:cNvPr id="188422" name="Freeform 5"/>
            <p:cNvSpPr>
              <a:spLocks/>
            </p:cNvSpPr>
            <p:nvPr/>
          </p:nvSpPr>
          <p:spPr bwMode="auto">
            <a:xfrm>
              <a:off x="2640" y="1289"/>
              <a:ext cx="388" cy="388"/>
            </a:xfrm>
            <a:custGeom>
              <a:avLst/>
              <a:gdLst>
                <a:gd name="T0" fmla="*/ 3 w 388"/>
                <a:gd name="T1" fmla="*/ 231 h 388"/>
                <a:gd name="T2" fmla="*/ 15 w 388"/>
                <a:gd name="T3" fmla="*/ 268 h 388"/>
                <a:gd name="T4" fmla="*/ 43 w 388"/>
                <a:gd name="T5" fmla="*/ 316 h 388"/>
                <a:gd name="T6" fmla="*/ 85 w 388"/>
                <a:gd name="T7" fmla="*/ 353 h 388"/>
                <a:gd name="T8" fmla="*/ 116 w 388"/>
                <a:gd name="T9" fmla="*/ 371 h 388"/>
                <a:gd name="T10" fmla="*/ 154 w 388"/>
                <a:gd name="T11" fmla="*/ 383 h 388"/>
                <a:gd name="T12" fmla="*/ 192 w 388"/>
                <a:gd name="T13" fmla="*/ 388 h 388"/>
                <a:gd name="T14" fmla="*/ 223 w 388"/>
                <a:gd name="T15" fmla="*/ 385 h 388"/>
                <a:gd name="T16" fmla="*/ 259 w 388"/>
                <a:gd name="T17" fmla="*/ 376 h 388"/>
                <a:gd name="T18" fmla="*/ 301 w 388"/>
                <a:gd name="T19" fmla="*/ 353 h 388"/>
                <a:gd name="T20" fmla="*/ 363 w 388"/>
                <a:gd name="T21" fmla="*/ 285 h 388"/>
                <a:gd name="T22" fmla="*/ 378 w 388"/>
                <a:gd name="T23" fmla="*/ 250 h 388"/>
                <a:gd name="T24" fmla="*/ 386 w 388"/>
                <a:gd name="T25" fmla="*/ 213 h 388"/>
                <a:gd name="T26" fmla="*/ 386 w 388"/>
                <a:gd name="T27" fmla="*/ 183 h 388"/>
                <a:gd name="T28" fmla="*/ 381 w 388"/>
                <a:gd name="T29" fmla="*/ 142 h 388"/>
                <a:gd name="T30" fmla="*/ 367 w 388"/>
                <a:gd name="T31" fmla="*/ 108 h 388"/>
                <a:gd name="T32" fmla="*/ 344 w 388"/>
                <a:gd name="T33" fmla="*/ 69 h 388"/>
                <a:gd name="T34" fmla="*/ 301 w 388"/>
                <a:gd name="T35" fmla="*/ 33 h 388"/>
                <a:gd name="T36" fmla="*/ 259 w 388"/>
                <a:gd name="T37" fmla="*/ 10 h 388"/>
                <a:gd name="T38" fmla="*/ 223 w 388"/>
                <a:gd name="T39" fmla="*/ 2 h 388"/>
                <a:gd name="T40" fmla="*/ 154 w 388"/>
                <a:gd name="T41" fmla="*/ 3 h 388"/>
                <a:gd name="T42" fmla="*/ 116 w 388"/>
                <a:gd name="T43" fmla="*/ 15 h 388"/>
                <a:gd name="T44" fmla="*/ 85 w 388"/>
                <a:gd name="T45" fmla="*/ 33 h 388"/>
                <a:gd name="T46" fmla="*/ 33 w 388"/>
                <a:gd name="T47" fmla="*/ 85 h 388"/>
                <a:gd name="T48" fmla="*/ 15 w 388"/>
                <a:gd name="T49" fmla="*/ 116 h 388"/>
                <a:gd name="T50" fmla="*/ 3 w 388"/>
                <a:gd name="T51" fmla="*/ 154 h 388"/>
                <a:gd name="T52" fmla="*/ 20 w 388"/>
                <a:gd name="T53" fmla="*/ 193 h 388"/>
                <a:gd name="T54" fmla="*/ 25 w 388"/>
                <a:gd name="T55" fmla="*/ 149 h 388"/>
                <a:gd name="T56" fmla="*/ 36 w 388"/>
                <a:gd name="T57" fmla="*/ 118 h 388"/>
                <a:gd name="T58" fmla="*/ 54 w 388"/>
                <a:gd name="T59" fmla="*/ 87 h 388"/>
                <a:gd name="T60" fmla="*/ 75 w 388"/>
                <a:gd name="T61" fmla="*/ 65 h 388"/>
                <a:gd name="T62" fmla="*/ 101 w 388"/>
                <a:gd name="T63" fmla="*/ 44 h 388"/>
                <a:gd name="T64" fmla="*/ 133 w 388"/>
                <a:gd name="T65" fmla="*/ 29 h 388"/>
                <a:gd name="T66" fmla="*/ 165 w 388"/>
                <a:gd name="T67" fmla="*/ 21 h 388"/>
                <a:gd name="T68" fmla="*/ 219 w 388"/>
                <a:gd name="T69" fmla="*/ 21 h 388"/>
                <a:gd name="T70" fmla="*/ 252 w 388"/>
                <a:gd name="T71" fmla="*/ 29 h 388"/>
                <a:gd name="T72" fmla="*/ 291 w 388"/>
                <a:gd name="T73" fmla="*/ 49 h 388"/>
                <a:gd name="T74" fmla="*/ 327 w 388"/>
                <a:gd name="T75" fmla="*/ 82 h 388"/>
                <a:gd name="T76" fmla="*/ 347 w 388"/>
                <a:gd name="T77" fmla="*/ 110 h 388"/>
                <a:gd name="T78" fmla="*/ 359 w 388"/>
                <a:gd name="T79" fmla="*/ 141 h 388"/>
                <a:gd name="T80" fmla="*/ 367 w 388"/>
                <a:gd name="T81" fmla="*/ 173 h 388"/>
                <a:gd name="T82" fmla="*/ 367 w 388"/>
                <a:gd name="T83" fmla="*/ 200 h 388"/>
                <a:gd name="T84" fmla="*/ 362 w 388"/>
                <a:gd name="T85" fmla="*/ 236 h 388"/>
                <a:gd name="T86" fmla="*/ 350 w 388"/>
                <a:gd name="T87" fmla="*/ 267 h 388"/>
                <a:gd name="T88" fmla="*/ 303 w 388"/>
                <a:gd name="T89" fmla="*/ 327 h 388"/>
                <a:gd name="T90" fmla="*/ 259 w 388"/>
                <a:gd name="T91" fmla="*/ 355 h 388"/>
                <a:gd name="T92" fmla="*/ 228 w 388"/>
                <a:gd name="T93" fmla="*/ 363 h 388"/>
                <a:gd name="T94" fmla="*/ 192 w 388"/>
                <a:gd name="T95" fmla="*/ 368 h 388"/>
                <a:gd name="T96" fmla="*/ 165 w 388"/>
                <a:gd name="T97" fmla="*/ 365 h 388"/>
                <a:gd name="T98" fmla="*/ 133 w 388"/>
                <a:gd name="T99" fmla="*/ 357 h 388"/>
                <a:gd name="T100" fmla="*/ 101 w 388"/>
                <a:gd name="T101" fmla="*/ 342 h 388"/>
                <a:gd name="T102" fmla="*/ 70 w 388"/>
                <a:gd name="T103" fmla="*/ 316 h 388"/>
                <a:gd name="T104" fmla="*/ 39 w 388"/>
                <a:gd name="T105" fmla="*/ 275 h 388"/>
                <a:gd name="T106" fmla="*/ 28 w 388"/>
                <a:gd name="T107" fmla="*/ 244 h 388"/>
                <a:gd name="T108" fmla="*/ 20 w 388"/>
                <a:gd name="T109" fmla="*/ 211 h 3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88" h="388">
                  <a:moveTo>
                    <a:pt x="0" y="193"/>
                  </a:moveTo>
                  <a:lnTo>
                    <a:pt x="0" y="211"/>
                  </a:lnTo>
                  <a:lnTo>
                    <a:pt x="2" y="223"/>
                  </a:lnTo>
                  <a:lnTo>
                    <a:pt x="3" y="231"/>
                  </a:lnTo>
                  <a:lnTo>
                    <a:pt x="5" y="242"/>
                  </a:lnTo>
                  <a:lnTo>
                    <a:pt x="8" y="250"/>
                  </a:lnTo>
                  <a:lnTo>
                    <a:pt x="10" y="259"/>
                  </a:lnTo>
                  <a:lnTo>
                    <a:pt x="15" y="268"/>
                  </a:lnTo>
                  <a:lnTo>
                    <a:pt x="20" y="277"/>
                  </a:lnTo>
                  <a:lnTo>
                    <a:pt x="23" y="285"/>
                  </a:lnTo>
                  <a:lnTo>
                    <a:pt x="33" y="301"/>
                  </a:lnTo>
                  <a:lnTo>
                    <a:pt x="43" y="316"/>
                  </a:lnTo>
                  <a:lnTo>
                    <a:pt x="49" y="322"/>
                  </a:lnTo>
                  <a:lnTo>
                    <a:pt x="54" y="329"/>
                  </a:lnTo>
                  <a:lnTo>
                    <a:pt x="69" y="344"/>
                  </a:lnTo>
                  <a:lnTo>
                    <a:pt x="85" y="353"/>
                  </a:lnTo>
                  <a:lnTo>
                    <a:pt x="92" y="358"/>
                  </a:lnTo>
                  <a:lnTo>
                    <a:pt x="100" y="363"/>
                  </a:lnTo>
                  <a:lnTo>
                    <a:pt x="108" y="367"/>
                  </a:lnTo>
                  <a:lnTo>
                    <a:pt x="116" y="371"/>
                  </a:lnTo>
                  <a:lnTo>
                    <a:pt x="126" y="376"/>
                  </a:lnTo>
                  <a:lnTo>
                    <a:pt x="134" y="378"/>
                  </a:lnTo>
                  <a:lnTo>
                    <a:pt x="142" y="381"/>
                  </a:lnTo>
                  <a:lnTo>
                    <a:pt x="154" y="383"/>
                  </a:lnTo>
                  <a:lnTo>
                    <a:pt x="162" y="385"/>
                  </a:lnTo>
                  <a:lnTo>
                    <a:pt x="172" y="386"/>
                  </a:lnTo>
                  <a:lnTo>
                    <a:pt x="182" y="386"/>
                  </a:lnTo>
                  <a:lnTo>
                    <a:pt x="192" y="388"/>
                  </a:lnTo>
                  <a:lnTo>
                    <a:pt x="195" y="388"/>
                  </a:lnTo>
                  <a:lnTo>
                    <a:pt x="203" y="386"/>
                  </a:lnTo>
                  <a:lnTo>
                    <a:pt x="211" y="386"/>
                  </a:lnTo>
                  <a:lnTo>
                    <a:pt x="223" y="385"/>
                  </a:lnTo>
                  <a:lnTo>
                    <a:pt x="231" y="383"/>
                  </a:lnTo>
                  <a:lnTo>
                    <a:pt x="242" y="381"/>
                  </a:lnTo>
                  <a:lnTo>
                    <a:pt x="250" y="378"/>
                  </a:lnTo>
                  <a:lnTo>
                    <a:pt x="259" y="376"/>
                  </a:lnTo>
                  <a:lnTo>
                    <a:pt x="268" y="371"/>
                  </a:lnTo>
                  <a:lnTo>
                    <a:pt x="277" y="367"/>
                  </a:lnTo>
                  <a:lnTo>
                    <a:pt x="285" y="363"/>
                  </a:lnTo>
                  <a:lnTo>
                    <a:pt x="301" y="353"/>
                  </a:lnTo>
                  <a:lnTo>
                    <a:pt x="316" y="344"/>
                  </a:lnTo>
                  <a:lnTo>
                    <a:pt x="344" y="316"/>
                  </a:lnTo>
                  <a:lnTo>
                    <a:pt x="354" y="301"/>
                  </a:lnTo>
                  <a:lnTo>
                    <a:pt x="363" y="285"/>
                  </a:lnTo>
                  <a:lnTo>
                    <a:pt x="367" y="277"/>
                  </a:lnTo>
                  <a:lnTo>
                    <a:pt x="372" y="268"/>
                  </a:lnTo>
                  <a:lnTo>
                    <a:pt x="377" y="259"/>
                  </a:lnTo>
                  <a:lnTo>
                    <a:pt x="378" y="250"/>
                  </a:lnTo>
                  <a:lnTo>
                    <a:pt x="381" y="242"/>
                  </a:lnTo>
                  <a:lnTo>
                    <a:pt x="383" y="231"/>
                  </a:lnTo>
                  <a:lnTo>
                    <a:pt x="385" y="223"/>
                  </a:lnTo>
                  <a:lnTo>
                    <a:pt x="386" y="213"/>
                  </a:lnTo>
                  <a:lnTo>
                    <a:pt x="386" y="203"/>
                  </a:lnTo>
                  <a:lnTo>
                    <a:pt x="388" y="195"/>
                  </a:lnTo>
                  <a:lnTo>
                    <a:pt x="388" y="191"/>
                  </a:lnTo>
                  <a:lnTo>
                    <a:pt x="386" y="183"/>
                  </a:lnTo>
                  <a:lnTo>
                    <a:pt x="386" y="173"/>
                  </a:lnTo>
                  <a:lnTo>
                    <a:pt x="385" y="162"/>
                  </a:lnTo>
                  <a:lnTo>
                    <a:pt x="383" y="154"/>
                  </a:lnTo>
                  <a:lnTo>
                    <a:pt x="381" y="142"/>
                  </a:lnTo>
                  <a:lnTo>
                    <a:pt x="378" y="134"/>
                  </a:lnTo>
                  <a:lnTo>
                    <a:pt x="377" y="126"/>
                  </a:lnTo>
                  <a:lnTo>
                    <a:pt x="372" y="116"/>
                  </a:lnTo>
                  <a:lnTo>
                    <a:pt x="367" y="108"/>
                  </a:lnTo>
                  <a:lnTo>
                    <a:pt x="363" y="100"/>
                  </a:lnTo>
                  <a:lnTo>
                    <a:pt x="359" y="92"/>
                  </a:lnTo>
                  <a:lnTo>
                    <a:pt x="354" y="85"/>
                  </a:lnTo>
                  <a:lnTo>
                    <a:pt x="344" y="69"/>
                  </a:lnTo>
                  <a:lnTo>
                    <a:pt x="329" y="54"/>
                  </a:lnTo>
                  <a:lnTo>
                    <a:pt x="322" y="49"/>
                  </a:lnTo>
                  <a:lnTo>
                    <a:pt x="316" y="43"/>
                  </a:lnTo>
                  <a:lnTo>
                    <a:pt x="301" y="33"/>
                  </a:lnTo>
                  <a:lnTo>
                    <a:pt x="285" y="23"/>
                  </a:lnTo>
                  <a:lnTo>
                    <a:pt x="277" y="20"/>
                  </a:lnTo>
                  <a:lnTo>
                    <a:pt x="268" y="15"/>
                  </a:lnTo>
                  <a:lnTo>
                    <a:pt x="259" y="10"/>
                  </a:lnTo>
                  <a:lnTo>
                    <a:pt x="250" y="8"/>
                  </a:lnTo>
                  <a:lnTo>
                    <a:pt x="242" y="5"/>
                  </a:lnTo>
                  <a:lnTo>
                    <a:pt x="231" y="3"/>
                  </a:lnTo>
                  <a:lnTo>
                    <a:pt x="223" y="2"/>
                  </a:lnTo>
                  <a:lnTo>
                    <a:pt x="213" y="0"/>
                  </a:lnTo>
                  <a:lnTo>
                    <a:pt x="174" y="0"/>
                  </a:lnTo>
                  <a:lnTo>
                    <a:pt x="162" y="2"/>
                  </a:lnTo>
                  <a:lnTo>
                    <a:pt x="154" y="3"/>
                  </a:lnTo>
                  <a:lnTo>
                    <a:pt x="142" y="5"/>
                  </a:lnTo>
                  <a:lnTo>
                    <a:pt x="134" y="8"/>
                  </a:lnTo>
                  <a:lnTo>
                    <a:pt x="126" y="10"/>
                  </a:lnTo>
                  <a:lnTo>
                    <a:pt x="116" y="15"/>
                  </a:lnTo>
                  <a:lnTo>
                    <a:pt x="108" y="20"/>
                  </a:lnTo>
                  <a:lnTo>
                    <a:pt x="100" y="23"/>
                  </a:lnTo>
                  <a:lnTo>
                    <a:pt x="92" y="28"/>
                  </a:lnTo>
                  <a:lnTo>
                    <a:pt x="85" y="33"/>
                  </a:lnTo>
                  <a:lnTo>
                    <a:pt x="69" y="43"/>
                  </a:lnTo>
                  <a:lnTo>
                    <a:pt x="56" y="56"/>
                  </a:lnTo>
                  <a:lnTo>
                    <a:pt x="43" y="69"/>
                  </a:lnTo>
                  <a:lnTo>
                    <a:pt x="33" y="85"/>
                  </a:lnTo>
                  <a:lnTo>
                    <a:pt x="28" y="92"/>
                  </a:lnTo>
                  <a:lnTo>
                    <a:pt x="23" y="100"/>
                  </a:lnTo>
                  <a:lnTo>
                    <a:pt x="20" y="108"/>
                  </a:lnTo>
                  <a:lnTo>
                    <a:pt x="15" y="116"/>
                  </a:lnTo>
                  <a:lnTo>
                    <a:pt x="10" y="126"/>
                  </a:lnTo>
                  <a:lnTo>
                    <a:pt x="8" y="134"/>
                  </a:lnTo>
                  <a:lnTo>
                    <a:pt x="5" y="142"/>
                  </a:lnTo>
                  <a:lnTo>
                    <a:pt x="3" y="154"/>
                  </a:lnTo>
                  <a:lnTo>
                    <a:pt x="2" y="162"/>
                  </a:lnTo>
                  <a:lnTo>
                    <a:pt x="0" y="172"/>
                  </a:lnTo>
                  <a:lnTo>
                    <a:pt x="0" y="193"/>
                  </a:lnTo>
                  <a:lnTo>
                    <a:pt x="20" y="193"/>
                  </a:lnTo>
                  <a:lnTo>
                    <a:pt x="20" y="175"/>
                  </a:lnTo>
                  <a:lnTo>
                    <a:pt x="21" y="165"/>
                  </a:lnTo>
                  <a:lnTo>
                    <a:pt x="23" y="157"/>
                  </a:lnTo>
                  <a:lnTo>
                    <a:pt x="25" y="149"/>
                  </a:lnTo>
                  <a:lnTo>
                    <a:pt x="28" y="141"/>
                  </a:lnTo>
                  <a:lnTo>
                    <a:pt x="29" y="133"/>
                  </a:lnTo>
                  <a:lnTo>
                    <a:pt x="31" y="126"/>
                  </a:lnTo>
                  <a:lnTo>
                    <a:pt x="36" y="118"/>
                  </a:lnTo>
                  <a:lnTo>
                    <a:pt x="39" y="110"/>
                  </a:lnTo>
                  <a:lnTo>
                    <a:pt x="44" y="101"/>
                  </a:lnTo>
                  <a:lnTo>
                    <a:pt x="49" y="95"/>
                  </a:lnTo>
                  <a:lnTo>
                    <a:pt x="54" y="87"/>
                  </a:lnTo>
                  <a:lnTo>
                    <a:pt x="59" y="82"/>
                  </a:lnTo>
                  <a:lnTo>
                    <a:pt x="65" y="75"/>
                  </a:lnTo>
                  <a:lnTo>
                    <a:pt x="69" y="69"/>
                  </a:lnTo>
                  <a:lnTo>
                    <a:pt x="75" y="65"/>
                  </a:lnTo>
                  <a:lnTo>
                    <a:pt x="82" y="59"/>
                  </a:lnTo>
                  <a:lnTo>
                    <a:pt x="87" y="54"/>
                  </a:lnTo>
                  <a:lnTo>
                    <a:pt x="95" y="49"/>
                  </a:lnTo>
                  <a:lnTo>
                    <a:pt x="101" y="44"/>
                  </a:lnTo>
                  <a:lnTo>
                    <a:pt x="110" y="39"/>
                  </a:lnTo>
                  <a:lnTo>
                    <a:pt x="118" y="36"/>
                  </a:lnTo>
                  <a:lnTo>
                    <a:pt x="126" y="31"/>
                  </a:lnTo>
                  <a:lnTo>
                    <a:pt x="133" y="29"/>
                  </a:lnTo>
                  <a:lnTo>
                    <a:pt x="141" y="28"/>
                  </a:lnTo>
                  <a:lnTo>
                    <a:pt x="149" y="25"/>
                  </a:lnTo>
                  <a:lnTo>
                    <a:pt x="157" y="23"/>
                  </a:lnTo>
                  <a:lnTo>
                    <a:pt x="165" y="21"/>
                  </a:lnTo>
                  <a:lnTo>
                    <a:pt x="174" y="20"/>
                  </a:lnTo>
                  <a:lnTo>
                    <a:pt x="193" y="20"/>
                  </a:lnTo>
                  <a:lnTo>
                    <a:pt x="210" y="20"/>
                  </a:lnTo>
                  <a:lnTo>
                    <a:pt x="219" y="21"/>
                  </a:lnTo>
                  <a:lnTo>
                    <a:pt x="228" y="23"/>
                  </a:lnTo>
                  <a:lnTo>
                    <a:pt x="236" y="25"/>
                  </a:lnTo>
                  <a:lnTo>
                    <a:pt x="244" y="28"/>
                  </a:lnTo>
                  <a:lnTo>
                    <a:pt x="252" y="29"/>
                  </a:lnTo>
                  <a:lnTo>
                    <a:pt x="259" y="31"/>
                  </a:lnTo>
                  <a:lnTo>
                    <a:pt x="267" y="36"/>
                  </a:lnTo>
                  <a:lnTo>
                    <a:pt x="275" y="39"/>
                  </a:lnTo>
                  <a:lnTo>
                    <a:pt x="291" y="49"/>
                  </a:lnTo>
                  <a:lnTo>
                    <a:pt x="303" y="59"/>
                  </a:lnTo>
                  <a:lnTo>
                    <a:pt x="309" y="65"/>
                  </a:lnTo>
                  <a:lnTo>
                    <a:pt x="316" y="70"/>
                  </a:lnTo>
                  <a:lnTo>
                    <a:pt x="327" y="82"/>
                  </a:lnTo>
                  <a:lnTo>
                    <a:pt x="332" y="87"/>
                  </a:lnTo>
                  <a:lnTo>
                    <a:pt x="337" y="95"/>
                  </a:lnTo>
                  <a:lnTo>
                    <a:pt x="342" y="101"/>
                  </a:lnTo>
                  <a:lnTo>
                    <a:pt x="347" y="110"/>
                  </a:lnTo>
                  <a:lnTo>
                    <a:pt x="350" y="118"/>
                  </a:lnTo>
                  <a:lnTo>
                    <a:pt x="355" y="126"/>
                  </a:lnTo>
                  <a:lnTo>
                    <a:pt x="357" y="133"/>
                  </a:lnTo>
                  <a:lnTo>
                    <a:pt x="359" y="141"/>
                  </a:lnTo>
                  <a:lnTo>
                    <a:pt x="362" y="149"/>
                  </a:lnTo>
                  <a:lnTo>
                    <a:pt x="363" y="157"/>
                  </a:lnTo>
                  <a:lnTo>
                    <a:pt x="365" y="165"/>
                  </a:lnTo>
                  <a:lnTo>
                    <a:pt x="367" y="173"/>
                  </a:lnTo>
                  <a:lnTo>
                    <a:pt x="367" y="183"/>
                  </a:lnTo>
                  <a:lnTo>
                    <a:pt x="368" y="195"/>
                  </a:lnTo>
                  <a:lnTo>
                    <a:pt x="368" y="191"/>
                  </a:lnTo>
                  <a:lnTo>
                    <a:pt x="367" y="200"/>
                  </a:lnTo>
                  <a:lnTo>
                    <a:pt x="367" y="209"/>
                  </a:lnTo>
                  <a:lnTo>
                    <a:pt x="365" y="219"/>
                  </a:lnTo>
                  <a:lnTo>
                    <a:pt x="363" y="227"/>
                  </a:lnTo>
                  <a:lnTo>
                    <a:pt x="362" y="236"/>
                  </a:lnTo>
                  <a:lnTo>
                    <a:pt x="359" y="244"/>
                  </a:lnTo>
                  <a:lnTo>
                    <a:pt x="357" y="252"/>
                  </a:lnTo>
                  <a:lnTo>
                    <a:pt x="355" y="259"/>
                  </a:lnTo>
                  <a:lnTo>
                    <a:pt x="350" y="267"/>
                  </a:lnTo>
                  <a:lnTo>
                    <a:pt x="347" y="275"/>
                  </a:lnTo>
                  <a:lnTo>
                    <a:pt x="337" y="291"/>
                  </a:lnTo>
                  <a:lnTo>
                    <a:pt x="327" y="303"/>
                  </a:lnTo>
                  <a:lnTo>
                    <a:pt x="303" y="327"/>
                  </a:lnTo>
                  <a:lnTo>
                    <a:pt x="291" y="337"/>
                  </a:lnTo>
                  <a:lnTo>
                    <a:pt x="275" y="347"/>
                  </a:lnTo>
                  <a:lnTo>
                    <a:pt x="267" y="350"/>
                  </a:lnTo>
                  <a:lnTo>
                    <a:pt x="259" y="355"/>
                  </a:lnTo>
                  <a:lnTo>
                    <a:pt x="252" y="357"/>
                  </a:lnTo>
                  <a:lnTo>
                    <a:pt x="244" y="358"/>
                  </a:lnTo>
                  <a:lnTo>
                    <a:pt x="236" y="362"/>
                  </a:lnTo>
                  <a:lnTo>
                    <a:pt x="228" y="363"/>
                  </a:lnTo>
                  <a:lnTo>
                    <a:pt x="219" y="365"/>
                  </a:lnTo>
                  <a:lnTo>
                    <a:pt x="211" y="367"/>
                  </a:lnTo>
                  <a:lnTo>
                    <a:pt x="200" y="367"/>
                  </a:lnTo>
                  <a:lnTo>
                    <a:pt x="192" y="368"/>
                  </a:lnTo>
                  <a:lnTo>
                    <a:pt x="195" y="368"/>
                  </a:lnTo>
                  <a:lnTo>
                    <a:pt x="185" y="367"/>
                  </a:lnTo>
                  <a:lnTo>
                    <a:pt x="175" y="367"/>
                  </a:lnTo>
                  <a:lnTo>
                    <a:pt x="165" y="365"/>
                  </a:lnTo>
                  <a:lnTo>
                    <a:pt x="157" y="363"/>
                  </a:lnTo>
                  <a:lnTo>
                    <a:pt x="149" y="362"/>
                  </a:lnTo>
                  <a:lnTo>
                    <a:pt x="141" y="358"/>
                  </a:lnTo>
                  <a:lnTo>
                    <a:pt x="133" y="357"/>
                  </a:lnTo>
                  <a:lnTo>
                    <a:pt x="126" y="355"/>
                  </a:lnTo>
                  <a:lnTo>
                    <a:pt x="118" y="350"/>
                  </a:lnTo>
                  <a:lnTo>
                    <a:pt x="110" y="347"/>
                  </a:lnTo>
                  <a:lnTo>
                    <a:pt x="101" y="342"/>
                  </a:lnTo>
                  <a:lnTo>
                    <a:pt x="95" y="337"/>
                  </a:lnTo>
                  <a:lnTo>
                    <a:pt x="87" y="332"/>
                  </a:lnTo>
                  <a:lnTo>
                    <a:pt x="82" y="327"/>
                  </a:lnTo>
                  <a:lnTo>
                    <a:pt x="70" y="316"/>
                  </a:lnTo>
                  <a:lnTo>
                    <a:pt x="65" y="309"/>
                  </a:lnTo>
                  <a:lnTo>
                    <a:pt x="59" y="303"/>
                  </a:lnTo>
                  <a:lnTo>
                    <a:pt x="49" y="291"/>
                  </a:lnTo>
                  <a:lnTo>
                    <a:pt x="39" y="275"/>
                  </a:lnTo>
                  <a:lnTo>
                    <a:pt x="36" y="267"/>
                  </a:lnTo>
                  <a:lnTo>
                    <a:pt x="31" y="259"/>
                  </a:lnTo>
                  <a:lnTo>
                    <a:pt x="29" y="252"/>
                  </a:lnTo>
                  <a:lnTo>
                    <a:pt x="28" y="244"/>
                  </a:lnTo>
                  <a:lnTo>
                    <a:pt x="25" y="236"/>
                  </a:lnTo>
                  <a:lnTo>
                    <a:pt x="23" y="227"/>
                  </a:lnTo>
                  <a:lnTo>
                    <a:pt x="21" y="219"/>
                  </a:lnTo>
                  <a:lnTo>
                    <a:pt x="20" y="211"/>
                  </a:lnTo>
                  <a:lnTo>
                    <a:pt x="20" y="193"/>
                  </a:lnTo>
                  <a:lnTo>
                    <a:pt x="0"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23" name="Oval 6"/>
            <p:cNvSpPr>
              <a:spLocks noChangeArrowheads="1"/>
            </p:cNvSpPr>
            <p:nvPr/>
          </p:nvSpPr>
          <p:spPr bwMode="auto">
            <a:xfrm>
              <a:off x="3458" y="1309"/>
              <a:ext cx="370" cy="369"/>
            </a:xfrm>
            <a:prstGeom prst="ellipse">
              <a:avLst/>
            </a:pr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8424" name="Freeform 7"/>
            <p:cNvSpPr>
              <a:spLocks/>
            </p:cNvSpPr>
            <p:nvPr/>
          </p:nvSpPr>
          <p:spPr bwMode="auto">
            <a:xfrm>
              <a:off x="3449" y="1299"/>
              <a:ext cx="388" cy="388"/>
            </a:xfrm>
            <a:custGeom>
              <a:avLst/>
              <a:gdLst>
                <a:gd name="T0" fmla="*/ 3 w 388"/>
                <a:gd name="T1" fmla="*/ 231 h 388"/>
                <a:gd name="T2" fmla="*/ 14 w 388"/>
                <a:gd name="T3" fmla="*/ 268 h 388"/>
                <a:gd name="T4" fmla="*/ 42 w 388"/>
                <a:gd name="T5" fmla="*/ 316 h 388"/>
                <a:gd name="T6" fmla="*/ 85 w 388"/>
                <a:gd name="T7" fmla="*/ 353 h 388"/>
                <a:gd name="T8" fmla="*/ 116 w 388"/>
                <a:gd name="T9" fmla="*/ 371 h 388"/>
                <a:gd name="T10" fmla="*/ 154 w 388"/>
                <a:gd name="T11" fmla="*/ 383 h 388"/>
                <a:gd name="T12" fmla="*/ 191 w 388"/>
                <a:gd name="T13" fmla="*/ 388 h 388"/>
                <a:gd name="T14" fmla="*/ 222 w 388"/>
                <a:gd name="T15" fmla="*/ 384 h 388"/>
                <a:gd name="T16" fmla="*/ 258 w 388"/>
                <a:gd name="T17" fmla="*/ 376 h 388"/>
                <a:gd name="T18" fmla="*/ 301 w 388"/>
                <a:gd name="T19" fmla="*/ 353 h 388"/>
                <a:gd name="T20" fmla="*/ 363 w 388"/>
                <a:gd name="T21" fmla="*/ 285 h 388"/>
                <a:gd name="T22" fmla="*/ 378 w 388"/>
                <a:gd name="T23" fmla="*/ 250 h 388"/>
                <a:gd name="T24" fmla="*/ 386 w 388"/>
                <a:gd name="T25" fmla="*/ 213 h 388"/>
                <a:gd name="T26" fmla="*/ 386 w 388"/>
                <a:gd name="T27" fmla="*/ 183 h 388"/>
                <a:gd name="T28" fmla="*/ 381 w 388"/>
                <a:gd name="T29" fmla="*/ 142 h 388"/>
                <a:gd name="T30" fmla="*/ 366 w 388"/>
                <a:gd name="T31" fmla="*/ 108 h 388"/>
                <a:gd name="T32" fmla="*/ 343 w 388"/>
                <a:gd name="T33" fmla="*/ 69 h 388"/>
                <a:gd name="T34" fmla="*/ 301 w 388"/>
                <a:gd name="T35" fmla="*/ 33 h 388"/>
                <a:gd name="T36" fmla="*/ 258 w 388"/>
                <a:gd name="T37" fmla="*/ 10 h 388"/>
                <a:gd name="T38" fmla="*/ 222 w 388"/>
                <a:gd name="T39" fmla="*/ 1 h 388"/>
                <a:gd name="T40" fmla="*/ 154 w 388"/>
                <a:gd name="T41" fmla="*/ 3 h 388"/>
                <a:gd name="T42" fmla="*/ 116 w 388"/>
                <a:gd name="T43" fmla="*/ 15 h 388"/>
                <a:gd name="T44" fmla="*/ 85 w 388"/>
                <a:gd name="T45" fmla="*/ 33 h 388"/>
                <a:gd name="T46" fmla="*/ 32 w 388"/>
                <a:gd name="T47" fmla="*/ 85 h 388"/>
                <a:gd name="T48" fmla="*/ 14 w 388"/>
                <a:gd name="T49" fmla="*/ 116 h 388"/>
                <a:gd name="T50" fmla="*/ 3 w 388"/>
                <a:gd name="T51" fmla="*/ 154 h 388"/>
                <a:gd name="T52" fmla="*/ 19 w 388"/>
                <a:gd name="T53" fmla="*/ 193 h 388"/>
                <a:gd name="T54" fmla="*/ 24 w 388"/>
                <a:gd name="T55" fmla="*/ 149 h 388"/>
                <a:gd name="T56" fmla="*/ 36 w 388"/>
                <a:gd name="T57" fmla="*/ 118 h 388"/>
                <a:gd name="T58" fmla="*/ 54 w 388"/>
                <a:gd name="T59" fmla="*/ 87 h 388"/>
                <a:gd name="T60" fmla="*/ 75 w 388"/>
                <a:gd name="T61" fmla="*/ 65 h 388"/>
                <a:gd name="T62" fmla="*/ 101 w 388"/>
                <a:gd name="T63" fmla="*/ 44 h 388"/>
                <a:gd name="T64" fmla="*/ 132 w 388"/>
                <a:gd name="T65" fmla="*/ 29 h 388"/>
                <a:gd name="T66" fmla="*/ 165 w 388"/>
                <a:gd name="T67" fmla="*/ 21 h 388"/>
                <a:gd name="T68" fmla="*/ 219 w 388"/>
                <a:gd name="T69" fmla="*/ 21 h 388"/>
                <a:gd name="T70" fmla="*/ 252 w 388"/>
                <a:gd name="T71" fmla="*/ 29 h 388"/>
                <a:gd name="T72" fmla="*/ 291 w 388"/>
                <a:gd name="T73" fmla="*/ 49 h 388"/>
                <a:gd name="T74" fmla="*/ 327 w 388"/>
                <a:gd name="T75" fmla="*/ 82 h 388"/>
                <a:gd name="T76" fmla="*/ 347 w 388"/>
                <a:gd name="T77" fmla="*/ 109 h 388"/>
                <a:gd name="T78" fmla="*/ 358 w 388"/>
                <a:gd name="T79" fmla="*/ 141 h 388"/>
                <a:gd name="T80" fmla="*/ 366 w 388"/>
                <a:gd name="T81" fmla="*/ 173 h 388"/>
                <a:gd name="T82" fmla="*/ 366 w 388"/>
                <a:gd name="T83" fmla="*/ 199 h 388"/>
                <a:gd name="T84" fmla="*/ 361 w 388"/>
                <a:gd name="T85" fmla="*/ 235 h 388"/>
                <a:gd name="T86" fmla="*/ 350 w 388"/>
                <a:gd name="T87" fmla="*/ 267 h 388"/>
                <a:gd name="T88" fmla="*/ 303 w 388"/>
                <a:gd name="T89" fmla="*/ 327 h 388"/>
                <a:gd name="T90" fmla="*/ 258 w 388"/>
                <a:gd name="T91" fmla="*/ 355 h 388"/>
                <a:gd name="T92" fmla="*/ 227 w 388"/>
                <a:gd name="T93" fmla="*/ 363 h 388"/>
                <a:gd name="T94" fmla="*/ 191 w 388"/>
                <a:gd name="T95" fmla="*/ 368 h 388"/>
                <a:gd name="T96" fmla="*/ 165 w 388"/>
                <a:gd name="T97" fmla="*/ 365 h 388"/>
                <a:gd name="T98" fmla="*/ 132 w 388"/>
                <a:gd name="T99" fmla="*/ 357 h 388"/>
                <a:gd name="T100" fmla="*/ 101 w 388"/>
                <a:gd name="T101" fmla="*/ 342 h 388"/>
                <a:gd name="T102" fmla="*/ 70 w 388"/>
                <a:gd name="T103" fmla="*/ 316 h 388"/>
                <a:gd name="T104" fmla="*/ 39 w 388"/>
                <a:gd name="T105" fmla="*/ 275 h 388"/>
                <a:gd name="T106" fmla="*/ 28 w 388"/>
                <a:gd name="T107" fmla="*/ 244 h 388"/>
                <a:gd name="T108" fmla="*/ 19 w 388"/>
                <a:gd name="T109" fmla="*/ 211 h 3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88" h="388">
                  <a:moveTo>
                    <a:pt x="0" y="193"/>
                  </a:moveTo>
                  <a:lnTo>
                    <a:pt x="0" y="211"/>
                  </a:lnTo>
                  <a:lnTo>
                    <a:pt x="1" y="222"/>
                  </a:lnTo>
                  <a:lnTo>
                    <a:pt x="3" y="231"/>
                  </a:lnTo>
                  <a:lnTo>
                    <a:pt x="5" y="242"/>
                  </a:lnTo>
                  <a:lnTo>
                    <a:pt x="8" y="250"/>
                  </a:lnTo>
                  <a:lnTo>
                    <a:pt x="9" y="258"/>
                  </a:lnTo>
                  <a:lnTo>
                    <a:pt x="14" y="268"/>
                  </a:lnTo>
                  <a:lnTo>
                    <a:pt x="19" y="276"/>
                  </a:lnTo>
                  <a:lnTo>
                    <a:pt x="23" y="285"/>
                  </a:lnTo>
                  <a:lnTo>
                    <a:pt x="32" y="301"/>
                  </a:lnTo>
                  <a:lnTo>
                    <a:pt x="42" y="316"/>
                  </a:lnTo>
                  <a:lnTo>
                    <a:pt x="49" y="322"/>
                  </a:lnTo>
                  <a:lnTo>
                    <a:pt x="54" y="329"/>
                  </a:lnTo>
                  <a:lnTo>
                    <a:pt x="68" y="343"/>
                  </a:lnTo>
                  <a:lnTo>
                    <a:pt x="85" y="353"/>
                  </a:lnTo>
                  <a:lnTo>
                    <a:pt x="91" y="358"/>
                  </a:lnTo>
                  <a:lnTo>
                    <a:pt x="100" y="363"/>
                  </a:lnTo>
                  <a:lnTo>
                    <a:pt x="108" y="366"/>
                  </a:lnTo>
                  <a:lnTo>
                    <a:pt x="116" y="371"/>
                  </a:lnTo>
                  <a:lnTo>
                    <a:pt x="126" y="376"/>
                  </a:lnTo>
                  <a:lnTo>
                    <a:pt x="134" y="378"/>
                  </a:lnTo>
                  <a:lnTo>
                    <a:pt x="142" y="381"/>
                  </a:lnTo>
                  <a:lnTo>
                    <a:pt x="154" y="383"/>
                  </a:lnTo>
                  <a:lnTo>
                    <a:pt x="162" y="384"/>
                  </a:lnTo>
                  <a:lnTo>
                    <a:pt x="172" y="386"/>
                  </a:lnTo>
                  <a:lnTo>
                    <a:pt x="181" y="386"/>
                  </a:lnTo>
                  <a:lnTo>
                    <a:pt x="191" y="388"/>
                  </a:lnTo>
                  <a:lnTo>
                    <a:pt x="194" y="388"/>
                  </a:lnTo>
                  <a:lnTo>
                    <a:pt x="203" y="386"/>
                  </a:lnTo>
                  <a:lnTo>
                    <a:pt x="211" y="386"/>
                  </a:lnTo>
                  <a:lnTo>
                    <a:pt x="222" y="384"/>
                  </a:lnTo>
                  <a:lnTo>
                    <a:pt x="230" y="383"/>
                  </a:lnTo>
                  <a:lnTo>
                    <a:pt x="242" y="381"/>
                  </a:lnTo>
                  <a:lnTo>
                    <a:pt x="250" y="378"/>
                  </a:lnTo>
                  <a:lnTo>
                    <a:pt x="258" y="376"/>
                  </a:lnTo>
                  <a:lnTo>
                    <a:pt x="268" y="371"/>
                  </a:lnTo>
                  <a:lnTo>
                    <a:pt x="276" y="366"/>
                  </a:lnTo>
                  <a:lnTo>
                    <a:pt x="285" y="363"/>
                  </a:lnTo>
                  <a:lnTo>
                    <a:pt x="301" y="353"/>
                  </a:lnTo>
                  <a:lnTo>
                    <a:pt x="316" y="343"/>
                  </a:lnTo>
                  <a:lnTo>
                    <a:pt x="343" y="316"/>
                  </a:lnTo>
                  <a:lnTo>
                    <a:pt x="353" y="301"/>
                  </a:lnTo>
                  <a:lnTo>
                    <a:pt x="363" y="285"/>
                  </a:lnTo>
                  <a:lnTo>
                    <a:pt x="366" y="276"/>
                  </a:lnTo>
                  <a:lnTo>
                    <a:pt x="371" y="268"/>
                  </a:lnTo>
                  <a:lnTo>
                    <a:pt x="376" y="258"/>
                  </a:lnTo>
                  <a:lnTo>
                    <a:pt x="378" y="250"/>
                  </a:lnTo>
                  <a:lnTo>
                    <a:pt x="381" y="242"/>
                  </a:lnTo>
                  <a:lnTo>
                    <a:pt x="383" y="231"/>
                  </a:lnTo>
                  <a:lnTo>
                    <a:pt x="384" y="222"/>
                  </a:lnTo>
                  <a:lnTo>
                    <a:pt x="386" y="213"/>
                  </a:lnTo>
                  <a:lnTo>
                    <a:pt x="386" y="203"/>
                  </a:lnTo>
                  <a:lnTo>
                    <a:pt x="388" y="195"/>
                  </a:lnTo>
                  <a:lnTo>
                    <a:pt x="388" y="191"/>
                  </a:lnTo>
                  <a:lnTo>
                    <a:pt x="386" y="183"/>
                  </a:lnTo>
                  <a:lnTo>
                    <a:pt x="386" y="173"/>
                  </a:lnTo>
                  <a:lnTo>
                    <a:pt x="384" y="162"/>
                  </a:lnTo>
                  <a:lnTo>
                    <a:pt x="383" y="154"/>
                  </a:lnTo>
                  <a:lnTo>
                    <a:pt x="381" y="142"/>
                  </a:lnTo>
                  <a:lnTo>
                    <a:pt x="378" y="134"/>
                  </a:lnTo>
                  <a:lnTo>
                    <a:pt x="376" y="126"/>
                  </a:lnTo>
                  <a:lnTo>
                    <a:pt x="371" y="116"/>
                  </a:lnTo>
                  <a:lnTo>
                    <a:pt x="366" y="108"/>
                  </a:lnTo>
                  <a:lnTo>
                    <a:pt x="363" y="100"/>
                  </a:lnTo>
                  <a:lnTo>
                    <a:pt x="358" y="91"/>
                  </a:lnTo>
                  <a:lnTo>
                    <a:pt x="353" y="85"/>
                  </a:lnTo>
                  <a:lnTo>
                    <a:pt x="343" y="69"/>
                  </a:lnTo>
                  <a:lnTo>
                    <a:pt x="329" y="54"/>
                  </a:lnTo>
                  <a:lnTo>
                    <a:pt x="322" y="49"/>
                  </a:lnTo>
                  <a:lnTo>
                    <a:pt x="316" y="42"/>
                  </a:lnTo>
                  <a:lnTo>
                    <a:pt x="301" y="33"/>
                  </a:lnTo>
                  <a:lnTo>
                    <a:pt x="285" y="23"/>
                  </a:lnTo>
                  <a:lnTo>
                    <a:pt x="276" y="19"/>
                  </a:lnTo>
                  <a:lnTo>
                    <a:pt x="268" y="15"/>
                  </a:lnTo>
                  <a:lnTo>
                    <a:pt x="258" y="10"/>
                  </a:lnTo>
                  <a:lnTo>
                    <a:pt x="250" y="8"/>
                  </a:lnTo>
                  <a:lnTo>
                    <a:pt x="242" y="5"/>
                  </a:lnTo>
                  <a:lnTo>
                    <a:pt x="230" y="3"/>
                  </a:lnTo>
                  <a:lnTo>
                    <a:pt x="222" y="1"/>
                  </a:lnTo>
                  <a:lnTo>
                    <a:pt x="212" y="0"/>
                  </a:lnTo>
                  <a:lnTo>
                    <a:pt x="173" y="0"/>
                  </a:lnTo>
                  <a:lnTo>
                    <a:pt x="162" y="1"/>
                  </a:lnTo>
                  <a:lnTo>
                    <a:pt x="154" y="3"/>
                  </a:lnTo>
                  <a:lnTo>
                    <a:pt x="142" y="5"/>
                  </a:lnTo>
                  <a:lnTo>
                    <a:pt x="134" y="8"/>
                  </a:lnTo>
                  <a:lnTo>
                    <a:pt x="126" y="10"/>
                  </a:lnTo>
                  <a:lnTo>
                    <a:pt x="116" y="15"/>
                  </a:lnTo>
                  <a:lnTo>
                    <a:pt x="108" y="19"/>
                  </a:lnTo>
                  <a:lnTo>
                    <a:pt x="100" y="23"/>
                  </a:lnTo>
                  <a:lnTo>
                    <a:pt x="91" y="28"/>
                  </a:lnTo>
                  <a:lnTo>
                    <a:pt x="85" y="33"/>
                  </a:lnTo>
                  <a:lnTo>
                    <a:pt x="68" y="42"/>
                  </a:lnTo>
                  <a:lnTo>
                    <a:pt x="55" y="55"/>
                  </a:lnTo>
                  <a:lnTo>
                    <a:pt x="42" y="69"/>
                  </a:lnTo>
                  <a:lnTo>
                    <a:pt x="32" y="85"/>
                  </a:lnTo>
                  <a:lnTo>
                    <a:pt x="28" y="91"/>
                  </a:lnTo>
                  <a:lnTo>
                    <a:pt x="23" y="100"/>
                  </a:lnTo>
                  <a:lnTo>
                    <a:pt x="19" y="108"/>
                  </a:lnTo>
                  <a:lnTo>
                    <a:pt x="14" y="116"/>
                  </a:lnTo>
                  <a:lnTo>
                    <a:pt x="9" y="126"/>
                  </a:lnTo>
                  <a:lnTo>
                    <a:pt x="8" y="134"/>
                  </a:lnTo>
                  <a:lnTo>
                    <a:pt x="5" y="142"/>
                  </a:lnTo>
                  <a:lnTo>
                    <a:pt x="3" y="154"/>
                  </a:lnTo>
                  <a:lnTo>
                    <a:pt x="1" y="162"/>
                  </a:lnTo>
                  <a:lnTo>
                    <a:pt x="0" y="172"/>
                  </a:lnTo>
                  <a:lnTo>
                    <a:pt x="0" y="193"/>
                  </a:lnTo>
                  <a:lnTo>
                    <a:pt x="19" y="193"/>
                  </a:lnTo>
                  <a:lnTo>
                    <a:pt x="19" y="175"/>
                  </a:lnTo>
                  <a:lnTo>
                    <a:pt x="21" y="165"/>
                  </a:lnTo>
                  <a:lnTo>
                    <a:pt x="23" y="157"/>
                  </a:lnTo>
                  <a:lnTo>
                    <a:pt x="24" y="149"/>
                  </a:lnTo>
                  <a:lnTo>
                    <a:pt x="28" y="141"/>
                  </a:lnTo>
                  <a:lnTo>
                    <a:pt x="29" y="132"/>
                  </a:lnTo>
                  <a:lnTo>
                    <a:pt x="31" y="126"/>
                  </a:lnTo>
                  <a:lnTo>
                    <a:pt x="36" y="118"/>
                  </a:lnTo>
                  <a:lnTo>
                    <a:pt x="39" y="109"/>
                  </a:lnTo>
                  <a:lnTo>
                    <a:pt x="44" y="101"/>
                  </a:lnTo>
                  <a:lnTo>
                    <a:pt x="49" y="95"/>
                  </a:lnTo>
                  <a:lnTo>
                    <a:pt x="54" y="87"/>
                  </a:lnTo>
                  <a:lnTo>
                    <a:pt x="59" y="82"/>
                  </a:lnTo>
                  <a:lnTo>
                    <a:pt x="65" y="75"/>
                  </a:lnTo>
                  <a:lnTo>
                    <a:pt x="68" y="69"/>
                  </a:lnTo>
                  <a:lnTo>
                    <a:pt x="75" y="65"/>
                  </a:lnTo>
                  <a:lnTo>
                    <a:pt x="82" y="59"/>
                  </a:lnTo>
                  <a:lnTo>
                    <a:pt x="86" y="54"/>
                  </a:lnTo>
                  <a:lnTo>
                    <a:pt x="95" y="49"/>
                  </a:lnTo>
                  <a:lnTo>
                    <a:pt x="101" y="44"/>
                  </a:lnTo>
                  <a:lnTo>
                    <a:pt x="109" y="39"/>
                  </a:lnTo>
                  <a:lnTo>
                    <a:pt x="118" y="36"/>
                  </a:lnTo>
                  <a:lnTo>
                    <a:pt x="126" y="31"/>
                  </a:lnTo>
                  <a:lnTo>
                    <a:pt x="132" y="29"/>
                  </a:lnTo>
                  <a:lnTo>
                    <a:pt x="140" y="28"/>
                  </a:lnTo>
                  <a:lnTo>
                    <a:pt x="149" y="24"/>
                  </a:lnTo>
                  <a:lnTo>
                    <a:pt x="157" y="23"/>
                  </a:lnTo>
                  <a:lnTo>
                    <a:pt x="165" y="21"/>
                  </a:lnTo>
                  <a:lnTo>
                    <a:pt x="173" y="19"/>
                  </a:lnTo>
                  <a:lnTo>
                    <a:pt x="193" y="19"/>
                  </a:lnTo>
                  <a:lnTo>
                    <a:pt x="209" y="19"/>
                  </a:lnTo>
                  <a:lnTo>
                    <a:pt x="219" y="21"/>
                  </a:lnTo>
                  <a:lnTo>
                    <a:pt x="227" y="23"/>
                  </a:lnTo>
                  <a:lnTo>
                    <a:pt x="235" y="24"/>
                  </a:lnTo>
                  <a:lnTo>
                    <a:pt x="244" y="28"/>
                  </a:lnTo>
                  <a:lnTo>
                    <a:pt x="252" y="29"/>
                  </a:lnTo>
                  <a:lnTo>
                    <a:pt x="258" y="31"/>
                  </a:lnTo>
                  <a:lnTo>
                    <a:pt x="267" y="36"/>
                  </a:lnTo>
                  <a:lnTo>
                    <a:pt x="275" y="39"/>
                  </a:lnTo>
                  <a:lnTo>
                    <a:pt x="291" y="49"/>
                  </a:lnTo>
                  <a:lnTo>
                    <a:pt x="303" y="59"/>
                  </a:lnTo>
                  <a:lnTo>
                    <a:pt x="309" y="65"/>
                  </a:lnTo>
                  <a:lnTo>
                    <a:pt x="316" y="70"/>
                  </a:lnTo>
                  <a:lnTo>
                    <a:pt x="327" y="82"/>
                  </a:lnTo>
                  <a:lnTo>
                    <a:pt x="332" y="87"/>
                  </a:lnTo>
                  <a:lnTo>
                    <a:pt x="337" y="95"/>
                  </a:lnTo>
                  <a:lnTo>
                    <a:pt x="342" y="101"/>
                  </a:lnTo>
                  <a:lnTo>
                    <a:pt x="347" y="109"/>
                  </a:lnTo>
                  <a:lnTo>
                    <a:pt x="350" y="118"/>
                  </a:lnTo>
                  <a:lnTo>
                    <a:pt x="355" y="126"/>
                  </a:lnTo>
                  <a:lnTo>
                    <a:pt x="357" y="132"/>
                  </a:lnTo>
                  <a:lnTo>
                    <a:pt x="358" y="141"/>
                  </a:lnTo>
                  <a:lnTo>
                    <a:pt x="361" y="149"/>
                  </a:lnTo>
                  <a:lnTo>
                    <a:pt x="363" y="157"/>
                  </a:lnTo>
                  <a:lnTo>
                    <a:pt x="365" y="165"/>
                  </a:lnTo>
                  <a:lnTo>
                    <a:pt x="366" y="173"/>
                  </a:lnTo>
                  <a:lnTo>
                    <a:pt x="366" y="183"/>
                  </a:lnTo>
                  <a:lnTo>
                    <a:pt x="368" y="195"/>
                  </a:lnTo>
                  <a:lnTo>
                    <a:pt x="368" y="191"/>
                  </a:lnTo>
                  <a:lnTo>
                    <a:pt x="366" y="199"/>
                  </a:lnTo>
                  <a:lnTo>
                    <a:pt x="366" y="209"/>
                  </a:lnTo>
                  <a:lnTo>
                    <a:pt x="365" y="219"/>
                  </a:lnTo>
                  <a:lnTo>
                    <a:pt x="363" y="227"/>
                  </a:lnTo>
                  <a:lnTo>
                    <a:pt x="361" y="235"/>
                  </a:lnTo>
                  <a:lnTo>
                    <a:pt x="358" y="244"/>
                  </a:lnTo>
                  <a:lnTo>
                    <a:pt x="357" y="252"/>
                  </a:lnTo>
                  <a:lnTo>
                    <a:pt x="355" y="258"/>
                  </a:lnTo>
                  <a:lnTo>
                    <a:pt x="350" y="267"/>
                  </a:lnTo>
                  <a:lnTo>
                    <a:pt x="347" y="275"/>
                  </a:lnTo>
                  <a:lnTo>
                    <a:pt x="337" y="291"/>
                  </a:lnTo>
                  <a:lnTo>
                    <a:pt x="327" y="303"/>
                  </a:lnTo>
                  <a:lnTo>
                    <a:pt x="303" y="327"/>
                  </a:lnTo>
                  <a:lnTo>
                    <a:pt x="291" y="337"/>
                  </a:lnTo>
                  <a:lnTo>
                    <a:pt x="275" y="347"/>
                  </a:lnTo>
                  <a:lnTo>
                    <a:pt x="267" y="350"/>
                  </a:lnTo>
                  <a:lnTo>
                    <a:pt x="258" y="355"/>
                  </a:lnTo>
                  <a:lnTo>
                    <a:pt x="252" y="357"/>
                  </a:lnTo>
                  <a:lnTo>
                    <a:pt x="244" y="358"/>
                  </a:lnTo>
                  <a:lnTo>
                    <a:pt x="235" y="361"/>
                  </a:lnTo>
                  <a:lnTo>
                    <a:pt x="227" y="363"/>
                  </a:lnTo>
                  <a:lnTo>
                    <a:pt x="219" y="365"/>
                  </a:lnTo>
                  <a:lnTo>
                    <a:pt x="211" y="366"/>
                  </a:lnTo>
                  <a:lnTo>
                    <a:pt x="199" y="366"/>
                  </a:lnTo>
                  <a:lnTo>
                    <a:pt x="191" y="368"/>
                  </a:lnTo>
                  <a:lnTo>
                    <a:pt x="194" y="368"/>
                  </a:lnTo>
                  <a:lnTo>
                    <a:pt x="185" y="366"/>
                  </a:lnTo>
                  <a:lnTo>
                    <a:pt x="175" y="366"/>
                  </a:lnTo>
                  <a:lnTo>
                    <a:pt x="165" y="365"/>
                  </a:lnTo>
                  <a:lnTo>
                    <a:pt x="157" y="363"/>
                  </a:lnTo>
                  <a:lnTo>
                    <a:pt x="149" y="361"/>
                  </a:lnTo>
                  <a:lnTo>
                    <a:pt x="140" y="358"/>
                  </a:lnTo>
                  <a:lnTo>
                    <a:pt x="132" y="357"/>
                  </a:lnTo>
                  <a:lnTo>
                    <a:pt x="126" y="355"/>
                  </a:lnTo>
                  <a:lnTo>
                    <a:pt x="118" y="350"/>
                  </a:lnTo>
                  <a:lnTo>
                    <a:pt x="109" y="347"/>
                  </a:lnTo>
                  <a:lnTo>
                    <a:pt x="101" y="342"/>
                  </a:lnTo>
                  <a:lnTo>
                    <a:pt x="95" y="337"/>
                  </a:lnTo>
                  <a:lnTo>
                    <a:pt x="86" y="332"/>
                  </a:lnTo>
                  <a:lnTo>
                    <a:pt x="82" y="327"/>
                  </a:lnTo>
                  <a:lnTo>
                    <a:pt x="70" y="316"/>
                  </a:lnTo>
                  <a:lnTo>
                    <a:pt x="65" y="309"/>
                  </a:lnTo>
                  <a:lnTo>
                    <a:pt x="59" y="303"/>
                  </a:lnTo>
                  <a:lnTo>
                    <a:pt x="49" y="291"/>
                  </a:lnTo>
                  <a:lnTo>
                    <a:pt x="39" y="275"/>
                  </a:lnTo>
                  <a:lnTo>
                    <a:pt x="36" y="267"/>
                  </a:lnTo>
                  <a:lnTo>
                    <a:pt x="31" y="258"/>
                  </a:lnTo>
                  <a:lnTo>
                    <a:pt x="29" y="252"/>
                  </a:lnTo>
                  <a:lnTo>
                    <a:pt x="28" y="244"/>
                  </a:lnTo>
                  <a:lnTo>
                    <a:pt x="24" y="235"/>
                  </a:lnTo>
                  <a:lnTo>
                    <a:pt x="23" y="227"/>
                  </a:lnTo>
                  <a:lnTo>
                    <a:pt x="21" y="219"/>
                  </a:lnTo>
                  <a:lnTo>
                    <a:pt x="19" y="211"/>
                  </a:lnTo>
                  <a:lnTo>
                    <a:pt x="19" y="193"/>
                  </a:lnTo>
                  <a:lnTo>
                    <a:pt x="0"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25" name="Freeform 8"/>
            <p:cNvSpPr>
              <a:spLocks/>
            </p:cNvSpPr>
            <p:nvPr/>
          </p:nvSpPr>
          <p:spPr bwMode="auto">
            <a:xfrm>
              <a:off x="3005" y="1484"/>
              <a:ext cx="429" cy="32"/>
            </a:xfrm>
            <a:custGeom>
              <a:avLst/>
              <a:gdLst>
                <a:gd name="T0" fmla="*/ 16 w 429"/>
                <a:gd name="T1" fmla="*/ 0 h 32"/>
                <a:gd name="T2" fmla="*/ 12 w 429"/>
                <a:gd name="T3" fmla="*/ 0 h 32"/>
                <a:gd name="T4" fmla="*/ 8 w 429"/>
                <a:gd name="T5" fmla="*/ 1 h 32"/>
                <a:gd name="T6" fmla="*/ 2 w 429"/>
                <a:gd name="T7" fmla="*/ 8 h 32"/>
                <a:gd name="T8" fmla="*/ 0 w 429"/>
                <a:gd name="T9" fmla="*/ 11 h 32"/>
                <a:gd name="T10" fmla="*/ 0 w 429"/>
                <a:gd name="T11" fmla="*/ 21 h 32"/>
                <a:gd name="T12" fmla="*/ 2 w 429"/>
                <a:gd name="T13" fmla="*/ 24 h 32"/>
                <a:gd name="T14" fmla="*/ 8 w 429"/>
                <a:gd name="T15" fmla="*/ 31 h 32"/>
                <a:gd name="T16" fmla="*/ 12 w 429"/>
                <a:gd name="T17" fmla="*/ 32 h 32"/>
                <a:gd name="T18" fmla="*/ 417 w 429"/>
                <a:gd name="T19" fmla="*/ 32 h 32"/>
                <a:gd name="T20" fmla="*/ 421 w 429"/>
                <a:gd name="T21" fmla="*/ 31 h 32"/>
                <a:gd name="T22" fmla="*/ 427 w 429"/>
                <a:gd name="T23" fmla="*/ 24 h 32"/>
                <a:gd name="T24" fmla="*/ 429 w 429"/>
                <a:gd name="T25" fmla="*/ 21 h 32"/>
                <a:gd name="T26" fmla="*/ 429 w 429"/>
                <a:gd name="T27" fmla="*/ 11 h 32"/>
                <a:gd name="T28" fmla="*/ 427 w 429"/>
                <a:gd name="T29" fmla="*/ 8 h 32"/>
                <a:gd name="T30" fmla="*/ 421 w 429"/>
                <a:gd name="T31" fmla="*/ 1 h 32"/>
                <a:gd name="T32" fmla="*/ 417 w 429"/>
                <a:gd name="T33" fmla="*/ 0 h 32"/>
                <a:gd name="T34" fmla="*/ 413 w 429"/>
                <a:gd name="T35" fmla="*/ 0 h 32"/>
                <a:gd name="T36" fmla="*/ 16 w 429"/>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9" h="32">
                  <a:moveTo>
                    <a:pt x="16" y="0"/>
                  </a:moveTo>
                  <a:lnTo>
                    <a:pt x="12" y="0"/>
                  </a:lnTo>
                  <a:lnTo>
                    <a:pt x="8" y="1"/>
                  </a:lnTo>
                  <a:lnTo>
                    <a:pt x="2" y="8"/>
                  </a:lnTo>
                  <a:lnTo>
                    <a:pt x="0" y="11"/>
                  </a:lnTo>
                  <a:lnTo>
                    <a:pt x="0" y="21"/>
                  </a:lnTo>
                  <a:lnTo>
                    <a:pt x="2" y="24"/>
                  </a:lnTo>
                  <a:lnTo>
                    <a:pt x="8" y="31"/>
                  </a:lnTo>
                  <a:lnTo>
                    <a:pt x="12" y="32"/>
                  </a:lnTo>
                  <a:lnTo>
                    <a:pt x="417" y="32"/>
                  </a:lnTo>
                  <a:lnTo>
                    <a:pt x="421" y="31"/>
                  </a:lnTo>
                  <a:lnTo>
                    <a:pt x="427" y="24"/>
                  </a:lnTo>
                  <a:lnTo>
                    <a:pt x="429" y="21"/>
                  </a:lnTo>
                  <a:lnTo>
                    <a:pt x="429" y="11"/>
                  </a:lnTo>
                  <a:lnTo>
                    <a:pt x="427" y="8"/>
                  </a:lnTo>
                  <a:lnTo>
                    <a:pt x="421" y="1"/>
                  </a:lnTo>
                  <a:lnTo>
                    <a:pt x="417" y="0"/>
                  </a:lnTo>
                  <a:lnTo>
                    <a:pt x="413"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26" name="Rectangle 9"/>
            <p:cNvSpPr>
              <a:spLocks noChangeArrowheads="1"/>
            </p:cNvSpPr>
            <p:nvPr/>
          </p:nvSpPr>
          <p:spPr bwMode="auto">
            <a:xfrm>
              <a:off x="2712" y="1400"/>
              <a:ext cx="23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A/0</a:t>
              </a:r>
              <a:endParaRPr kumimoji="0" lang="en-US" altLang="tr-TR" b="1">
                <a:solidFill>
                  <a:srgbClr val="00FF00"/>
                </a:solidFill>
              </a:endParaRPr>
            </a:p>
          </p:txBody>
        </p:sp>
        <p:sp>
          <p:nvSpPr>
            <p:cNvPr id="188427" name="Rectangle 10"/>
            <p:cNvSpPr>
              <a:spLocks noChangeArrowheads="1"/>
            </p:cNvSpPr>
            <p:nvPr/>
          </p:nvSpPr>
          <p:spPr bwMode="auto">
            <a:xfrm>
              <a:off x="3540" y="1400"/>
              <a:ext cx="23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B/0</a:t>
              </a:r>
              <a:endParaRPr kumimoji="0" lang="en-US" altLang="tr-TR" b="1">
                <a:solidFill>
                  <a:srgbClr val="00FF00"/>
                </a:solidFill>
              </a:endParaRPr>
            </a:p>
          </p:txBody>
        </p:sp>
        <p:sp>
          <p:nvSpPr>
            <p:cNvPr id="188428" name="Freeform 11"/>
            <p:cNvSpPr>
              <a:spLocks/>
            </p:cNvSpPr>
            <p:nvPr/>
          </p:nvSpPr>
          <p:spPr bwMode="auto">
            <a:xfrm>
              <a:off x="4267" y="1320"/>
              <a:ext cx="388" cy="388"/>
            </a:xfrm>
            <a:custGeom>
              <a:avLst/>
              <a:gdLst>
                <a:gd name="T0" fmla="*/ 3 w 388"/>
                <a:gd name="T1" fmla="*/ 231 h 388"/>
                <a:gd name="T2" fmla="*/ 15 w 388"/>
                <a:gd name="T3" fmla="*/ 268 h 388"/>
                <a:gd name="T4" fmla="*/ 43 w 388"/>
                <a:gd name="T5" fmla="*/ 316 h 388"/>
                <a:gd name="T6" fmla="*/ 85 w 388"/>
                <a:gd name="T7" fmla="*/ 354 h 388"/>
                <a:gd name="T8" fmla="*/ 116 w 388"/>
                <a:gd name="T9" fmla="*/ 372 h 388"/>
                <a:gd name="T10" fmla="*/ 154 w 388"/>
                <a:gd name="T11" fmla="*/ 383 h 388"/>
                <a:gd name="T12" fmla="*/ 192 w 388"/>
                <a:gd name="T13" fmla="*/ 388 h 388"/>
                <a:gd name="T14" fmla="*/ 223 w 388"/>
                <a:gd name="T15" fmla="*/ 385 h 388"/>
                <a:gd name="T16" fmla="*/ 259 w 388"/>
                <a:gd name="T17" fmla="*/ 376 h 388"/>
                <a:gd name="T18" fmla="*/ 301 w 388"/>
                <a:gd name="T19" fmla="*/ 354 h 388"/>
                <a:gd name="T20" fmla="*/ 364 w 388"/>
                <a:gd name="T21" fmla="*/ 285 h 388"/>
                <a:gd name="T22" fmla="*/ 378 w 388"/>
                <a:gd name="T23" fmla="*/ 250 h 388"/>
                <a:gd name="T24" fmla="*/ 387 w 388"/>
                <a:gd name="T25" fmla="*/ 213 h 388"/>
                <a:gd name="T26" fmla="*/ 387 w 388"/>
                <a:gd name="T27" fmla="*/ 183 h 388"/>
                <a:gd name="T28" fmla="*/ 382 w 388"/>
                <a:gd name="T29" fmla="*/ 142 h 388"/>
                <a:gd name="T30" fmla="*/ 367 w 388"/>
                <a:gd name="T31" fmla="*/ 108 h 388"/>
                <a:gd name="T32" fmla="*/ 344 w 388"/>
                <a:gd name="T33" fmla="*/ 69 h 388"/>
                <a:gd name="T34" fmla="*/ 301 w 388"/>
                <a:gd name="T35" fmla="*/ 33 h 388"/>
                <a:gd name="T36" fmla="*/ 259 w 388"/>
                <a:gd name="T37" fmla="*/ 10 h 388"/>
                <a:gd name="T38" fmla="*/ 223 w 388"/>
                <a:gd name="T39" fmla="*/ 2 h 388"/>
                <a:gd name="T40" fmla="*/ 154 w 388"/>
                <a:gd name="T41" fmla="*/ 3 h 388"/>
                <a:gd name="T42" fmla="*/ 116 w 388"/>
                <a:gd name="T43" fmla="*/ 15 h 388"/>
                <a:gd name="T44" fmla="*/ 85 w 388"/>
                <a:gd name="T45" fmla="*/ 33 h 388"/>
                <a:gd name="T46" fmla="*/ 33 w 388"/>
                <a:gd name="T47" fmla="*/ 85 h 388"/>
                <a:gd name="T48" fmla="*/ 15 w 388"/>
                <a:gd name="T49" fmla="*/ 116 h 388"/>
                <a:gd name="T50" fmla="*/ 3 w 388"/>
                <a:gd name="T51" fmla="*/ 154 h 388"/>
                <a:gd name="T52" fmla="*/ 20 w 388"/>
                <a:gd name="T53" fmla="*/ 193 h 388"/>
                <a:gd name="T54" fmla="*/ 25 w 388"/>
                <a:gd name="T55" fmla="*/ 149 h 388"/>
                <a:gd name="T56" fmla="*/ 36 w 388"/>
                <a:gd name="T57" fmla="*/ 118 h 388"/>
                <a:gd name="T58" fmla="*/ 54 w 388"/>
                <a:gd name="T59" fmla="*/ 87 h 388"/>
                <a:gd name="T60" fmla="*/ 75 w 388"/>
                <a:gd name="T61" fmla="*/ 66 h 388"/>
                <a:gd name="T62" fmla="*/ 102 w 388"/>
                <a:gd name="T63" fmla="*/ 44 h 388"/>
                <a:gd name="T64" fmla="*/ 133 w 388"/>
                <a:gd name="T65" fmla="*/ 30 h 388"/>
                <a:gd name="T66" fmla="*/ 166 w 388"/>
                <a:gd name="T67" fmla="*/ 21 h 388"/>
                <a:gd name="T68" fmla="*/ 220 w 388"/>
                <a:gd name="T69" fmla="*/ 21 h 388"/>
                <a:gd name="T70" fmla="*/ 252 w 388"/>
                <a:gd name="T71" fmla="*/ 30 h 388"/>
                <a:gd name="T72" fmla="*/ 292 w 388"/>
                <a:gd name="T73" fmla="*/ 49 h 388"/>
                <a:gd name="T74" fmla="*/ 328 w 388"/>
                <a:gd name="T75" fmla="*/ 82 h 388"/>
                <a:gd name="T76" fmla="*/ 347 w 388"/>
                <a:gd name="T77" fmla="*/ 110 h 388"/>
                <a:gd name="T78" fmla="*/ 359 w 388"/>
                <a:gd name="T79" fmla="*/ 141 h 388"/>
                <a:gd name="T80" fmla="*/ 367 w 388"/>
                <a:gd name="T81" fmla="*/ 174 h 388"/>
                <a:gd name="T82" fmla="*/ 367 w 388"/>
                <a:gd name="T83" fmla="*/ 200 h 388"/>
                <a:gd name="T84" fmla="*/ 362 w 388"/>
                <a:gd name="T85" fmla="*/ 236 h 388"/>
                <a:gd name="T86" fmla="*/ 350 w 388"/>
                <a:gd name="T87" fmla="*/ 267 h 388"/>
                <a:gd name="T88" fmla="*/ 303 w 388"/>
                <a:gd name="T89" fmla="*/ 327 h 388"/>
                <a:gd name="T90" fmla="*/ 259 w 388"/>
                <a:gd name="T91" fmla="*/ 355 h 388"/>
                <a:gd name="T92" fmla="*/ 228 w 388"/>
                <a:gd name="T93" fmla="*/ 363 h 388"/>
                <a:gd name="T94" fmla="*/ 192 w 388"/>
                <a:gd name="T95" fmla="*/ 368 h 388"/>
                <a:gd name="T96" fmla="*/ 166 w 388"/>
                <a:gd name="T97" fmla="*/ 365 h 388"/>
                <a:gd name="T98" fmla="*/ 133 w 388"/>
                <a:gd name="T99" fmla="*/ 357 h 388"/>
                <a:gd name="T100" fmla="*/ 102 w 388"/>
                <a:gd name="T101" fmla="*/ 342 h 388"/>
                <a:gd name="T102" fmla="*/ 71 w 388"/>
                <a:gd name="T103" fmla="*/ 316 h 388"/>
                <a:gd name="T104" fmla="*/ 39 w 388"/>
                <a:gd name="T105" fmla="*/ 275 h 388"/>
                <a:gd name="T106" fmla="*/ 28 w 388"/>
                <a:gd name="T107" fmla="*/ 244 h 388"/>
                <a:gd name="T108" fmla="*/ 20 w 388"/>
                <a:gd name="T109" fmla="*/ 211 h 3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88" h="388">
                  <a:moveTo>
                    <a:pt x="0" y="193"/>
                  </a:moveTo>
                  <a:lnTo>
                    <a:pt x="0" y="211"/>
                  </a:lnTo>
                  <a:lnTo>
                    <a:pt x="2" y="223"/>
                  </a:lnTo>
                  <a:lnTo>
                    <a:pt x="3" y="231"/>
                  </a:lnTo>
                  <a:lnTo>
                    <a:pt x="5" y="242"/>
                  </a:lnTo>
                  <a:lnTo>
                    <a:pt x="8" y="250"/>
                  </a:lnTo>
                  <a:lnTo>
                    <a:pt x="10" y="259"/>
                  </a:lnTo>
                  <a:lnTo>
                    <a:pt x="15" y="268"/>
                  </a:lnTo>
                  <a:lnTo>
                    <a:pt x="20" y="277"/>
                  </a:lnTo>
                  <a:lnTo>
                    <a:pt x="23" y="285"/>
                  </a:lnTo>
                  <a:lnTo>
                    <a:pt x="33" y="301"/>
                  </a:lnTo>
                  <a:lnTo>
                    <a:pt x="43" y="316"/>
                  </a:lnTo>
                  <a:lnTo>
                    <a:pt x="49" y="322"/>
                  </a:lnTo>
                  <a:lnTo>
                    <a:pt x="54" y="329"/>
                  </a:lnTo>
                  <a:lnTo>
                    <a:pt x="69" y="344"/>
                  </a:lnTo>
                  <a:lnTo>
                    <a:pt x="85" y="354"/>
                  </a:lnTo>
                  <a:lnTo>
                    <a:pt x="92" y="358"/>
                  </a:lnTo>
                  <a:lnTo>
                    <a:pt x="100" y="363"/>
                  </a:lnTo>
                  <a:lnTo>
                    <a:pt x="108" y="367"/>
                  </a:lnTo>
                  <a:lnTo>
                    <a:pt x="116" y="372"/>
                  </a:lnTo>
                  <a:lnTo>
                    <a:pt x="126" y="376"/>
                  </a:lnTo>
                  <a:lnTo>
                    <a:pt x="134" y="378"/>
                  </a:lnTo>
                  <a:lnTo>
                    <a:pt x="143" y="381"/>
                  </a:lnTo>
                  <a:lnTo>
                    <a:pt x="154" y="383"/>
                  </a:lnTo>
                  <a:lnTo>
                    <a:pt x="162" y="385"/>
                  </a:lnTo>
                  <a:lnTo>
                    <a:pt x="172" y="386"/>
                  </a:lnTo>
                  <a:lnTo>
                    <a:pt x="182" y="386"/>
                  </a:lnTo>
                  <a:lnTo>
                    <a:pt x="192" y="388"/>
                  </a:lnTo>
                  <a:lnTo>
                    <a:pt x="195" y="388"/>
                  </a:lnTo>
                  <a:lnTo>
                    <a:pt x="203" y="386"/>
                  </a:lnTo>
                  <a:lnTo>
                    <a:pt x="211" y="386"/>
                  </a:lnTo>
                  <a:lnTo>
                    <a:pt x="223" y="385"/>
                  </a:lnTo>
                  <a:lnTo>
                    <a:pt x="231" y="383"/>
                  </a:lnTo>
                  <a:lnTo>
                    <a:pt x="242" y="381"/>
                  </a:lnTo>
                  <a:lnTo>
                    <a:pt x="251" y="378"/>
                  </a:lnTo>
                  <a:lnTo>
                    <a:pt x="259" y="376"/>
                  </a:lnTo>
                  <a:lnTo>
                    <a:pt x="269" y="372"/>
                  </a:lnTo>
                  <a:lnTo>
                    <a:pt x="277" y="367"/>
                  </a:lnTo>
                  <a:lnTo>
                    <a:pt x="285" y="363"/>
                  </a:lnTo>
                  <a:lnTo>
                    <a:pt x="301" y="354"/>
                  </a:lnTo>
                  <a:lnTo>
                    <a:pt x="316" y="344"/>
                  </a:lnTo>
                  <a:lnTo>
                    <a:pt x="344" y="316"/>
                  </a:lnTo>
                  <a:lnTo>
                    <a:pt x="354" y="301"/>
                  </a:lnTo>
                  <a:lnTo>
                    <a:pt x="364" y="285"/>
                  </a:lnTo>
                  <a:lnTo>
                    <a:pt x="367" y="277"/>
                  </a:lnTo>
                  <a:lnTo>
                    <a:pt x="372" y="268"/>
                  </a:lnTo>
                  <a:lnTo>
                    <a:pt x="377" y="259"/>
                  </a:lnTo>
                  <a:lnTo>
                    <a:pt x="378" y="250"/>
                  </a:lnTo>
                  <a:lnTo>
                    <a:pt x="382" y="242"/>
                  </a:lnTo>
                  <a:lnTo>
                    <a:pt x="383" y="231"/>
                  </a:lnTo>
                  <a:lnTo>
                    <a:pt x="385" y="223"/>
                  </a:lnTo>
                  <a:lnTo>
                    <a:pt x="387" y="213"/>
                  </a:lnTo>
                  <a:lnTo>
                    <a:pt x="387" y="203"/>
                  </a:lnTo>
                  <a:lnTo>
                    <a:pt x="388" y="195"/>
                  </a:lnTo>
                  <a:lnTo>
                    <a:pt x="388" y="192"/>
                  </a:lnTo>
                  <a:lnTo>
                    <a:pt x="387" y="183"/>
                  </a:lnTo>
                  <a:lnTo>
                    <a:pt x="387" y="174"/>
                  </a:lnTo>
                  <a:lnTo>
                    <a:pt x="385" y="162"/>
                  </a:lnTo>
                  <a:lnTo>
                    <a:pt x="383" y="154"/>
                  </a:lnTo>
                  <a:lnTo>
                    <a:pt x="382" y="142"/>
                  </a:lnTo>
                  <a:lnTo>
                    <a:pt x="378" y="134"/>
                  </a:lnTo>
                  <a:lnTo>
                    <a:pt x="377" y="126"/>
                  </a:lnTo>
                  <a:lnTo>
                    <a:pt x="372" y="116"/>
                  </a:lnTo>
                  <a:lnTo>
                    <a:pt x="367" y="108"/>
                  </a:lnTo>
                  <a:lnTo>
                    <a:pt x="364" y="100"/>
                  </a:lnTo>
                  <a:lnTo>
                    <a:pt x="359" y="92"/>
                  </a:lnTo>
                  <a:lnTo>
                    <a:pt x="354" y="85"/>
                  </a:lnTo>
                  <a:lnTo>
                    <a:pt x="344" y="69"/>
                  </a:lnTo>
                  <a:lnTo>
                    <a:pt x="329" y="54"/>
                  </a:lnTo>
                  <a:lnTo>
                    <a:pt x="323" y="49"/>
                  </a:lnTo>
                  <a:lnTo>
                    <a:pt x="316" y="43"/>
                  </a:lnTo>
                  <a:lnTo>
                    <a:pt x="301" y="33"/>
                  </a:lnTo>
                  <a:lnTo>
                    <a:pt x="285" y="23"/>
                  </a:lnTo>
                  <a:lnTo>
                    <a:pt x="277" y="20"/>
                  </a:lnTo>
                  <a:lnTo>
                    <a:pt x="269" y="15"/>
                  </a:lnTo>
                  <a:lnTo>
                    <a:pt x="259" y="10"/>
                  </a:lnTo>
                  <a:lnTo>
                    <a:pt x="251" y="8"/>
                  </a:lnTo>
                  <a:lnTo>
                    <a:pt x="242" y="5"/>
                  </a:lnTo>
                  <a:lnTo>
                    <a:pt x="231" y="3"/>
                  </a:lnTo>
                  <a:lnTo>
                    <a:pt x="223" y="2"/>
                  </a:lnTo>
                  <a:lnTo>
                    <a:pt x="213" y="0"/>
                  </a:lnTo>
                  <a:lnTo>
                    <a:pt x="174" y="0"/>
                  </a:lnTo>
                  <a:lnTo>
                    <a:pt x="162" y="2"/>
                  </a:lnTo>
                  <a:lnTo>
                    <a:pt x="154" y="3"/>
                  </a:lnTo>
                  <a:lnTo>
                    <a:pt x="143" y="5"/>
                  </a:lnTo>
                  <a:lnTo>
                    <a:pt x="134" y="8"/>
                  </a:lnTo>
                  <a:lnTo>
                    <a:pt x="126" y="10"/>
                  </a:lnTo>
                  <a:lnTo>
                    <a:pt x="116" y="15"/>
                  </a:lnTo>
                  <a:lnTo>
                    <a:pt x="108" y="20"/>
                  </a:lnTo>
                  <a:lnTo>
                    <a:pt x="100" y="23"/>
                  </a:lnTo>
                  <a:lnTo>
                    <a:pt x="92" y="28"/>
                  </a:lnTo>
                  <a:lnTo>
                    <a:pt x="85" y="33"/>
                  </a:lnTo>
                  <a:lnTo>
                    <a:pt x="69" y="43"/>
                  </a:lnTo>
                  <a:lnTo>
                    <a:pt x="56" y="56"/>
                  </a:lnTo>
                  <a:lnTo>
                    <a:pt x="43" y="69"/>
                  </a:lnTo>
                  <a:lnTo>
                    <a:pt x="33" y="85"/>
                  </a:lnTo>
                  <a:lnTo>
                    <a:pt x="28" y="92"/>
                  </a:lnTo>
                  <a:lnTo>
                    <a:pt x="23" y="100"/>
                  </a:lnTo>
                  <a:lnTo>
                    <a:pt x="20" y="108"/>
                  </a:lnTo>
                  <a:lnTo>
                    <a:pt x="15" y="116"/>
                  </a:lnTo>
                  <a:lnTo>
                    <a:pt x="10" y="126"/>
                  </a:lnTo>
                  <a:lnTo>
                    <a:pt x="8" y="134"/>
                  </a:lnTo>
                  <a:lnTo>
                    <a:pt x="5" y="142"/>
                  </a:lnTo>
                  <a:lnTo>
                    <a:pt x="3" y="154"/>
                  </a:lnTo>
                  <a:lnTo>
                    <a:pt x="2" y="162"/>
                  </a:lnTo>
                  <a:lnTo>
                    <a:pt x="0" y="172"/>
                  </a:lnTo>
                  <a:lnTo>
                    <a:pt x="0" y="193"/>
                  </a:lnTo>
                  <a:lnTo>
                    <a:pt x="20" y="193"/>
                  </a:lnTo>
                  <a:lnTo>
                    <a:pt x="20" y="175"/>
                  </a:lnTo>
                  <a:lnTo>
                    <a:pt x="21" y="165"/>
                  </a:lnTo>
                  <a:lnTo>
                    <a:pt x="23" y="157"/>
                  </a:lnTo>
                  <a:lnTo>
                    <a:pt x="25" y="149"/>
                  </a:lnTo>
                  <a:lnTo>
                    <a:pt x="28" y="141"/>
                  </a:lnTo>
                  <a:lnTo>
                    <a:pt x="30" y="133"/>
                  </a:lnTo>
                  <a:lnTo>
                    <a:pt x="31" y="126"/>
                  </a:lnTo>
                  <a:lnTo>
                    <a:pt x="36" y="118"/>
                  </a:lnTo>
                  <a:lnTo>
                    <a:pt x="39" y="110"/>
                  </a:lnTo>
                  <a:lnTo>
                    <a:pt x="44" y="102"/>
                  </a:lnTo>
                  <a:lnTo>
                    <a:pt x="49" y="95"/>
                  </a:lnTo>
                  <a:lnTo>
                    <a:pt x="54" y="87"/>
                  </a:lnTo>
                  <a:lnTo>
                    <a:pt x="59" y="82"/>
                  </a:lnTo>
                  <a:lnTo>
                    <a:pt x="66" y="75"/>
                  </a:lnTo>
                  <a:lnTo>
                    <a:pt x="69" y="69"/>
                  </a:lnTo>
                  <a:lnTo>
                    <a:pt x="75" y="66"/>
                  </a:lnTo>
                  <a:lnTo>
                    <a:pt x="82" y="59"/>
                  </a:lnTo>
                  <a:lnTo>
                    <a:pt x="87" y="54"/>
                  </a:lnTo>
                  <a:lnTo>
                    <a:pt x="95" y="49"/>
                  </a:lnTo>
                  <a:lnTo>
                    <a:pt x="102" y="44"/>
                  </a:lnTo>
                  <a:lnTo>
                    <a:pt x="110" y="39"/>
                  </a:lnTo>
                  <a:lnTo>
                    <a:pt x="118" y="36"/>
                  </a:lnTo>
                  <a:lnTo>
                    <a:pt x="126" y="31"/>
                  </a:lnTo>
                  <a:lnTo>
                    <a:pt x="133" y="30"/>
                  </a:lnTo>
                  <a:lnTo>
                    <a:pt x="141" y="28"/>
                  </a:lnTo>
                  <a:lnTo>
                    <a:pt x="149" y="25"/>
                  </a:lnTo>
                  <a:lnTo>
                    <a:pt x="157" y="23"/>
                  </a:lnTo>
                  <a:lnTo>
                    <a:pt x="166" y="21"/>
                  </a:lnTo>
                  <a:lnTo>
                    <a:pt x="174" y="20"/>
                  </a:lnTo>
                  <a:lnTo>
                    <a:pt x="193" y="20"/>
                  </a:lnTo>
                  <a:lnTo>
                    <a:pt x="210" y="20"/>
                  </a:lnTo>
                  <a:lnTo>
                    <a:pt x="220" y="21"/>
                  </a:lnTo>
                  <a:lnTo>
                    <a:pt x="228" y="23"/>
                  </a:lnTo>
                  <a:lnTo>
                    <a:pt x="236" y="25"/>
                  </a:lnTo>
                  <a:lnTo>
                    <a:pt x="244" y="28"/>
                  </a:lnTo>
                  <a:lnTo>
                    <a:pt x="252" y="30"/>
                  </a:lnTo>
                  <a:lnTo>
                    <a:pt x="259" y="31"/>
                  </a:lnTo>
                  <a:lnTo>
                    <a:pt x="267" y="36"/>
                  </a:lnTo>
                  <a:lnTo>
                    <a:pt x="275" y="39"/>
                  </a:lnTo>
                  <a:lnTo>
                    <a:pt x="292" y="49"/>
                  </a:lnTo>
                  <a:lnTo>
                    <a:pt x="303" y="59"/>
                  </a:lnTo>
                  <a:lnTo>
                    <a:pt x="310" y="66"/>
                  </a:lnTo>
                  <a:lnTo>
                    <a:pt x="316" y="70"/>
                  </a:lnTo>
                  <a:lnTo>
                    <a:pt x="328" y="82"/>
                  </a:lnTo>
                  <a:lnTo>
                    <a:pt x="332" y="87"/>
                  </a:lnTo>
                  <a:lnTo>
                    <a:pt x="337" y="95"/>
                  </a:lnTo>
                  <a:lnTo>
                    <a:pt x="342" y="102"/>
                  </a:lnTo>
                  <a:lnTo>
                    <a:pt x="347" y="110"/>
                  </a:lnTo>
                  <a:lnTo>
                    <a:pt x="350" y="118"/>
                  </a:lnTo>
                  <a:lnTo>
                    <a:pt x="355" y="126"/>
                  </a:lnTo>
                  <a:lnTo>
                    <a:pt x="357" y="133"/>
                  </a:lnTo>
                  <a:lnTo>
                    <a:pt x="359" y="141"/>
                  </a:lnTo>
                  <a:lnTo>
                    <a:pt x="362" y="149"/>
                  </a:lnTo>
                  <a:lnTo>
                    <a:pt x="364" y="157"/>
                  </a:lnTo>
                  <a:lnTo>
                    <a:pt x="365" y="165"/>
                  </a:lnTo>
                  <a:lnTo>
                    <a:pt x="367" y="174"/>
                  </a:lnTo>
                  <a:lnTo>
                    <a:pt x="367" y="183"/>
                  </a:lnTo>
                  <a:lnTo>
                    <a:pt x="368" y="195"/>
                  </a:lnTo>
                  <a:lnTo>
                    <a:pt x="368" y="192"/>
                  </a:lnTo>
                  <a:lnTo>
                    <a:pt x="367" y="200"/>
                  </a:lnTo>
                  <a:lnTo>
                    <a:pt x="367" y="210"/>
                  </a:lnTo>
                  <a:lnTo>
                    <a:pt x="365" y="219"/>
                  </a:lnTo>
                  <a:lnTo>
                    <a:pt x="364" y="228"/>
                  </a:lnTo>
                  <a:lnTo>
                    <a:pt x="362" y="236"/>
                  </a:lnTo>
                  <a:lnTo>
                    <a:pt x="359" y="244"/>
                  </a:lnTo>
                  <a:lnTo>
                    <a:pt x="357" y="252"/>
                  </a:lnTo>
                  <a:lnTo>
                    <a:pt x="355" y="259"/>
                  </a:lnTo>
                  <a:lnTo>
                    <a:pt x="350" y="267"/>
                  </a:lnTo>
                  <a:lnTo>
                    <a:pt x="347" y="275"/>
                  </a:lnTo>
                  <a:lnTo>
                    <a:pt x="337" y="291"/>
                  </a:lnTo>
                  <a:lnTo>
                    <a:pt x="328" y="303"/>
                  </a:lnTo>
                  <a:lnTo>
                    <a:pt x="303" y="327"/>
                  </a:lnTo>
                  <a:lnTo>
                    <a:pt x="292" y="337"/>
                  </a:lnTo>
                  <a:lnTo>
                    <a:pt x="275" y="347"/>
                  </a:lnTo>
                  <a:lnTo>
                    <a:pt x="267" y="350"/>
                  </a:lnTo>
                  <a:lnTo>
                    <a:pt x="259" y="355"/>
                  </a:lnTo>
                  <a:lnTo>
                    <a:pt x="252" y="357"/>
                  </a:lnTo>
                  <a:lnTo>
                    <a:pt x="244" y="358"/>
                  </a:lnTo>
                  <a:lnTo>
                    <a:pt x="236" y="362"/>
                  </a:lnTo>
                  <a:lnTo>
                    <a:pt x="228" y="363"/>
                  </a:lnTo>
                  <a:lnTo>
                    <a:pt x="220" y="365"/>
                  </a:lnTo>
                  <a:lnTo>
                    <a:pt x="211" y="367"/>
                  </a:lnTo>
                  <a:lnTo>
                    <a:pt x="200" y="367"/>
                  </a:lnTo>
                  <a:lnTo>
                    <a:pt x="192" y="368"/>
                  </a:lnTo>
                  <a:lnTo>
                    <a:pt x="195" y="368"/>
                  </a:lnTo>
                  <a:lnTo>
                    <a:pt x="185" y="367"/>
                  </a:lnTo>
                  <a:lnTo>
                    <a:pt x="175" y="367"/>
                  </a:lnTo>
                  <a:lnTo>
                    <a:pt x="166" y="365"/>
                  </a:lnTo>
                  <a:lnTo>
                    <a:pt x="157" y="363"/>
                  </a:lnTo>
                  <a:lnTo>
                    <a:pt x="149" y="362"/>
                  </a:lnTo>
                  <a:lnTo>
                    <a:pt x="141" y="358"/>
                  </a:lnTo>
                  <a:lnTo>
                    <a:pt x="133" y="357"/>
                  </a:lnTo>
                  <a:lnTo>
                    <a:pt x="126" y="355"/>
                  </a:lnTo>
                  <a:lnTo>
                    <a:pt x="118" y="350"/>
                  </a:lnTo>
                  <a:lnTo>
                    <a:pt x="110" y="347"/>
                  </a:lnTo>
                  <a:lnTo>
                    <a:pt x="102" y="342"/>
                  </a:lnTo>
                  <a:lnTo>
                    <a:pt x="95" y="337"/>
                  </a:lnTo>
                  <a:lnTo>
                    <a:pt x="87" y="332"/>
                  </a:lnTo>
                  <a:lnTo>
                    <a:pt x="82" y="327"/>
                  </a:lnTo>
                  <a:lnTo>
                    <a:pt x="71" y="316"/>
                  </a:lnTo>
                  <a:lnTo>
                    <a:pt x="66" y="309"/>
                  </a:lnTo>
                  <a:lnTo>
                    <a:pt x="59" y="303"/>
                  </a:lnTo>
                  <a:lnTo>
                    <a:pt x="49" y="291"/>
                  </a:lnTo>
                  <a:lnTo>
                    <a:pt x="39" y="275"/>
                  </a:lnTo>
                  <a:lnTo>
                    <a:pt x="36" y="267"/>
                  </a:lnTo>
                  <a:lnTo>
                    <a:pt x="31" y="259"/>
                  </a:lnTo>
                  <a:lnTo>
                    <a:pt x="30" y="252"/>
                  </a:lnTo>
                  <a:lnTo>
                    <a:pt x="28" y="244"/>
                  </a:lnTo>
                  <a:lnTo>
                    <a:pt x="25" y="236"/>
                  </a:lnTo>
                  <a:lnTo>
                    <a:pt x="23" y="228"/>
                  </a:lnTo>
                  <a:lnTo>
                    <a:pt x="21" y="219"/>
                  </a:lnTo>
                  <a:lnTo>
                    <a:pt x="20" y="211"/>
                  </a:lnTo>
                  <a:lnTo>
                    <a:pt x="20" y="193"/>
                  </a:lnTo>
                  <a:lnTo>
                    <a:pt x="0"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29" name="Freeform 12"/>
            <p:cNvSpPr>
              <a:spLocks/>
            </p:cNvSpPr>
            <p:nvPr/>
          </p:nvSpPr>
          <p:spPr bwMode="auto">
            <a:xfrm>
              <a:off x="3806" y="1480"/>
              <a:ext cx="451" cy="36"/>
            </a:xfrm>
            <a:custGeom>
              <a:avLst/>
              <a:gdLst>
                <a:gd name="T0" fmla="*/ 16 w 451"/>
                <a:gd name="T1" fmla="*/ 0 h 36"/>
                <a:gd name="T2" fmla="*/ 11 w 451"/>
                <a:gd name="T3" fmla="*/ 0 h 36"/>
                <a:gd name="T4" fmla="*/ 8 w 451"/>
                <a:gd name="T5" fmla="*/ 2 h 36"/>
                <a:gd name="T6" fmla="*/ 1 w 451"/>
                <a:gd name="T7" fmla="*/ 9 h 36"/>
                <a:gd name="T8" fmla="*/ 0 w 451"/>
                <a:gd name="T9" fmla="*/ 12 h 36"/>
                <a:gd name="T10" fmla="*/ 0 w 451"/>
                <a:gd name="T11" fmla="*/ 22 h 36"/>
                <a:gd name="T12" fmla="*/ 1 w 451"/>
                <a:gd name="T13" fmla="*/ 25 h 36"/>
                <a:gd name="T14" fmla="*/ 8 w 451"/>
                <a:gd name="T15" fmla="*/ 32 h 36"/>
                <a:gd name="T16" fmla="*/ 11 w 451"/>
                <a:gd name="T17" fmla="*/ 33 h 36"/>
                <a:gd name="T18" fmla="*/ 16 w 451"/>
                <a:gd name="T19" fmla="*/ 33 h 36"/>
                <a:gd name="T20" fmla="*/ 435 w 451"/>
                <a:gd name="T21" fmla="*/ 36 h 36"/>
                <a:gd name="T22" fmla="*/ 440 w 451"/>
                <a:gd name="T23" fmla="*/ 36 h 36"/>
                <a:gd name="T24" fmla="*/ 443 w 451"/>
                <a:gd name="T25" fmla="*/ 35 h 36"/>
                <a:gd name="T26" fmla="*/ 450 w 451"/>
                <a:gd name="T27" fmla="*/ 28 h 36"/>
                <a:gd name="T28" fmla="*/ 451 w 451"/>
                <a:gd name="T29" fmla="*/ 25 h 36"/>
                <a:gd name="T30" fmla="*/ 451 w 451"/>
                <a:gd name="T31" fmla="*/ 15 h 36"/>
                <a:gd name="T32" fmla="*/ 450 w 451"/>
                <a:gd name="T33" fmla="*/ 12 h 36"/>
                <a:gd name="T34" fmla="*/ 443 w 451"/>
                <a:gd name="T35" fmla="*/ 5 h 36"/>
                <a:gd name="T36" fmla="*/ 440 w 451"/>
                <a:gd name="T37" fmla="*/ 4 h 36"/>
                <a:gd name="T38" fmla="*/ 435 w 451"/>
                <a:gd name="T39" fmla="*/ 4 h 36"/>
                <a:gd name="T40" fmla="*/ 16 w 451"/>
                <a:gd name="T41" fmla="*/ 0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1" h="36">
                  <a:moveTo>
                    <a:pt x="16" y="0"/>
                  </a:moveTo>
                  <a:lnTo>
                    <a:pt x="11" y="0"/>
                  </a:lnTo>
                  <a:lnTo>
                    <a:pt x="8" y="2"/>
                  </a:lnTo>
                  <a:lnTo>
                    <a:pt x="1" y="9"/>
                  </a:lnTo>
                  <a:lnTo>
                    <a:pt x="0" y="12"/>
                  </a:lnTo>
                  <a:lnTo>
                    <a:pt x="0" y="22"/>
                  </a:lnTo>
                  <a:lnTo>
                    <a:pt x="1" y="25"/>
                  </a:lnTo>
                  <a:lnTo>
                    <a:pt x="8" y="32"/>
                  </a:lnTo>
                  <a:lnTo>
                    <a:pt x="11" y="33"/>
                  </a:lnTo>
                  <a:lnTo>
                    <a:pt x="16" y="33"/>
                  </a:lnTo>
                  <a:lnTo>
                    <a:pt x="435" y="36"/>
                  </a:lnTo>
                  <a:lnTo>
                    <a:pt x="440" y="36"/>
                  </a:lnTo>
                  <a:lnTo>
                    <a:pt x="443" y="35"/>
                  </a:lnTo>
                  <a:lnTo>
                    <a:pt x="450" y="28"/>
                  </a:lnTo>
                  <a:lnTo>
                    <a:pt x="451" y="25"/>
                  </a:lnTo>
                  <a:lnTo>
                    <a:pt x="451" y="15"/>
                  </a:lnTo>
                  <a:lnTo>
                    <a:pt x="450" y="12"/>
                  </a:lnTo>
                  <a:lnTo>
                    <a:pt x="443" y="5"/>
                  </a:lnTo>
                  <a:lnTo>
                    <a:pt x="440" y="4"/>
                  </a:lnTo>
                  <a:lnTo>
                    <a:pt x="435"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30" name="Rectangle 13"/>
            <p:cNvSpPr>
              <a:spLocks noChangeArrowheads="1"/>
            </p:cNvSpPr>
            <p:nvPr/>
          </p:nvSpPr>
          <p:spPr bwMode="auto">
            <a:xfrm>
              <a:off x="4359" y="1422"/>
              <a:ext cx="23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C/0</a:t>
              </a:r>
              <a:endParaRPr kumimoji="0" lang="en-US" altLang="tr-TR" b="1">
                <a:solidFill>
                  <a:srgbClr val="00FF00"/>
                </a:solidFill>
              </a:endParaRPr>
            </a:p>
          </p:txBody>
        </p:sp>
        <p:sp>
          <p:nvSpPr>
            <p:cNvPr id="188431" name="Freeform 14"/>
            <p:cNvSpPr>
              <a:spLocks/>
            </p:cNvSpPr>
            <p:nvPr/>
          </p:nvSpPr>
          <p:spPr bwMode="auto">
            <a:xfrm>
              <a:off x="5081" y="1320"/>
              <a:ext cx="388" cy="388"/>
            </a:xfrm>
            <a:custGeom>
              <a:avLst/>
              <a:gdLst>
                <a:gd name="T0" fmla="*/ 3 w 388"/>
                <a:gd name="T1" fmla="*/ 231 h 388"/>
                <a:gd name="T2" fmla="*/ 14 w 388"/>
                <a:gd name="T3" fmla="*/ 268 h 388"/>
                <a:gd name="T4" fmla="*/ 42 w 388"/>
                <a:gd name="T5" fmla="*/ 316 h 388"/>
                <a:gd name="T6" fmla="*/ 85 w 388"/>
                <a:gd name="T7" fmla="*/ 354 h 388"/>
                <a:gd name="T8" fmla="*/ 116 w 388"/>
                <a:gd name="T9" fmla="*/ 372 h 388"/>
                <a:gd name="T10" fmla="*/ 154 w 388"/>
                <a:gd name="T11" fmla="*/ 383 h 388"/>
                <a:gd name="T12" fmla="*/ 191 w 388"/>
                <a:gd name="T13" fmla="*/ 388 h 388"/>
                <a:gd name="T14" fmla="*/ 222 w 388"/>
                <a:gd name="T15" fmla="*/ 385 h 388"/>
                <a:gd name="T16" fmla="*/ 258 w 388"/>
                <a:gd name="T17" fmla="*/ 376 h 388"/>
                <a:gd name="T18" fmla="*/ 301 w 388"/>
                <a:gd name="T19" fmla="*/ 354 h 388"/>
                <a:gd name="T20" fmla="*/ 363 w 388"/>
                <a:gd name="T21" fmla="*/ 285 h 388"/>
                <a:gd name="T22" fmla="*/ 378 w 388"/>
                <a:gd name="T23" fmla="*/ 250 h 388"/>
                <a:gd name="T24" fmla="*/ 386 w 388"/>
                <a:gd name="T25" fmla="*/ 213 h 388"/>
                <a:gd name="T26" fmla="*/ 386 w 388"/>
                <a:gd name="T27" fmla="*/ 183 h 388"/>
                <a:gd name="T28" fmla="*/ 381 w 388"/>
                <a:gd name="T29" fmla="*/ 142 h 388"/>
                <a:gd name="T30" fmla="*/ 366 w 388"/>
                <a:gd name="T31" fmla="*/ 108 h 388"/>
                <a:gd name="T32" fmla="*/ 344 w 388"/>
                <a:gd name="T33" fmla="*/ 69 h 388"/>
                <a:gd name="T34" fmla="*/ 301 w 388"/>
                <a:gd name="T35" fmla="*/ 33 h 388"/>
                <a:gd name="T36" fmla="*/ 258 w 388"/>
                <a:gd name="T37" fmla="*/ 10 h 388"/>
                <a:gd name="T38" fmla="*/ 222 w 388"/>
                <a:gd name="T39" fmla="*/ 2 h 388"/>
                <a:gd name="T40" fmla="*/ 154 w 388"/>
                <a:gd name="T41" fmla="*/ 3 h 388"/>
                <a:gd name="T42" fmla="*/ 116 w 388"/>
                <a:gd name="T43" fmla="*/ 15 h 388"/>
                <a:gd name="T44" fmla="*/ 85 w 388"/>
                <a:gd name="T45" fmla="*/ 33 h 388"/>
                <a:gd name="T46" fmla="*/ 32 w 388"/>
                <a:gd name="T47" fmla="*/ 85 h 388"/>
                <a:gd name="T48" fmla="*/ 14 w 388"/>
                <a:gd name="T49" fmla="*/ 116 h 388"/>
                <a:gd name="T50" fmla="*/ 3 w 388"/>
                <a:gd name="T51" fmla="*/ 154 h 388"/>
                <a:gd name="T52" fmla="*/ 19 w 388"/>
                <a:gd name="T53" fmla="*/ 193 h 388"/>
                <a:gd name="T54" fmla="*/ 24 w 388"/>
                <a:gd name="T55" fmla="*/ 149 h 388"/>
                <a:gd name="T56" fmla="*/ 36 w 388"/>
                <a:gd name="T57" fmla="*/ 118 h 388"/>
                <a:gd name="T58" fmla="*/ 54 w 388"/>
                <a:gd name="T59" fmla="*/ 87 h 388"/>
                <a:gd name="T60" fmla="*/ 75 w 388"/>
                <a:gd name="T61" fmla="*/ 66 h 388"/>
                <a:gd name="T62" fmla="*/ 101 w 388"/>
                <a:gd name="T63" fmla="*/ 44 h 388"/>
                <a:gd name="T64" fmla="*/ 132 w 388"/>
                <a:gd name="T65" fmla="*/ 30 h 388"/>
                <a:gd name="T66" fmla="*/ 165 w 388"/>
                <a:gd name="T67" fmla="*/ 21 h 388"/>
                <a:gd name="T68" fmla="*/ 244 w 388"/>
                <a:gd name="T69" fmla="*/ 28 h 388"/>
                <a:gd name="T70" fmla="*/ 275 w 388"/>
                <a:gd name="T71" fmla="*/ 39 h 388"/>
                <a:gd name="T72" fmla="*/ 316 w 388"/>
                <a:gd name="T73" fmla="*/ 70 h 388"/>
                <a:gd name="T74" fmla="*/ 342 w 388"/>
                <a:gd name="T75" fmla="*/ 102 h 388"/>
                <a:gd name="T76" fmla="*/ 357 w 388"/>
                <a:gd name="T77" fmla="*/ 133 h 388"/>
                <a:gd name="T78" fmla="*/ 365 w 388"/>
                <a:gd name="T79" fmla="*/ 165 h 388"/>
                <a:gd name="T80" fmla="*/ 368 w 388"/>
                <a:gd name="T81" fmla="*/ 192 h 388"/>
                <a:gd name="T82" fmla="*/ 363 w 388"/>
                <a:gd name="T83" fmla="*/ 228 h 388"/>
                <a:gd name="T84" fmla="*/ 355 w 388"/>
                <a:gd name="T85" fmla="*/ 259 h 388"/>
                <a:gd name="T86" fmla="*/ 327 w 388"/>
                <a:gd name="T87" fmla="*/ 303 h 388"/>
                <a:gd name="T88" fmla="*/ 267 w 388"/>
                <a:gd name="T89" fmla="*/ 350 h 388"/>
                <a:gd name="T90" fmla="*/ 235 w 388"/>
                <a:gd name="T91" fmla="*/ 362 h 388"/>
                <a:gd name="T92" fmla="*/ 199 w 388"/>
                <a:gd name="T93" fmla="*/ 367 h 388"/>
                <a:gd name="T94" fmla="*/ 175 w 388"/>
                <a:gd name="T95" fmla="*/ 367 h 388"/>
                <a:gd name="T96" fmla="*/ 141 w 388"/>
                <a:gd name="T97" fmla="*/ 358 h 388"/>
                <a:gd name="T98" fmla="*/ 109 w 388"/>
                <a:gd name="T99" fmla="*/ 347 h 388"/>
                <a:gd name="T100" fmla="*/ 82 w 388"/>
                <a:gd name="T101" fmla="*/ 327 h 388"/>
                <a:gd name="T102" fmla="*/ 49 w 388"/>
                <a:gd name="T103" fmla="*/ 291 h 388"/>
                <a:gd name="T104" fmla="*/ 29 w 388"/>
                <a:gd name="T105" fmla="*/ 252 h 388"/>
                <a:gd name="T106" fmla="*/ 21 w 388"/>
                <a:gd name="T107" fmla="*/ 219 h 3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88" h="388">
                  <a:moveTo>
                    <a:pt x="0" y="193"/>
                  </a:moveTo>
                  <a:lnTo>
                    <a:pt x="0" y="211"/>
                  </a:lnTo>
                  <a:lnTo>
                    <a:pt x="1" y="223"/>
                  </a:lnTo>
                  <a:lnTo>
                    <a:pt x="3" y="231"/>
                  </a:lnTo>
                  <a:lnTo>
                    <a:pt x="5" y="242"/>
                  </a:lnTo>
                  <a:lnTo>
                    <a:pt x="8" y="250"/>
                  </a:lnTo>
                  <a:lnTo>
                    <a:pt x="10" y="259"/>
                  </a:lnTo>
                  <a:lnTo>
                    <a:pt x="14" y="268"/>
                  </a:lnTo>
                  <a:lnTo>
                    <a:pt x="19" y="277"/>
                  </a:lnTo>
                  <a:lnTo>
                    <a:pt x="23" y="285"/>
                  </a:lnTo>
                  <a:lnTo>
                    <a:pt x="32" y="301"/>
                  </a:lnTo>
                  <a:lnTo>
                    <a:pt x="42" y="316"/>
                  </a:lnTo>
                  <a:lnTo>
                    <a:pt x="49" y="322"/>
                  </a:lnTo>
                  <a:lnTo>
                    <a:pt x="54" y="329"/>
                  </a:lnTo>
                  <a:lnTo>
                    <a:pt x="69" y="344"/>
                  </a:lnTo>
                  <a:lnTo>
                    <a:pt x="85" y="354"/>
                  </a:lnTo>
                  <a:lnTo>
                    <a:pt x="91" y="358"/>
                  </a:lnTo>
                  <a:lnTo>
                    <a:pt x="100" y="363"/>
                  </a:lnTo>
                  <a:lnTo>
                    <a:pt x="108" y="367"/>
                  </a:lnTo>
                  <a:lnTo>
                    <a:pt x="116" y="372"/>
                  </a:lnTo>
                  <a:lnTo>
                    <a:pt x="126" y="376"/>
                  </a:lnTo>
                  <a:lnTo>
                    <a:pt x="134" y="378"/>
                  </a:lnTo>
                  <a:lnTo>
                    <a:pt x="142" y="381"/>
                  </a:lnTo>
                  <a:lnTo>
                    <a:pt x="154" y="383"/>
                  </a:lnTo>
                  <a:lnTo>
                    <a:pt x="162" y="385"/>
                  </a:lnTo>
                  <a:lnTo>
                    <a:pt x="172" y="386"/>
                  </a:lnTo>
                  <a:lnTo>
                    <a:pt x="181" y="386"/>
                  </a:lnTo>
                  <a:lnTo>
                    <a:pt x="191" y="388"/>
                  </a:lnTo>
                  <a:lnTo>
                    <a:pt x="195" y="388"/>
                  </a:lnTo>
                  <a:lnTo>
                    <a:pt x="203" y="386"/>
                  </a:lnTo>
                  <a:lnTo>
                    <a:pt x="211" y="386"/>
                  </a:lnTo>
                  <a:lnTo>
                    <a:pt x="222" y="385"/>
                  </a:lnTo>
                  <a:lnTo>
                    <a:pt x="231" y="383"/>
                  </a:lnTo>
                  <a:lnTo>
                    <a:pt x="242" y="381"/>
                  </a:lnTo>
                  <a:lnTo>
                    <a:pt x="250" y="378"/>
                  </a:lnTo>
                  <a:lnTo>
                    <a:pt x="258" y="376"/>
                  </a:lnTo>
                  <a:lnTo>
                    <a:pt x="268" y="372"/>
                  </a:lnTo>
                  <a:lnTo>
                    <a:pt x="276" y="367"/>
                  </a:lnTo>
                  <a:lnTo>
                    <a:pt x="285" y="363"/>
                  </a:lnTo>
                  <a:lnTo>
                    <a:pt x="301" y="354"/>
                  </a:lnTo>
                  <a:lnTo>
                    <a:pt x="316" y="344"/>
                  </a:lnTo>
                  <a:lnTo>
                    <a:pt x="344" y="316"/>
                  </a:lnTo>
                  <a:lnTo>
                    <a:pt x="353" y="301"/>
                  </a:lnTo>
                  <a:lnTo>
                    <a:pt x="363" y="285"/>
                  </a:lnTo>
                  <a:lnTo>
                    <a:pt x="366" y="277"/>
                  </a:lnTo>
                  <a:lnTo>
                    <a:pt x="371" y="268"/>
                  </a:lnTo>
                  <a:lnTo>
                    <a:pt x="376" y="259"/>
                  </a:lnTo>
                  <a:lnTo>
                    <a:pt x="378" y="250"/>
                  </a:lnTo>
                  <a:lnTo>
                    <a:pt x="381" y="242"/>
                  </a:lnTo>
                  <a:lnTo>
                    <a:pt x="383" y="231"/>
                  </a:lnTo>
                  <a:lnTo>
                    <a:pt x="384" y="223"/>
                  </a:lnTo>
                  <a:lnTo>
                    <a:pt x="386" y="213"/>
                  </a:lnTo>
                  <a:lnTo>
                    <a:pt x="386" y="203"/>
                  </a:lnTo>
                  <a:lnTo>
                    <a:pt x="388" y="195"/>
                  </a:lnTo>
                  <a:lnTo>
                    <a:pt x="388" y="192"/>
                  </a:lnTo>
                  <a:lnTo>
                    <a:pt x="386" y="183"/>
                  </a:lnTo>
                  <a:lnTo>
                    <a:pt x="386" y="174"/>
                  </a:lnTo>
                  <a:lnTo>
                    <a:pt x="384" y="162"/>
                  </a:lnTo>
                  <a:lnTo>
                    <a:pt x="383" y="154"/>
                  </a:lnTo>
                  <a:lnTo>
                    <a:pt x="381" y="142"/>
                  </a:lnTo>
                  <a:lnTo>
                    <a:pt x="378" y="134"/>
                  </a:lnTo>
                  <a:lnTo>
                    <a:pt x="376" y="126"/>
                  </a:lnTo>
                  <a:lnTo>
                    <a:pt x="371" y="116"/>
                  </a:lnTo>
                  <a:lnTo>
                    <a:pt x="366" y="108"/>
                  </a:lnTo>
                  <a:lnTo>
                    <a:pt x="363" y="100"/>
                  </a:lnTo>
                  <a:lnTo>
                    <a:pt x="358" y="92"/>
                  </a:lnTo>
                  <a:lnTo>
                    <a:pt x="353" y="85"/>
                  </a:lnTo>
                  <a:lnTo>
                    <a:pt x="344" y="69"/>
                  </a:lnTo>
                  <a:lnTo>
                    <a:pt x="329" y="54"/>
                  </a:lnTo>
                  <a:lnTo>
                    <a:pt x="322" y="49"/>
                  </a:lnTo>
                  <a:lnTo>
                    <a:pt x="316" y="43"/>
                  </a:lnTo>
                  <a:lnTo>
                    <a:pt x="301" y="33"/>
                  </a:lnTo>
                  <a:lnTo>
                    <a:pt x="285" y="23"/>
                  </a:lnTo>
                  <a:lnTo>
                    <a:pt x="276" y="20"/>
                  </a:lnTo>
                  <a:lnTo>
                    <a:pt x="268" y="15"/>
                  </a:lnTo>
                  <a:lnTo>
                    <a:pt x="258" y="10"/>
                  </a:lnTo>
                  <a:lnTo>
                    <a:pt x="250" y="8"/>
                  </a:lnTo>
                  <a:lnTo>
                    <a:pt x="242" y="5"/>
                  </a:lnTo>
                  <a:lnTo>
                    <a:pt x="231" y="3"/>
                  </a:lnTo>
                  <a:lnTo>
                    <a:pt x="222" y="2"/>
                  </a:lnTo>
                  <a:lnTo>
                    <a:pt x="213" y="0"/>
                  </a:lnTo>
                  <a:lnTo>
                    <a:pt x="173" y="0"/>
                  </a:lnTo>
                  <a:lnTo>
                    <a:pt x="162" y="2"/>
                  </a:lnTo>
                  <a:lnTo>
                    <a:pt x="154" y="3"/>
                  </a:lnTo>
                  <a:lnTo>
                    <a:pt x="142" y="5"/>
                  </a:lnTo>
                  <a:lnTo>
                    <a:pt x="134" y="8"/>
                  </a:lnTo>
                  <a:lnTo>
                    <a:pt x="126" y="10"/>
                  </a:lnTo>
                  <a:lnTo>
                    <a:pt x="116" y="15"/>
                  </a:lnTo>
                  <a:lnTo>
                    <a:pt x="108" y="20"/>
                  </a:lnTo>
                  <a:lnTo>
                    <a:pt x="100" y="23"/>
                  </a:lnTo>
                  <a:lnTo>
                    <a:pt x="91" y="28"/>
                  </a:lnTo>
                  <a:lnTo>
                    <a:pt x="85" y="33"/>
                  </a:lnTo>
                  <a:lnTo>
                    <a:pt x="69" y="43"/>
                  </a:lnTo>
                  <a:lnTo>
                    <a:pt x="55" y="56"/>
                  </a:lnTo>
                  <a:lnTo>
                    <a:pt x="42" y="69"/>
                  </a:lnTo>
                  <a:lnTo>
                    <a:pt x="32" y="85"/>
                  </a:lnTo>
                  <a:lnTo>
                    <a:pt x="28" y="92"/>
                  </a:lnTo>
                  <a:lnTo>
                    <a:pt x="23" y="100"/>
                  </a:lnTo>
                  <a:lnTo>
                    <a:pt x="19" y="108"/>
                  </a:lnTo>
                  <a:lnTo>
                    <a:pt x="14" y="116"/>
                  </a:lnTo>
                  <a:lnTo>
                    <a:pt x="10" y="126"/>
                  </a:lnTo>
                  <a:lnTo>
                    <a:pt x="8" y="134"/>
                  </a:lnTo>
                  <a:lnTo>
                    <a:pt x="5" y="142"/>
                  </a:lnTo>
                  <a:lnTo>
                    <a:pt x="3" y="154"/>
                  </a:lnTo>
                  <a:lnTo>
                    <a:pt x="1" y="162"/>
                  </a:lnTo>
                  <a:lnTo>
                    <a:pt x="0" y="172"/>
                  </a:lnTo>
                  <a:lnTo>
                    <a:pt x="0" y="193"/>
                  </a:lnTo>
                  <a:lnTo>
                    <a:pt x="19" y="193"/>
                  </a:lnTo>
                  <a:lnTo>
                    <a:pt x="19" y="175"/>
                  </a:lnTo>
                  <a:lnTo>
                    <a:pt x="21" y="165"/>
                  </a:lnTo>
                  <a:lnTo>
                    <a:pt x="23" y="157"/>
                  </a:lnTo>
                  <a:lnTo>
                    <a:pt x="24" y="149"/>
                  </a:lnTo>
                  <a:lnTo>
                    <a:pt x="28" y="141"/>
                  </a:lnTo>
                  <a:lnTo>
                    <a:pt x="29" y="133"/>
                  </a:lnTo>
                  <a:lnTo>
                    <a:pt x="31" y="126"/>
                  </a:lnTo>
                  <a:lnTo>
                    <a:pt x="36" y="118"/>
                  </a:lnTo>
                  <a:lnTo>
                    <a:pt x="39" y="110"/>
                  </a:lnTo>
                  <a:lnTo>
                    <a:pt x="44" y="102"/>
                  </a:lnTo>
                  <a:lnTo>
                    <a:pt x="49" y="95"/>
                  </a:lnTo>
                  <a:lnTo>
                    <a:pt x="54" y="87"/>
                  </a:lnTo>
                  <a:lnTo>
                    <a:pt x="59" y="82"/>
                  </a:lnTo>
                  <a:lnTo>
                    <a:pt x="65" y="75"/>
                  </a:lnTo>
                  <a:lnTo>
                    <a:pt x="69" y="69"/>
                  </a:lnTo>
                  <a:lnTo>
                    <a:pt x="75" y="66"/>
                  </a:lnTo>
                  <a:lnTo>
                    <a:pt x="82" y="59"/>
                  </a:lnTo>
                  <a:lnTo>
                    <a:pt x="87" y="54"/>
                  </a:lnTo>
                  <a:lnTo>
                    <a:pt x="95" y="49"/>
                  </a:lnTo>
                  <a:lnTo>
                    <a:pt x="101" y="44"/>
                  </a:lnTo>
                  <a:lnTo>
                    <a:pt x="109" y="39"/>
                  </a:lnTo>
                  <a:lnTo>
                    <a:pt x="118" y="36"/>
                  </a:lnTo>
                  <a:lnTo>
                    <a:pt x="126" y="31"/>
                  </a:lnTo>
                  <a:lnTo>
                    <a:pt x="132" y="30"/>
                  </a:lnTo>
                  <a:lnTo>
                    <a:pt x="141" y="28"/>
                  </a:lnTo>
                  <a:lnTo>
                    <a:pt x="149" y="25"/>
                  </a:lnTo>
                  <a:lnTo>
                    <a:pt x="157" y="23"/>
                  </a:lnTo>
                  <a:lnTo>
                    <a:pt x="165" y="21"/>
                  </a:lnTo>
                  <a:lnTo>
                    <a:pt x="173" y="20"/>
                  </a:lnTo>
                  <a:lnTo>
                    <a:pt x="227" y="23"/>
                  </a:lnTo>
                  <a:lnTo>
                    <a:pt x="235" y="25"/>
                  </a:lnTo>
                  <a:lnTo>
                    <a:pt x="244" y="28"/>
                  </a:lnTo>
                  <a:lnTo>
                    <a:pt x="252" y="30"/>
                  </a:lnTo>
                  <a:lnTo>
                    <a:pt x="258" y="31"/>
                  </a:lnTo>
                  <a:lnTo>
                    <a:pt x="267" y="36"/>
                  </a:lnTo>
                  <a:lnTo>
                    <a:pt x="275" y="39"/>
                  </a:lnTo>
                  <a:lnTo>
                    <a:pt x="291" y="49"/>
                  </a:lnTo>
                  <a:lnTo>
                    <a:pt x="303" y="59"/>
                  </a:lnTo>
                  <a:lnTo>
                    <a:pt x="309" y="66"/>
                  </a:lnTo>
                  <a:lnTo>
                    <a:pt x="316" y="70"/>
                  </a:lnTo>
                  <a:lnTo>
                    <a:pt x="327" y="82"/>
                  </a:lnTo>
                  <a:lnTo>
                    <a:pt x="332" y="87"/>
                  </a:lnTo>
                  <a:lnTo>
                    <a:pt x="337" y="95"/>
                  </a:lnTo>
                  <a:lnTo>
                    <a:pt x="342" y="102"/>
                  </a:lnTo>
                  <a:lnTo>
                    <a:pt x="347" y="110"/>
                  </a:lnTo>
                  <a:lnTo>
                    <a:pt x="350" y="118"/>
                  </a:lnTo>
                  <a:lnTo>
                    <a:pt x="355" y="126"/>
                  </a:lnTo>
                  <a:lnTo>
                    <a:pt x="357" y="133"/>
                  </a:lnTo>
                  <a:lnTo>
                    <a:pt x="358" y="141"/>
                  </a:lnTo>
                  <a:lnTo>
                    <a:pt x="362" y="149"/>
                  </a:lnTo>
                  <a:lnTo>
                    <a:pt x="363" y="157"/>
                  </a:lnTo>
                  <a:lnTo>
                    <a:pt x="365" y="165"/>
                  </a:lnTo>
                  <a:lnTo>
                    <a:pt x="366" y="174"/>
                  </a:lnTo>
                  <a:lnTo>
                    <a:pt x="366" y="183"/>
                  </a:lnTo>
                  <a:lnTo>
                    <a:pt x="368" y="195"/>
                  </a:lnTo>
                  <a:lnTo>
                    <a:pt x="368" y="192"/>
                  </a:lnTo>
                  <a:lnTo>
                    <a:pt x="366" y="200"/>
                  </a:lnTo>
                  <a:lnTo>
                    <a:pt x="366" y="210"/>
                  </a:lnTo>
                  <a:lnTo>
                    <a:pt x="365" y="219"/>
                  </a:lnTo>
                  <a:lnTo>
                    <a:pt x="363" y="228"/>
                  </a:lnTo>
                  <a:lnTo>
                    <a:pt x="362" y="236"/>
                  </a:lnTo>
                  <a:lnTo>
                    <a:pt x="358" y="244"/>
                  </a:lnTo>
                  <a:lnTo>
                    <a:pt x="357" y="252"/>
                  </a:lnTo>
                  <a:lnTo>
                    <a:pt x="355" y="259"/>
                  </a:lnTo>
                  <a:lnTo>
                    <a:pt x="350" y="267"/>
                  </a:lnTo>
                  <a:lnTo>
                    <a:pt x="347" y="275"/>
                  </a:lnTo>
                  <a:lnTo>
                    <a:pt x="337" y="291"/>
                  </a:lnTo>
                  <a:lnTo>
                    <a:pt x="327" y="303"/>
                  </a:lnTo>
                  <a:lnTo>
                    <a:pt x="303" y="327"/>
                  </a:lnTo>
                  <a:lnTo>
                    <a:pt x="291" y="337"/>
                  </a:lnTo>
                  <a:lnTo>
                    <a:pt x="275" y="347"/>
                  </a:lnTo>
                  <a:lnTo>
                    <a:pt x="267" y="350"/>
                  </a:lnTo>
                  <a:lnTo>
                    <a:pt x="258" y="355"/>
                  </a:lnTo>
                  <a:lnTo>
                    <a:pt x="252" y="357"/>
                  </a:lnTo>
                  <a:lnTo>
                    <a:pt x="244" y="358"/>
                  </a:lnTo>
                  <a:lnTo>
                    <a:pt x="235" y="362"/>
                  </a:lnTo>
                  <a:lnTo>
                    <a:pt x="227" y="363"/>
                  </a:lnTo>
                  <a:lnTo>
                    <a:pt x="219" y="365"/>
                  </a:lnTo>
                  <a:lnTo>
                    <a:pt x="211" y="367"/>
                  </a:lnTo>
                  <a:lnTo>
                    <a:pt x="199" y="367"/>
                  </a:lnTo>
                  <a:lnTo>
                    <a:pt x="191" y="368"/>
                  </a:lnTo>
                  <a:lnTo>
                    <a:pt x="195" y="368"/>
                  </a:lnTo>
                  <a:lnTo>
                    <a:pt x="185" y="367"/>
                  </a:lnTo>
                  <a:lnTo>
                    <a:pt x="175" y="367"/>
                  </a:lnTo>
                  <a:lnTo>
                    <a:pt x="165" y="365"/>
                  </a:lnTo>
                  <a:lnTo>
                    <a:pt x="157" y="363"/>
                  </a:lnTo>
                  <a:lnTo>
                    <a:pt x="149" y="362"/>
                  </a:lnTo>
                  <a:lnTo>
                    <a:pt x="141" y="358"/>
                  </a:lnTo>
                  <a:lnTo>
                    <a:pt x="132" y="357"/>
                  </a:lnTo>
                  <a:lnTo>
                    <a:pt x="126" y="355"/>
                  </a:lnTo>
                  <a:lnTo>
                    <a:pt x="118" y="350"/>
                  </a:lnTo>
                  <a:lnTo>
                    <a:pt x="109" y="347"/>
                  </a:lnTo>
                  <a:lnTo>
                    <a:pt x="101" y="342"/>
                  </a:lnTo>
                  <a:lnTo>
                    <a:pt x="95" y="337"/>
                  </a:lnTo>
                  <a:lnTo>
                    <a:pt x="87" y="332"/>
                  </a:lnTo>
                  <a:lnTo>
                    <a:pt x="82" y="327"/>
                  </a:lnTo>
                  <a:lnTo>
                    <a:pt x="70" y="316"/>
                  </a:lnTo>
                  <a:lnTo>
                    <a:pt x="65" y="309"/>
                  </a:lnTo>
                  <a:lnTo>
                    <a:pt x="59" y="303"/>
                  </a:lnTo>
                  <a:lnTo>
                    <a:pt x="49" y="291"/>
                  </a:lnTo>
                  <a:lnTo>
                    <a:pt x="39" y="275"/>
                  </a:lnTo>
                  <a:lnTo>
                    <a:pt x="36" y="267"/>
                  </a:lnTo>
                  <a:lnTo>
                    <a:pt x="31" y="259"/>
                  </a:lnTo>
                  <a:lnTo>
                    <a:pt x="29" y="252"/>
                  </a:lnTo>
                  <a:lnTo>
                    <a:pt x="28" y="244"/>
                  </a:lnTo>
                  <a:lnTo>
                    <a:pt x="24" y="236"/>
                  </a:lnTo>
                  <a:lnTo>
                    <a:pt x="23" y="228"/>
                  </a:lnTo>
                  <a:lnTo>
                    <a:pt x="21" y="219"/>
                  </a:lnTo>
                  <a:lnTo>
                    <a:pt x="19" y="211"/>
                  </a:lnTo>
                  <a:lnTo>
                    <a:pt x="19" y="193"/>
                  </a:lnTo>
                  <a:lnTo>
                    <a:pt x="0"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32" name="Freeform 15"/>
            <p:cNvSpPr>
              <a:spLocks/>
            </p:cNvSpPr>
            <p:nvPr/>
          </p:nvSpPr>
          <p:spPr bwMode="auto">
            <a:xfrm>
              <a:off x="4634" y="1487"/>
              <a:ext cx="447" cy="36"/>
            </a:xfrm>
            <a:custGeom>
              <a:avLst/>
              <a:gdLst>
                <a:gd name="T0" fmla="*/ 16 w 447"/>
                <a:gd name="T1" fmla="*/ 0 h 36"/>
                <a:gd name="T2" fmla="*/ 11 w 447"/>
                <a:gd name="T3" fmla="*/ 0 h 36"/>
                <a:gd name="T4" fmla="*/ 8 w 447"/>
                <a:gd name="T5" fmla="*/ 2 h 36"/>
                <a:gd name="T6" fmla="*/ 1 w 447"/>
                <a:gd name="T7" fmla="*/ 8 h 36"/>
                <a:gd name="T8" fmla="*/ 0 w 447"/>
                <a:gd name="T9" fmla="*/ 11 h 36"/>
                <a:gd name="T10" fmla="*/ 0 w 447"/>
                <a:gd name="T11" fmla="*/ 21 h 36"/>
                <a:gd name="T12" fmla="*/ 1 w 447"/>
                <a:gd name="T13" fmla="*/ 25 h 36"/>
                <a:gd name="T14" fmla="*/ 8 w 447"/>
                <a:gd name="T15" fmla="*/ 31 h 36"/>
                <a:gd name="T16" fmla="*/ 11 w 447"/>
                <a:gd name="T17" fmla="*/ 33 h 36"/>
                <a:gd name="T18" fmla="*/ 16 w 447"/>
                <a:gd name="T19" fmla="*/ 33 h 36"/>
                <a:gd name="T20" fmla="*/ 430 w 447"/>
                <a:gd name="T21" fmla="*/ 36 h 36"/>
                <a:gd name="T22" fmla="*/ 435 w 447"/>
                <a:gd name="T23" fmla="*/ 36 h 36"/>
                <a:gd name="T24" fmla="*/ 439 w 447"/>
                <a:gd name="T25" fmla="*/ 34 h 36"/>
                <a:gd name="T26" fmla="*/ 445 w 447"/>
                <a:gd name="T27" fmla="*/ 28 h 36"/>
                <a:gd name="T28" fmla="*/ 447 w 447"/>
                <a:gd name="T29" fmla="*/ 25 h 36"/>
                <a:gd name="T30" fmla="*/ 447 w 447"/>
                <a:gd name="T31" fmla="*/ 15 h 36"/>
                <a:gd name="T32" fmla="*/ 445 w 447"/>
                <a:gd name="T33" fmla="*/ 11 h 36"/>
                <a:gd name="T34" fmla="*/ 439 w 447"/>
                <a:gd name="T35" fmla="*/ 5 h 36"/>
                <a:gd name="T36" fmla="*/ 435 w 447"/>
                <a:gd name="T37" fmla="*/ 3 h 36"/>
                <a:gd name="T38" fmla="*/ 430 w 447"/>
                <a:gd name="T39" fmla="*/ 3 h 36"/>
                <a:gd name="T40" fmla="*/ 16 w 447"/>
                <a:gd name="T41" fmla="*/ 0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47" h="36">
                  <a:moveTo>
                    <a:pt x="16" y="0"/>
                  </a:moveTo>
                  <a:lnTo>
                    <a:pt x="11" y="0"/>
                  </a:lnTo>
                  <a:lnTo>
                    <a:pt x="8" y="2"/>
                  </a:lnTo>
                  <a:lnTo>
                    <a:pt x="1" y="8"/>
                  </a:lnTo>
                  <a:lnTo>
                    <a:pt x="0" y="11"/>
                  </a:lnTo>
                  <a:lnTo>
                    <a:pt x="0" y="21"/>
                  </a:lnTo>
                  <a:lnTo>
                    <a:pt x="1" y="25"/>
                  </a:lnTo>
                  <a:lnTo>
                    <a:pt x="8" y="31"/>
                  </a:lnTo>
                  <a:lnTo>
                    <a:pt x="11" y="33"/>
                  </a:lnTo>
                  <a:lnTo>
                    <a:pt x="16" y="33"/>
                  </a:lnTo>
                  <a:lnTo>
                    <a:pt x="430" y="36"/>
                  </a:lnTo>
                  <a:lnTo>
                    <a:pt x="435" y="36"/>
                  </a:lnTo>
                  <a:lnTo>
                    <a:pt x="439" y="34"/>
                  </a:lnTo>
                  <a:lnTo>
                    <a:pt x="445" y="28"/>
                  </a:lnTo>
                  <a:lnTo>
                    <a:pt x="447" y="25"/>
                  </a:lnTo>
                  <a:lnTo>
                    <a:pt x="447" y="15"/>
                  </a:lnTo>
                  <a:lnTo>
                    <a:pt x="445" y="11"/>
                  </a:lnTo>
                  <a:lnTo>
                    <a:pt x="439" y="5"/>
                  </a:lnTo>
                  <a:lnTo>
                    <a:pt x="435" y="3"/>
                  </a:lnTo>
                  <a:lnTo>
                    <a:pt x="430" y="3"/>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33" name="Rectangle 16"/>
            <p:cNvSpPr>
              <a:spLocks noChangeArrowheads="1"/>
            </p:cNvSpPr>
            <p:nvPr/>
          </p:nvSpPr>
          <p:spPr bwMode="auto">
            <a:xfrm>
              <a:off x="5172" y="1422"/>
              <a:ext cx="23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D/0</a:t>
              </a:r>
              <a:endParaRPr kumimoji="0" lang="en-US" altLang="tr-TR" b="1">
                <a:solidFill>
                  <a:srgbClr val="00FF00"/>
                </a:solidFill>
              </a:endParaRPr>
            </a:p>
          </p:txBody>
        </p:sp>
        <p:sp>
          <p:nvSpPr>
            <p:cNvPr id="188434" name="Freeform 17"/>
            <p:cNvSpPr>
              <a:spLocks/>
            </p:cNvSpPr>
            <p:nvPr/>
          </p:nvSpPr>
          <p:spPr bwMode="auto">
            <a:xfrm>
              <a:off x="2756" y="1687"/>
              <a:ext cx="2493" cy="1283"/>
            </a:xfrm>
            <a:custGeom>
              <a:avLst/>
              <a:gdLst>
                <a:gd name="T0" fmla="*/ 2493 w 2493"/>
                <a:gd name="T1" fmla="*/ 14 h 1283"/>
                <a:gd name="T2" fmla="*/ 2487 w 2493"/>
                <a:gd name="T3" fmla="*/ 3 h 1283"/>
                <a:gd name="T4" fmla="*/ 2475 w 2493"/>
                <a:gd name="T5" fmla="*/ 0 h 1283"/>
                <a:gd name="T6" fmla="*/ 2464 w 2493"/>
                <a:gd name="T7" fmla="*/ 6 h 1283"/>
                <a:gd name="T8" fmla="*/ 2413 w 2493"/>
                <a:gd name="T9" fmla="*/ 119 h 1283"/>
                <a:gd name="T10" fmla="*/ 2292 w 2493"/>
                <a:gd name="T11" fmla="*/ 370 h 1283"/>
                <a:gd name="T12" fmla="*/ 2192 w 2493"/>
                <a:gd name="T13" fmla="*/ 548 h 1283"/>
                <a:gd name="T14" fmla="*/ 2064 w 2493"/>
                <a:gd name="T15" fmla="*/ 741 h 1283"/>
                <a:gd name="T16" fmla="*/ 1958 w 2493"/>
                <a:gd name="T17" fmla="*/ 872 h 1283"/>
                <a:gd name="T18" fmla="*/ 1876 w 2493"/>
                <a:gd name="T19" fmla="*/ 960 h 1283"/>
                <a:gd name="T20" fmla="*/ 1735 w 2493"/>
                <a:gd name="T21" fmla="*/ 1081 h 1283"/>
                <a:gd name="T22" fmla="*/ 1619 w 2493"/>
                <a:gd name="T23" fmla="*/ 1158 h 1283"/>
                <a:gd name="T24" fmla="*/ 1557 w 2493"/>
                <a:gd name="T25" fmla="*/ 1188 h 1283"/>
                <a:gd name="T26" fmla="*/ 1393 w 2493"/>
                <a:gd name="T27" fmla="*/ 1235 h 1283"/>
                <a:gd name="T28" fmla="*/ 1289 w 2493"/>
                <a:gd name="T29" fmla="*/ 1248 h 1283"/>
                <a:gd name="T30" fmla="*/ 1149 w 2493"/>
                <a:gd name="T31" fmla="*/ 1247 h 1283"/>
                <a:gd name="T32" fmla="*/ 1045 w 2493"/>
                <a:gd name="T33" fmla="*/ 1235 h 1283"/>
                <a:gd name="T34" fmla="*/ 941 w 2493"/>
                <a:gd name="T35" fmla="*/ 1214 h 1283"/>
                <a:gd name="T36" fmla="*/ 809 w 2493"/>
                <a:gd name="T37" fmla="*/ 1175 h 1283"/>
                <a:gd name="T38" fmla="*/ 686 w 2493"/>
                <a:gd name="T39" fmla="*/ 1121 h 1283"/>
                <a:gd name="T40" fmla="*/ 578 w 2493"/>
                <a:gd name="T41" fmla="*/ 1059 h 1283"/>
                <a:gd name="T42" fmla="*/ 506 w 2493"/>
                <a:gd name="T43" fmla="*/ 1001 h 1283"/>
                <a:gd name="T44" fmla="*/ 436 w 2493"/>
                <a:gd name="T45" fmla="*/ 937 h 1283"/>
                <a:gd name="T46" fmla="*/ 354 w 2493"/>
                <a:gd name="T47" fmla="*/ 841 h 1283"/>
                <a:gd name="T48" fmla="*/ 279 w 2493"/>
                <a:gd name="T49" fmla="*/ 730 h 1283"/>
                <a:gd name="T50" fmla="*/ 210 w 2493"/>
                <a:gd name="T51" fmla="*/ 604 h 1283"/>
                <a:gd name="T52" fmla="*/ 148 w 2493"/>
                <a:gd name="T53" fmla="*/ 463 h 1283"/>
                <a:gd name="T54" fmla="*/ 97 w 2493"/>
                <a:gd name="T55" fmla="*/ 309 h 1283"/>
                <a:gd name="T56" fmla="*/ 53 w 2493"/>
                <a:gd name="T57" fmla="*/ 140 h 1283"/>
                <a:gd name="T58" fmla="*/ 31 w 2493"/>
                <a:gd name="T59" fmla="*/ 47 h 1283"/>
                <a:gd name="T60" fmla="*/ 22 w 2493"/>
                <a:gd name="T61" fmla="*/ 39 h 1283"/>
                <a:gd name="T62" fmla="*/ 10 w 2493"/>
                <a:gd name="T63" fmla="*/ 39 h 1283"/>
                <a:gd name="T64" fmla="*/ 2 w 2493"/>
                <a:gd name="T65" fmla="*/ 49 h 1283"/>
                <a:gd name="T66" fmla="*/ 8 w 2493"/>
                <a:gd name="T67" fmla="*/ 101 h 1283"/>
                <a:gd name="T68" fmla="*/ 53 w 2493"/>
                <a:gd name="T69" fmla="*/ 278 h 1283"/>
                <a:gd name="T70" fmla="*/ 92 w 2493"/>
                <a:gd name="T71" fmla="*/ 399 h 1283"/>
                <a:gd name="T72" fmla="*/ 164 w 2493"/>
                <a:gd name="T73" fmla="*/ 584 h 1283"/>
                <a:gd name="T74" fmla="*/ 213 w 2493"/>
                <a:gd name="T75" fmla="*/ 684 h 1283"/>
                <a:gd name="T76" fmla="*/ 306 w 2493"/>
                <a:gd name="T77" fmla="*/ 833 h 1283"/>
                <a:gd name="T78" fmla="*/ 391 w 2493"/>
                <a:gd name="T79" fmla="*/ 937 h 1283"/>
                <a:gd name="T80" fmla="*/ 459 w 2493"/>
                <a:gd name="T81" fmla="*/ 1005 h 1283"/>
                <a:gd name="T82" fmla="*/ 532 w 2493"/>
                <a:gd name="T83" fmla="*/ 1065 h 1283"/>
                <a:gd name="T84" fmla="*/ 612 w 2493"/>
                <a:gd name="T85" fmla="*/ 1119 h 1283"/>
                <a:gd name="T86" fmla="*/ 701 w 2493"/>
                <a:gd name="T87" fmla="*/ 1165 h 1283"/>
                <a:gd name="T88" fmla="*/ 830 w 2493"/>
                <a:gd name="T89" fmla="*/ 1217 h 1283"/>
                <a:gd name="T90" fmla="*/ 968 w 2493"/>
                <a:gd name="T91" fmla="*/ 1255 h 1283"/>
                <a:gd name="T92" fmla="*/ 1076 w 2493"/>
                <a:gd name="T93" fmla="*/ 1273 h 1283"/>
                <a:gd name="T94" fmla="*/ 1220 w 2493"/>
                <a:gd name="T95" fmla="*/ 1283 h 1283"/>
                <a:gd name="T96" fmla="*/ 1328 w 2493"/>
                <a:gd name="T97" fmla="*/ 1278 h 1283"/>
                <a:gd name="T98" fmla="*/ 1470 w 2493"/>
                <a:gd name="T99" fmla="*/ 1252 h 1283"/>
                <a:gd name="T100" fmla="*/ 1603 w 2493"/>
                <a:gd name="T101" fmla="*/ 1203 h 1283"/>
                <a:gd name="T102" fmla="*/ 1665 w 2493"/>
                <a:gd name="T103" fmla="*/ 1168 h 1283"/>
                <a:gd name="T104" fmla="*/ 1785 w 2493"/>
                <a:gd name="T105" fmla="*/ 1085 h 1283"/>
                <a:gd name="T106" fmla="*/ 1899 w 2493"/>
                <a:gd name="T107" fmla="*/ 983 h 1283"/>
                <a:gd name="T108" fmla="*/ 1984 w 2493"/>
                <a:gd name="T109" fmla="*/ 895 h 1283"/>
                <a:gd name="T110" fmla="*/ 2091 w 2493"/>
                <a:gd name="T111" fmla="*/ 761 h 1283"/>
                <a:gd name="T112" fmla="*/ 2222 w 2493"/>
                <a:gd name="T113" fmla="*/ 564 h 1283"/>
                <a:gd name="T114" fmla="*/ 2321 w 2493"/>
                <a:gd name="T115" fmla="*/ 386 h 1283"/>
                <a:gd name="T116" fmla="*/ 2443 w 2493"/>
                <a:gd name="T117" fmla="*/ 132 h 12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93" h="1283">
                  <a:moveTo>
                    <a:pt x="2492" y="23"/>
                  </a:moveTo>
                  <a:lnTo>
                    <a:pt x="2493" y="18"/>
                  </a:lnTo>
                  <a:lnTo>
                    <a:pt x="2493" y="14"/>
                  </a:lnTo>
                  <a:lnTo>
                    <a:pt x="2492" y="9"/>
                  </a:lnTo>
                  <a:lnTo>
                    <a:pt x="2490" y="6"/>
                  </a:lnTo>
                  <a:lnTo>
                    <a:pt x="2487" y="3"/>
                  </a:lnTo>
                  <a:lnTo>
                    <a:pt x="2484" y="1"/>
                  </a:lnTo>
                  <a:lnTo>
                    <a:pt x="2479" y="0"/>
                  </a:lnTo>
                  <a:lnTo>
                    <a:pt x="2475" y="0"/>
                  </a:lnTo>
                  <a:lnTo>
                    <a:pt x="2470" y="1"/>
                  </a:lnTo>
                  <a:lnTo>
                    <a:pt x="2467" y="3"/>
                  </a:lnTo>
                  <a:lnTo>
                    <a:pt x="2464" y="6"/>
                  </a:lnTo>
                  <a:lnTo>
                    <a:pt x="2462" y="9"/>
                  </a:lnTo>
                  <a:lnTo>
                    <a:pt x="2438" y="63"/>
                  </a:lnTo>
                  <a:lnTo>
                    <a:pt x="2413" y="119"/>
                  </a:lnTo>
                  <a:lnTo>
                    <a:pt x="2390" y="171"/>
                  </a:lnTo>
                  <a:lnTo>
                    <a:pt x="2366" y="224"/>
                  </a:lnTo>
                  <a:lnTo>
                    <a:pt x="2292" y="370"/>
                  </a:lnTo>
                  <a:lnTo>
                    <a:pt x="2243" y="461"/>
                  </a:lnTo>
                  <a:lnTo>
                    <a:pt x="2218" y="505"/>
                  </a:lnTo>
                  <a:lnTo>
                    <a:pt x="2192" y="548"/>
                  </a:lnTo>
                  <a:lnTo>
                    <a:pt x="2169" y="589"/>
                  </a:lnTo>
                  <a:lnTo>
                    <a:pt x="2143" y="628"/>
                  </a:lnTo>
                  <a:lnTo>
                    <a:pt x="2064" y="741"/>
                  </a:lnTo>
                  <a:lnTo>
                    <a:pt x="2012" y="810"/>
                  </a:lnTo>
                  <a:lnTo>
                    <a:pt x="1984" y="842"/>
                  </a:lnTo>
                  <a:lnTo>
                    <a:pt x="1958" y="872"/>
                  </a:lnTo>
                  <a:lnTo>
                    <a:pt x="1932" y="903"/>
                  </a:lnTo>
                  <a:lnTo>
                    <a:pt x="1904" y="932"/>
                  </a:lnTo>
                  <a:lnTo>
                    <a:pt x="1876" y="960"/>
                  </a:lnTo>
                  <a:lnTo>
                    <a:pt x="1821" y="1013"/>
                  </a:lnTo>
                  <a:lnTo>
                    <a:pt x="1765" y="1059"/>
                  </a:lnTo>
                  <a:lnTo>
                    <a:pt x="1735" y="1081"/>
                  </a:lnTo>
                  <a:lnTo>
                    <a:pt x="1706" y="1103"/>
                  </a:lnTo>
                  <a:lnTo>
                    <a:pt x="1649" y="1142"/>
                  </a:lnTo>
                  <a:lnTo>
                    <a:pt x="1619" y="1158"/>
                  </a:lnTo>
                  <a:lnTo>
                    <a:pt x="1621" y="1158"/>
                  </a:lnTo>
                  <a:lnTo>
                    <a:pt x="1590" y="1173"/>
                  </a:lnTo>
                  <a:lnTo>
                    <a:pt x="1557" y="1188"/>
                  </a:lnTo>
                  <a:lnTo>
                    <a:pt x="1526" y="1201"/>
                  </a:lnTo>
                  <a:lnTo>
                    <a:pt x="1460" y="1219"/>
                  </a:lnTo>
                  <a:lnTo>
                    <a:pt x="1393" y="1235"/>
                  </a:lnTo>
                  <a:lnTo>
                    <a:pt x="1361" y="1240"/>
                  </a:lnTo>
                  <a:lnTo>
                    <a:pt x="1325" y="1245"/>
                  </a:lnTo>
                  <a:lnTo>
                    <a:pt x="1289" y="1248"/>
                  </a:lnTo>
                  <a:lnTo>
                    <a:pt x="1256" y="1250"/>
                  </a:lnTo>
                  <a:lnTo>
                    <a:pt x="1220" y="1250"/>
                  </a:lnTo>
                  <a:lnTo>
                    <a:pt x="1149" y="1247"/>
                  </a:lnTo>
                  <a:lnTo>
                    <a:pt x="1113" y="1243"/>
                  </a:lnTo>
                  <a:lnTo>
                    <a:pt x="1079" y="1240"/>
                  </a:lnTo>
                  <a:lnTo>
                    <a:pt x="1045" y="1235"/>
                  </a:lnTo>
                  <a:lnTo>
                    <a:pt x="1009" y="1229"/>
                  </a:lnTo>
                  <a:lnTo>
                    <a:pt x="974" y="1222"/>
                  </a:lnTo>
                  <a:lnTo>
                    <a:pt x="941" y="1214"/>
                  </a:lnTo>
                  <a:lnTo>
                    <a:pt x="873" y="1194"/>
                  </a:lnTo>
                  <a:lnTo>
                    <a:pt x="840" y="1185"/>
                  </a:lnTo>
                  <a:lnTo>
                    <a:pt x="809" y="1175"/>
                  </a:lnTo>
                  <a:lnTo>
                    <a:pt x="776" y="1162"/>
                  </a:lnTo>
                  <a:lnTo>
                    <a:pt x="714" y="1135"/>
                  </a:lnTo>
                  <a:lnTo>
                    <a:pt x="686" y="1121"/>
                  </a:lnTo>
                  <a:lnTo>
                    <a:pt x="657" y="1104"/>
                  </a:lnTo>
                  <a:lnTo>
                    <a:pt x="601" y="1075"/>
                  </a:lnTo>
                  <a:lnTo>
                    <a:pt x="578" y="1059"/>
                  </a:lnTo>
                  <a:lnTo>
                    <a:pt x="552" y="1039"/>
                  </a:lnTo>
                  <a:lnTo>
                    <a:pt x="527" y="1021"/>
                  </a:lnTo>
                  <a:lnTo>
                    <a:pt x="506" y="1001"/>
                  </a:lnTo>
                  <a:lnTo>
                    <a:pt x="482" y="982"/>
                  </a:lnTo>
                  <a:lnTo>
                    <a:pt x="459" y="960"/>
                  </a:lnTo>
                  <a:lnTo>
                    <a:pt x="436" y="937"/>
                  </a:lnTo>
                  <a:lnTo>
                    <a:pt x="414" y="914"/>
                  </a:lnTo>
                  <a:lnTo>
                    <a:pt x="373" y="867"/>
                  </a:lnTo>
                  <a:lnTo>
                    <a:pt x="354" y="841"/>
                  </a:lnTo>
                  <a:lnTo>
                    <a:pt x="333" y="813"/>
                  </a:lnTo>
                  <a:lnTo>
                    <a:pt x="313" y="787"/>
                  </a:lnTo>
                  <a:lnTo>
                    <a:pt x="279" y="730"/>
                  </a:lnTo>
                  <a:lnTo>
                    <a:pt x="243" y="667"/>
                  </a:lnTo>
                  <a:lnTo>
                    <a:pt x="226" y="638"/>
                  </a:lnTo>
                  <a:lnTo>
                    <a:pt x="210" y="604"/>
                  </a:lnTo>
                  <a:lnTo>
                    <a:pt x="193" y="571"/>
                  </a:lnTo>
                  <a:lnTo>
                    <a:pt x="177" y="535"/>
                  </a:lnTo>
                  <a:lnTo>
                    <a:pt x="148" y="463"/>
                  </a:lnTo>
                  <a:lnTo>
                    <a:pt x="121" y="389"/>
                  </a:lnTo>
                  <a:lnTo>
                    <a:pt x="110" y="348"/>
                  </a:lnTo>
                  <a:lnTo>
                    <a:pt x="97" y="309"/>
                  </a:lnTo>
                  <a:lnTo>
                    <a:pt x="85" y="268"/>
                  </a:lnTo>
                  <a:lnTo>
                    <a:pt x="62" y="185"/>
                  </a:lnTo>
                  <a:lnTo>
                    <a:pt x="53" y="140"/>
                  </a:lnTo>
                  <a:lnTo>
                    <a:pt x="41" y="95"/>
                  </a:lnTo>
                  <a:lnTo>
                    <a:pt x="33" y="50"/>
                  </a:lnTo>
                  <a:lnTo>
                    <a:pt x="31" y="47"/>
                  </a:lnTo>
                  <a:lnTo>
                    <a:pt x="28" y="42"/>
                  </a:lnTo>
                  <a:lnTo>
                    <a:pt x="26" y="41"/>
                  </a:lnTo>
                  <a:lnTo>
                    <a:pt x="22" y="39"/>
                  </a:lnTo>
                  <a:lnTo>
                    <a:pt x="18" y="37"/>
                  </a:lnTo>
                  <a:lnTo>
                    <a:pt x="13" y="37"/>
                  </a:lnTo>
                  <a:lnTo>
                    <a:pt x="10" y="39"/>
                  </a:lnTo>
                  <a:lnTo>
                    <a:pt x="5" y="42"/>
                  </a:lnTo>
                  <a:lnTo>
                    <a:pt x="4" y="44"/>
                  </a:lnTo>
                  <a:lnTo>
                    <a:pt x="2" y="49"/>
                  </a:lnTo>
                  <a:lnTo>
                    <a:pt x="0" y="52"/>
                  </a:lnTo>
                  <a:lnTo>
                    <a:pt x="0" y="57"/>
                  </a:lnTo>
                  <a:lnTo>
                    <a:pt x="8" y="101"/>
                  </a:lnTo>
                  <a:lnTo>
                    <a:pt x="20" y="147"/>
                  </a:lnTo>
                  <a:lnTo>
                    <a:pt x="30" y="191"/>
                  </a:lnTo>
                  <a:lnTo>
                    <a:pt x="53" y="278"/>
                  </a:lnTo>
                  <a:lnTo>
                    <a:pt x="64" y="319"/>
                  </a:lnTo>
                  <a:lnTo>
                    <a:pt x="77" y="358"/>
                  </a:lnTo>
                  <a:lnTo>
                    <a:pt x="92" y="399"/>
                  </a:lnTo>
                  <a:lnTo>
                    <a:pt x="118" y="476"/>
                  </a:lnTo>
                  <a:lnTo>
                    <a:pt x="148" y="548"/>
                  </a:lnTo>
                  <a:lnTo>
                    <a:pt x="164" y="584"/>
                  </a:lnTo>
                  <a:lnTo>
                    <a:pt x="180" y="617"/>
                  </a:lnTo>
                  <a:lnTo>
                    <a:pt x="197" y="651"/>
                  </a:lnTo>
                  <a:lnTo>
                    <a:pt x="213" y="684"/>
                  </a:lnTo>
                  <a:lnTo>
                    <a:pt x="249" y="746"/>
                  </a:lnTo>
                  <a:lnTo>
                    <a:pt x="287" y="806"/>
                  </a:lnTo>
                  <a:lnTo>
                    <a:pt x="306" y="833"/>
                  </a:lnTo>
                  <a:lnTo>
                    <a:pt x="328" y="860"/>
                  </a:lnTo>
                  <a:lnTo>
                    <a:pt x="347" y="887"/>
                  </a:lnTo>
                  <a:lnTo>
                    <a:pt x="391" y="937"/>
                  </a:lnTo>
                  <a:lnTo>
                    <a:pt x="413" y="960"/>
                  </a:lnTo>
                  <a:lnTo>
                    <a:pt x="436" y="983"/>
                  </a:lnTo>
                  <a:lnTo>
                    <a:pt x="459" y="1005"/>
                  </a:lnTo>
                  <a:lnTo>
                    <a:pt x="483" y="1027"/>
                  </a:lnTo>
                  <a:lnTo>
                    <a:pt x="508" y="1047"/>
                  </a:lnTo>
                  <a:lnTo>
                    <a:pt x="532" y="1065"/>
                  </a:lnTo>
                  <a:lnTo>
                    <a:pt x="558" y="1085"/>
                  </a:lnTo>
                  <a:lnTo>
                    <a:pt x="585" y="1101"/>
                  </a:lnTo>
                  <a:lnTo>
                    <a:pt x="612" y="1119"/>
                  </a:lnTo>
                  <a:lnTo>
                    <a:pt x="640" y="1134"/>
                  </a:lnTo>
                  <a:lnTo>
                    <a:pt x="670" y="1150"/>
                  </a:lnTo>
                  <a:lnTo>
                    <a:pt x="701" y="1165"/>
                  </a:lnTo>
                  <a:lnTo>
                    <a:pt x="763" y="1191"/>
                  </a:lnTo>
                  <a:lnTo>
                    <a:pt x="796" y="1204"/>
                  </a:lnTo>
                  <a:lnTo>
                    <a:pt x="830" y="1217"/>
                  </a:lnTo>
                  <a:lnTo>
                    <a:pt x="863" y="1227"/>
                  </a:lnTo>
                  <a:lnTo>
                    <a:pt x="932" y="1247"/>
                  </a:lnTo>
                  <a:lnTo>
                    <a:pt x="968" y="1255"/>
                  </a:lnTo>
                  <a:lnTo>
                    <a:pt x="1002" y="1261"/>
                  </a:lnTo>
                  <a:lnTo>
                    <a:pt x="1038" y="1268"/>
                  </a:lnTo>
                  <a:lnTo>
                    <a:pt x="1076" y="1273"/>
                  </a:lnTo>
                  <a:lnTo>
                    <a:pt x="1110" y="1276"/>
                  </a:lnTo>
                  <a:lnTo>
                    <a:pt x="1146" y="1279"/>
                  </a:lnTo>
                  <a:lnTo>
                    <a:pt x="1220" y="1283"/>
                  </a:lnTo>
                  <a:lnTo>
                    <a:pt x="1256" y="1283"/>
                  </a:lnTo>
                  <a:lnTo>
                    <a:pt x="1292" y="1281"/>
                  </a:lnTo>
                  <a:lnTo>
                    <a:pt x="1328" y="1278"/>
                  </a:lnTo>
                  <a:lnTo>
                    <a:pt x="1364" y="1273"/>
                  </a:lnTo>
                  <a:lnTo>
                    <a:pt x="1400" y="1268"/>
                  </a:lnTo>
                  <a:lnTo>
                    <a:pt x="1470" y="1252"/>
                  </a:lnTo>
                  <a:lnTo>
                    <a:pt x="1536" y="1230"/>
                  </a:lnTo>
                  <a:lnTo>
                    <a:pt x="1570" y="1217"/>
                  </a:lnTo>
                  <a:lnTo>
                    <a:pt x="1603" y="1203"/>
                  </a:lnTo>
                  <a:lnTo>
                    <a:pt x="1634" y="1188"/>
                  </a:lnTo>
                  <a:lnTo>
                    <a:pt x="1636" y="1188"/>
                  </a:lnTo>
                  <a:lnTo>
                    <a:pt x="1665" y="1168"/>
                  </a:lnTo>
                  <a:lnTo>
                    <a:pt x="1726" y="1129"/>
                  </a:lnTo>
                  <a:lnTo>
                    <a:pt x="1755" y="1108"/>
                  </a:lnTo>
                  <a:lnTo>
                    <a:pt x="1785" y="1085"/>
                  </a:lnTo>
                  <a:lnTo>
                    <a:pt x="1812" y="1062"/>
                  </a:lnTo>
                  <a:lnTo>
                    <a:pt x="1843" y="1036"/>
                  </a:lnTo>
                  <a:lnTo>
                    <a:pt x="1899" y="983"/>
                  </a:lnTo>
                  <a:lnTo>
                    <a:pt x="1927" y="955"/>
                  </a:lnTo>
                  <a:lnTo>
                    <a:pt x="1955" y="926"/>
                  </a:lnTo>
                  <a:lnTo>
                    <a:pt x="1984" y="895"/>
                  </a:lnTo>
                  <a:lnTo>
                    <a:pt x="2010" y="862"/>
                  </a:lnTo>
                  <a:lnTo>
                    <a:pt x="2038" y="829"/>
                  </a:lnTo>
                  <a:lnTo>
                    <a:pt x="2091" y="761"/>
                  </a:lnTo>
                  <a:lnTo>
                    <a:pt x="2169" y="648"/>
                  </a:lnTo>
                  <a:lnTo>
                    <a:pt x="2195" y="605"/>
                  </a:lnTo>
                  <a:lnTo>
                    <a:pt x="2222" y="564"/>
                  </a:lnTo>
                  <a:lnTo>
                    <a:pt x="2248" y="522"/>
                  </a:lnTo>
                  <a:lnTo>
                    <a:pt x="2272" y="478"/>
                  </a:lnTo>
                  <a:lnTo>
                    <a:pt x="2321" y="386"/>
                  </a:lnTo>
                  <a:lnTo>
                    <a:pt x="2395" y="237"/>
                  </a:lnTo>
                  <a:lnTo>
                    <a:pt x="2420" y="185"/>
                  </a:lnTo>
                  <a:lnTo>
                    <a:pt x="2443" y="132"/>
                  </a:lnTo>
                  <a:lnTo>
                    <a:pt x="2467" y="77"/>
                  </a:lnTo>
                  <a:lnTo>
                    <a:pt x="249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35" name="Rectangle 18"/>
            <p:cNvSpPr>
              <a:spLocks noChangeArrowheads="1"/>
            </p:cNvSpPr>
            <p:nvPr/>
          </p:nvSpPr>
          <p:spPr bwMode="auto">
            <a:xfrm>
              <a:off x="3837" y="2710"/>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0</a:t>
              </a:r>
              <a:endParaRPr kumimoji="0" lang="en-US" altLang="tr-TR" b="1">
                <a:solidFill>
                  <a:srgbClr val="00FF00"/>
                </a:solidFill>
              </a:endParaRPr>
            </a:p>
          </p:txBody>
        </p:sp>
        <p:sp>
          <p:nvSpPr>
            <p:cNvPr id="188436" name="Freeform 19"/>
            <p:cNvSpPr>
              <a:spLocks/>
            </p:cNvSpPr>
            <p:nvPr/>
          </p:nvSpPr>
          <p:spPr bwMode="auto">
            <a:xfrm>
              <a:off x="2714" y="965"/>
              <a:ext cx="248" cy="357"/>
            </a:xfrm>
            <a:custGeom>
              <a:avLst/>
              <a:gdLst>
                <a:gd name="T0" fmla="*/ 176 w 248"/>
                <a:gd name="T1" fmla="*/ 339 h 357"/>
                <a:gd name="T2" fmla="*/ 183 w 248"/>
                <a:gd name="T3" fmla="*/ 353 h 357"/>
                <a:gd name="T4" fmla="*/ 196 w 248"/>
                <a:gd name="T5" fmla="*/ 357 h 357"/>
                <a:gd name="T6" fmla="*/ 208 w 248"/>
                <a:gd name="T7" fmla="*/ 345 h 357"/>
                <a:gd name="T8" fmla="*/ 219 w 248"/>
                <a:gd name="T9" fmla="*/ 326 h 357"/>
                <a:gd name="T10" fmla="*/ 226 w 248"/>
                <a:gd name="T11" fmla="*/ 312 h 357"/>
                <a:gd name="T12" fmla="*/ 230 w 248"/>
                <a:gd name="T13" fmla="*/ 301 h 357"/>
                <a:gd name="T14" fmla="*/ 240 w 248"/>
                <a:gd name="T15" fmla="*/ 270 h 357"/>
                <a:gd name="T16" fmla="*/ 242 w 248"/>
                <a:gd name="T17" fmla="*/ 257 h 357"/>
                <a:gd name="T18" fmla="*/ 245 w 248"/>
                <a:gd name="T19" fmla="*/ 242 h 357"/>
                <a:gd name="T20" fmla="*/ 247 w 248"/>
                <a:gd name="T21" fmla="*/ 204 h 357"/>
                <a:gd name="T22" fmla="*/ 247 w 248"/>
                <a:gd name="T23" fmla="*/ 168 h 357"/>
                <a:gd name="T24" fmla="*/ 230 w 248"/>
                <a:gd name="T25" fmla="*/ 98 h 357"/>
                <a:gd name="T26" fmla="*/ 204 w 248"/>
                <a:gd name="T27" fmla="*/ 47 h 357"/>
                <a:gd name="T28" fmla="*/ 193 w 248"/>
                <a:gd name="T29" fmla="*/ 33 h 357"/>
                <a:gd name="T30" fmla="*/ 175 w 248"/>
                <a:gd name="T31" fmla="*/ 16 h 357"/>
                <a:gd name="T32" fmla="*/ 157 w 248"/>
                <a:gd name="T33" fmla="*/ 6 h 357"/>
                <a:gd name="T34" fmla="*/ 109 w 248"/>
                <a:gd name="T35" fmla="*/ 0 h 357"/>
                <a:gd name="T36" fmla="*/ 85 w 248"/>
                <a:gd name="T37" fmla="*/ 10 h 357"/>
                <a:gd name="T38" fmla="*/ 67 w 248"/>
                <a:gd name="T39" fmla="*/ 21 h 357"/>
                <a:gd name="T40" fmla="*/ 50 w 248"/>
                <a:gd name="T41" fmla="*/ 38 h 357"/>
                <a:gd name="T42" fmla="*/ 32 w 248"/>
                <a:gd name="T43" fmla="*/ 60 h 357"/>
                <a:gd name="T44" fmla="*/ 9 w 248"/>
                <a:gd name="T45" fmla="*/ 114 h 357"/>
                <a:gd name="T46" fmla="*/ 0 w 248"/>
                <a:gd name="T47" fmla="*/ 232 h 357"/>
                <a:gd name="T48" fmla="*/ 3 w 248"/>
                <a:gd name="T49" fmla="*/ 250 h 357"/>
                <a:gd name="T50" fmla="*/ 5 w 248"/>
                <a:gd name="T51" fmla="*/ 262 h 357"/>
                <a:gd name="T52" fmla="*/ 9 w 248"/>
                <a:gd name="T53" fmla="*/ 278 h 357"/>
                <a:gd name="T54" fmla="*/ 14 w 248"/>
                <a:gd name="T55" fmla="*/ 294 h 357"/>
                <a:gd name="T56" fmla="*/ 27 w 248"/>
                <a:gd name="T57" fmla="*/ 326 h 357"/>
                <a:gd name="T58" fmla="*/ 32 w 248"/>
                <a:gd name="T59" fmla="*/ 335 h 357"/>
                <a:gd name="T60" fmla="*/ 52 w 248"/>
                <a:gd name="T61" fmla="*/ 344 h 357"/>
                <a:gd name="T62" fmla="*/ 64 w 248"/>
                <a:gd name="T63" fmla="*/ 332 h 357"/>
                <a:gd name="T64" fmla="*/ 59 w 248"/>
                <a:gd name="T65" fmla="*/ 316 h 357"/>
                <a:gd name="T66" fmla="*/ 49 w 248"/>
                <a:gd name="T67" fmla="*/ 291 h 357"/>
                <a:gd name="T68" fmla="*/ 42 w 248"/>
                <a:gd name="T69" fmla="*/ 272 h 357"/>
                <a:gd name="T70" fmla="*/ 37 w 248"/>
                <a:gd name="T71" fmla="*/ 255 h 357"/>
                <a:gd name="T72" fmla="*/ 36 w 248"/>
                <a:gd name="T73" fmla="*/ 244 h 357"/>
                <a:gd name="T74" fmla="*/ 32 w 248"/>
                <a:gd name="T75" fmla="*/ 226 h 357"/>
                <a:gd name="T76" fmla="*/ 34 w 248"/>
                <a:gd name="T77" fmla="*/ 165 h 357"/>
                <a:gd name="T78" fmla="*/ 46 w 248"/>
                <a:gd name="T79" fmla="*/ 116 h 357"/>
                <a:gd name="T80" fmla="*/ 52 w 248"/>
                <a:gd name="T81" fmla="*/ 95 h 357"/>
                <a:gd name="T82" fmla="*/ 68 w 248"/>
                <a:gd name="T83" fmla="*/ 67 h 357"/>
                <a:gd name="T84" fmla="*/ 80 w 248"/>
                <a:gd name="T85" fmla="*/ 52 h 357"/>
                <a:gd name="T86" fmla="*/ 91 w 248"/>
                <a:gd name="T87" fmla="*/ 42 h 357"/>
                <a:gd name="T88" fmla="*/ 103 w 248"/>
                <a:gd name="T89" fmla="*/ 36 h 357"/>
                <a:gd name="T90" fmla="*/ 116 w 248"/>
                <a:gd name="T91" fmla="*/ 33 h 357"/>
                <a:gd name="T92" fmla="*/ 134 w 248"/>
                <a:gd name="T93" fmla="*/ 34 h 357"/>
                <a:gd name="T94" fmla="*/ 149 w 248"/>
                <a:gd name="T95" fmla="*/ 39 h 357"/>
                <a:gd name="T96" fmla="*/ 160 w 248"/>
                <a:gd name="T97" fmla="*/ 47 h 357"/>
                <a:gd name="T98" fmla="*/ 170 w 248"/>
                <a:gd name="T99" fmla="*/ 57 h 357"/>
                <a:gd name="T100" fmla="*/ 183 w 248"/>
                <a:gd name="T101" fmla="*/ 74 h 357"/>
                <a:gd name="T102" fmla="*/ 198 w 248"/>
                <a:gd name="T103" fmla="*/ 103 h 357"/>
                <a:gd name="T104" fmla="*/ 204 w 248"/>
                <a:gd name="T105" fmla="*/ 124 h 357"/>
                <a:gd name="T106" fmla="*/ 214 w 248"/>
                <a:gd name="T107" fmla="*/ 172 h 357"/>
                <a:gd name="T108" fmla="*/ 217 w 248"/>
                <a:gd name="T109" fmla="*/ 195 h 357"/>
                <a:gd name="T110" fmla="*/ 212 w 248"/>
                <a:gd name="T111" fmla="*/ 231 h 357"/>
                <a:gd name="T112" fmla="*/ 211 w 248"/>
                <a:gd name="T113" fmla="*/ 245 h 357"/>
                <a:gd name="T114" fmla="*/ 208 w 248"/>
                <a:gd name="T115" fmla="*/ 260 h 357"/>
                <a:gd name="T116" fmla="*/ 201 w 248"/>
                <a:gd name="T117" fmla="*/ 281 h 357"/>
                <a:gd name="T118" fmla="*/ 199 w 248"/>
                <a:gd name="T119" fmla="*/ 291 h 357"/>
                <a:gd name="T120" fmla="*/ 194 w 248"/>
                <a:gd name="T121" fmla="*/ 303 h 357"/>
                <a:gd name="T122" fmla="*/ 186 w 248"/>
                <a:gd name="T123" fmla="*/ 319 h 357"/>
                <a:gd name="T124" fmla="*/ 178 w 248"/>
                <a:gd name="T125" fmla="*/ 335 h 35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8" h="357">
                  <a:moveTo>
                    <a:pt x="180" y="331"/>
                  </a:moveTo>
                  <a:lnTo>
                    <a:pt x="178" y="334"/>
                  </a:lnTo>
                  <a:lnTo>
                    <a:pt x="176" y="339"/>
                  </a:lnTo>
                  <a:lnTo>
                    <a:pt x="176" y="344"/>
                  </a:lnTo>
                  <a:lnTo>
                    <a:pt x="180" y="350"/>
                  </a:lnTo>
                  <a:lnTo>
                    <a:pt x="183" y="353"/>
                  </a:lnTo>
                  <a:lnTo>
                    <a:pt x="186" y="355"/>
                  </a:lnTo>
                  <a:lnTo>
                    <a:pt x="191" y="357"/>
                  </a:lnTo>
                  <a:lnTo>
                    <a:pt x="196" y="357"/>
                  </a:lnTo>
                  <a:lnTo>
                    <a:pt x="203" y="353"/>
                  </a:lnTo>
                  <a:lnTo>
                    <a:pt x="206" y="350"/>
                  </a:lnTo>
                  <a:lnTo>
                    <a:pt x="208" y="345"/>
                  </a:lnTo>
                  <a:lnTo>
                    <a:pt x="209" y="342"/>
                  </a:lnTo>
                  <a:lnTo>
                    <a:pt x="212" y="339"/>
                  </a:lnTo>
                  <a:lnTo>
                    <a:pt x="219" y="326"/>
                  </a:lnTo>
                  <a:lnTo>
                    <a:pt x="221" y="322"/>
                  </a:lnTo>
                  <a:lnTo>
                    <a:pt x="224" y="319"/>
                  </a:lnTo>
                  <a:lnTo>
                    <a:pt x="226" y="312"/>
                  </a:lnTo>
                  <a:lnTo>
                    <a:pt x="227" y="309"/>
                  </a:lnTo>
                  <a:lnTo>
                    <a:pt x="229" y="304"/>
                  </a:lnTo>
                  <a:lnTo>
                    <a:pt x="230" y="301"/>
                  </a:lnTo>
                  <a:lnTo>
                    <a:pt x="234" y="293"/>
                  </a:lnTo>
                  <a:lnTo>
                    <a:pt x="234" y="288"/>
                  </a:lnTo>
                  <a:lnTo>
                    <a:pt x="240" y="270"/>
                  </a:lnTo>
                  <a:lnTo>
                    <a:pt x="240" y="267"/>
                  </a:lnTo>
                  <a:lnTo>
                    <a:pt x="242" y="262"/>
                  </a:lnTo>
                  <a:lnTo>
                    <a:pt x="242" y="257"/>
                  </a:lnTo>
                  <a:lnTo>
                    <a:pt x="244" y="252"/>
                  </a:lnTo>
                  <a:lnTo>
                    <a:pt x="244" y="247"/>
                  </a:lnTo>
                  <a:lnTo>
                    <a:pt x="245" y="242"/>
                  </a:lnTo>
                  <a:lnTo>
                    <a:pt x="245" y="237"/>
                  </a:lnTo>
                  <a:lnTo>
                    <a:pt x="247" y="232"/>
                  </a:lnTo>
                  <a:lnTo>
                    <a:pt x="247" y="204"/>
                  </a:lnTo>
                  <a:lnTo>
                    <a:pt x="248" y="196"/>
                  </a:lnTo>
                  <a:lnTo>
                    <a:pt x="247" y="188"/>
                  </a:lnTo>
                  <a:lnTo>
                    <a:pt x="247" y="168"/>
                  </a:lnTo>
                  <a:lnTo>
                    <a:pt x="244" y="149"/>
                  </a:lnTo>
                  <a:lnTo>
                    <a:pt x="237" y="114"/>
                  </a:lnTo>
                  <a:lnTo>
                    <a:pt x="230" y="98"/>
                  </a:lnTo>
                  <a:lnTo>
                    <a:pt x="224" y="82"/>
                  </a:lnTo>
                  <a:lnTo>
                    <a:pt x="214" y="60"/>
                  </a:lnTo>
                  <a:lnTo>
                    <a:pt x="204" y="47"/>
                  </a:lnTo>
                  <a:lnTo>
                    <a:pt x="201" y="42"/>
                  </a:lnTo>
                  <a:lnTo>
                    <a:pt x="196" y="38"/>
                  </a:lnTo>
                  <a:lnTo>
                    <a:pt x="193" y="33"/>
                  </a:lnTo>
                  <a:lnTo>
                    <a:pt x="185" y="24"/>
                  </a:lnTo>
                  <a:lnTo>
                    <a:pt x="180" y="21"/>
                  </a:lnTo>
                  <a:lnTo>
                    <a:pt x="175" y="16"/>
                  </a:lnTo>
                  <a:lnTo>
                    <a:pt x="167" y="11"/>
                  </a:lnTo>
                  <a:lnTo>
                    <a:pt x="162" y="10"/>
                  </a:lnTo>
                  <a:lnTo>
                    <a:pt x="157" y="6"/>
                  </a:lnTo>
                  <a:lnTo>
                    <a:pt x="150" y="3"/>
                  </a:lnTo>
                  <a:lnTo>
                    <a:pt x="137" y="0"/>
                  </a:lnTo>
                  <a:lnTo>
                    <a:pt x="109" y="0"/>
                  </a:lnTo>
                  <a:lnTo>
                    <a:pt x="96" y="3"/>
                  </a:lnTo>
                  <a:lnTo>
                    <a:pt x="90" y="6"/>
                  </a:lnTo>
                  <a:lnTo>
                    <a:pt x="85" y="10"/>
                  </a:lnTo>
                  <a:lnTo>
                    <a:pt x="80" y="11"/>
                  </a:lnTo>
                  <a:lnTo>
                    <a:pt x="72" y="16"/>
                  </a:lnTo>
                  <a:lnTo>
                    <a:pt x="67" y="21"/>
                  </a:lnTo>
                  <a:lnTo>
                    <a:pt x="62" y="24"/>
                  </a:lnTo>
                  <a:lnTo>
                    <a:pt x="54" y="33"/>
                  </a:lnTo>
                  <a:lnTo>
                    <a:pt x="50" y="38"/>
                  </a:lnTo>
                  <a:lnTo>
                    <a:pt x="46" y="42"/>
                  </a:lnTo>
                  <a:lnTo>
                    <a:pt x="42" y="47"/>
                  </a:lnTo>
                  <a:lnTo>
                    <a:pt x="32" y="60"/>
                  </a:lnTo>
                  <a:lnTo>
                    <a:pt x="23" y="82"/>
                  </a:lnTo>
                  <a:lnTo>
                    <a:pt x="16" y="98"/>
                  </a:lnTo>
                  <a:lnTo>
                    <a:pt x="9" y="114"/>
                  </a:lnTo>
                  <a:lnTo>
                    <a:pt x="3" y="149"/>
                  </a:lnTo>
                  <a:lnTo>
                    <a:pt x="0" y="168"/>
                  </a:lnTo>
                  <a:lnTo>
                    <a:pt x="0" y="232"/>
                  </a:lnTo>
                  <a:lnTo>
                    <a:pt x="1" y="237"/>
                  </a:lnTo>
                  <a:lnTo>
                    <a:pt x="1" y="245"/>
                  </a:lnTo>
                  <a:lnTo>
                    <a:pt x="3" y="250"/>
                  </a:lnTo>
                  <a:lnTo>
                    <a:pt x="3" y="254"/>
                  </a:lnTo>
                  <a:lnTo>
                    <a:pt x="5" y="258"/>
                  </a:lnTo>
                  <a:lnTo>
                    <a:pt x="5" y="262"/>
                  </a:lnTo>
                  <a:lnTo>
                    <a:pt x="8" y="272"/>
                  </a:lnTo>
                  <a:lnTo>
                    <a:pt x="8" y="275"/>
                  </a:lnTo>
                  <a:lnTo>
                    <a:pt x="9" y="278"/>
                  </a:lnTo>
                  <a:lnTo>
                    <a:pt x="9" y="283"/>
                  </a:lnTo>
                  <a:lnTo>
                    <a:pt x="13" y="290"/>
                  </a:lnTo>
                  <a:lnTo>
                    <a:pt x="14" y="294"/>
                  </a:lnTo>
                  <a:lnTo>
                    <a:pt x="16" y="298"/>
                  </a:lnTo>
                  <a:lnTo>
                    <a:pt x="16" y="303"/>
                  </a:lnTo>
                  <a:lnTo>
                    <a:pt x="27" y="326"/>
                  </a:lnTo>
                  <a:lnTo>
                    <a:pt x="29" y="332"/>
                  </a:lnTo>
                  <a:lnTo>
                    <a:pt x="36" y="339"/>
                  </a:lnTo>
                  <a:lnTo>
                    <a:pt x="32" y="335"/>
                  </a:lnTo>
                  <a:lnTo>
                    <a:pt x="39" y="342"/>
                  </a:lnTo>
                  <a:lnTo>
                    <a:pt x="42" y="344"/>
                  </a:lnTo>
                  <a:lnTo>
                    <a:pt x="52" y="344"/>
                  </a:lnTo>
                  <a:lnTo>
                    <a:pt x="55" y="342"/>
                  </a:lnTo>
                  <a:lnTo>
                    <a:pt x="62" y="335"/>
                  </a:lnTo>
                  <a:lnTo>
                    <a:pt x="64" y="332"/>
                  </a:lnTo>
                  <a:lnTo>
                    <a:pt x="64" y="322"/>
                  </a:lnTo>
                  <a:lnTo>
                    <a:pt x="62" y="319"/>
                  </a:lnTo>
                  <a:lnTo>
                    <a:pt x="59" y="316"/>
                  </a:lnTo>
                  <a:lnTo>
                    <a:pt x="57" y="312"/>
                  </a:lnTo>
                  <a:lnTo>
                    <a:pt x="49" y="296"/>
                  </a:lnTo>
                  <a:lnTo>
                    <a:pt x="49" y="291"/>
                  </a:lnTo>
                  <a:lnTo>
                    <a:pt x="44" y="281"/>
                  </a:lnTo>
                  <a:lnTo>
                    <a:pt x="42" y="276"/>
                  </a:lnTo>
                  <a:lnTo>
                    <a:pt x="42" y="272"/>
                  </a:lnTo>
                  <a:lnTo>
                    <a:pt x="41" y="268"/>
                  </a:lnTo>
                  <a:lnTo>
                    <a:pt x="41" y="265"/>
                  </a:lnTo>
                  <a:lnTo>
                    <a:pt x="37" y="255"/>
                  </a:lnTo>
                  <a:lnTo>
                    <a:pt x="37" y="252"/>
                  </a:lnTo>
                  <a:lnTo>
                    <a:pt x="36" y="247"/>
                  </a:lnTo>
                  <a:lnTo>
                    <a:pt x="36" y="244"/>
                  </a:lnTo>
                  <a:lnTo>
                    <a:pt x="34" y="239"/>
                  </a:lnTo>
                  <a:lnTo>
                    <a:pt x="34" y="231"/>
                  </a:lnTo>
                  <a:lnTo>
                    <a:pt x="32" y="226"/>
                  </a:lnTo>
                  <a:lnTo>
                    <a:pt x="32" y="200"/>
                  </a:lnTo>
                  <a:lnTo>
                    <a:pt x="32" y="172"/>
                  </a:lnTo>
                  <a:lnTo>
                    <a:pt x="34" y="165"/>
                  </a:lnTo>
                  <a:lnTo>
                    <a:pt x="36" y="155"/>
                  </a:lnTo>
                  <a:lnTo>
                    <a:pt x="42" y="124"/>
                  </a:lnTo>
                  <a:lnTo>
                    <a:pt x="46" y="116"/>
                  </a:lnTo>
                  <a:lnTo>
                    <a:pt x="46" y="108"/>
                  </a:lnTo>
                  <a:lnTo>
                    <a:pt x="49" y="103"/>
                  </a:lnTo>
                  <a:lnTo>
                    <a:pt x="52" y="95"/>
                  </a:lnTo>
                  <a:lnTo>
                    <a:pt x="62" y="77"/>
                  </a:lnTo>
                  <a:lnTo>
                    <a:pt x="64" y="74"/>
                  </a:lnTo>
                  <a:lnTo>
                    <a:pt x="68" y="67"/>
                  </a:lnTo>
                  <a:lnTo>
                    <a:pt x="72" y="62"/>
                  </a:lnTo>
                  <a:lnTo>
                    <a:pt x="77" y="57"/>
                  </a:lnTo>
                  <a:lnTo>
                    <a:pt x="80" y="52"/>
                  </a:lnTo>
                  <a:lnTo>
                    <a:pt x="82" y="51"/>
                  </a:lnTo>
                  <a:lnTo>
                    <a:pt x="86" y="47"/>
                  </a:lnTo>
                  <a:lnTo>
                    <a:pt x="91" y="42"/>
                  </a:lnTo>
                  <a:lnTo>
                    <a:pt x="93" y="41"/>
                  </a:lnTo>
                  <a:lnTo>
                    <a:pt x="98" y="39"/>
                  </a:lnTo>
                  <a:lnTo>
                    <a:pt x="103" y="36"/>
                  </a:lnTo>
                  <a:lnTo>
                    <a:pt x="106" y="36"/>
                  </a:lnTo>
                  <a:lnTo>
                    <a:pt x="113" y="34"/>
                  </a:lnTo>
                  <a:lnTo>
                    <a:pt x="116" y="33"/>
                  </a:lnTo>
                  <a:lnTo>
                    <a:pt x="124" y="33"/>
                  </a:lnTo>
                  <a:lnTo>
                    <a:pt x="131" y="33"/>
                  </a:lnTo>
                  <a:lnTo>
                    <a:pt x="134" y="34"/>
                  </a:lnTo>
                  <a:lnTo>
                    <a:pt x="140" y="36"/>
                  </a:lnTo>
                  <a:lnTo>
                    <a:pt x="144" y="36"/>
                  </a:lnTo>
                  <a:lnTo>
                    <a:pt x="149" y="39"/>
                  </a:lnTo>
                  <a:lnTo>
                    <a:pt x="154" y="41"/>
                  </a:lnTo>
                  <a:lnTo>
                    <a:pt x="155" y="42"/>
                  </a:lnTo>
                  <a:lnTo>
                    <a:pt x="160" y="47"/>
                  </a:lnTo>
                  <a:lnTo>
                    <a:pt x="165" y="51"/>
                  </a:lnTo>
                  <a:lnTo>
                    <a:pt x="167" y="52"/>
                  </a:lnTo>
                  <a:lnTo>
                    <a:pt x="170" y="57"/>
                  </a:lnTo>
                  <a:lnTo>
                    <a:pt x="175" y="62"/>
                  </a:lnTo>
                  <a:lnTo>
                    <a:pt x="178" y="67"/>
                  </a:lnTo>
                  <a:lnTo>
                    <a:pt x="183" y="74"/>
                  </a:lnTo>
                  <a:lnTo>
                    <a:pt x="185" y="77"/>
                  </a:lnTo>
                  <a:lnTo>
                    <a:pt x="194" y="95"/>
                  </a:lnTo>
                  <a:lnTo>
                    <a:pt x="198" y="103"/>
                  </a:lnTo>
                  <a:lnTo>
                    <a:pt x="201" y="108"/>
                  </a:lnTo>
                  <a:lnTo>
                    <a:pt x="201" y="116"/>
                  </a:lnTo>
                  <a:lnTo>
                    <a:pt x="204" y="124"/>
                  </a:lnTo>
                  <a:lnTo>
                    <a:pt x="211" y="155"/>
                  </a:lnTo>
                  <a:lnTo>
                    <a:pt x="212" y="165"/>
                  </a:lnTo>
                  <a:lnTo>
                    <a:pt x="214" y="172"/>
                  </a:lnTo>
                  <a:lnTo>
                    <a:pt x="214" y="191"/>
                  </a:lnTo>
                  <a:lnTo>
                    <a:pt x="216" y="203"/>
                  </a:lnTo>
                  <a:lnTo>
                    <a:pt x="217" y="195"/>
                  </a:lnTo>
                  <a:lnTo>
                    <a:pt x="214" y="201"/>
                  </a:lnTo>
                  <a:lnTo>
                    <a:pt x="214" y="226"/>
                  </a:lnTo>
                  <a:lnTo>
                    <a:pt x="212" y="231"/>
                  </a:lnTo>
                  <a:lnTo>
                    <a:pt x="212" y="236"/>
                  </a:lnTo>
                  <a:lnTo>
                    <a:pt x="211" y="240"/>
                  </a:lnTo>
                  <a:lnTo>
                    <a:pt x="211" y="245"/>
                  </a:lnTo>
                  <a:lnTo>
                    <a:pt x="209" y="250"/>
                  </a:lnTo>
                  <a:lnTo>
                    <a:pt x="209" y="255"/>
                  </a:lnTo>
                  <a:lnTo>
                    <a:pt x="208" y="260"/>
                  </a:lnTo>
                  <a:lnTo>
                    <a:pt x="208" y="263"/>
                  </a:lnTo>
                  <a:lnTo>
                    <a:pt x="204" y="275"/>
                  </a:lnTo>
                  <a:lnTo>
                    <a:pt x="201" y="281"/>
                  </a:lnTo>
                  <a:lnTo>
                    <a:pt x="201" y="286"/>
                  </a:lnTo>
                  <a:lnTo>
                    <a:pt x="201" y="288"/>
                  </a:lnTo>
                  <a:lnTo>
                    <a:pt x="199" y="291"/>
                  </a:lnTo>
                  <a:lnTo>
                    <a:pt x="198" y="296"/>
                  </a:lnTo>
                  <a:lnTo>
                    <a:pt x="196" y="299"/>
                  </a:lnTo>
                  <a:lnTo>
                    <a:pt x="194" y="303"/>
                  </a:lnTo>
                  <a:lnTo>
                    <a:pt x="191" y="306"/>
                  </a:lnTo>
                  <a:lnTo>
                    <a:pt x="190" y="312"/>
                  </a:lnTo>
                  <a:lnTo>
                    <a:pt x="186" y="319"/>
                  </a:lnTo>
                  <a:lnTo>
                    <a:pt x="183" y="322"/>
                  </a:lnTo>
                  <a:lnTo>
                    <a:pt x="180" y="329"/>
                  </a:lnTo>
                  <a:lnTo>
                    <a:pt x="178" y="335"/>
                  </a:lnTo>
                  <a:lnTo>
                    <a:pt x="180" y="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37" name="Freeform 20"/>
            <p:cNvSpPr>
              <a:spLocks/>
            </p:cNvSpPr>
            <p:nvPr/>
          </p:nvSpPr>
          <p:spPr bwMode="auto">
            <a:xfrm>
              <a:off x="4334" y="980"/>
              <a:ext cx="249" cy="356"/>
            </a:xfrm>
            <a:custGeom>
              <a:avLst/>
              <a:gdLst>
                <a:gd name="T0" fmla="*/ 177 w 249"/>
                <a:gd name="T1" fmla="*/ 338 h 356"/>
                <a:gd name="T2" fmla="*/ 184 w 249"/>
                <a:gd name="T3" fmla="*/ 353 h 356"/>
                <a:gd name="T4" fmla="*/ 197 w 249"/>
                <a:gd name="T5" fmla="*/ 356 h 356"/>
                <a:gd name="T6" fmla="*/ 208 w 249"/>
                <a:gd name="T7" fmla="*/ 345 h 356"/>
                <a:gd name="T8" fmla="*/ 220 w 249"/>
                <a:gd name="T9" fmla="*/ 325 h 356"/>
                <a:gd name="T10" fmla="*/ 226 w 249"/>
                <a:gd name="T11" fmla="*/ 312 h 356"/>
                <a:gd name="T12" fmla="*/ 231 w 249"/>
                <a:gd name="T13" fmla="*/ 301 h 356"/>
                <a:gd name="T14" fmla="*/ 241 w 249"/>
                <a:gd name="T15" fmla="*/ 270 h 356"/>
                <a:gd name="T16" fmla="*/ 243 w 249"/>
                <a:gd name="T17" fmla="*/ 257 h 356"/>
                <a:gd name="T18" fmla="*/ 246 w 249"/>
                <a:gd name="T19" fmla="*/ 242 h 356"/>
                <a:gd name="T20" fmla="*/ 247 w 249"/>
                <a:gd name="T21" fmla="*/ 204 h 356"/>
                <a:gd name="T22" fmla="*/ 247 w 249"/>
                <a:gd name="T23" fmla="*/ 168 h 356"/>
                <a:gd name="T24" fmla="*/ 231 w 249"/>
                <a:gd name="T25" fmla="*/ 98 h 356"/>
                <a:gd name="T26" fmla="*/ 205 w 249"/>
                <a:gd name="T27" fmla="*/ 47 h 356"/>
                <a:gd name="T28" fmla="*/ 193 w 249"/>
                <a:gd name="T29" fmla="*/ 32 h 356"/>
                <a:gd name="T30" fmla="*/ 175 w 249"/>
                <a:gd name="T31" fmla="*/ 16 h 356"/>
                <a:gd name="T32" fmla="*/ 157 w 249"/>
                <a:gd name="T33" fmla="*/ 6 h 356"/>
                <a:gd name="T34" fmla="*/ 110 w 249"/>
                <a:gd name="T35" fmla="*/ 0 h 356"/>
                <a:gd name="T36" fmla="*/ 85 w 249"/>
                <a:gd name="T37" fmla="*/ 9 h 356"/>
                <a:gd name="T38" fmla="*/ 67 w 249"/>
                <a:gd name="T39" fmla="*/ 21 h 356"/>
                <a:gd name="T40" fmla="*/ 51 w 249"/>
                <a:gd name="T41" fmla="*/ 37 h 356"/>
                <a:gd name="T42" fmla="*/ 33 w 249"/>
                <a:gd name="T43" fmla="*/ 60 h 356"/>
                <a:gd name="T44" fmla="*/ 10 w 249"/>
                <a:gd name="T45" fmla="*/ 114 h 356"/>
                <a:gd name="T46" fmla="*/ 0 w 249"/>
                <a:gd name="T47" fmla="*/ 232 h 356"/>
                <a:gd name="T48" fmla="*/ 4 w 249"/>
                <a:gd name="T49" fmla="*/ 250 h 356"/>
                <a:gd name="T50" fmla="*/ 5 w 249"/>
                <a:gd name="T51" fmla="*/ 261 h 356"/>
                <a:gd name="T52" fmla="*/ 10 w 249"/>
                <a:gd name="T53" fmla="*/ 278 h 356"/>
                <a:gd name="T54" fmla="*/ 15 w 249"/>
                <a:gd name="T55" fmla="*/ 294 h 356"/>
                <a:gd name="T56" fmla="*/ 28 w 249"/>
                <a:gd name="T57" fmla="*/ 325 h 356"/>
                <a:gd name="T58" fmla="*/ 33 w 249"/>
                <a:gd name="T59" fmla="*/ 335 h 356"/>
                <a:gd name="T60" fmla="*/ 53 w 249"/>
                <a:gd name="T61" fmla="*/ 343 h 356"/>
                <a:gd name="T62" fmla="*/ 64 w 249"/>
                <a:gd name="T63" fmla="*/ 332 h 356"/>
                <a:gd name="T64" fmla="*/ 59 w 249"/>
                <a:gd name="T65" fmla="*/ 316 h 356"/>
                <a:gd name="T66" fmla="*/ 49 w 249"/>
                <a:gd name="T67" fmla="*/ 291 h 356"/>
                <a:gd name="T68" fmla="*/ 43 w 249"/>
                <a:gd name="T69" fmla="*/ 271 h 356"/>
                <a:gd name="T70" fmla="*/ 38 w 249"/>
                <a:gd name="T71" fmla="*/ 255 h 356"/>
                <a:gd name="T72" fmla="*/ 36 w 249"/>
                <a:gd name="T73" fmla="*/ 243 h 356"/>
                <a:gd name="T74" fmla="*/ 33 w 249"/>
                <a:gd name="T75" fmla="*/ 225 h 356"/>
                <a:gd name="T76" fmla="*/ 35 w 249"/>
                <a:gd name="T77" fmla="*/ 165 h 356"/>
                <a:gd name="T78" fmla="*/ 46 w 249"/>
                <a:gd name="T79" fmla="*/ 116 h 356"/>
                <a:gd name="T80" fmla="*/ 53 w 249"/>
                <a:gd name="T81" fmla="*/ 95 h 356"/>
                <a:gd name="T82" fmla="*/ 69 w 249"/>
                <a:gd name="T83" fmla="*/ 67 h 356"/>
                <a:gd name="T84" fmla="*/ 81 w 249"/>
                <a:gd name="T85" fmla="*/ 52 h 356"/>
                <a:gd name="T86" fmla="*/ 92 w 249"/>
                <a:gd name="T87" fmla="*/ 42 h 356"/>
                <a:gd name="T88" fmla="*/ 103 w 249"/>
                <a:gd name="T89" fmla="*/ 36 h 356"/>
                <a:gd name="T90" fmla="*/ 117 w 249"/>
                <a:gd name="T91" fmla="*/ 32 h 356"/>
                <a:gd name="T92" fmla="*/ 135 w 249"/>
                <a:gd name="T93" fmla="*/ 34 h 356"/>
                <a:gd name="T94" fmla="*/ 149 w 249"/>
                <a:gd name="T95" fmla="*/ 39 h 356"/>
                <a:gd name="T96" fmla="*/ 161 w 249"/>
                <a:gd name="T97" fmla="*/ 47 h 356"/>
                <a:gd name="T98" fmla="*/ 171 w 249"/>
                <a:gd name="T99" fmla="*/ 57 h 356"/>
                <a:gd name="T100" fmla="*/ 184 w 249"/>
                <a:gd name="T101" fmla="*/ 73 h 356"/>
                <a:gd name="T102" fmla="*/ 198 w 249"/>
                <a:gd name="T103" fmla="*/ 103 h 356"/>
                <a:gd name="T104" fmla="*/ 205 w 249"/>
                <a:gd name="T105" fmla="*/ 124 h 356"/>
                <a:gd name="T106" fmla="*/ 215 w 249"/>
                <a:gd name="T107" fmla="*/ 171 h 356"/>
                <a:gd name="T108" fmla="*/ 218 w 249"/>
                <a:gd name="T109" fmla="*/ 194 h 356"/>
                <a:gd name="T110" fmla="*/ 213 w 249"/>
                <a:gd name="T111" fmla="*/ 230 h 356"/>
                <a:gd name="T112" fmla="*/ 211 w 249"/>
                <a:gd name="T113" fmla="*/ 245 h 356"/>
                <a:gd name="T114" fmla="*/ 208 w 249"/>
                <a:gd name="T115" fmla="*/ 260 h 356"/>
                <a:gd name="T116" fmla="*/ 202 w 249"/>
                <a:gd name="T117" fmla="*/ 281 h 356"/>
                <a:gd name="T118" fmla="*/ 200 w 249"/>
                <a:gd name="T119" fmla="*/ 291 h 356"/>
                <a:gd name="T120" fmla="*/ 195 w 249"/>
                <a:gd name="T121" fmla="*/ 302 h 356"/>
                <a:gd name="T122" fmla="*/ 187 w 249"/>
                <a:gd name="T123" fmla="*/ 319 h 356"/>
                <a:gd name="T124" fmla="*/ 179 w 249"/>
                <a:gd name="T125" fmla="*/ 335 h 3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9" h="356">
                  <a:moveTo>
                    <a:pt x="180" y="330"/>
                  </a:moveTo>
                  <a:lnTo>
                    <a:pt x="179" y="334"/>
                  </a:lnTo>
                  <a:lnTo>
                    <a:pt x="177" y="338"/>
                  </a:lnTo>
                  <a:lnTo>
                    <a:pt x="177" y="343"/>
                  </a:lnTo>
                  <a:lnTo>
                    <a:pt x="180" y="350"/>
                  </a:lnTo>
                  <a:lnTo>
                    <a:pt x="184" y="353"/>
                  </a:lnTo>
                  <a:lnTo>
                    <a:pt x="187" y="355"/>
                  </a:lnTo>
                  <a:lnTo>
                    <a:pt x="192" y="356"/>
                  </a:lnTo>
                  <a:lnTo>
                    <a:pt x="197" y="356"/>
                  </a:lnTo>
                  <a:lnTo>
                    <a:pt x="203" y="353"/>
                  </a:lnTo>
                  <a:lnTo>
                    <a:pt x="207" y="350"/>
                  </a:lnTo>
                  <a:lnTo>
                    <a:pt x="208" y="345"/>
                  </a:lnTo>
                  <a:lnTo>
                    <a:pt x="210" y="342"/>
                  </a:lnTo>
                  <a:lnTo>
                    <a:pt x="213" y="338"/>
                  </a:lnTo>
                  <a:lnTo>
                    <a:pt x="220" y="325"/>
                  </a:lnTo>
                  <a:lnTo>
                    <a:pt x="221" y="322"/>
                  </a:lnTo>
                  <a:lnTo>
                    <a:pt x="225" y="319"/>
                  </a:lnTo>
                  <a:lnTo>
                    <a:pt x="226" y="312"/>
                  </a:lnTo>
                  <a:lnTo>
                    <a:pt x="228" y="309"/>
                  </a:lnTo>
                  <a:lnTo>
                    <a:pt x="229" y="304"/>
                  </a:lnTo>
                  <a:lnTo>
                    <a:pt x="231" y="301"/>
                  </a:lnTo>
                  <a:lnTo>
                    <a:pt x="234" y="293"/>
                  </a:lnTo>
                  <a:lnTo>
                    <a:pt x="234" y="288"/>
                  </a:lnTo>
                  <a:lnTo>
                    <a:pt x="241" y="270"/>
                  </a:lnTo>
                  <a:lnTo>
                    <a:pt x="241" y="266"/>
                  </a:lnTo>
                  <a:lnTo>
                    <a:pt x="243" y="261"/>
                  </a:lnTo>
                  <a:lnTo>
                    <a:pt x="243" y="257"/>
                  </a:lnTo>
                  <a:lnTo>
                    <a:pt x="244" y="252"/>
                  </a:lnTo>
                  <a:lnTo>
                    <a:pt x="244" y="247"/>
                  </a:lnTo>
                  <a:lnTo>
                    <a:pt x="246" y="242"/>
                  </a:lnTo>
                  <a:lnTo>
                    <a:pt x="246" y="237"/>
                  </a:lnTo>
                  <a:lnTo>
                    <a:pt x="247" y="232"/>
                  </a:lnTo>
                  <a:lnTo>
                    <a:pt x="247" y="204"/>
                  </a:lnTo>
                  <a:lnTo>
                    <a:pt x="249" y="196"/>
                  </a:lnTo>
                  <a:lnTo>
                    <a:pt x="247" y="188"/>
                  </a:lnTo>
                  <a:lnTo>
                    <a:pt x="247" y="168"/>
                  </a:lnTo>
                  <a:lnTo>
                    <a:pt x="244" y="149"/>
                  </a:lnTo>
                  <a:lnTo>
                    <a:pt x="238" y="114"/>
                  </a:lnTo>
                  <a:lnTo>
                    <a:pt x="231" y="98"/>
                  </a:lnTo>
                  <a:lnTo>
                    <a:pt x="225" y="81"/>
                  </a:lnTo>
                  <a:lnTo>
                    <a:pt x="215" y="60"/>
                  </a:lnTo>
                  <a:lnTo>
                    <a:pt x="205" y="47"/>
                  </a:lnTo>
                  <a:lnTo>
                    <a:pt x="202" y="42"/>
                  </a:lnTo>
                  <a:lnTo>
                    <a:pt x="197" y="37"/>
                  </a:lnTo>
                  <a:lnTo>
                    <a:pt x="193" y="32"/>
                  </a:lnTo>
                  <a:lnTo>
                    <a:pt x="185" y="24"/>
                  </a:lnTo>
                  <a:lnTo>
                    <a:pt x="180" y="21"/>
                  </a:lnTo>
                  <a:lnTo>
                    <a:pt x="175" y="16"/>
                  </a:lnTo>
                  <a:lnTo>
                    <a:pt x="167" y="11"/>
                  </a:lnTo>
                  <a:lnTo>
                    <a:pt x="162" y="9"/>
                  </a:lnTo>
                  <a:lnTo>
                    <a:pt x="157" y="6"/>
                  </a:lnTo>
                  <a:lnTo>
                    <a:pt x="151" y="3"/>
                  </a:lnTo>
                  <a:lnTo>
                    <a:pt x="138" y="0"/>
                  </a:lnTo>
                  <a:lnTo>
                    <a:pt x="110" y="0"/>
                  </a:lnTo>
                  <a:lnTo>
                    <a:pt x="97" y="3"/>
                  </a:lnTo>
                  <a:lnTo>
                    <a:pt x="90" y="6"/>
                  </a:lnTo>
                  <a:lnTo>
                    <a:pt x="85" y="9"/>
                  </a:lnTo>
                  <a:lnTo>
                    <a:pt x="81" y="11"/>
                  </a:lnTo>
                  <a:lnTo>
                    <a:pt x="72" y="16"/>
                  </a:lnTo>
                  <a:lnTo>
                    <a:pt x="67" y="21"/>
                  </a:lnTo>
                  <a:lnTo>
                    <a:pt x="62" y="24"/>
                  </a:lnTo>
                  <a:lnTo>
                    <a:pt x="54" y="32"/>
                  </a:lnTo>
                  <a:lnTo>
                    <a:pt x="51" y="37"/>
                  </a:lnTo>
                  <a:lnTo>
                    <a:pt x="46" y="42"/>
                  </a:lnTo>
                  <a:lnTo>
                    <a:pt x="43" y="47"/>
                  </a:lnTo>
                  <a:lnTo>
                    <a:pt x="33" y="60"/>
                  </a:lnTo>
                  <a:lnTo>
                    <a:pt x="23" y="81"/>
                  </a:lnTo>
                  <a:lnTo>
                    <a:pt x="17" y="98"/>
                  </a:lnTo>
                  <a:lnTo>
                    <a:pt x="10" y="114"/>
                  </a:lnTo>
                  <a:lnTo>
                    <a:pt x="4" y="149"/>
                  </a:lnTo>
                  <a:lnTo>
                    <a:pt x="0" y="168"/>
                  </a:lnTo>
                  <a:lnTo>
                    <a:pt x="0" y="232"/>
                  </a:lnTo>
                  <a:lnTo>
                    <a:pt x="2" y="237"/>
                  </a:lnTo>
                  <a:lnTo>
                    <a:pt x="2" y="245"/>
                  </a:lnTo>
                  <a:lnTo>
                    <a:pt x="4" y="250"/>
                  </a:lnTo>
                  <a:lnTo>
                    <a:pt x="4" y="253"/>
                  </a:lnTo>
                  <a:lnTo>
                    <a:pt x="5" y="258"/>
                  </a:lnTo>
                  <a:lnTo>
                    <a:pt x="5" y="261"/>
                  </a:lnTo>
                  <a:lnTo>
                    <a:pt x="8" y="271"/>
                  </a:lnTo>
                  <a:lnTo>
                    <a:pt x="8" y="275"/>
                  </a:lnTo>
                  <a:lnTo>
                    <a:pt x="10" y="278"/>
                  </a:lnTo>
                  <a:lnTo>
                    <a:pt x="10" y="283"/>
                  </a:lnTo>
                  <a:lnTo>
                    <a:pt x="13" y="289"/>
                  </a:lnTo>
                  <a:lnTo>
                    <a:pt x="15" y="294"/>
                  </a:lnTo>
                  <a:lnTo>
                    <a:pt x="17" y="297"/>
                  </a:lnTo>
                  <a:lnTo>
                    <a:pt x="17" y="302"/>
                  </a:lnTo>
                  <a:lnTo>
                    <a:pt x="28" y="325"/>
                  </a:lnTo>
                  <a:lnTo>
                    <a:pt x="30" y="332"/>
                  </a:lnTo>
                  <a:lnTo>
                    <a:pt x="36" y="338"/>
                  </a:lnTo>
                  <a:lnTo>
                    <a:pt x="33" y="335"/>
                  </a:lnTo>
                  <a:lnTo>
                    <a:pt x="40" y="342"/>
                  </a:lnTo>
                  <a:lnTo>
                    <a:pt x="43" y="343"/>
                  </a:lnTo>
                  <a:lnTo>
                    <a:pt x="53" y="343"/>
                  </a:lnTo>
                  <a:lnTo>
                    <a:pt x="56" y="342"/>
                  </a:lnTo>
                  <a:lnTo>
                    <a:pt x="62" y="335"/>
                  </a:lnTo>
                  <a:lnTo>
                    <a:pt x="64" y="332"/>
                  </a:lnTo>
                  <a:lnTo>
                    <a:pt x="64" y="322"/>
                  </a:lnTo>
                  <a:lnTo>
                    <a:pt x="62" y="319"/>
                  </a:lnTo>
                  <a:lnTo>
                    <a:pt x="59" y="316"/>
                  </a:lnTo>
                  <a:lnTo>
                    <a:pt x="58" y="312"/>
                  </a:lnTo>
                  <a:lnTo>
                    <a:pt x="49" y="296"/>
                  </a:lnTo>
                  <a:lnTo>
                    <a:pt x="49" y="291"/>
                  </a:lnTo>
                  <a:lnTo>
                    <a:pt x="44" y="281"/>
                  </a:lnTo>
                  <a:lnTo>
                    <a:pt x="43" y="276"/>
                  </a:lnTo>
                  <a:lnTo>
                    <a:pt x="43" y="271"/>
                  </a:lnTo>
                  <a:lnTo>
                    <a:pt x="41" y="268"/>
                  </a:lnTo>
                  <a:lnTo>
                    <a:pt x="41" y="265"/>
                  </a:lnTo>
                  <a:lnTo>
                    <a:pt x="38" y="255"/>
                  </a:lnTo>
                  <a:lnTo>
                    <a:pt x="38" y="252"/>
                  </a:lnTo>
                  <a:lnTo>
                    <a:pt x="36" y="247"/>
                  </a:lnTo>
                  <a:lnTo>
                    <a:pt x="36" y="243"/>
                  </a:lnTo>
                  <a:lnTo>
                    <a:pt x="35" y="239"/>
                  </a:lnTo>
                  <a:lnTo>
                    <a:pt x="35" y="230"/>
                  </a:lnTo>
                  <a:lnTo>
                    <a:pt x="33" y="225"/>
                  </a:lnTo>
                  <a:lnTo>
                    <a:pt x="33" y="199"/>
                  </a:lnTo>
                  <a:lnTo>
                    <a:pt x="33" y="171"/>
                  </a:lnTo>
                  <a:lnTo>
                    <a:pt x="35" y="165"/>
                  </a:lnTo>
                  <a:lnTo>
                    <a:pt x="36" y="155"/>
                  </a:lnTo>
                  <a:lnTo>
                    <a:pt x="43" y="124"/>
                  </a:lnTo>
                  <a:lnTo>
                    <a:pt x="46" y="116"/>
                  </a:lnTo>
                  <a:lnTo>
                    <a:pt x="46" y="108"/>
                  </a:lnTo>
                  <a:lnTo>
                    <a:pt x="49" y="103"/>
                  </a:lnTo>
                  <a:lnTo>
                    <a:pt x="53" y="95"/>
                  </a:lnTo>
                  <a:lnTo>
                    <a:pt x="62" y="77"/>
                  </a:lnTo>
                  <a:lnTo>
                    <a:pt x="64" y="73"/>
                  </a:lnTo>
                  <a:lnTo>
                    <a:pt x="69" y="67"/>
                  </a:lnTo>
                  <a:lnTo>
                    <a:pt x="72" y="62"/>
                  </a:lnTo>
                  <a:lnTo>
                    <a:pt x="77" y="57"/>
                  </a:lnTo>
                  <a:lnTo>
                    <a:pt x="81" y="52"/>
                  </a:lnTo>
                  <a:lnTo>
                    <a:pt x="82" y="50"/>
                  </a:lnTo>
                  <a:lnTo>
                    <a:pt x="87" y="47"/>
                  </a:lnTo>
                  <a:lnTo>
                    <a:pt x="92" y="42"/>
                  </a:lnTo>
                  <a:lnTo>
                    <a:pt x="94" y="41"/>
                  </a:lnTo>
                  <a:lnTo>
                    <a:pt x="99" y="39"/>
                  </a:lnTo>
                  <a:lnTo>
                    <a:pt x="103" y="36"/>
                  </a:lnTo>
                  <a:lnTo>
                    <a:pt x="107" y="36"/>
                  </a:lnTo>
                  <a:lnTo>
                    <a:pt x="113" y="34"/>
                  </a:lnTo>
                  <a:lnTo>
                    <a:pt x="117" y="32"/>
                  </a:lnTo>
                  <a:lnTo>
                    <a:pt x="125" y="32"/>
                  </a:lnTo>
                  <a:lnTo>
                    <a:pt x="131" y="32"/>
                  </a:lnTo>
                  <a:lnTo>
                    <a:pt x="135" y="34"/>
                  </a:lnTo>
                  <a:lnTo>
                    <a:pt x="141" y="36"/>
                  </a:lnTo>
                  <a:lnTo>
                    <a:pt x="144" y="36"/>
                  </a:lnTo>
                  <a:lnTo>
                    <a:pt x="149" y="39"/>
                  </a:lnTo>
                  <a:lnTo>
                    <a:pt x="154" y="41"/>
                  </a:lnTo>
                  <a:lnTo>
                    <a:pt x="156" y="42"/>
                  </a:lnTo>
                  <a:lnTo>
                    <a:pt x="161" y="47"/>
                  </a:lnTo>
                  <a:lnTo>
                    <a:pt x="166" y="50"/>
                  </a:lnTo>
                  <a:lnTo>
                    <a:pt x="167" y="52"/>
                  </a:lnTo>
                  <a:lnTo>
                    <a:pt x="171" y="57"/>
                  </a:lnTo>
                  <a:lnTo>
                    <a:pt x="175" y="62"/>
                  </a:lnTo>
                  <a:lnTo>
                    <a:pt x="179" y="67"/>
                  </a:lnTo>
                  <a:lnTo>
                    <a:pt x="184" y="73"/>
                  </a:lnTo>
                  <a:lnTo>
                    <a:pt x="185" y="77"/>
                  </a:lnTo>
                  <a:lnTo>
                    <a:pt x="195" y="95"/>
                  </a:lnTo>
                  <a:lnTo>
                    <a:pt x="198" y="103"/>
                  </a:lnTo>
                  <a:lnTo>
                    <a:pt x="202" y="108"/>
                  </a:lnTo>
                  <a:lnTo>
                    <a:pt x="202" y="116"/>
                  </a:lnTo>
                  <a:lnTo>
                    <a:pt x="205" y="124"/>
                  </a:lnTo>
                  <a:lnTo>
                    <a:pt x="211" y="155"/>
                  </a:lnTo>
                  <a:lnTo>
                    <a:pt x="213" y="165"/>
                  </a:lnTo>
                  <a:lnTo>
                    <a:pt x="215" y="171"/>
                  </a:lnTo>
                  <a:lnTo>
                    <a:pt x="215" y="191"/>
                  </a:lnTo>
                  <a:lnTo>
                    <a:pt x="216" y="203"/>
                  </a:lnTo>
                  <a:lnTo>
                    <a:pt x="218" y="194"/>
                  </a:lnTo>
                  <a:lnTo>
                    <a:pt x="215" y="201"/>
                  </a:lnTo>
                  <a:lnTo>
                    <a:pt x="215" y="225"/>
                  </a:lnTo>
                  <a:lnTo>
                    <a:pt x="213" y="230"/>
                  </a:lnTo>
                  <a:lnTo>
                    <a:pt x="213" y="235"/>
                  </a:lnTo>
                  <a:lnTo>
                    <a:pt x="211" y="240"/>
                  </a:lnTo>
                  <a:lnTo>
                    <a:pt x="211" y="245"/>
                  </a:lnTo>
                  <a:lnTo>
                    <a:pt x="210" y="250"/>
                  </a:lnTo>
                  <a:lnTo>
                    <a:pt x="210" y="255"/>
                  </a:lnTo>
                  <a:lnTo>
                    <a:pt x="208" y="260"/>
                  </a:lnTo>
                  <a:lnTo>
                    <a:pt x="208" y="263"/>
                  </a:lnTo>
                  <a:lnTo>
                    <a:pt x="205" y="275"/>
                  </a:lnTo>
                  <a:lnTo>
                    <a:pt x="202" y="281"/>
                  </a:lnTo>
                  <a:lnTo>
                    <a:pt x="202" y="286"/>
                  </a:lnTo>
                  <a:lnTo>
                    <a:pt x="202" y="288"/>
                  </a:lnTo>
                  <a:lnTo>
                    <a:pt x="200" y="291"/>
                  </a:lnTo>
                  <a:lnTo>
                    <a:pt x="198" y="296"/>
                  </a:lnTo>
                  <a:lnTo>
                    <a:pt x="197" y="299"/>
                  </a:lnTo>
                  <a:lnTo>
                    <a:pt x="195" y="302"/>
                  </a:lnTo>
                  <a:lnTo>
                    <a:pt x="192" y="306"/>
                  </a:lnTo>
                  <a:lnTo>
                    <a:pt x="190" y="312"/>
                  </a:lnTo>
                  <a:lnTo>
                    <a:pt x="187" y="319"/>
                  </a:lnTo>
                  <a:lnTo>
                    <a:pt x="184" y="322"/>
                  </a:lnTo>
                  <a:lnTo>
                    <a:pt x="180" y="329"/>
                  </a:lnTo>
                  <a:lnTo>
                    <a:pt x="179" y="335"/>
                  </a:lnTo>
                  <a:lnTo>
                    <a:pt x="1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38" name="Freeform 21"/>
            <p:cNvSpPr>
              <a:spLocks/>
            </p:cNvSpPr>
            <p:nvPr/>
          </p:nvSpPr>
          <p:spPr bwMode="auto">
            <a:xfrm>
              <a:off x="2966" y="1593"/>
              <a:ext cx="565" cy="220"/>
            </a:xfrm>
            <a:custGeom>
              <a:avLst/>
              <a:gdLst>
                <a:gd name="T0" fmla="*/ 565 w 565"/>
                <a:gd name="T1" fmla="*/ 12 h 220"/>
                <a:gd name="T2" fmla="*/ 553 w 565"/>
                <a:gd name="T3" fmla="*/ 0 h 220"/>
                <a:gd name="T4" fmla="*/ 533 w 565"/>
                <a:gd name="T5" fmla="*/ 9 h 220"/>
                <a:gd name="T6" fmla="*/ 519 w 565"/>
                <a:gd name="T7" fmla="*/ 31 h 220"/>
                <a:gd name="T8" fmla="*/ 497 w 565"/>
                <a:gd name="T9" fmla="*/ 59 h 220"/>
                <a:gd name="T10" fmla="*/ 478 w 565"/>
                <a:gd name="T11" fmla="*/ 85 h 220"/>
                <a:gd name="T12" fmla="*/ 456 w 565"/>
                <a:gd name="T13" fmla="*/ 110 h 220"/>
                <a:gd name="T14" fmla="*/ 429 w 565"/>
                <a:gd name="T15" fmla="*/ 135 h 220"/>
                <a:gd name="T16" fmla="*/ 407 w 565"/>
                <a:gd name="T17" fmla="*/ 149 h 220"/>
                <a:gd name="T18" fmla="*/ 368 w 565"/>
                <a:gd name="T19" fmla="*/ 171 h 220"/>
                <a:gd name="T20" fmla="*/ 362 w 565"/>
                <a:gd name="T21" fmla="*/ 175 h 220"/>
                <a:gd name="T22" fmla="*/ 332 w 565"/>
                <a:gd name="T23" fmla="*/ 182 h 220"/>
                <a:gd name="T24" fmla="*/ 304 w 565"/>
                <a:gd name="T25" fmla="*/ 187 h 220"/>
                <a:gd name="T26" fmla="*/ 237 w 565"/>
                <a:gd name="T27" fmla="*/ 185 h 220"/>
                <a:gd name="T28" fmla="*/ 216 w 565"/>
                <a:gd name="T29" fmla="*/ 182 h 220"/>
                <a:gd name="T30" fmla="*/ 188 w 565"/>
                <a:gd name="T31" fmla="*/ 177 h 220"/>
                <a:gd name="T32" fmla="*/ 163 w 565"/>
                <a:gd name="T33" fmla="*/ 171 h 220"/>
                <a:gd name="T34" fmla="*/ 141 w 565"/>
                <a:gd name="T35" fmla="*/ 164 h 220"/>
                <a:gd name="T36" fmla="*/ 131 w 565"/>
                <a:gd name="T37" fmla="*/ 157 h 220"/>
                <a:gd name="T38" fmla="*/ 105 w 565"/>
                <a:gd name="T39" fmla="*/ 144 h 220"/>
                <a:gd name="T40" fmla="*/ 90 w 565"/>
                <a:gd name="T41" fmla="*/ 131 h 220"/>
                <a:gd name="T42" fmla="*/ 80 w 565"/>
                <a:gd name="T43" fmla="*/ 121 h 220"/>
                <a:gd name="T44" fmla="*/ 64 w 565"/>
                <a:gd name="T45" fmla="*/ 103 h 220"/>
                <a:gd name="T46" fmla="*/ 44 w 565"/>
                <a:gd name="T47" fmla="*/ 71 h 220"/>
                <a:gd name="T48" fmla="*/ 36 w 565"/>
                <a:gd name="T49" fmla="*/ 54 h 220"/>
                <a:gd name="T50" fmla="*/ 31 w 565"/>
                <a:gd name="T51" fmla="*/ 40 h 220"/>
                <a:gd name="T52" fmla="*/ 28 w 565"/>
                <a:gd name="T53" fmla="*/ 33 h 220"/>
                <a:gd name="T54" fmla="*/ 11 w 565"/>
                <a:gd name="T55" fmla="*/ 28 h 220"/>
                <a:gd name="T56" fmla="*/ 1 w 565"/>
                <a:gd name="T57" fmla="*/ 36 h 220"/>
                <a:gd name="T58" fmla="*/ 1 w 565"/>
                <a:gd name="T59" fmla="*/ 49 h 220"/>
                <a:gd name="T60" fmla="*/ 6 w 565"/>
                <a:gd name="T61" fmla="*/ 67 h 220"/>
                <a:gd name="T62" fmla="*/ 14 w 565"/>
                <a:gd name="T63" fmla="*/ 87 h 220"/>
                <a:gd name="T64" fmla="*/ 37 w 565"/>
                <a:gd name="T65" fmla="*/ 123 h 220"/>
                <a:gd name="T66" fmla="*/ 54 w 565"/>
                <a:gd name="T67" fmla="*/ 143 h 220"/>
                <a:gd name="T68" fmla="*/ 67 w 565"/>
                <a:gd name="T69" fmla="*/ 154 h 220"/>
                <a:gd name="T70" fmla="*/ 83 w 565"/>
                <a:gd name="T71" fmla="*/ 169 h 220"/>
                <a:gd name="T72" fmla="*/ 111 w 565"/>
                <a:gd name="T73" fmla="*/ 185 h 220"/>
                <a:gd name="T74" fmla="*/ 129 w 565"/>
                <a:gd name="T75" fmla="*/ 193 h 220"/>
                <a:gd name="T76" fmla="*/ 147 w 565"/>
                <a:gd name="T77" fmla="*/ 200 h 220"/>
                <a:gd name="T78" fmla="*/ 173 w 565"/>
                <a:gd name="T79" fmla="*/ 208 h 220"/>
                <a:gd name="T80" fmla="*/ 204 w 565"/>
                <a:gd name="T81" fmla="*/ 213 h 220"/>
                <a:gd name="T82" fmla="*/ 226 w 565"/>
                <a:gd name="T83" fmla="*/ 216 h 220"/>
                <a:gd name="T84" fmla="*/ 249 w 565"/>
                <a:gd name="T85" fmla="*/ 220 h 220"/>
                <a:gd name="T86" fmla="*/ 322 w 565"/>
                <a:gd name="T87" fmla="*/ 218 h 220"/>
                <a:gd name="T88" fmla="*/ 347 w 565"/>
                <a:gd name="T89" fmla="*/ 213 h 220"/>
                <a:gd name="T90" fmla="*/ 370 w 565"/>
                <a:gd name="T91" fmla="*/ 207 h 220"/>
                <a:gd name="T92" fmla="*/ 384 w 565"/>
                <a:gd name="T93" fmla="*/ 200 h 220"/>
                <a:gd name="T94" fmla="*/ 424 w 565"/>
                <a:gd name="T95" fmla="*/ 179 h 220"/>
                <a:gd name="T96" fmla="*/ 448 w 565"/>
                <a:gd name="T97" fmla="*/ 161 h 220"/>
                <a:gd name="T98" fmla="*/ 479 w 565"/>
                <a:gd name="T99" fmla="*/ 133 h 220"/>
                <a:gd name="T100" fmla="*/ 501 w 565"/>
                <a:gd name="T101" fmla="*/ 108 h 220"/>
                <a:gd name="T102" fmla="*/ 524 w 565"/>
                <a:gd name="T103" fmla="*/ 82 h 220"/>
                <a:gd name="T104" fmla="*/ 545 w 565"/>
                <a:gd name="T105" fmla="*/ 51 h 220"/>
                <a:gd name="T106" fmla="*/ 563 w 565"/>
                <a:gd name="T107" fmla="*/ 25 h 2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5" h="220">
                  <a:moveTo>
                    <a:pt x="563" y="25"/>
                  </a:moveTo>
                  <a:lnTo>
                    <a:pt x="565" y="22"/>
                  </a:lnTo>
                  <a:lnTo>
                    <a:pt x="565" y="12"/>
                  </a:lnTo>
                  <a:lnTo>
                    <a:pt x="563" y="9"/>
                  </a:lnTo>
                  <a:lnTo>
                    <a:pt x="556" y="2"/>
                  </a:lnTo>
                  <a:lnTo>
                    <a:pt x="553" y="0"/>
                  </a:lnTo>
                  <a:lnTo>
                    <a:pt x="543" y="0"/>
                  </a:lnTo>
                  <a:lnTo>
                    <a:pt x="540" y="2"/>
                  </a:lnTo>
                  <a:lnTo>
                    <a:pt x="533" y="9"/>
                  </a:lnTo>
                  <a:lnTo>
                    <a:pt x="535" y="7"/>
                  </a:lnTo>
                  <a:lnTo>
                    <a:pt x="529" y="15"/>
                  </a:lnTo>
                  <a:lnTo>
                    <a:pt x="519" y="31"/>
                  </a:lnTo>
                  <a:lnTo>
                    <a:pt x="514" y="38"/>
                  </a:lnTo>
                  <a:lnTo>
                    <a:pt x="504" y="54"/>
                  </a:lnTo>
                  <a:lnTo>
                    <a:pt x="497" y="59"/>
                  </a:lnTo>
                  <a:lnTo>
                    <a:pt x="488" y="74"/>
                  </a:lnTo>
                  <a:lnTo>
                    <a:pt x="484" y="81"/>
                  </a:lnTo>
                  <a:lnTo>
                    <a:pt x="478" y="85"/>
                  </a:lnTo>
                  <a:lnTo>
                    <a:pt x="468" y="99"/>
                  </a:lnTo>
                  <a:lnTo>
                    <a:pt x="461" y="103"/>
                  </a:lnTo>
                  <a:lnTo>
                    <a:pt x="456" y="110"/>
                  </a:lnTo>
                  <a:lnTo>
                    <a:pt x="450" y="113"/>
                  </a:lnTo>
                  <a:lnTo>
                    <a:pt x="434" y="130"/>
                  </a:lnTo>
                  <a:lnTo>
                    <a:pt x="429" y="135"/>
                  </a:lnTo>
                  <a:lnTo>
                    <a:pt x="424" y="138"/>
                  </a:lnTo>
                  <a:lnTo>
                    <a:pt x="411" y="148"/>
                  </a:lnTo>
                  <a:lnTo>
                    <a:pt x="407" y="149"/>
                  </a:lnTo>
                  <a:lnTo>
                    <a:pt x="401" y="153"/>
                  </a:lnTo>
                  <a:lnTo>
                    <a:pt x="394" y="157"/>
                  </a:lnTo>
                  <a:lnTo>
                    <a:pt x="368" y="171"/>
                  </a:lnTo>
                  <a:lnTo>
                    <a:pt x="358" y="177"/>
                  </a:lnTo>
                  <a:lnTo>
                    <a:pt x="360" y="177"/>
                  </a:lnTo>
                  <a:lnTo>
                    <a:pt x="362" y="175"/>
                  </a:lnTo>
                  <a:lnTo>
                    <a:pt x="353" y="177"/>
                  </a:lnTo>
                  <a:lnTo>
                    <a:pt x="340" y="180"/>
                  </a:lnTo>
                  <a:lnTo>
                    <a:pt x="332" y="182"/>
                  </a:lnTo>
                  <a:lnTo>
                    <a:pt x="319" y="185"/>
                  </a:lnTo>
                  <a:lnTo>
                    <a:pt x="312" y="185"/>
                  </a:lnTo>
                  <a:lnTo>
                    <a:pt x="304" y="187"/>
                  </a:lnTo>
                  <a:lnTo>
                    <a:pt x="252" y="187"/>
                  </a:lnTo>
                  <a:lnTo>
                    <a:pt x="245" y="185"/>
                  </a:lnTo>
                  <a:lnTo>
                    <a:pt x="237" y="185"/>
                  </a:lnTo>
                  <a:lnTo>
                    <a:pt x="229" y="184"/>
                  </a:lnTo>
                  <a:lnTo>
                    <a:pt x="222" y="184"/>
                  </a:lnTo>
                  <a:lnTo>
                    <a:pt x="216" y="182"/>
                  </a:lnTo>
                  <a:lnTo>
                    <a:pt x="208" y="180"/>
                  </a:lnTo>
                  <a:lnTo>
                    <a:pt x="199" y="180"/>
                  </a:lnTo>
                  <a:lnTo>
                    <a:pt x="188" y="177"/>
                  </a:lnTo>
                  <a:lnTo>
                    <a:pt x="180" y="175"/>
                  </a:lnTo>
                  <a:lnTo>
                    <a:pt x="168" y="174"/>
                  </a:lnTo>
                  <a:lnTo>
                    <a:pt x="163" y="171"/>
                  </a:lnTo>
                  <a:lnTo>
                    <a:pt x="157" y="167"/>
                  </a:lnTo>
                  <a:lnTo>
                    <a:pt x="150" y="166"/>
                  </a:lnTo>
                  <a:lnTo>
                    <a:pt x="141" y="164"/>
                  </a:lnTo>
                  <a:lnTo>
                    <a:pt x="142" y="164"/>
                  </a:lnTo>
                  <a:lnTo>
                    <a:pt x="137" y="161"/>
                  </a:lnTo>
                  <a:lnTo>
                    <a:pt x="131" y="157"/>
                  </a:lnTo>
                  <a:lnTo>
                    <a:pt x="124" y="156"/>
                  </a:lnTo>
                  <a:lnTo>
                    <a:pt x="109" y="146"/>
                  </a:lnTo>
                  <a:lnTo>
                    <a:pt x="105" y="144"/>
                  </a:lnTo>
                  <a:lnTo>
                    <a:pt x="103" y="143"/>
                  </a:lnTo>
                  <a:lnTo>
                    <a:pt x="95" y="135"/>
                  </a:lnTo>
                  <a:lnTo>
                    <a:pt x="90" y="131"/>
                  </a:lnTo>
                  <a:lnTo>
                    <a:pt x="87" y="128"/>
                  </a:lnTo>
                  <a:lnTo>
                    <a:pt x="83" y="126"/>
                  </a:lnTo>
                  <a:lnTo>
                    <a:pt x="80" y="121"/>
                  </a:lnTo>
                  <a:lnTo>
                    <a:pt x="73" y="117"/>
                  </a:lnTo>
                  <a:lnTo>
                    <a:pt x="67" y="107"/>
                  </a:lnTo>
                  <a:lnTo>
                    <a:pt x="64" y="103"/>
                  </a:lnTo>
                  <a:lnTo>
                    <a:pt x="49" y="82"/>
                  </a:lnTo>
                  <a:lnTo>
                    <a:pt x="47" y="77"/>
                  </a:lnTo>
                  <a:lnTo>
                    <a:pt x="44" y="71"/>
                  </a:lnTo>
                  <a:lnTo>
                    <a:pt x="41" y="66"/>
                  </a:lnTo>
                  <a:lnTo>
                    <a:pt x="39" y="61"/>
                  </a:lnTo>
                  <a:lnTo>
                    <a:pt x="36" y="54"/>
                  </a:lnTo>
                  <a:lnTo>
                    <a:pt x="36" y="51"/>
                  </a:lnTo>
                  <a:lnTo>
                    <a:pt x="34" y="45"/>
                  </a:lnTo>
                  <a:lnTo>
                    <a:pt x="31" y="40"/>
                  </a:lnTo>
                  <a:lnTo>
                    <a:pt x="33" y="40"/>
                  </a:lnTo>
                  <a:lnTo>
                    <a:pt x="29" y="36"/>
                  </a:lnTo>
                  <a:lnTo>
                    <a:pt x="28" y="33"/>
                  </a:lnTo>
                  <a:lnTo>
                    <a:pt x="24" y="30"/>
                  </a:lnTo>
                  <a:lnTo>
                    <a:pt x="19" y="28"/>
                  </a:lnTo>
                  <a:lnTo>
                    <a:pt x="11" y="28"/>
                  </a:lnTo>
                  <a:lnTo>
                    <a:pt x="8" y="31"/>
                  </a:lnTo>
                  <a:lnTo>
                    <a:pt x="5" y="33"/>
                  </a:lnTo>
                  <a:lnTo>
                    <a:pt x="1" y="36"/>
                  </a:lnTo>
                  <a:lnTo>
                    <a:pt x="0" y="41"/>
                  </a:lnTo>
                  <a:lnTo>
                    <a:pt x="0" y="49"/>
                  </a:lnTo>
                  <a:lnTo>
                    <a:pt x="1" y="49"/>
                  </a:lnTo>
                  <a:lnTo>
                    <a:pt x="1" y="54"/>
                  </a:lnTo>
                  <a:lnTo>
                    <a:pt x="3" y="61"/>
                  </a:lnTo>
                  <a:lnTo>
                    <a:pt x="6" y="67"/>
                  </a:lnTo>
                  <a:lnTo>
                    <a:pt x="10" y="74"/>
                  </a:lnTo>
                  <a:lnTo>
                    <a:pt x="11" y="79"/>
                  </a:lnTo>
                  <a:lnTo>
                    <a:pt x="14" y="87"/>
                  </a:lnTo>
                  <a:lnTo>
                    <a:pt x="18" y="90"/>
                  </a:lnTo>
                  <a:lnTo>
                    <a:pt x="19" y="95"/>
                  </a:lnTo>
                  <a:lnTo>
                    <a:pt x="37" y="123"/>
                  </a:lnTo>
                  <a:lnTo>
                    <a:pt x="41" y="126"/>
                  </a:lnTo>
                  <a:lnTo>
                    <a:pt x="47" y="136"/>
                  </a:lnTo>
                  <a:lnTo>
                    <a:pt x="54" y="143"/>
                  </a:lnTo>
                  <a:lnTo>
                    <a:pt x="57" y="144"/>
                  </a:lnTo>
                  <a:lnTo>
                    <a:pt x="60" y="149"/>
                  </a:lnTo>
                  <a:lnTo>
                    <a:pt x="67" y="154"/>
                  </a:lnTo>
                  <a:lnTo>
                    <a:pt x="70" y="157"/>
                  </a:lnTo>
                  <a:lnTo>
                    <a:pt x="75" y="161"/>
                  </a:lnTo>
                  <a:lnTo>
                    <a:pt x="83" y="169"/>
                  </a:lnTo>
                  <a:lnTo>
                    <a:pt x="91" y="174"/>
                  </a:lnTo>
                  <a:lnTo>
                    <a:pt x="96" y="175"/>
                  </a:lnTo>
                  <a:lnTo>
                    <a:pt x="111" y="185"/>
                  </a:lnTo>
                  <a:lnTo>
                    <a:pt x="118" y="187"/>
                  </a:lnTo>
                  <a:lnTo>
                    <a:pt x="121" y="190"/>
                  </a:lnTo>
                  <a:lnTo>
                    <a:pt x="129" y="193"/>
                  </a:lnTo>
                  <a:lnTo>
                    <a:pt x="131" y="193"/>
                  </a:lnTo>
                  <a:lnTo>
                    <a:pt x="141" y="198"/>
                  </a:lnTo>
                  <a:lnTo>
                    <a:pt x="147" y="200"/>
                  </a:lnTo>
                  <a:lnTo>
                    <a:pt x="150" y="200"/>
                  </a:lnTo>
                  <a:lnTo>
                    <a:pt x="159" y="203"/>
                  </a:lnTo>
                  <a:lnTo>
                    <a:pt x="173" y="208"/>
                  </a:lnTo>
                  <a:lnTo>
                    <a:pt x="181" y="210"/>
                  </a:lnTo>
                  <a:lnTo>
                    <a:pt x="196" y="213"/>
                  </a:lnTo>
                  <a:lnTo>
                    <a:pt x="204" y="213"/>
                  </a:lnTo>
                  <a:lnTo>
                    <a:pt x="209" y="215"/>
                  </a:lnTo>
                  <a:lnTo>
                    <a:pt x="219" y="216"/>
                  </a:lnTo>
                  <a:lnTo>
                    <a:pt x="226" y="216"/>
                  </a:lnTo>
                  <a:lnTo>
                    <a:pt x="234" y="218"/>
                  </a:lnTo>
                  <a:lnTo>
                    <a:pt x="242" y="218"/>
                  </a:lnTo>
                  <a:lnTo>
                    <a:pt x="249" y="220"/>
                  </a:lnTo>
                  <a:lnTo>
                    <a:pt x="308" y="220"/>
                  </a:lnTo>
                  <a:lnTo>
                    <a:pt x="316" y="218"/>
                  </a:lnTo>
                  <a:lnTo>
                    <a:pt x="322" y="218"/>
                  </a:lnTo>
                  <a:lnTo>
                    <a:pt x="332" y="216"/>
                  </a:lnTo>
                  <a:lnTo>
                    <a:pt x="339" y="215"/>
                  </a:lnTo>
                  <a:lnTo>
                    <a:pt x="347" y="213"/>
                  </a:lnTo>
                  <a:lnTo>
                    <a:pt x="360" y="210"/>
                  </a:lnTo>
                  <a:lnTo>
                    <a:pt x="368" y="208"/>
                  </a:lnTo>
                  <a:lnTo>
                    <a:pt x="370" y="207"/>
                  </a:lnTo>
                  <a:lnTo>
                    <a:pt x="371" y="207"/>
                  </a:lnTo>
                  <a:lnTo>
                    <a:pt x="380" y="203"/>
                  </a:lnTo>
                  <a:lnTo>
                    <a:pt x="384" y="200"/>
                  </a:lnTo>
                  <a:lnTo>
                    <a:pt x="411" y="187"/>
                  </a:lnTo>
                  <a:lnTo>
                    <a:pt x="417" y="182"/>
                  </a:lnTo>
                  <a:lnTo>
                    <a:pt x="424" y="179"/>
                  </a:lnTo>
                  <a:lnTo>
                    <a:pt x="430" y="174"/>
                  </a:lnTo>
                  <a:lnTo>
                    <a:pt x="443" y="164"/>
                  </a:lnTo>
                  <a:lnTo>
                    <a:pt x="448" y="161"/>
                  </a:lnTo>
                  <a:lnTo>
                    <a:pt x="456" y="156"/>
                  </a:lnTo>
                  <a:lnTo>
                    <a:pt x="473" y="139"/>
                  </a:lnTo>
                  <a:lnTo>
                    <a:pt x="479" y="133"/>
                  </a:lnTo>
                  <a:lnTo>
                    <a:pt x="484" y="126"/>
                  </a:lnTo>
                  <a:lnTo>
                    <a:pt x="491" y="121"/>
                  </a:lnTo>
                  <a:lnTo>
                    <a:pt x="501" y="108"/>
                  </a:lnTo>
                  <a:lnTo>
                    <a:pt x="507" y="103"/>
                  </a:lnTo>
                  <a:lnTo>
                    <a:pt x="514" y="94"/>
                  </a:lnTo>
                  <a:lnTo>
                    <a:pt x="524" y="82"/>
                  </a:lnTo>
                  <a:lnTo>
                    <a:pt x="530" y="74"/>
                  </a:lnTo>
                  <a:lnTo>
                    <a:pt x="540" y="58"/>
                  </a:lnTo>
                  <a:lnTo>
                    <a:pt x="545" y="51"/>
                  </a:lnTo>
                  <a:lnTo>
                    <a:pt x="555" y="35"/>
                  </a:lnTo>
                  <a:lnTo>
                    <a:pt x="561" y="27"/>
                  </a:lnTo>
                  <a:lnTo>
                    <a:pt x="56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39" name="Oval 22"/>
            <p:cNvSpPr>
              <a:spLocks noChangeArrowheads="1"/>
            </p:cNvSpPr>
            <p:nvPr/>
          </p:nvSpPr>
          <p:spPr bwMode="auto">
            <a:xfrm>
              <a:off x="4092" y="2127"/>
              <a:ext cx="370" cy="37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8440" name="Freeform 23"/>
            <p:cNvSpPr>
              <a:spLocks/>
            </p:cNvSpPr>
            <p:nvPr/>
          </p:nvSpPr>
          <p:spPr bwMode="auto">
            <a:xfrm>
              <a:off x="4082" y="2117"/>
              <a:ext cx="388" cy="388"/>
            </a:xfrm>
            <a:custGeom>
              <a:avLst/>
              <a:gdLst>
                <a:gd name="T0" fmla="*/ 3 w 388"/>
                <a:gd name="T1" fmla="*/ 231 h 388"/>
                <a:gd name="T2" fmla="*/ 15 w 388"/>
                <a:gd name="T3" fmla="*/ 268 h 388"/>
                <a:gd name="T4" fmla="*/ 43 w 388"/>
                <a:gd name="T5" fmla="*/ 316 h 388"/>
                <a:gd name="T6" fmla="*/ 85 w 388"/>
                <a:gd name="T7" fmla="*/ 354 h 388"/>
                <a:gd name="T8" fmla="*/ 116 w 388"/>
                <a:gd name="T9" fmla="*/ 372 h 388"/>
                <a:gd name="T10" fmla="*/ 154 w 388"/>
                <a:gd name="T11" fmla="*/ 383 h 388"/>
                <a:gd name="T12" fmla="*/ 192 w 388"/>
                <a:gd name="T13" fmla="*/ 388 h 388"/>
                <a:gd name="T14" fmla="*/ 223 w 388"/>
                <a:gd name="T15" fmla="*/ 385 h 388"/>
                <a:gd name="T16" fmla="*/ 259 w 388"/>
                <a:gd name="T17" fmla="*/ 376 h 388"/>
                <a:gd name="T18" fmla="*/ 301 w 388"/>
                <a:gd name="T19" fmla="*/ 354 h 388"/>
                <a:gd name="T20" fmla="*/ 364 w 388"/>
                <a:gd name="T21" fmla="*/ 285 h 388"/>
                <a:gd name="T22" fmla="*/ 378 w 388"/>
                <a:gd name="T23" fmla="*/ 250 h 388"/>
                <a:gd name="T24" fmla="*/ 387 w 388"/>
                <a:gd name="T25" fmla="*/ 213 h 388"/>
                <a:gd name="T26" fmla="*/ 387 w 388"/>
                <a:gd name="T27" fmla="*/ 183 h 388"/>
                <a:gd name="T28" fmla="*/ 382 w 388"/>
                <a:gd name="T29" fmla="*/ 142 h 388"/>
                <a:gd name="T30" fmla="*/ 367 w 388"/>
                <a:gd name="T31" fmla="*/ 108 h 388"/>
                <a:gd name="T32" fmla="*/ 344 w 388"/>
                <a:gd name="T33" fmla="*/ 69 h 388"/>
                <a:gd name="T34" fmla="*/ 301 w 388"/>
                <a:gd name="T35" fmla="*/ 33 h 388"/>
                <a:gd name="T36" fmla="*/ 259 w 388"/>
                <a:gd name="T37" fmla="*/ 10 h 388"/>
                <a:gd name="T38" fmla="*/ 223 w 388"/>
                <a:gd name="T39" fmla="*/ 2 h 388"/>
                <a:gd name="T40" fmla="*/ 154 w 388"/>
                <a:gd name="T41" fmla="*/ 3 h 388"/>
                <a:gd name="T42" fmla="*/ 116 w 388"/>
                <a:gd name="T43" fmla="*/ 15 h 388"/>
                <a:gd name="T44" fmla="*/ 85 w 388"/>
                <a:gd name="T45" fmla="*/ 33 h 388"/>
                <a:gd name="T46" fmla="*/ 33 w 388"/>
                <a:gd name="T47" fmla="*/ 85 h 388"/>
                <a:gd name="T48" fmla="*/ 15 w 388"/>
                <a:gd name="T49" fmla="*/ 116 h 388"/>
                <a:gd name="T50" fmla="*/ 3 w 388"/>
                <a:gd name="T51" fmla="*/ 154 h 388"/>
                <a:gd name="T52" fmla="*/ 20 w 388"/>
                <a:gd name="T53" fmla="*/ 193 h 388"/>
                <a:gd name="T54" fmla="*/ 25 w 388"/>
                <a:gd name="T55" fmla="*/ 149 h 388"/>
                <a:gd name="T56" fmla="*/ 36 w 388"/>
                <a:gd name="T57" fmla="*/ 118 h 388"/>
                <a:gd name="T58" fmla="*/ 54 w 388"/>
                <a:gd name="T59" fmla="*/ 87 h 388"/>
                <a:gd name="T60" fmla="*/ 75 w 388"/>
                <a:gd name="T61" fmla="*/ 66 h 388"/>
                <a:gd name="T62" fmla="*/ 102 w 388"/>
                <a:gd name="T63" fmla="*/ 44 h 388"/>
                <a:gd name="T64" fmla="*/ 133 w 388"/>
                <a:gd name="T65" fmla="*/ 30 h 388"/>
                <a:gd name="T66" fmla="*/ 166 w 388"/>
                <a:gd name="T67" fmla="*/ 21 h 388"/>
                <a:gd name="T68" fmla="*/ 220 w 388"/>
                <a:gd name="T69" fmla="*/ 21 h 388"/>
                <a:gd name="T70" fmla="*/ 252 w 388"/>
                <a:gd name="T71" fmla="*/ 30 h 388"/>
                <a:gd name="T72" fmla="*/ 292 w 388"/>
                <a:gd name="T73" fmla="*/ 49 h 388"/>
                <a:gd name="T74" fmla="*/ 328 w 388"/>
                <a:gd name="T75" fmla="*/ 82 h 388"/>
                <a:gd name="T76" fmla="*/ 347 w 388"/>
                <a:gd name="T77" fmla="*/ 110 h 388"/>
                <a:gd name="T78" fmla="*/ 359 w 388"/>
                <a:gd name="T79" fmla="*/ 141 h 388"/>
                <a:gd name="T80" fmla="*/ 367 w 388"/>
                <a:gd name="T81" fmla="*/ 174 h 388"/>
                <a:gd name="T82" fmla="*/ 367 w 388"/>
                <a:gd name="T83" fmla="*/ 200 h 388"/>
                <a:gd name="T84" fmla="*/ 362 w 388"/>
                <a:gd name="T85" fmla="*/ 236 h 388"/>
                <a:gd name="T86" fmla="*/ 351 w 388"/>
                <a:gd name="T87" fmla="*/ 267 h 388"/>
                <a:gd name="T88" fmla="*/ 303 w 388"/>
                <a:gd name="T89" fmla="*/ 327 h 388"/>
                <a:gd name="T90" fmla="*/ 259 w 388"/>
                <a:gd name="T91" fmla="*/ 355 h 388"/>
                <a:gd name="T92" fmla="*/ 228 w 388"/>
                <a:gd name="T93" fmla="*/ 363 h 388"/>
                <a:gd name="T94" fmla="*/ 192 w 388"/>
                <a:gd name="T95" fmla="*/ 368 h 388"/>
                <a:gd name="T96" fmla="*/ 166 w 388"/>
                <a:gd name="T97" fmla="*/ 365 h 388"/>
                <a:gd name="T98" fmla="*/ 133 w 388"/>
                <a:gd name="T99" fmla="*/ 357 h 388"/>
                <a:gd name="T100" fmla="*/ 102 w 388"/>
                <a:gd name="T101" fmla="*/ 342 h 388"/>
                <a:gd name="T102" fmla="*/ 71 w 388"/>
                <a:gd name="T103" fmla="*/ 316 h 388"/>
                <a:gd name="T104" fmla="*/ 39 w 388"/>
                <a:gd name="T105" fmla="*/ 275 h 388"/>
                <a:gd name="T106" fmla="*/ 28 w 388"/>
                <a:gd name="T107" fmla="*/ 244 h 388"/>
                <a:gd name="T108" fmla="*/ 20 w 388"/>
                <a:gd name="T109" fmla="*/ 211 h 3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88" h="388">
                  <a:moveTo>
                    <a:pt x="0" y="193"/>
                  </a:moveTo>
                  <a:lnTo>
                    <a:pt x="0" y="211"/>
                  </a:lnTo>
                  <a:lnTo>
                    <a:pt x="2" y="223"/>
                  </a:lnTo>
                  <a:lnTo>
                    <a:pt x="3" y="231"/>
                  </a:lnTo>
                  <a:lnTo>
                    <a:pt x="5" y="242"/>
                  </a:lnTo>
                  <a:lnTo>
                    <a:pt x="8" y="250"/>
                  </a:lnTo>
                  <a:lnTo>
                    <a:pt x="10" y="259"/>
                  </a:lnTo>
                  <a:lnTo>
                    <a:pt x="15" y="268"/>
                  </a:lnTo>
                  <a:lnTo>
                    <a:pt x="20" y="277"/>
                  </a:lnTo>
                  <a:lnTo>
                    <a:pt x="23" y="285"/>
                  </a:lnTo>
                  <a:lnTo>
                    <a:pt x="33" y="301"/>
                  </a:lnTo>
                  <a:lnTo>
                    <a:pt x="43" y="316"/>
                  </a:lnTo>
                  <a:lnTo>
                    <a:pt x="49" y="322"/>
                  </a:lnTo>
                  <a:lnTo>
                    <a:pt x="54" y="329"/>
                  </a:lnTo>
                  <a:lnTo>
                    <a:pt x="69" y="344"/>
                  </a:lnTo>
                  <a:lnTo>
                    <a:pt x="85" y="354"/>
                  </a:lnTo>
                  <a:lnTo>
                    <a:pt x="92" y="358"/>
                  </a:lnTo>
                  <a:lnTo>
                    <a:pt x="100" y="363"/>
                  </a:lnTo>
                  <a:lnTo>
                    <a:pt x="108" y="367"/>
                  </a:lnTo>
                  <a:lnTo>
                    <a:pt x="116" y="372"/>
                  </a:lnTo>
                  <a:lnTo>
                    <a:pt x="126" y="376"/>
                  </a:lnTo>
                  <a:lnTo>
                    <a:pt x="134" y="378"/>
                  </a:lnTo>
                  <a:lnTo>
                    <a:pt x="143" y="381"/>
                  </a:lnTo>
                  <a:lnTo>
                    <a:pt x="154" y="383"/>
                  </a:lnTo>
                  <a:lnTo>
                    <a:pt x="162" y="385"/>
                  </a:lnTo>
                  <a:lnTo>
                    <a:pt x="172" y="386"/>
                  </a:lnTo>
                  <a:lnTo>
                    <a:pt x="182" y="386"/>
                  </a:lnTo>
                  <a:lnTo>
                    <a:pt x="192" y="388"/>
                  </a:lnTo>
                  <a:lnTo>
                    <a:pt x="195" y="388"/>
                  </a:lnTo>
                  <a:lnTo>
                    <a:pt x="203" y="386"/>
                  </a:lnTo>
                  <a:lnTo>
                    <a:pt x="211" y="386"/>
                  </a:lnTo>
                  <a:lnTo>
                    <a:pt x="223" y="385"/>
                  </a:lnTo>
                  <a:lnTo>
                    <a:pt x="231" y="383"/>
                  </a:lnTo>
                  <a:lnTo>
                    <a:pt x="242" y="381"/>
                  </a:lnTo>
                  <a:lnTo>
                    <a:pt x="251" y="378"/>
                  </a:lnTo>
                  <a:lnTo>
                    <a:pt x="259" y="376"/>
                  </a:lnTo>
                  <a:lnTo>
                    <a:pt x="269" y="372"/>
                  </a:lnTo>
                  <a:lnTo>
                    <a:pt x="277" y="367"/>
                  </a:lnTo>
                  <a:lnTo>
                    <a:pt x="285" y="363"/>
                  </a:lnTo>
                  <a:lnTo>
                    <a:pt x="301" y="354"/>
                  </a:lnTo>
                  <a:lnTo>
                    <a:pt x="316" y="344"/>
                  </a:lnTo>
                  <a:lnTo>
                    <a:pt x="344" y="316"/>
                  </a:lnTo>
                  <a:lnTo>
                    <a:pt x="354" y="301"/>
                  </a:lnTo>
                  <a:lnTo>
                    <a:pt x="364" y="285"/>
                  </a:lnTo>
                  <a:lnTo>
                    <a:pt x="367" y="277"/>
                  </a:lnTo>
                  <a:lnTo>
                    <a:pt x="372" y="268"/>
                  </a:lnTo>
                  <a:lnTo>
                    <a:pt x="377" y="259"/>
                  </a:lnTo>
                  <a:lnTo>
                    <a:pt x="378" y="250"/>
                  </a:lnTo>
                  <a:lnTo>
                    <a:pt x="382" y="242"/>
                  </a:lnTo>
                  <a:lnTo>
                    <a:pt x="383" y="231"/>
                  </a:lnTo>
                  <a:lnTo>
                    <a:pt x="385" y="223"/>
                  </a:lnTo>
                  <a:lnTo>
                    <a:pt x="387" y="213"/>
                  </a:lnTo>
                  <a:lnTo>
                    <a:pt x="387" y="203"/>
                  </a:lnTo>
                  <a:lnTo>
                    <a:pt x="388" y="195"/>
                  </a:lnTo>
                  <a:lnTo>
                    <a:pt x="388" y="192"/>
                  </a:lnTo>
                  <a:lnTo>
                    <a:pt x="387" y="183"/>
                  </a:lnTo>
                  <a:lnTo>
                    <a:pt x="387" y="174"/>
                  </a:lnTo>
                  <a:lnTo>
                    <a:pt x="385" y="162"/>
                  </a:lnTo>
                  <a:lnTo>
                    <a:pt x="383" y="154"/>
                  </a:lnTo>
                  <a:lnTo>
                    <a:pt x="382" y="142"/>
                  </a:lnTo>
                  <a:lnTo>
                    <a:pt x="378" y="134"/>
                  </a:lnTo>
                  <a:lnTo>
                    <a:pt x="377" y="126"/>
                  </a:lnTo>
                  <a:lnTo>
                    <a:pt x="372" y="116"/>
                  </a:lnTo>
                  <a:lnTo>
                    <a:pt x="367" y="108"/>
                  </a:lnTo>
                  <a:lnTo>
                    <a:pt x="364" y="100"/>
                  </a:lnTo>
                  <a:lnTo>
                    <a:pt x="359" y="92"/>
                  </a:lnTo>
                  <a:lnTo>
                    <a:pt x="354" y="85"/>
                  </a:lnTo>
                  <a:lnTo>
                    <a:pt x="344" y="69"/>
                  </a:lnTo>
                  <a:lnTo>
                    <a:pt x="329" y="54"/>
                  </a:lnTo>
                  <a:lnTo>
                    <a:pt x="323" y="49"/>
                  </a:lnTo>
                  <a:lnTo>
                    <a:pt x="316" y="43"/>
                  </a:lnTo>
                  <a:lnTo>
                    <a:pt x="301" y="33"/>
                  </a:lnTo>
                  <a:lnTo>
                    <a:pt x="285" y="23"/>
                  </a:lnTo>
                  <a:lnTo>
                    <a:pt x="277" y="20"/>
                  </a:lnTo>
                  <a:lnTo>
                    <a:pt x="269" y="15"/>
                  </a:lnTo>
                  <a:lnTo>
                    <a:pt x="259" y="10"/>
                  </a:lnTo>
                  <a:lnTo>
                    <a:pt x="251" y="8"/>
                  </a:lnTo>
                  <a:lnTo>
                    <a:pt x="242" y="5"/>
                  </a:lnTo>
                  <a:lnTo>
                    <a:pt x="231" y="3"/>
                  </a:lnTo>
                  <a:lnTo>
                    <a:pt x="223" y="2"/>
                  </a:lnTo>
                  <a:lnTo>
                    <a:pt x="213" y="0"/>
                  </a:lnTo>
                  <a:lnTo>
                    <a:pt x="174" y="0"/>
                  </a:lnTo>
                  <a:lnTo>
                    <a:pt x="162" y="2"/>
                  </a:lnTo>
                  <a:lnTo>
                    <a:pt x="154" y="3"/>
                  </a:lnTo>
                  <a:lnTo>
                    <a:pt x="143" y="5"/>
                  </a:lnTo>
                  <a:lnTo>
                    <a:pt x="134" y="8"/>
                  </a:lnTo>
                  <a:lnTo>
                    <a:pt x="126" y="10"/>
                  </a:lnTo>
                  <a:lnTo>
                    <a:pt x="116" y="15"/>
                  </a:lnTo>
                  <a:lnTo>
                    <a:pt x="108" y="20"/>
                  </a:lnTo>
                  <a:lnTo>
                    <a:pt x="100" y="23"/>
                  </a:lnTo>
                  <a:lnTo>
                    <a:pt x="92" y="28"/>
                  </a:lnTo>
                  <a:lnTo>
                    <a:pt x="85" y="33"/>
                  </a:lnTo>
                  <a:lnTo>
                    <a:pt x="69" y="43"/>
                  </a:lnTo>
                  <a:lnTo>
                    <a:pt x="56" y="56"/>
                  </a:lnTo>
                  <a:lnTo>
                    <a:pt x="43" y="69"/>
                  </a:lnTo>
                  <a:lnTo>
                    <a:pt x="33" y="85"/>
                  </a:lnTo>
                  <a:lnTo>
                    <a:pt x="28" y="92"/>
                  </a:lnTo>
                  <a:lnTo>
                    <a:pt x="23" y="100"/>
                  </a:lnTo>
                  <a:lnTo>
                    <a:pt x="20" y="108"/>
                  </a:lnTo>
                  <a:lnTo>
                    <a:pt x="15" y="116"/>
                  </a:lnTo>
                  <a:lnTo>
                    <a:pt x="10" y="126"/>
                  </a:lnTo>
                  <a:lnTo>
                    <a:pt x="8" y="134"/>
                  </a:lnTo>
                  <a:lnTo>
                    <a:pt x="5" y="142"/>
                  </a:lnTo>
                  <a:lnTo>
                    <a:pt x="3" y="154"/>
                  </a:lnTo>
                  <a:lnTo>
                    <a:pt x="2" y="162"/>
                  </a:lnTo>
                  <a:lnTo>
                    <a:pt x="0" y="172"/>
                  </a:lnTo>
                  <a:lnTo>
                    <a:pt x="0" y="193"/>
                  </a:lnTo>
                  <a:lnTo>
                    <a:pt x="20" y="193"/>
                  </a:lnTo>
                  <a:lnTo>
                    <a:pt x="20" y="175"/>
                  </a:lnTo>
                  <a:lnTo>
                    <a:pt x="21" y="165"/>
                  </a:lnTo>
                  <a:lnTo>
                    <a:pt x="23" y="157"/>
                  </a:lnTo>
                  <a:lnTo>
                    <a:pt x="25" y="149"/>
                  </a:lnTo>
                  <a:lnTo>
                    <a:pt x="28" y="141"/>
                  </a:lnTo>
                  <a:lnTo>
                    <a:pt x="30" y="133"/>
                  </a:lnTo>
                  <a:lnTo>
                    <a:pt x="31" y="126"/>
                  </a:lnTo>
                  <a:lnTo>
                    <a:pt x="36" y="118"/>
                  </a:lnTo>
                  <a:lnTo>
                    <a:pt x="39" y="110"/>
                  </a:lnTo>
                  <a:lnTo>
                    <a:pt x="44" y="102"/>
                  </a:lnTo>
                  <a:lnTo>
                    <a:pt x="49" y="95"/>
                  </a:lnTo>
                  <a:lnTo>
                    <a:pt x="54" y="87"/>
                  </a:lnTo>
                  <a:lnTo>
                    <a:pt x="59" y="82"/>
                  </a:lnTo>
                  <a:lnTo>
                    <a:pt x="66" y="75"/>
                  </a:lnTo>
                  <a:lnTo>
                    <a:pt x="69" y="69"/>
                  </a:lnTo>
                  <a:lnTo>
                    <a:pt x="75" y="66"/>
                  </a:lnTo>
                  <a:lnTo>
                    <a:pt x="82" y="59"/>
                  </a:lnTo>
                  <a:lnTo>
                    <a:pt x="87" y="54"/>
                  </a:lnTo>
                  <a:lnTo>
                    <a:pt x="95" y="49"/>
                  </a:lnTo>
                  <a:lnTo>
                    <a:pt x="102" y="44"/>
                  </a:lnTo>
                  <a:lnTo>
                    <a:pt x="110" y="39"/>
                  </a:lnTo>
                  <a:lnTo>
                    <a:pt x="118" y="36"/>
                  </a:lnTo>
                  <a:lnTo>
                    <a:pt x="126" y="31"/>
                  </a:lnTo>
                  <a:lnTo>
                    <a:pt x="133" y="30"/>
                  </a:lnTo>
                  <a:lnTo>
                    <a:pt x="141" y="28"/>
                  </a:lnTo>
                  <a:lnTo>
                    <a:pt x="149" y="25"/>
                  </a:lnTo>
                  <a:lnTo>
                    <a:pt x="157" y="23"/>
                  </a:lnTo>
                  <a:lnTo>
                    <a:pt x="166" y="21"/>
                  </a:lnTo>
                  <a:lnTo>
                    <a:pt x="174" y="20"/>
                  </a:lnTo>
                  <a:lnTo>
                    <a:pt x="193" y="20"/>
                  </a:lnTo>
                  <a:lnTo>
                    <a:pt x="210" y="20"/>
                  </a:lnTo>
                  <a:lnTo>
                    <a:pt x="220" y="21"/>
                  </a:lnTo>
                  <a:lnTo>
                    <a:pt x="228" y="23"/>
                  </a:lnTo>
                  <a:lnTo>
                    <a:pt x="236" y="25"/>
                  </a:lnTo>
                  <a:lnTo>
                    <a:pt x="244" y="28"/>
                  </a:lnTo>
                  <a:lnTo>
                    <a:pt x="252" y="30"/>
                  </a:lnTo>
                  <a:lnTo>
                    <a:pt x="259" y="31"/>
                  </a:lnTo>
                  <a:lnTo>
                    <a:pt x="267" y="36"/>
                  </a:lnTo>
                  <a:lnTo>
                    <a:pt x="275" y="39"/>
                  </a:lnTo>
                  <a:lnTo>
                    <a:pt x="292" y="49"/>
                  </a:lnTo>
                  <a:lnTo>
                    <a:pt x="303" y="59"/>
                  </a:lnTo>
                  <a:lnTo>
                    <a:pt x="310" y="66"/>
                  </a:lnTo>
                  <a:lnTo>
                    <a:pt x="316" y="70"/>
                  </a:lnTo>
                  <a:lnTo>
                    <a:pt x="328" y="82"/>
                  </a:lnTo>
                  <a:lnTo>
                    <a:pt x="333" y="87"/>
                  </a:lnTo>
                  <a:lnTo>
                    <a:pt x="337" y="95"/>
                  </a:lnTo>
                  <a:lnTo>
                    <a:pt x="342" y="102"/>
                  </a:lnTo>
                  <a:lnTo>
                    <a:pt x="347" y="110"/>
                  </a:lnTo>
                  <a:lnTo>
                    <a:pt x="351" y="118"/>
                  </a:lnTo>
                  <a:lnTo>
                    <a:pt x="355" y="126"/>
                  </a:lnTo>
                  <a:lnTo>
                    <a:pt x="357" y="133"/>
                  </a:lnTo>
                  <a:lnTo>
                    <a:pt x="359" y="141"/>
                  </a:lnTo>
                  <a:lnTo>
                    <a:pt x="362" y="149"/>
                  </a:lnTo>
                  <a:lnTo>
                    <a:pt x="364" y="157"/>
                  </a:lnTo>
                  <a:lnTo>
                    <a:pt x="365" y="165"/>
                  </a:lnTo>
                  <a:lnTo>
                    <a:pt x="367" y="174"/>
                  </a:lnTo>
                  <a:lnTo>
                    <a:pt x="367" y="183"/>
                  </a:lnTo>
                  <a:lnTo>
                    <a:pt x="369" y="195"/>
                  </a:lnTo>
                  <a:lnTo>
                    <a:pt x="369" y="192"/>
                  </a:lnTo>
                  <a:lnTo>
                    <a:pt x="367" y="200"/>
                  </a:lnTo>
                  <a:lnTo>
                    <a:pt x="367" y="210"/>
                  </a:lnTo>
                  <a:lnTo>
                    <a:pt x="365" y="219"/>
                  </a:lnTo>
                  <a:lnTo>
                    <a:pt x="364" y="228"/>
                  </a:lnTo>
                  <a:lnTo>
                    <a:pt x="362" y="236"/>
                  </a:lnTo>
                  <a:lnTo>
                    <a:pt x="359" y="244"/>
                  </a:lnTo>
                  <a:lnTo>
                    <a:pt x="357" y="252"/>
                  </a:lnTo>
                  <a:lnTo>
                    <a:pt x="355" y="259"/>
                  </a:lnTo>
                  <a:lnTo>
                    <a:pt x="351" y="267"/>
                  </a:lnTo>
                  <a:lnTo>
                    <a:pt x="347" y="275"/>
                  </a:lnTo>
                  <a:lnTo>
                    <a:pt x="337" y="291"/>
                  </a:lnTo>
                  <a:lnTo>
                    <a:pt x="328" y="303"/>
                  </a:lnTo>
                  <a:lnTo>
                    <a:pt x="303" y="327"/>
                  </a:lnTo>
                  <a:lnTo>
                    <a:pt x="292" y="337"/>
                  </a:lnTo>
                  <a:lnTo>
                    <a:pt x="275" y="347"/>
                  </a:lnTo>
                  <a:lnTo>
                    <a:pt x="267" y="350"/>
                  </a:lnTo>
                  <a:lnTo>
                    <a:pt x="259" y="355"/>
                  </a:lnTo>
                  <a:lnTo>
                    <a:pt x="252" y="357"/>
                  </a:lnTo>
                  <a:lnTo>
                    <a:pt x="244" y="358"/>
                  </a:lnTo>
                  <a:lnTo>
                    <a:pt x="236" y="362"/>
                  </a:lnTo>
                  <a:lnTo>
                    <a:pt x="228" y="363"/>
                  </a:lnTo>
                  <a:lnTo>
                    <a:pt x="220" y="365"/>
                  </a:lnTo>
                  <a:lnTo>
                    <a:pt x="211" y="367"/>
                  </a:lnTo>
                  <a:lnTo>
                    <a:pt x="200" y="367"/>
                  </a:lnTo>
                  <a:lnTo>
                    <a:pt x="192" y="368"/>
                  </a:lnTo>
                  <a:lnTo>
                    <a:pt x="195" y="368"/>
                  </a:lnTo>
                  <a:lnTo>
                    <a:pt x="185" y="367"/>
                  </a:lnTo>
                  <a:lnTo>
                    <a:pt x="175" y="367"/>
                  </a:lnTo>
                  <a:lnTo>
                    <a:pt x="166" y="365"/>
                  </a:lnTo>
                  <a:lnTo>
                    <a:pt x="157" y="363"/>
                  </a:lnTo>
                  <a:lnTo>
                    <a:pt x="149" y="362"/>
                  </a:lnTo>
                  <a:lnTo>
                    <a:pt x="141" y="358"/>
                  </a:lnTo>
                  <a:lnTo>
                    <a:pt x="133" y="357"/>
                  </a:lnTo>
                  <a:lnTo>
                    <a:pt x="126" y="355"/>
                  </a:lnTo>
                  <a:lnTo>
                    <a:pt x="118" y="350"/>
                  </a:lnTo>
                  <a:lnTo>
                    <a:pt x="110" y="347"/>
                  </a:lnTo>
                  <a:lnTo>
                    <a:pt x="102" y="342"/>
                  </a:lnTo>
                  <a:lnTo>
                    <a:pt x="95" y="337"/>
                  </a:lnTo>
                  <a:lnTo>
                    <a:pt x="87" y="332"/>
                  </a:lnTo>
                  <a:lnTo>
                    <a:pt x="82" y="327"/>
                  </a:lnTo>
                  <a:lnTo>
                    <a:pt x="71" y="316"/>
                  </a:lnTo>
                  <a:lnTo>
                    <a:pt x="66" y="309"/>
                  </a:lnTo>
                  <a:lnTo>
                    <a:pt x="59" y="303"/>
                  </a:lnTo>
                  <a:lnTo>
                    <a:pt x="49" y="291"/>
                  </a:lnTo>
                  <a:lnTo>
                    <a:pt x="39" y="275"/>
                  </a:lnTo>
                  <a:lnTo>
                    <a:pt x="36" y="267"/>
                  </a:lnTo>
                  <a:lnTo>
                    <a:pt x="31" y="259"/>
                  </a:lnTo>
                  <a:lnTo>
                    <a:pt x="30" y="252"/>
                  </a:lnTo>
                  <a:lnTo>
                    <a:pt x="28" y="244"/>
                  </a:lnTo>
                  <a:lnTo>
                    <a:pt x="25" y="236"/>
                  </a:lnTo>
                  <a:lnTo>
                    <a:pt x="23" y="228"/>
                  </a:lnTo>
                  <a:lnTo>
                    <a:pt x="21" y="219"/>
                  </a:lnTo>
                  <a:lnTo>
                    <a:pt x="20" y="211"/>
                  </a:lnTo>
                  <a:lnTo>
                    <a:pt x="20" y="193"/>
                  </a:lnTo>
                  <a:lnTo>
                    <a:pt x="0"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41" name="Rectangle 24"/>
            <p:cNvSpPr>
              <a:spLocks noChangeArrowheads="1"/>
            </p:cNvSpPr>
            <p:nvPr/>
          </p:nvSpPr>
          <p:spPr bwMode="auto">
            <a:xfrm>
              <a:off x="4174" y="2232"/>
              <a:ext cx="22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E/1</a:t>
              </a:r>
              <a:endParaRPr kumimoji="0" lang="en-US" altLang="tr-TR" b="1">
                <a:solidFill>
                  <a:srgbClr val="00FF00"/>
                </a:solidFill>
              </a:endParaRPr>
            </a:p>
          </p:txBody>
        </p:sp>
        <p:sp>
          <p:nvSpPr>
            <p:cNvPr id="188442" name="Freeform 25"/>
            <p:cNvSpPr>
              <a:spLocks/>
            </p:cNvSpPr>
            <p:nvPr/>
          </p:nvSpPr>
          <p:spPr bwMode="auto">
            <a:xfrm>
              <a:off x="4423" y="1610"/>
              <a:ext cx="718" cy="592"/>
            </a:xfrm>
            <a:custGeom>
              <a:avLst/>
              <a:gdLst>
                <a:gd name="T0" fmla="*/ 712 w 718"/>
                <a:gd name="T1" fmla="*/ 29 h 592"/>
                <a:gd name="T2" fmla="*/ 715 w 718"/>
                <a:gd name="T3" fmla="*/ 26 h 592"/>
                <a:gd name="T4" fmla="*/ 717 w 718"/>
                <a:gd name="T5" fmla="*/ 23 h 592"/>
                <a:gd name="T6" fmla="*/ 718 w 718"/>
                <a:gd name="T7" fmla="*/ 18 h 592"/>
                <a:gd name="T8" fmla="*/ 718 w 718"/>
                <a:gd name="T9" fmla="*/ 13 h 592"/>
                <a:gd name="T10" fmla="*/ 715 w 718"/>
                <a:gd name="T11" fmla="*/ 6 h 592"/>
                <a:gd name="T12" fmla="*/ 712 w 718"/>
                <a:gd name="T13" fmla="*/ 3 h 592"/>
                <a:gd name="T14" fmla="*/ 709 w 718"/>
                <a:gd name="T15" fmla="*/ 1 h 592"/>
                <a:gd name="T16" fmla="*/ 704 w 718"/>
                <a:gd name="T17" fmla="*/ 0 h 592"/>
                <a:gd name="T18" fmla="*/ 699 w 718"/>
                <a:gd name="T19" fmla="*/ 0 h 592"/>
                <a:gd name="T20" fmla="*/ 692 w 718"/>
                <a:gd name="T21" fmla="*/ 3 h 592"/>
                <a:gd name="T22" fmla="*/ 6 w 718"/>
                <a:gd name="T23" fmla="*/ 563 h 592"/>
                <a:gd name="T24" fmla="*/ 3 w 718"/>
                <a:gd name="T25" fmla="*/ 566 h 592"/>
                <a:gd name="T26" fmla="*/ 1 w 718"/>
                <a:gd name="T27" fmla="*/ 569 h 592"/>
                <a:gd name="T28" fmla="*/ 0 w 718"/>
                <a:gd name="T29" fmla="*/ 574 h 592"/>
                <a:gd name="T30" fmla="*/ 0 w 718"/>
                <a:gd name="T31" fmla="*/ 579 h 592"/>
                <a:gd name="T32" fmla="*/ 3 w 718"/>
                <a:gd name="T33" fmla="*/ 586 h 592"/>
                <a:gd name="T34" fmla="*/ 6 w 718"/>
                <a:gd name="T35" fmla="*/ 589 h 592"/>
                <a:gd name="T36" fmla="*/ 10 w 718"/>
                <a:gd name="T37" fmla="*/ 591 h 592"/>
                <a:gd name="T38" fmla="*/ 14 w 718"/>
                <a:gd name="T39" fmla="*/ 592 h 592"/>
                <a:gd name="T40" fmla="*/ 19 w 718"/>
                <a:gd name="T41" fmla="*/ 592 h 592"/>
                <a:gd name="T42" fmla="*/ 26 w 718"/>
                <a:gd name="T43" fmla="*/ 589 h 592"/>
                <a:gd name="T44" fmla="*/ 712 w 718"/>
                <a:gd name="T45" fmla="*/ 29 h 5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18" h="592">
                  <a:moveTo>
                    <a:pt x="712" y="29"/>
                  </a:moveTo>
                  <a:lnTo>
                    <a:pt x="715" y="26"/>
                  </a:lnTo>
                  <a:lnTo>
                    <a:pt x="717" y="23"/>
                  </a:lnTo>
                  <a:lnTo>
                    <a:pt x="718" y="18"/>
                  </a:lnTo>
                  <a:lnTo>
                    <a:pt x="718" y="13"/>
                  </a:lnTo>
                  <a:lnTo>
                    <a:pt x="715" y="6"/>
                  </a:lnTo>
                  <a:lnTo>
                    <a:pt x="712" y="3"/>
                  </a:lnTo>
                  <a:lnTo>
                    <a:pt x="709" y="1"/>
                  </a:lnTo>
                  <a:lnTo>
                    <a:pt x="704" y="0"/>
                  </a:lnTo>
                  <a:lnTo>
                    <a:pt x="699" y="0"/>
                  </a:lnTo>
                  <a:lnTo>
                    <a:pt x="692" y="3"/>
                  </a:lnTo>
                  <a:lnTo>
                    <a:pt x="6" y="563"/>
                  </a:lnTo>
                  <a:lnTo>
                    <a:pt x="3" y="566"/>
                  </a:lnTo>
                  <a:lnTo>
                    <a:pt x="1" y="569"/>
                  </a:lnTo>
                  <a:lnTo>
                    <a:pt x="0" y="574"/>
                  </a:lnTo>
                  <a:lnTo>
                    <a:pt x="0" y="579"/>
                  </a:lnTo>
                  <a:lnTo>
                    <a:pt x="3" y="586"/>
                  </a:lnTo>
                  <a:lnTo>
                    <a:pt x="6" y="589"/>
                  </a:lnTo>
                  <a:lnTo>
                    <a:pt x="10" y="591"/>
                  </a:lnTo>
                  <a:lnTo>
                    <a:pt x="14" y="592"/>
                  </a:lnTo>
                  <a:lnTo>
                    <a:pt x="19" y="592"/>
                  </a:lnTo>
                  <a:lnTo>
                    <a:pt x="26" y="589"/>
                  </a:lnTo>
                  <a:lnTo>
                    <a:pt x="71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43" name="Freeform 26"/>
            <p:cNvSpPr>
              <a:spLocks/>
            </p:cNvSpPr>
            <p:nvPr/>
          </p:nvSpPr>
          <p:spPr bwMode="auto">
            <a:xfrm>
              <a:off x="4249" y="1670"/>
              <a:ext cx="156" cy="463"/>
            </a:xfrm>
            <a:custGeom>
              <a:avLst/>
              <a:gdLst>
                <a:gd name="T0" fmla="*/ 0 w 156"/>
                <a:gd name="T1" fmla="*/ 442 h 463"/>
                <a:gd name="T2" fmla="*/ 0 w 156"/>
                <a:gd name="T3" fmla="*/ 450 h 463"/>
                <a:gd name="T4" fmla="*/ 2 w 156"/>
                <a:gd name="T5" fmla="*/ 455 h 463"/>
                <a:gd name="T6" fmla="*/ 8 w 156"/>
                <a:gd name="T7" fmla="*/ 462 h 463"/>
                <a:gd name="T8" fmla="*/ 12 w 156"/>
                <a:gd name="T9" fmla="*/ 463 h 463"/>
                <a:gd name="T10" fmla="*/ 20 w 156"/>
                <a:gd name="T11" fmla="*/ 463 h 463"/>
                <a:gd name="T12" fmla="*/ 25 w 156"/>
                <a:gd name="T13" fmla="*/ 462 h 463"/>
                <a:gd name="T14" fmla="*/ 31 w 156"/>
                <a:gd name="T15" fmla="*/ 455 h 463"/>
                <a:gd name="T16" fmla="*/ 33 w 156"/>
                <a:gd name="T17" fmla="*/ 452 h 463"/>
                <a:gd name="T18" fmla="*/ 156 w 156"/>
                <a:gd name="T19" fmla="*/ 22 h 463"/>
                <a:gd name="T20" fmla="*/ 156 w 156"/>
                <a:gd name="T21" fmla="*/ 13 h 463"/>
                <a:gd name="T22" fmla="*/ 154 w 156"/>
                <a:gd name="T23" fmla="*/ 8 h 463"/>
                <a:gd name="T24" fmla="*/ 147 w 156"/>
                <a:gd name="T25" fmla="*/ 2 h 463"/>
                <a:gd name="T26" fmla="*/ 144 w 156"/>
                <a:gd name="T27" fmla="*/ 0 h 463"/>
                <a:gd name="T28" fmla="*/ 136 w 156"/>
                <a:gd name="T29" fmla="*/ 0 h 463"/>
                <a:gd name="T30" fmla="*/ 131 w 156"/>
                <a:gd name="T31" fmla="*/ 2 h 463"/>
                <a:gd name="T32" fmla="*/ 125 w 156"/>
                <a:gd name="T33" fmla="*/ 8 h 463"/>
                <a:gd name="T34" fmla="*/ 123 w 156"/>
                <a:gd name="T35" fmla="*/ 12 h 463"/>
                <a:gd name="T36" fmla="*/ 0 w 156"/>
                <a:gd name="T37" fmla="*/ 442 h 4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6" h="463">
                  <a:moveTo>
                    <a:pt x="0" y="442"/>
                  </a:moveTo>
                  <a:lnTo>
                    <a:pt x="0" y="450"/>
                  </a:lnTo>
                  <a:lnTo>
                    <a:pt x="2" y="455"/>
                  </a:lnTo>
                  <a:lnTo>
                    <a:pt x="8" y="462"/>
                  </a:lnTo>
                  <a:lnTo>
                    <a:pt x="12" y="463"/>
                  </a:lnTo>
                  <a:lnTo>
                    <a:pt x="20" y="463"/>
                  </a:lnTo>
                  <a:lnTo>
                    <a:pt x="25" y="462"/>
                  </a:lnTo>
                  <a:lnTo>
                    <a:pt x="31" y="455"/>
                  </a:lnTo>
                  <a:lnTo>
                    <a:pt x="33" y="452"/>
                  </a:lnTo>
                  <a:lnTo>
                    <a:pt x="156" y="22"/>
                  </a:lnTo>
                  <a:lnTo>
                    <a:pt x="156" y="13"/>
                  </a:lnTo>
                  <a:lnTo>
                    <a:pt x="154" y="8"/>
                  </a:lnTo>
                  <a:lnTo>
                    <a:pt x="147" y="2"/>
                  </a:lnTo>
                  <a:lnTo>
                    <a:pt x="144" y="0"/>
                  </a:lnTo>
                  <a:lnTo>
                    <a:pt x="136" y="0"/>
                  </a:lnTo>
                  <a:lnTo>
                    <a:pt x="131" y="2"/>
                  </a:lnTo>
                  <a:lnTo>
                    <a:pt x="125" y="8"/>
                  </a:lnTo>
                  <a:lnTo>
                    <a:pt x="123" y="12"/>
                  </a:lnTo>
                  <a:lnTo>
                    <a:pt x="0" y="4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44" name="Freeform 27"/>
            <p:cNvSpPr>
              <a:spLocks/>
            </p:cNvSpPr>
            <p:nvPr/>
          </p:nvSpPr>
          <p:spPr bwMode="auto">
            <a:xfrm>
              <a:off x="2861" y="1695"/>
              <a:ext cx="1221" cy="726"/>
            </a:xfrm>
            <a:custGeom>
              <a:avLst/>
              <a:gdLst>
                <a:gd name="T0" fmla="*/ 1215 w 1221"/>
                <a:gd name="T1" fmla="*/ 668 h 726"/>
                <a:gd name="T2" fmla="*/ 1221 w 1221"/>
                <a:gd name="T3" fmla="*/ 658 h 726"/>
                <a:gd name="T4" fmla="*/ 1220 w 1221"/>
                <a:gd name="T5" fmla="*/ 650 h 726"/>
                <a:gd name="T6" fmla="*/ 1215 w 1221"/>
                <a:gd name="T7" fmla="*/ 641 h 726"/>
                <a:gd name="T8" fmla="*/ 1203 w 1221"/>
                <a:gd name="T9" fmla="*/ 638 h 726"/>
                <a:gd name="T10" fmla="*/ 1200 w 1221"/>
                <a:gd name="T11" fmla="*/ 638 h 726"/>
                <a:gd name="T12" fmla="*/ 1154 w 1221"/>
                <a:gd name="T13" fmla="*/ 654 h 726"/>
                <a:gd name="T14" fmla="*/ 1110 w 1221"/>
                <a:gd name="T15" fmla="*/ 664 h 726"/>
                <a:gd name="T16" fmla="*/ 1069 w 1221"/>
                <a:gd name="T17" fmla="*/ 676 h 726"/>
                <a:gd name="T18" fmla="*/ 1025 w 1221"/>
                <a:gd name="T19" fmla="*/ 684 h 726"/>
                <a:gd name="T20" fmla="*/ 984 w 1221"/>
                <a:gd name="T21" fmla="*/ 689 h 726"/>
                <a:gd name="T22" fmla="*/ 943 w 1221"/>
                <a:gd name="T23" fmla="*/ 694 h 726"/>
                <a:gd name="T24" fmla="*/ 841 w 1221"/>
                <a:gd name="T25" fmla="*/ 692 h 726"/>
                <a:gd name="T26" fmla="*/ 800 w 1221"/>
                <a:gd name="T27" fmla="*/ 689 h 726"/>
                <a:gd name="T28" fmla="*/ 761 w 1221"/>
                <a:gd name="T29" fmla="*/ 682 h 726"/>
                <a:gd name="T30" fmla="*/ 704 w 1221"/>
                <a:gd name="T31" fmla="*/ 669 h 726"/>
                <a:gd name="T32" fmla="*/ 666 w 1221"/>
                <a:gd name="T33" fmla="*/ 658 h 726"/>
                <a:gd name="T34" fmla="*/ 611 w 1221"/>
                <a:gd name="T35" fmla="*/ 636 h 726"/>
                <a:gd name="T36" fmla="*/ 573 w 1221"/>
                <a:gd name="T37" fmla="*/ 618 h 726"/>
                <a:gd name="T38" fmla="*/ 557 w 1221"/>
                <a:gd name="T39" fmla="*/ 610 h 726"/>
                <a:gd name="T40" fmla="*/ 501 w 1221"/>
                <a:gd name="T41" fmla="*/ 576 h 726"/>
                <a:gd name="T42" fmla="*/ 447 w 1221"/>
                <a:gd name="T43" fmla="*/ 540 h 726"/>
                <a:gd name="T44" fmla="*/ 378 w 1221"/>
                <a:gd name="T45" fmla="*/ 484 h 726"/>
                <a:gd name="T46" fmla="*/ 344 w 1221"/>
                <a:gd name="T47" fmla="*/ 452 h 726"/>
                <a:gd name="T48" fmla="*/ 311 w 1221"/>
                <a:gd name="T49" fmla="*/ 417 h 726"/>
                <a:gd name="T50" fmla="*/ 278 w 1221"/>
                <a:gd name="T51" fmla="*/ 381 h 726"/>
                <a:gd name="T52" fmla="*/ 213 w 1221"/>
                <a:gd name="T53" fmla="*/ 303 h 726"/>
                <a:gd name="T54" fmla="*/ 165 w 1221"/>
                <a:gd name="T55" fmla="*/ 235 h 726"/>
                <a:gd name="T56" fmla="*/ 134 w 1221"/>
                <a:gd name="T57" fmla="*/ 191 h 726"/>
                <a:gd name="T58" fmla="*/ 75 w 1221"/>
                <a:gd name="T59" fmla="*/ 90 h 726"/>
                <a:gd name="T60" fmla="*/ 46 w 1221"/>
                <a:gd name="T61" fmla="*/ 36 h 726"/>
                <a:gd name="T62" fmla="*/ 28 w 1221"/>
                <a:gd name="T63" fmla="*/ 5 h 726"/>
                <a:gd name="T64" fmla="*/ 21 w 1221"/>
                <a:gd name="T65" fmla="*/ 0 h 726"/>
                <a:gd name="T66" fmla="*/ 8 w 1221"/>
                <a:gd name="T67" fmla="*/ 1 h 726"/>
                <a:gd name="T68" fmla="*/ 3 w 1221"/>
                <a:gd name="T69" fmla="*/ 8 h 726"/>
                <a:gd name="T70" fmla="*/ 0 w 1221"/>
                <a:gd name="T71" fmla="*/ 19 h 726"/>
                <a:gd name="T72" fmla="*/ 16 w 1221"/>
                <a:gd name="T73" fmla="*/ 52 h 726"/>
                <a:gd name="T74" fmla="*/ 46 w 1221"/>
                <a:gd name="T75" fmla="*/ 106 h 726"/>
                <a:gd name="T76" fmla="*/ 93 w 1221"/>
                <a:gd name="T77" fmla="*/ 183 h 726"/>
                <a:gd name="T78" fmla="*/ 124 w 1221"/>
                <a:gd name="T79" fmla="*/ 232 h 726"/>
                <a:gd name="T80" fmla="*/ 172 w 1221"/>
                <a:gd name="T81" fmla="*/ 301 h 726"/>
                <a:gd name="T82" fmla="*/ 203 w 1221"/>
                <a:gd name="T83" fmla="*/ 344 h 726"/>
                <a:gd name="T84" fmla="*/ 270 w 1221"/>
                <a:gd name="T85" fmla="*/ 422 h 726"/>
                <a:gd name="T86" fmla="*/ 304 w 1221"/>
                <a:gd name="T87" fmla="*/ 458 h 726"/>
                <a:gd name="T88" fmla="*/ 339 w 1221"/>
                <a:gd name="T89" fmla="*/ 491 h 726"/>
                <a:gd name="T90" fmla="*/ 411 w 1221"/>
                <a:gd name="T91" fmla="*/ 553 h 726"/>
                <a:gd name="T92" fmla="*/ 465 w 1221"/>
                <a:gd name="T93" fmla="*/ 592 h 726"/>
                <a:gd name="T94" fmla="*/ 521 w 1221"/>
                <a:gd name="T95" fmla="*/ 628 h 726"/>
                <a:gd name="T96" fmla="*/ 542 w 1221"/>
                <a:gd name="T97" fmla="*/ 640 h 726"/>
                <a:gd name="T98" fmla="*/ 578 w 1221"/>
                <a:gd name="T99" fmla="*/ 658 h 726"/>
                <a:gd name="T100" fmla="*/ 616 w 1221"/>
                <a:gd name="T101" fmla="*/ 674 h 726"/>
                <a:gd name="T102" fmla="*/ 674 w 1221"/>
                <a:gd name="T103" fmla="*/ 694 h 726"/>
                <a:gd name="T104" fmla="*/ 735 w 1221"/>
                <a:gd name="T105" fmla="*/ 712 h 726"/>
                <a:gd name="T106" fmla="*/ 776 w 1221"/>
                <a:gd name="T107" fmla="*/ 718 h 726"/>
                <a:gd name="T108" fmla="*/ 817 w 1221"/>
                <a:gd name="T109" fmla="*/ 723 h 726"/>
                <a:gd name="T110" fmla="*/ 859 w 1221"/>
                <a:gd name="T111" fmla="*/ 726 h 726"/>
                <a:gd name="T112" fmla="*/ 966 w 1221"/>
                <a:gd name="T113" fmla="*/ 725 h 726"/>
                <a:gd name="T114" fmla="*/ 1008 w 1221"/>
                <a:gd name="T115" fmla="*/ 720 h 726"/>
                <a:gd name="T116" fmla="*/ 1053 w 1221"/>
                <a:gd name="T117" fmla="*/ 712 h 726"/>
                <a:gd name="T118" fmla="*/ 1098 w 1221"/>
                <a:gd name="T119" fmla="*/ 704 h 726"/>
                <a:gd name="T120" fmla="*/ 1143 w 1221"/>
                <a:gd name="T121" fmla="*/ 692 h 726"/>
                <a:gd name="T122" fmla="*/ 1187 w 1221"/>
                <a:gd name="T123" fmla="*/ 677 h 726"/>
                <a:gd name="T124" fmla="*/ 1210 w 1221"/>
                <a:gd name="T125" fmla="*/ 669 h 7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1" h="726">
                  <a:moveTo>
                    <a:pt x="1210" y="669"/>
                  </a:moveTo>
                  <a:lnTo>
                    <a:pt x="1215" y="668"/>
                  </a:lnTo>
                  <a:lnTo>
                    <a:pt x="1218" y="664"/>
                  </a:lnTo>
                  <a:lnTo>
                    <a:pt x="1221" y="658"/>
                  </a:lnTo>
                  <a:lnTo>
                    <a:pt x="1221" y="653"/>
                  </a:lnTo>
                  <a:lnTo>
                    <a:pt x="1220" y="650"/>
                  </a:lnTo>
                  <a:lnTo>
                    <a:pt x="1218" y="645"/>
                  </a:lnTo>
                  <a:lnTo>
                    <a:pt x="1215" y="641"/>
                  </a:lnTo>
                  <a:lnTo>
                    <a:pt x="1208" y="638"/>
                  </a:lnTo>
                  <a:lnTo>
                    <a:pt x="1203" y="638"/>
                  </a:lnTo>
                  <a:lnTo>
                    <a:pt x="1200" y="640"/>
                  </a:lnTo>
                  <a:lnTo>
                    <a:pt x="1200" y="638"/>
                  </a:lnTo>
                  <a:lnTo>
                    <a:pt x="1177" y="645"/>
                  </a:lnTo>
                  <a:lnTo>
                    <a:pt x="1154" y="654"/>
                  </a:lnTo>
                  <a:lnTo>
                    <a:pt x="1133" y="659"/>
                  </a:lnTo>
                  <a:lnTo>
                    <a:pt x="1110" y="664"/>
                  </a:lnTo>
                  <a:lnTo>
                    <a:pt x="1089" y="671"/>
                  </a:lnTo>
                  <a:lnTo>
                    <a:pt x="1069" y="676"/>
                  </a:lnTo>
                  <a:lnTo>
                    <a:pt x="1046" y="679"/>
                  </a:lnTo>
                  <a:lnTo>
                    <a:pt x="1025" y="684"/>
                  </a:lnTo>
                  <a:lnTo>
                    <a:pt x="1005" y="687"/>
                  </a:lnTo>
                  <a:lnTo>
                    <a:pt x="984" y="689"/>
                  </a:lnTo>
                  <a:lnTo>
                    <a:pt x="963" y="692"/>
                  </a:lnTo>
                  <a:lnTo>
                    <a:pt x="943" y="694"/>
                  </a:lnTo>
                  <a:lnTo>
                    <a:pt x="859" y="694"/>
                  </a:lnTo>
                  <a:lnTo>
                    <a:pt x="841" y="692"/>
                  </a:lnTo>
                  <a:lnTo>
                    <a:pt x="820" y="690"/>
                  </a:lnTo>
                  <a:lnTo>
                    <a:pt x="800" y="689"/>
                  </a:lnTo>
                  <a:lnTo>
                    <a:pt x="782" y="686"/>
                  </a:lnTo>
                  <a:lnTo>
                    <a:pt x="761" y="682"/>
                  </a:lnTo>
                  <a:lnTo>
                    <a:pt x="742" y="679"/>
                  </a:lnTo>
                  <a:lnTo>
                    <a:pt x="704" y="669"/>
                  </a:lnTo>
                  <a:lnTo>
                    <a:pt x="684" y="664"/>
                  </a:lnTo>
                  <a:lnTo>
                    <a:pt x="666" y="658"/>
                  </a:lnTo>
                  <a:lnTo>
                    <a:pt x="629" y="645"/>
                  </a:lnTo>
                  <a:lnTo>
                    <a:pt x="611" y="636"/>
                  </a:lnTo>
                  <a:lnTo>
                    <a:pt x="591" y="628"/>
                  </a:lnTo>
                  <a:lnTo>
                    <a:pt x="573" y="618"/>
                  </a:lnTo>
                  <a:lnTo>
                    <a:pt x="555" y="610"/>
                  </a:lnTo>
                  <a:lnTo>
                    <a:pt x="557" y="610"/>
                  </a:lnTo>
                  <a:lnTo>
                    <a:pt x="537" y="599"/>
                  </a:lnTo>
                  <a:lnTo>
                    <a:pt x="501" y="576"/>
                  </a:lnTo>
                  <a:lnTo>
                    <a:pt x="481" y="566"/>
                  </a:lnTo>
                  <a:lnTo>
                    <a:pt x="447" y="540"/>
                  </a:lnTo>
                  <a:lnTo>
                    <a:pt x="431" y="527"/>
                  </a:lnTo>
                  <a:lnTo>
                    <a:pt x="378" y="484"/>
                  </a:lnTo>
                  <a:lnTo>
                    <a:pt x="362" y="468"/>
                  </a:lnTo>
                  <a:lnTo>
                    <a:pt x="344" y="452"/>
                  </a:lnTo>
                  <a:lnTo>
                    <a:pt x="327" y="435"/>
                  </a:lnTo>
                  <a:lnTo>
                    <a:pt x="311" y="417"/>
                  </a:lnTo>
                  <a:lnTo>
                    <a:pt x="293" y="399"/>
                  </a:lnTo>
                  <a:lnTo>
                    <a:pt x="278" y="381"/>
                  </a:lnTo>
                  <a:lnTo>
                    <a:pt x="229" y="324"/>
                  </a:lnTo>
                  <a:lnTo>
                    <a:pt x="213" y="303"/>
                  </a:lnTo>
                  <a:lnTo>
                    <a:pt x="198" y="281"/>
                  </a:lnTo>
                  <a:lnTo>
                    <a:pt x="165" y="235"/>
                  </a:lnTo>
                  <a:lnTo>
                    <a:pt x="151" y="213"/>
                  </a:lnTo>
                  <a:lnTo>
                    <a:pt x="134" y="191"/>
                  </a:lnTo>
                  <a:lnTo>
                    <a:pt x="105" y="142"/>
                  </a:lnTo>
                  <a:lnTo>
                    <a:pt x="75" y="90"/>
                  </a:lnTo>
                  <a:lnTo>
                    <a:pt x="61" y="62"/>
                  </a:lnTo>
                  <a:lnTo>
                    <a:pt x="46" y="36"/>
                  </a:lnTo>
                  <a:lnTo>
                    <a:pt x="31" y="8"/>
                  </a:lnTo>
                  <a:lnTo>
                    <a:pt x="28" y="5"/>
                  </a:lnTo>
                  <a:lnTo>
                    <a:pt x="25" y="3"/>
                  </a:lnTo>
                  <a:lnTo>
                    <a:pt x="21" y="0"/>
                  </a:lnTo>
                  <a:lnTo>
                    <a:pt x="13" y="0"/>
                  </a:lnTo>
                  <a:lnTo>
                    <a:pt x="8" y="1"/>
                  </a:lnTo>
                  <a:lnTo>
                    <a:pt x="5" y="5"/>
                  </a:lnTo>
                  <a:lnTo>
                    <a:pt x="3" y="8"/>
                  </a:lnTo>
                  <a:lnTo>
                    <a:pt x="0" y="11"/>
                  </a:lnTo>
                  <a:lnTo>
                    <a:pt x="0" y="19"/>
                  </a:lnTo>
                  <a:lnTo>
                    <a:pt x="2" y="24"/>
                  </a:lnTo>
                  <a:lnTo>
                    <a:pt x="16" y="52"/>
                  </a:lnTo>
                  <a:lnTo>
                    <a:pt x="31" y="78"/>
                  </a:lnTo>
                  <a:lnTo>
                    <a:pt x="46" y="106"/>
                  </a:lnTo>
                  <a:lnTo>
                    <a:pt x="75" y="159"/>
                  </a:lnTo>
                  <a:lnTo>
                    <a:pt x="93" y="183"/>
                  </a:lnTo>
                  <a:lnTo>
                    <a:pt x="108" y="208"/>
                  </a:lnTo>
                  <a:lnTo>
                    <a:pt x="124" y="232"/>
                  </a:lnTo>
                  <a:lnTo>
                    <a:pt x="139" y="255"/>
                  </a:lnTo>
                  <a:lnTo>
                    <a:pt x="172" y="301"/>
                  </a:lnTo>
                  <a:lnTo>
                    <a:pt x="187" y="322"/>
                  </a:lnTo>
                  <a:lnTo>
                    <a:pt x="203" y="344"/>
                  </a:lnTo>
                  <a:lnTo>
                    <a:pt x="252" y="404"/>
                  </a:lnTo>
                  <a:lnTo>
                    <a:pt x="270" y="422"/>
                  </a:lnTo>
                  <a:lnTo>
                    <a:pt x="288" y="440"/>
                  </a:lnTo>
                  <a:lnTo>
                    <a:pt x="304" y="458"/>
                  </a:lnTo>
                  <a:lnTo>
                    <a:pt x="321" y="474"/>
                  </a:lnTo>
                  <a:lnTo>
                    <a:pt x="339" y="491"/>
                  </a:lnTo>
                  <a:lnTo>
                    <a:pt x="355" y="507"/>
                  </a:lnTo>
                  <a:lnTo>
                    <a:pt x="411" y="553"/>
                  </a:lnTo>
                  <a:lnTo>
                    <a:pt x="427" y="566"/>
                  </a:lnTo>
                  <a:lnTo>
                    <a:pt x="465" y="592"/>
                  </a:lnTo>
                  <a:lnTo>
                    <a:pt x="485" y="605"/>
                  </a:lnTo>
                  <a:lnTo>
                    <a:pt x="521" y="628"/>
                  </a:lnTo>
                  <a:lnTo>
                    <a:pt x="540" y="640"/>
                  </a:lnTo>
                  <a:lnTo>
                    <a:pt x="542" y="640"/>
                  </a:lnTo>
                  <a:lnTo>
                    <a:pt x="560" y="648"/>
                  </a:lnTo>
                  <a:lnTo>
                    <a:pt x="578" y="658"/>
                  </a:lnTo>
                  <a:lnTo>
                    <a:pt x="597" y="666"/>
                  </a:lnTo>
                  <a:lnTo>
                    <a:pt x="616" y="674"/>
                  </a:lnTo>
                  <a:lnTo>
                    <a:pt x="656" y="687"/>
                  </a:lnTo>
                  <a:lnTo>
                    <a:pt x="674" y="694"/>
                  </a:lnTo>
                  <a:lnTo>
                    <a:pt x="694" y="702"/>
                  </a:lnTo>
                  <a:lnTo>
                    <a:pt x="735" y="712"/>
                  </a:lnTo>
                  <a:lnTo>
                    <a:pt x="755" y="715"/>
                  </a:lnTo>
                  <a:lnTo>
                    <a:pt x="776" y="718"/>
                  </a:lnTo>
                  <a:lnTo>
                    <a:pt x="797" y="722"/>
                  </a:lnTo>
                  <a:lnTo>
                    <a:pt x="817" y="723"/>
                  </a:lnTo>
                  <a:lnTo>
                    <a:pt x="838" y="725"/>
                  </a:lnTo>
                  <a:lnTo>
                    <a:pt x="859" y="726"/>
                  </a:lnTo>
                  <a:lnTo>
                    <a:pt x="943" y="726"/>
                  </a:lnTo>
                  <a:lnTo>
                    <a:pt x="966" y="725"/>
                  </a:lnTo>
                  <a:lnTo>
                    <a:pt x="987" y="722"/>
                  </a:lnTo>
                  <a:lnTo>
                    <a:pt x="1008" y="720"/>
                  </a:lnTo>
                  <a:lnTo>
                    <a:pt x="1031" y="717"/>
                  </a:lnTo>
                  <a:lnTo>
                    <a:pt x="1053" y="712"/>
                  </a:lnTo>
                  <a:lnTo>
                    <a:pt x="1075" y="708"/>
                  </a:lnTo>
                  <a:lnTo>
                    <a:pt x="1098" y="704"/>
                  </a:lnTo>
                  <a:lnTo>
                    <a:pt x="1120" y="697"/>
                  </a:lnTo>
                  <a:lnTo>
                    <a:pt x="1143" y="692"/>
                  </a:lnTo>
                  <a:lnTo>
                    <a:pt x="1164" y="684"/>
                  </a:lnTo>
                  <a:lnTo>
                    <a:pt x="1187" y="677"/>
                  </a:lnTo>
                  <a:lnTo>
                    <a:pt x="1210" y="671"/>
                  </a:lnTo>
                  <a:lnTo>
                    <a:pt x="1210" y="6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45" name="Rectangle 28"/>
            <p:cNvSpPr>
              <a:spLocks noChangeArrowheads="1"/>
            </p:cNvSpPr>
            <p:nvPr/>
          </p:nvSpPr>
          <p:spPr bwMode="auto">
            <a:xfrm>
              <a:off x="2977" y="960"/>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0</a:t>
              </a:r>
              <a:endParaRPr kumimoji="0" lang="en-US" altLang="tr-TR" b="1">
                <a:solidFill>
                  <a:srgbClr val="00FF00"/>
                </a:solidFill>
              </a:endParaRPr>
            </a:p>
          </p:txBody>
        </p:sp>
        <p:sp>
          <p:nvSpPr>
            <p:cNvPr id="188446" name="Rectangle 29"/>
            <p:cNvSpPr>
              <a:spLocks noChangeArrowheads="1"/>
            </p:cNvSpPr>
            <p:nvPr/>
          </p:nvSpPr>
          <p:spPr bwMode="auto">
            <a:xfrm>
              <a:off x="4757" y="1266"/>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0</a:t>
              </a:r>
              <a:endParaRPr kumimoji="0" lang="en-US" altLang="tr-TR" b="1">
                <a:solidFill>
                  <a:srgbClr val="00FF00"/>
                </a:solidFill>
              </a:endParaRPr>
            </a:p>
          </p:txBody>
        </p:sp>
        <p:sp>
          <p:nvSpPr>
            <p:cNvPr id="188447" name="Rectangle 30"/>
            <p:cNvSpPr>
              <a:spLocks noChangeArrowheads="1"/>
            </p:cNvSpPr>
            <p:nvPr/>
          </p:nvSpPr>
          <p:spPr bwMode="auto">
            <a:xfrm>
              <a:off x="3683" y="2187"/>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0</a:t>
              </a:r>
              <a:endParaRPr kumimoji="0" lang="en-US" altLang="tr-TR" b="1">
                <a:solidFill>
                  <a:srgbClr val="00FF00"/>
                </a:solidFill>
              </a:endParaRPr>
            </a:p>
          </p:txBody>
        </p:sp>
        <p:sp>
          <p:nvSpPr>
            <p:cNvPr id="188448" name="Rectangle 31"/>
            <p:cNvSpPr>
              <a:spLocks noChangeArrowheads="1"/>
            </p:cNvSpPr>
            <p:nvPr/>
          </p:nvSpPr>
          <p:spPr bwMode="auto">
            <a:xfrm>
              <a:off x="3959" y="1328"/>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1</a:t>
              </a:r>
              <a:endParaRPr kumimoji="0" lang="en-US" altLang="tr-TR" b="1">
                <a:solidFill>
                  <a:srgbClr val="00FF00"/>
                </a:solidFill>
              </a:endParaRPr>
            </a:p>
          </p:txBody>
        </p:sp>
        <p:sp>
          <p:nvSpPr>
            <p:cNvPr id="188449" name="Rectangle 32"/>
            <p:cNvSpPr>
              <a:spLocks noChangeArrowheads="1"/>
            </p:cNvSpPr>
            <p:nvPr/>
          </p:nvSpPr>
          <p:spPr bwMode="auto">
            <a:xfrm>
              <a:off x="3192" y="1328"/>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1</a:t>
              </a:r>
              <a:endParaRPr kumimoji="0" lang="en-US" altLang="tr-TR" b="1">
                <a:solidFill>
                  <a:srgbClr val="00FF00"/>
                </a:solidFill>
              </a:endParaRPr>
            </a:p>
          </p:txBody>
        </p:sp>
        <p:sp>
          <p:nvSpPr>
            <p:cNvPr id="188450" name="Rectangle 33"/>
            <p:cNvSpPr>
              <a:spLocks noChangeArrowheads="1"/>
            </p:cNvSpPr>
            <p:nvPr/>
          </p:nvSpPr>
          <p:spPr bwMode="auto">
            <a:xfrm>
              <a:off x="4603" y="960"/>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1</a:t>
              </a:r>
              <a:endParaRPr kumimoji="0" lang="en-US" altLang="tr-TR" b="1">
                <a:solidFill>
                  <a:srgbClr val="00FF00"/>
                </a:solidFill>
              </a:endParaRPr>
            </a:p>
          </p:txBody>
        </p:sp>
        <p:sp>
          <p:nvSpPr>
            <p:cNvPr id="188451" name="Rectangle 34"/>
            <p:cNvSpPr>
              <a:spLocks noChangeArrowheads="1"/>
            </p:cNvSpPr>
            <p:nvPr/>
          </p:nvSpPr>
          <p:spPr bwMode="auto">
            <a:xfrm>
              <a:off x="4788" y="1911"/>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1</a:t>
              </a:r>
              <a:endParaRPr kumimoji="0" lang="en-US" altLang="tr-TR" b="1">
                <a:solidFill>
                  <a:srgbClr val="00FF00"/>
                </a:solidFill>
              </a:endParaRPr>
            </a:p>
          </p:txBody>
        </p:sp>
        <p:sp>
          <p:nvSpPr>
            <p:cNvPr id="188452" name="Rectangle 35"/>
            <p:cNvSpPr>
              <a:spLocks noChangeArrowheads="1"/>
            </p:cNvSpPr>
            <p:nvPr/>
          </p:nvSpPr>
          <p:spPr bwMode="auto">
            <a:xfrm>
              <a:off x="4143" y="1819"/>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1</a:t>
              </a:r>
              <a:endParaRPr kumimoji="0" lang="en-US" altLang="tr-TR" b="1">
                <a:solidFill>
                  <a:srgbClr val="00FF00"/>
                </a:solidFill>
              </a:endParaRPr>
            </a:p>
          </p:txBody>
        </p:sp>
        <p:sp>
          <p:nvSpPr>
            <p:cNvPr id="188453" name="Rectangle 36"/>
            <p:cNvSpPr>
              <a:spLocks noChangeArrowheads="1"/>
            </p:cNvSpPr>
            <p:nvPr/>
          </p:nvSpPr>
          <p:spPr bwMode="auto">
            <a:xfrm>
              <a:off x="3314" y="1819"/>
              <a:ext cx="8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solidFill>
                    <a:srgbClr val="000000"/>
                  </a:solidFill>
                  <a:latin typeface="Swiss 721 SWA" charset="0"/>
                </a:rPr>
                <a:t>0</a:t>
              </a:r>
              <a:endParaRPr kumimoji="0" lang="en-US" altLang="tr-TR" b="1">
                <a:solidFill>
                  <a:srgbClr val="00FF00"/>
                </a:solidFill>
              </a:endParaRPr>
            </a:p>
          </p:txBody>
        </p:sp>
        <p:sp>
          <p:nvSpPr>
            <p:cNvPr id="188454" name="Freeform 37"/>
            <p:cNvSpPr>
              <a:spLocks/>
            </p:cNvSpPr>
            <p:nvPr/>
          </p:nvSpPr>
          <p:spPr bwMode="auto">
            <a:xfrm>
              <a:off x="2647" y="1217"/>
              <a:ext cx="131" cy="100"/>
            </a:xfrm>
            <a:custGeom>
              <a:avLst/>
              <a:gdLst>
                <a:gd name="T0" fmla="*/ 104 w 131"/>
                <a:gd name="T1" fmla="*/ 97 h 100"/>
                <a:gd name="T2" fmla="*/ 109 w 131"/>
                <a:gd name="T3" fmla="*/ 98 h 100"/>
                <a:gd name="T4" fmla="*/ 113 w 131"/>
                <a:gd name="T5" fmla="*/ 100 h 100"/>
                <a:gd name="T6" fmla="*/ 117 w 131"/>
                <a:gd name="T7" fmla="*/ 100 h 100"/>
                <a:gd name="T8" fmla="*/ 121 w 131"/>
                <a:gd name="T9" fmla="*/ 98 h 100"/>
                <a:gd name="T10" fmla="*/ 126 w 131"/>
                <a:gd name="T11" fmla="*/ 97 h 100"/>
                <a:gd name="T12" fmla="*/ 127 w 131"/>
                <a:gd name="T13" fmla="*/ 93 h 100"/>
                <a:gd name="T14" fmla="*/ 129 w 131"/>
                <a:gd name="T15" fmla="*/ 88 h 100"/>
                <a:gd name="T16" fmla="*/ 131 w 131"/>
                <a:gd name="T17" fmla="*/ 85 h 100"/>
                <a:gd name="T18" fmla="*/ 131 w 131"/>
                <a:gd name="T19" fmla="*/ 80 h 100"/>
                <a:gd name="T20" fmla="*/ 129 w 131"/>
                <a:gd name="T21" fmla="*/ 77 h 100"/>
                <a:gd name="T22" fmla="*/ 127 w 131"/>
                <a:gd name="T23" fmla="*/ 72 h 100"/>
                <a:gd name="T24" fmla="*/ 124 w 131"/>
                <a:gd name="T25" fmla="*/ 70 h 100"/>
                <a:gd name="T26" fmla="*/ 26 w 131"/>
                <a:gd name="T27" fmla="*/ 3 h 100"/>
                <a:gd name="T28" fmla="*/ 21 w 131"/>
                <a:gd name="T29" fmla="*/ 2 h 100"/>
                <a:gd name="T30" fmla="*/ 18 w 131"/>
                <a:gd name="T31" fmla="*/ 0 h 100"/>
                <a:gd name="T32" fmla="*/ 13 w 131"/>
                <a:gd name="T33" fmla="*/ 0 h 100"/>
                <a:gd name="T34" fmla="*/ 9 w 131"/>
                <a:gd name="T35" fmla="*/ 2 h 100"/>
                <a:gd name="T36" fmla="*/ 4 w 131"/>
                <a:gd name="T37" fmla="*/ 3 h 100"/>
                <a:gd name="T38" fmla="*/ 3 w 131"/>
                <a:gd name="T39" fmla="*/ 6 h 100"/>
                <a:gd name="T40" fmla="*/ 1 w 131"/>
                <a:gd name="T41" fmla="*/ 11 h 100"/>
                <a:gd name="T42" fmla="*/ 0 w 131"/>
                <a:gd name="T43" fmla="*/ 15 h 100"/>
                <a:gd name="T44" fmla="*/ 0 w 131"/>
                <a:gd name="T45" fmla="*/ 20 h 100"/>
                <a:gd name="T46" fmla="*/ 1 w 131"/>
                <a:gd name="T47" fmla="*/ 23 h 100"/>
                <a:gd name="T48" fmla="*/ 3 w 131"/>
                <a:gd name="T49" fmla="*/ 28 h 100"/>
                <a:gd name="T50" fmla="*/ 6 w 131"/>
                <a:gd name="T51" fmla="*/ 29 h 100"/>
                <a:gd name="T52" fmla="*/ 104 w 131"/>
                <a:gd name="T53" fmla="*/ 97 h 1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1" h="100">
                  <a:moveTo>
                    <a:pt x="104" y="97"/>
                  </a:moveTo>
                  <a:lnTo>
                    <a:pt x="109" y="98"/>
                  </a:lnTo>
                  <a:lnTo>
                    <a:pt x="113" y="100"/>
                  </a:lnTo>
                  <a:lnTo>
                    <a:pt x="117" y="100"/>
                  </a:lnTo>
                  <a:lnTo>
                    <a:pt x="121" y="98"/>
                  </a:lnTo>
                  <a:lnTo>
                    <a:pt x="126" y="97"/>
                  </a:lnTo>
                  <a:lnTo>
                    <a:pt x="127" y="93"/>
                  </a:lnTo>
                  <a:lnTo>
                    <a:pt x="129" y="88"/>
                  </a:lnTo>
                  <a:lnTo>
                    <a:pt x="131" y="85"/>
                  </a:lnTo>
                  <a:lnTo>
                    <a:pt x="131" y="80"/>
                  </a:lnTo>
                  <a:lnTo>
                    <a:pt x="129" y="77"/>
                  </a:lnTo>
                  <a:lnTo>
                    <a:pt x="127" y="72"/>
                  </a:lnTo>
                  <a:lnTo>
                    <a:pt x="124" y="70"/>
                  </a:lnTo>
                  <a:lnTo>
                    <a:pt x="26" y="3"/>
                  </a:lnTo>
                  <a:lnTo>
                    <a:pt x="21" y="2"/>
                  </a:lnTo>
                  <a:lnTo>
                    <a:pt x="18" y="0"/>
                  </a:lnTo>
                  <a:lnTo>
                    <a:pt x="13" y="0"/>
                  </a:lnTo>
                  <a:lnTo>
                    <a:pt x="9" y="2"/>
                  </a:lnTo>
                  <a:lnTo>
                    <a:pt x="4" y="3"/>
                  </a:lnTo>
                  <a:lnTo>
                    <a:pt x="3" y="6"/>
                  </a:lnTo>
                  <a:lnTo>
                    <a:pt x="1" y="11"/>
                  </a:lnTo>
                  <a:lnTo>
                    <a:pt x="0" y="15"/>
                  </a:lnTo>
                  <a:lnTo>
                    <a:pt x="0" y="20"/>
                  </a:lnTo>
                  <a:lnTo>
                    <a:pt x="1" y="23"/>
                  </a:lnTo>
                  <a:lnTo>
                    <a:pt x="3" y="28"/>
                  </a:lnTo>
                  <a:lnTo>
                    <a:pt x="6" y="29"/>
                  </a:lnTo>
                  <a:lnTo>
                    <a:pt x="104"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55" name="Freeform 38"/>
            <p:cNvSpPr>
              <a:spLocks/>
            </p:cNvSpPr>
            <p:nvPr/>
          </p:nvSpPr>
          <p:spPr bwMode="auto">
            <a:xfrm>
              <a:off x="2730" y="1161"/>
              <a:ext cx="70" cy="156"/>
            </a:xfrm>
            <a:custGeom>
              <a:avLst/>
              <a:gdLst>
                <a:gd name="T0" fmla="*/ 0 w 70"/>
                <a:gd name="T1" fmla="*/ 135 h 156"/>
                <a:gd name="T2" fmla="*/ 0 w 70"/>
                <a:gd name="T3" fmla="*/ 143 h 156"/>
                <a:gd name="T4" fmla="*/ 2 w 70"/>
                <a:gd name="T5" fmla="*/ 148 h 156"/>
                <a:gd name="T6" fmla="*/ 5 w 70"/>
                <a:gd name="T7" fmla="*/ 151 h 156"/>
                <a:gd name="T8" fmla="*/ 8 w 70"/>
                <a:gd name="T9" fmla="*/ 153 h 156"/>
                <a:gd name="T10" fmla="*/ 11 w 70"/>
                <a:gd name="T11" fmla="*/ 156 h 156"/>
                <a:gd name="T12" fmla="*/ 20 w 70"/>
                <a:gd name="T13" fmla="*/ 156 h 156"/>
                <a:gd name="T14" fmla="*/ 25 w 70"/>
                <a:gd name="T15" fmla="*/ 154 h 156"/>
                <a:gd name="T16" fmla="*/ 28 w 70"/>
                <a:gd name="T17" fmla="*/ 151 h 156"/>
                <a:gd name="T18" fmla="*/ 30 w 70"/>
                <a:gd name="T19" fmla="*/ 148 h 156"/>
                <a:gd name="T20" fmla="*/ 33 w 70"/>
                <a:gd name="T21" fmla="*/ 144 h 156"/>
                <a:gd name="T22" fmla="*/ 70 w 70"/>
                <a:gd name="T23" fmla="*/ 22 h 156"/>
                <a:gd name="T24" fmla="*/ 70 w 70"/>
                <a:gd name="T25" fmla="*/ 13 h 156"/>
                <a:gd name="T26" fmla="*/ 69 w 70"/>
                <a:gd name="T27" fmla="*/ 8 h 156"/>
                <a:gd name="T28" fmla="*/ 66 w 70"/>
                <a:gd name="T29" fmla="*/ 5 h 156"/>
                <a:gd name="T30" fmla="*/ 62 w 70"/>
                <a:gd name="T31" fmla="*/ 4 h 156"/>
                <a:gd name="T32" fmla="*/ 59 w 70"/>
                <a:gd name="T33" fmla="*/ 0 h 156"/>
                <a:gd name="T34" fmla="*/ 51 w 70"/>
                <a:gd name="T35" fmla="*/ 0 h 156"/>
                <a:gd name="T36" fmla="*/ 46 w 70"/>
                <a:gd name="T37" fmla="*/ 2 h 156"/>
                <a:gd name="T38" fmla="*/ 43 w 70"/>
                <a:gd name="T39" fmla="*/ 5 h 156"/>
                <a:gd name="T40" fmla="*/ 41 w 70"/>
                <a:gd name="T41" fmla="*/ 8 h 156"/>
                <a:gd name="T42" fmla="*/ 38 w 70"/>
                <a:gd name="T43" fmla="*/ 12 h 156"/>
                <a:gd name="T44" fmla="*/ 0 w 70"/>
                <a:gd name="T45" fmla="*/ 135 h 1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0" h="156">
                  <a:moveTo>
                    <a:pt x="0" y="135"/>
                  </a:moveTo>
                  <a:lnTo>
                    <a:pt x="0" y="143"/>
                  </a:lnTo>
                  <a:lnTo>
                    <a:pt x="2" y="148"/>
                  </a:lnTo>
                  <a:lnTo>
                    <a:pt x="5" y="151"/>
                  </a:lnTo>
                  <a:lnTo>
                    <a:pt x="8" y="153"/>
                  </a:lnTo>
                  <a:lnTo>
                    <a:pt x="11" y="156"/>
                  </a:lnTo>
                  <a:lnTo>
                    <a:pt x="20" y="156"/>
                  </a:lnTo>
                  <a:lnTo>
                    <a:pt x="25" y="154"/>
                  </a:lnTo>
                  <a:lnTo>
                    <a:pt x="28" y="151"/>
                  </a:lnTo>
                  <a:lnTo>
                    <a:pt x="30" y="148"/>
                  </a:lnTo>
                  <a:lnTo>
                    <a:pt x="33" y="144"/>
                  </a:lnTo>
                  <a:lnTo>
                    <a:pt x="70" y="22"/>
                  </a:lnTo>
                  <a:lnTo>
                    <a:pt x="70" y="13"/>
                  </a:lnTo>
                  <a:lnTo>
                    <a:pt x="69" y="8"/>
                  </a:lnTo>
                  <a:lnTo>
                    <a:pt x="66" y="5"/>
                  </a:lnTo>
                  <a:lnTo>
                    <a:pt x="62" y="4"/>
                  </a:lnTo>
                  <a:lnTo>
                    <a:pt x="59" y="0"/>
                  </a:lnTo>
                  <a:lnTo>
                    <a:pt x="51" y="0"/>
                  </a:lnTo>
                  <a:lnTo>
                    <a:pt x="46" y="2"/>
                  </a:lnTo>
                  <a:lnTo>
                    <a:pt x="43" y="5"/>
                  </a:lnTo>
                  <a:lnTo>
                    <a:pt x="41" y="8"/>
                  </a:lnTo>
                  <a:lnTo>
                    <a:pt x="38" y="12"/>
                  </a:lnTo>
                  <a:lnTo>
                    <a:pt x="0" y="1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56" name="Freeform 39"/>
            <p:cNvSpPr>
              <a:spLocks/>
            </p:cNvSpPr>
            <p:nvPr/>
          </p:nvSpPr>
          <p:spPr bwMode="auto">
            <a:xfrm>
              <a:off x="3310" y="1438"/>
              <a:ext cx="153" cy="78"/>
            </a:xfrm>
            <a:custGeom>
              <a:avLst/>
              <a:gdLst>
                <a:gd name="T0" fmla="*/ 22 w 153"/>
                <a:gd name="T1" fmla="*/ 2 h 78"/>
                <a:gd name="T2" fmla="*/ 18 w 153"/>
                <a:gd name="T3" fmla="*/ 0 h 78"/>
                <a:gd name="T4" fmla="*/ 13 w 153"/>
                <a:gd name="T5" fmla="*/ 0 h 78"/>
                <a:gd name="T6" fmla="*/ 6 w 153"/>
                <a:gd name="T7" fmla="*/ 3 h 78"/>
                <a:gd name="T8" fmla="*/ 3 w 153"/>
                <a:gd name="T9" fmla="*/ 6 h 78"/>
                <a:gd name="T10" fmla="*/ 1 w 153"/>
                <a:gd name="T11" fmla="*/ 10 h 78"/>
                <a:gd name="T12" fmla="*/ 0 w 153"/>
                <a:gd name="T13" fmla="*/ 15 h 78"/>
                <a:gd name="T14" fmla="*/ 0 w 153"/>
                <a:gd name="T15" fmla="*/ 20 h 78"/>
                <a:gd name="T16" fmla="*/ 3 w 153"/>
                <a:gd name="T17" fmla="*/ 26 h 78"/>
                <a:gd name="T18" fmla="*/ 6 w 153"/>
                <a:gd name="T19" fmla="*/ 29 h 78"/>
                <a:gd name="T20" fmla="*/ 9 w 153"/>
                <a:gd name="T21" fmla="*/ 31 h 78"/>
                <a:gd name="T22" fmla="*/ 130 w 153"/>
                <a:gd name="T23" fmla="*/ 77 h 78"/>
                <a:gd name="T24" fmla="*/ 135 w 153"/>
                <a:gd name="T25" fmla="*/ 78 h 78"/>
                <a:gd name="T26" fmla="*/ 140 w 153"/>
                <a:gd name="T27" fmla="*/ 78 h 78"/>
                <a:gd name="T28" fmla="*/ 147 w 153"/>
                <a:gd name="T29" fmla="*/ 75 h 78"/>
                <a:gd name="T30" fmla="*/ 150 w 153"/>
                <a:gd name="T31" fmla="*/ 72 h 78"/>
                <a:gd name="T32" fmla="*/ 152 w 153"/>
                <a:gd name="T33" fmla="*/ 69 h 78"/>
                <a:gd name="T34" fmla="*/ 153 w 153"/>
                <a:gd name="T35" fmla="*/ 64 h 78"/>
                <a:gd name="T36" fmla="*/ 153 w 153"/>
                <a:gd name="T37" fmla="*/ 59 h 78"/>
                <a:gd name="T38" fmla="*/ 150 w 153"/>
                <a:gd name="T39" fmla="*/ 52 h 78"/>
                <a:gd name="T40" fmla="*/ 147 w 153"/>
                <a:gd name="T41" fmla="*/ 49 h 78"/>
                <a:gd name="T42" fmla="*/ 144 w 153"/>
                <a:gd name="T43" fmla="*/ 47 h 78"/>
                <a:gd name="T44" fmla="*/ 22 w 153"/>
                <a:gd name="T45" fmla="*/ 2 h 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3" h="78">
                  <a:moveTo>
                    <a:pt x="22" y="2"/>
                  </a:moveTo>
                  <a:lnTo>
                    <a:pt x="18" y="0"/>
                  </a:lnTo>
                  <a:lnTo>
                    <a:pt x="13" y="0"/>
                  </a:lnTo>
                  <a:lnTo>
                    <a:pt x="6" y="3"/>
                  </a:lnTo>
                  <a:lnTo>
                    <a:pt x="3" y="6"/>
                  </a:lnTo>
                  <a:lnTo>
                    <a:pt x="1" y="10"/>
                  </a:lnTo>
                  <a:lnTo>
                    <a:pt x="0" y="15"/>
                  </a:lnTo>
                  <a:lnTo>
                    <a:pt x="0" y="20"/>
                  </a:lnTo>
                  <a:lnTo>
                    <a:pt x="3" y="26"/>
                  </a:lnTo>
                  <a:lnTo>
                    <a:pt x="6" y="29"/>
                  </a:lnTo>
                  <a:lnTo>
                    <a:pt x="9" y="31"/>
                  </a:lnTo>
                  <a:lnTo>
                    <a:pt x="130" y="77"/>
                  </a:lnTo>
                  <a:lnTo>
                    <a:pt x="135" y="78"/>
                  </a:lnTo>
                  <a:lnTo>
                    <a:pt x="140" y="78"/>
                  </a:lnTo>
                  <a:lnTo>
                    <a:pt x="147" y="75"/>
                  </a:lnTo>
                  <a:lnTo>
                    <a:pt x="150" y="72"/>
                  </a:lnTo>
                  <a:lnTo>
                    <a:pt x="152" y="69"/>
                  </a:lnTo>
                  <a:lnTo>
                    <a:pt x="153" y="64"/>
                  </a:lnTo>
                  <a:lnTo>
                    <a:pt x="153" y="59"/>
                  </a:lnTo>
                  <a:lnTo>
                    <a:pt x="150" y="52"/>
                  </a:lnTo>
                  <a:lnTo>
                    <a:pt x="147" y="49"/>
                  </a:lnTo>
                  <a:lnTo>
                    <a:pt x="144" y="47"/>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57" name="Freeform 40"/>
            <p:cNvSpPr>
              <a:spLocks/>
            </p:cNvSpPr>
            <p:nvPr/>
          </p:nvSpPr>
          <p:spPr bwMode="auto">
            <a:xfrm>
              <a:off x="3293" y="1490"/>
              <a:ext cx="164" cy="71"/>
            </a:xfrm>
            <a:custGeom>
              <a:avLst/>
              <a:gdLst>
                <a:gd name="T0" fmla="*/ 12 w 164"/>
                <a:gd name="T1" fmla="*/ 38 h 71"/>
                <a:gd name="T2" fmla="*/ 8 w 164"/>
                <a:gd name="T3" fmla="*/ 40 h 71"/>
                <a:gd name="T4" fmla="*/ 2 w 164"/>
                <a:gd name="T5" fmla="*/ 46 h 71"/>
                <a:gd name="T6" fmla="*/ 0 w 164"/>
                <a:gd name="T7" fmla="*/ 51 h 71"/>
                <a:gd name="T8" fmla="*/ 0 w 164"/>
                <a:gd name="T9" fmla="*/ 59 h 71"/>
                <a:gd name="T10" fmla="*/ 2 w 164"/>
                <a:gd name="T11" fmla="*/ 62 h 71"/>
                <a:gd name="T12" fmla="*/ 8 w 164"/>
                <a:gd name="T13" fmla="*/ 69 h 71"/>
                <a:gd name="T14" fmla="*/ 13 w 164"/>
                <a:gd name="T15" fmla="*/ 71 h 71"/>
                <a:gd name="T16" fmla="*/ 21 w 164"/>
                <a:gd name="T17" fmla="*/ 71 h 71"/>
                <a:gd name="T18" fmla="*/ 152 w 164"/>
                <a:gd name="T19" fmla="*/ 33 h 71"/>
                <a:gd name="T20" fmla="*/ 156 w 164"/>
                <a:gd name="T21" fmla="*/ 31 h 71"/>
                <a:gd name="T22" fmla="*/ 162 w 164"/>
                <a:gd name="T23" fmla="*/ 25 h 71"/>
                <a:gd name="T24" fmla="*/ 164 w 164"/>
                <a:gd name="T25" fmla="*/ 20 h 71"/>
                <a:gd name="T26" fmla="*/ 164 w 164"/>
                <a:gd name="T27" fmla="*/ 12 h 71"/>
                <a:gd name="T28" fmla="*/ 162 w 164"/>
                <a:gd name="T29" fmla="*/ 8 h 71"/>
                <a:gd name="T30" fmla="*/ 156 w 164"/>
                <a:gd name="T31" fmla="*/ 2 h 71"/>
                <a:gd name="T32" fmla="*/ 151 w 164"/>
                <a:gd name="T33" fmla="*/ 0 h 71"/>
                <a:gd name="T34" fmla="*/ 143 w 164"/>
                <a:gd name="T35" fmla="*/ 0 h 71"/>
                <a:gd name="T36" fmla="*/ 12 w 164"/>
                <a:gd name="T37" fmla="*/ 38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4" h="71">
                  <a:moveTo>
                    <a:pt x="12" y="38"/>
                  </a:moveTo>
                  <a:lnTo>
                    <a:pt x="8" y="40"/>
                  </a:lnTo>
                  <a:lnTo>
                    <a:pt x="2" y="46"/>
                  </a:lnTo>
                  <a:lnTo>
                    <a:pt x="0" y="51"/>
                  </a:lnTo>
                  <a:lnTo>
                    <a:pt x="0" y="59"/>
                  </a:lnTo>
                  <a:lnTo>
                    <a:pt x="2" y="62"/>
                  </a:lnTo>
                  <a:lnTo>
                    <a:pt x="8" y="69"/>
                  </a:lnTo>
                  <a:lnTo>
                    <a:pt x="13" y="71"/>
                  </a:lnTo>
                  <a:lnTo>
                    <a:pt x="21" y="71"/>
                  </a:lnTo>
                  <a:lnTo>
                    <a:pt x="152" y="33"/>
                  </a:lnTo>
                  <a:lnTo>
                    <a:pt x="156" y="31"/>
                  </a:lnTo>
                  <a:lnTo>
                    <a:pt x="162" y="25"/>
                  </a:lnTo>
                  <a:lnTo>
                    <a:pt x="164" y="20"/>
                  </a:lnTo>
                  <a:lnTo>
                    <a:pt x="164" y="12"/>
                  </a:lnTo>
                  <a:lnTo>
                    <a:pt x="162" y="8"/>
                  </a:lnTo>
                  <a:lnTo>
                    <a:pt x="156" y="2"/>
                  </a:lnTo>
                  <a:lnTo>
                    <a:pt x="151" y="0"/>
                  </a:lnTo>
                  <a:lnTo>
                    <a:pt x="143" y="0"/>
                  </a:lnTo>
                  <a:lnTo>
                    <a:pt x="1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58" name="Freeform 41"/>
            <p:cNvSpPr>
              <a:spLocks/>
            </p:cNvSpPr>
            <p:nvPr/>
          </p:nvSpPr>
          <p:spPr bwMode="auto">
            <a:xfrm>
              <a:off x="4133" y="1430"/>
              <a:ext cx="162" cy="86"/>
            </a:xfrm>
            <a:custGeom>
              <a:avLst/>
              <a:gdLst>
                <a:gd name="T0" fmla="*/ 139 w 162"/>
                <a:gd name="T1" fmla="*/ 85 h 86"/>
                <a:gd name="T2" fmla="*/ 144 w 162"/>
                <a:gd name="T3" fmla="*/ 86 h 86"/>
                <a:gd name="T4" fmla="*/ 147 w 162"/>
                <a:gd name="T5" fmla="*/ 86 h 86"/>
                <a:gd name="T6" fmla="*/ 152 w 162"/>
                <a:gd name="T7" fmla="*/ 85 h 86"/>
                <a:gd name="T8" fmla="*/ 155 w 162"/>
                <a:gd name="T9" fmla="*/ 83 h 86"/>
                <a:gd name="T10" fmla="*/ 159 w 162"/>
                <a:gd name="T11" fmla="*/ 80 h 86"/>
                <a:gd name="T12" fmla="*/ 160 w 162"/>
                <a:gd name="T13" fmla="*/ 77 h 86"/>
                <a:gd name="T14" fmla="*/ 162 w 162"/>
                <a:gd name="T15" fmla="*/ 72 h 86"/>
                <a:gd name="T16" fmla="*/ 162 w 162"/>
                <a:gd name="T17" fmla="*/ 68 h 86"/>
                <a:gd name="T18" fmla="*/ 160 w 162"/>
                <a:gd name="T19" fmla="*/ 64 h 86"/>
                <a:gd name="T20" fmla="*/ 159 w 162"/>
                <a:gd name="T21" fmla="*/ 60 h 86"/>
                <a:gd name="T22" fmla="*/ 155 w 162"/>
                <a:gd name="T23" fmla="*/ 57 h 86"/>
                <a:gd name="T24" fmla="*/ 152 w 162"/>
                <a:gd name="T25" fmla="*/ 55 h 86"/>
                <a:gd name="T26" fmla="*/ 23 w 162"/>
                <a:gd name="T27" fmla="*/ 1 h 86"/>
                <a:gd name="T28" fmla="*/ 18 w 162"/>
                <a:gd name="T29" fmla="*/ 0 h 86"/>
                <a:gd name="T30" fmla="*/ 15 w 162"/>
                <a:gd name="T31" fmla="*/ 0 h 86"/>
                <a:gd name="T32" fmla="*/ 10 w 162"/>
                <a:gd name="T33" fmla="*/ 1 h 86"/>
                <a:gd name="T34" fmla="*/ 6 w 162"/>
                <a:gd name="T35" fmla="*/ 3 h 86"/>
                <a:gd name="T36" fmla="*/ 3 w 162"/>
                <a:gd name="T37" fmla="*/ 6 h 86"/>
                <a:gd name="T38" fmla="*/ 2 w 162"/>
                <a:gd name="T39" fmla="*/ 10 h 86"/>
                <a:gd name="T40" fmla="*/ 0 w 162"/>
                <a:gd name="T41" fmla="*/ 14 h 86"/>
                <a:gd name="T42" fmla="*/ 0 w 162"/>
                <a:gd name="T43" fmla="*/ 18 h 86"/>
                <a:gd name="T44" fmla="*/ 2 w 162"/>
                <a:gd name="T45" fmla="*/ 23 h 86"/>
                <a:gd name="T46" fmla="*/ 3 w 162"/>
                <a:gd name="T47" fmla="*/ 26 h 86"/>
                <a:gd name="T48" fmla="*/ 6 w 162"/>
                <a:gd name="T49" fmla="*/ 29 h 86"/>
                <a:gd name="T50" fmla="*/ 10 w 162"/>
                <a:gd name="T51" fmla="*/ 31 h 86"/>
                <a:gd name="T52" fmla="*/ 139 w 162"/>
                <a:gd name="T53" fmla="*/ 85 h 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2" h="86">
                  <a:moveTo>
                    <a:pt x="139" y="85"/>
                  </a:moveTo>
                  <a:lnTo>
                    <a:pt x="144" y="86"/>
                  </a:lnTo>
                  <a:lnTo>
                    <a:pt x="147" y="86"/>
                  </a:lnTo>
                  <a:lnTo>
                    <a:pt x="152" y="85"/>
                  </a:lnTo>
                  <a:lnTo>
                    <a:pt x="155" y="83"/>
                  </a:lnTo>
                  <a:lnTo>
                    <a:pt x="159" y="80"/>
                  </a:lnTo>
                  <a:lnTo>
                    <a:pt x="160" y="77"/>
                  </a:lnTo>
                  <a:lnTo>
                    <a:pt x="162" y="72"/>
                  </a:lnTo>
                  <a:lnTo>
                    <a:pt x="162" y="68"/>
                  </a:lnTo>
                  <a:lnTo>
                    <a:pt x="160" y="64"/>
                  </a:lnTo>
                  <a:lnTo>
                    <a:pt x="159" y="60"/>
                  </a:lnTo>
                  <a:lnTo>
                    <a:pt x="155" y="57"/>
                  </a:lnTo>
                  <a:lnTo>
                    <a:pt x="152" y="55"/>
                  </a:lnTo>
                  <a:lnTo>
                    <a:pt x="23" y="1"/>
                  </a:lnTo>
                  <a:lnTo>
                    <a:pt x="18" y="0"/>
                  </a:lnTo>
                  <a:lnTo>
                    <a:pt x="15" y="0"/>
                  </a:lnTo>
                  <a:lnTo>
                    <a:pt x="10" y="1"/>
                  </a:lnTo>
                  <a:lnTo>
                    <a:pt x="6" y="3"/>
                  </a:lnTo>
                  <a:lnTo>
                    <a:pt x="3" y="6"/>
                  </a:lnTo>
                  <a:lnTo>
                    <a:pt x="2" y="10"/>
                  </a:lnTo>
                  <a:lnTo>
                    <a:pt x="0" y="14"/>
                  </a:lnTo>
                  <a:lnTo>
                    <a:pt x="0" y="18"/>
                  </a:lnTo>
                  <a:lnTo>
                    <a:pt x="2" y="23"/>
                  </a:lnTo>
                  <a:lnTo>
                    <a:pt x="3" y="26"/>
                  </a:lnTo>
                  <a:lnTo>
                    <a:pt x="6" y="29"/>
                  </a:lnTo>
                  <a:lnTo>
                    <a:pt x="10" y="31"/>
                  </a:lnTo>
                  <a:lnTo>
                    <a:pt x="139"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59" name="Freeform 42"/>
            <p:cNvSpPr>
              <a:spLocks/>
            </p:cNvSpPr>
            <p:nvPr/>
          </p:nvSpPr>
          <p:spPr bwMode="auto">
            <a:xfrm>
              <a:off x="4126" y="1490"/>
              <a:ext cx="169" cy="72"/>
            </a:xfrm>
            <a:custGeom>
              <a:avLst/>
              <a:gdLst>
                <a:gd name="T0" fmla="*/ 158 w 169"/>
                <a:gd name="T1" fmla="*/ 33 h 72"/>
                <a:gd name="T2" fmla="*/ 161 w 169"/>
                <a:gd name="T3" fmla="*/ 31 h 72"/>
                <a:gd name="T4" fmla="*/ 167 w 169"/>
                <a:gd name="T5" fmla="*/ 25 h 72"/>
                <a:gd name="T6" fmla="*/ 169 w 169"/>
                <a:gd name="T7" fmla="*/ 20 h 72"/>
                <a:gd name="T8" fmla="*/ 169 w 169"/>
                <a:gd name="T9" fmla="*/ 12 h 72"/>
                <a:gd name="T10" fmla="*/ 167 w 169"/>
                <a:gd name="T11" fmla="*/ 8 h 72"/>
                <a:gd name="T12" fmla="*/ 161 w 169"/>
                <a:gd name="T13" fmla="*/ 2 h 72"/>
                <a:gd name="T14" fmla="*/ 156 w 169"/>
                <a:gd name="T15" fmla="*/ 0 h 72"/>
                <a:gd name="T16" fmla="*/ 148 w 169"/>
                <a:gd name="T17" fmla="*/ 0 h 72"/>
                <a:gd name="T18" fmla="*/ 12 w 169"/>
                <a:gd name="T19" fmla="*/ 40 h 72"/>
                <a:gd name="T20" fmla="*/ 9 w 169"/>
                <a:gd name="T21" fmla="*/ 41 h 72"/>
                <a:gd name="T22" fmla="*/ 2 w 169"/>
                <a:gd name="T23" fmla="*/ 48 h 72"/>
                <a:gd name="T24" fmla="*/ 0 w 169"/>
                <a:gd name="T25" fmla="*/ 53 h 72"/>
                <a:gd name="T26" fmla="*/ 0 w 169"/>
                <a:gd name="T27" fmla="*/ 61 h 72"/>
                <a:gd name="T28" fmla="*/ 2 w 169"/>
                <a:gd name="T29" fmla="*/ 64 h 72"/>
                <a:gd name="T30" fmla="*/ 9 w 169"/>
                <a:gd name="T31" fmla="*/ 71 h 72"/>
                <a:gd name="T32" fmla="*/ 13 w 169"/>
                <a:gd name="T33" fmla="*/ 72 h 72"/>
                <a:gd name="T34" fmla="*/ 22 w 169"/>
                <a:gd name="T35" fmla="*/ 72 h 72"/>
                <a:gd name="T36" fmla="*/ 158 w 169"/>
                <a:gd name="T37" fmla="*/ 33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9" h="72">
                  <a:moveTo>
                    <a:pt x="158" y="33"/>
                  </a:moveTo>
                  <a:lnTo>
                    <a:pt x="161" y="31"/>
                  </a:lnTo>
                  <a:lnTo>
                    <a:pt x="167" y="25"/>
                  </a:lnTo>
                  <a:lnTo>
                    <a:pt x="169" y="20"/>
                  </a:lnTo>
                  <a:lnTo>
                    <a:pt x="169" y="12"/>
                  </a:lnTo>
                  <a:lnTo>
                    <a:pt x="167" y="8"/>
                  </a:lnTo>
                  <a:lnTo>
                    <a:pt x="161" y="2"/>
                  </a:lnTo>
                  <a:lnTo>
                    <a:pt x="156" y="0"/>
                  </a:lnTo>
                  <a:lnTo>
                    <a:pt x="148" y="0"/>
                  </a:lnTo>
                  <a:lnTo>
                    <a:pt x="12" y="40"/>
                  </a:lnTo>
                  <a:lnTo>
                    <a:pt x="9" y="41"/>
                  </a:lnTo>
                  <a:lnTo>
                    <a:pt x="2" y="48"/>
                  </a:lnTo>
                  <a:lnTo>
                    <a:pt x="0" y="53"/>
                  </a:lnTo>
                  <a:lnTo>
                    <a:pt x="0" y="61"/>
                  </a:lnTo>
                  <a:lnTo>
                    <a:pt x="2" y="64"/>
                  </a:lnTo>
                  <a:lnTo>
                    <a:pt x="9" y="71"/>
                  </a:lnTo>
                  <a:lnTo>
                    <a:pt x="13" y="72"/>
                  </a:lnTo>
                  <a:lnTo>
                    <a:pt x="22" y="72"/>
                  </a:lnTo>
                  <a:lnTo>
                    <a:pt x="158"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0" name="Freeform 43"/>
            <p:cNvSpPr>
              <a:spLocks/>
            </p:cNvSpPr>
            <p:nvPr/>
          </p:nvSpPr>
          <p:spPr bwMode="auto">
            <a:xfrm>
              <a:off x="4285" y="1238"/>
              <a:ext cx="125" cy="118"/>
            </a:xfrm>
            <a:custGeom>
              <a:avLst/>
              <a:gdLst>
                <a:gd name="T0" fmla="*/ 97 w 125"/>
                <a:gd name="T1" fmla="*/ 113 h 118"/>
                <a:gd name="T2" fmla="*/ 100 w 125"/>
                <a:gd name="T3" fmla="*/ 116 h 118"/>
                <a:gd name="T4" fmla="*/ 105 w 125"/>
                <a:gd name="T5" fmla="*/ 118 h 118"/>
                <a:gd name="T6" fmla="*/ 113 w 125"/>
                <a:gd name="T7" fmla="*/ 118 h 118"/>
                <a:gd name="T8" fmla="*/ 116 w 125"/>
                <a:gd name="T9" fmla="*/ 115 h 118"/>
                <a:gd name="T10" fmla="*/ 120 w 125"/>
                <a:gd name="T11" fmla="*/ 113 h 118"/>
                <a:gd name="T12" fmla="*/ 123 w 125"/>
                <a:gd name="T13" fmla="*/ 110 h 118"/>
                <a:gd name="T14" fmla="*/ 125 w 125"/>
                <a:gd name="T15" fmla="*/ 105 h 118"/>
                <a:gd name="T16" fmla="*/ 125 w 125"/>
                <a:gd name="T17" fmla="*/ 97 h 118"/>
                <a:gd name="T18" fmla="*/ 121 w 125"/>
                <a:gd name="T19" fmla="*/ 94 h 118"/>
                <a:gd name="T20" fmla="*/ 120 w 125"/>
                <a:gd name="T21" fmla="*/ 90 h 118"/>
                <a:gd name="T22" fmla="*/ 28 w 125"/>
                <a:gd name="T23" fmla="*/ 5 h 118"/>
                <a:gd name="T24" fmla="*/ 25 w 125"/>
                <a:gd name="T25" fmla="*/ 2 h 118"/>
                <a:gd name="T26" fmla="*/ 20 w 125"/>
                <a:gd name="T27" fmla="*/ 0 h 118"/>
                <a:gd name="T28" fmla="*/ 12 w 125"/>
                <a:gd name="T29" fmla="*/ 0 h 118"/>
                <a:gd name="T30" fmla="*/ 8 w 125"/>
                <a:gd name="T31" fmla="*/ 3 h 118"/>
                <a:gd name="T32" fmla="*/ 5 w 125"/>
                <a:gd name="T33" fmla="*/ 5 h 118"/>
                <a:gd name="T34" fmla="*/ 2 w 125"/>
                <a:gd name="T35" fmla="*/ 8 h 118"/>
                <a:gd name="T36" fmla="*/ 0 w 125"/>
                <a:gd name="T37" fmla="*/ 13 h 118"/>
                <a:gd name="T38" fmla="*/ 0 w 125"/>
                <a:gd name="T39" fmla="*/ 21 h 118"/>
                <a:gd name="T40" fmla="*/ 3 w 125"/>
                <a:gd name="T41" fmla="*/ 25 h 118"/>
                <a:gd name="T42" fmla="*/ 5 w 125"/>
                <a:gd name="T43" fmla="*/ 28 h 118"/>
                <a:gd name="T44" fmla="*/ 97 w 125"/>
                <a:gd name="T45" fmla="*/ 113 h 1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5" h="118">
                  <a:moveTo>
                    <a:pt x="97" y="113"/>
                  </a:moveTo>
                  <a:lnTo>
                    <a:pt x="100" y="116"/>
                  </a:lnTo>
                  <a:lnTo>
                    <a:pt x="105" y="118"/>
                  </a:lnTo>
                  <a:lnTo>
                    <a:pt x="113" y="118"/>
                  </a:lnTo>
                  <a:lnTo>
                    <a:pt x="116" y="115"/>
                  </a:lnTo>
                  <a:lnTo>
                    <a:pt x="120" y="113"/>
                  </a:lnTo>
                  <a:lnTo>
                    <a:pt x="123" y="110"/>
                  </a:lnTo>
                  <a:lnTo>
                    <a:pt x="125" y="105"/>
                  </a:lnTo>
                  <a:lnTo>
                    <a:pt x="125" y="97"/>
                  </a:lnTo>
                  <a:lnTo>
                    <a:pt x="121" y="94"/>
                  </a:lnTo>
                  <a:lnTo>
                    <a:pt x="120" y="90"/>
                  </a:lnTo>
                  <a:lnTo>
                    <a:pt x="28" y="5"/>
                  </a:lnTo>
                  <a:lnTo>
                    <a:pt x="25" y="2"/>
                  </a:lnTo>
                  <a:lnTo>
                    <a:pt x="20" y="0"/>
                  </a:lnTo>
                  <a:lnTo>
                    <a:pt x="12" y="0"/>
                  </a:lnTo>
                  <a:lnTo>
                    <a:pt x="8" y="3"/>
                  </a:lnTo>
                  <a:lnTo>
                    <a:pt x="5" y="5"/>
                  </a:lnTo>
                  <a:lnTo>
                    <a:pt x="2" y="8"/>
                  </a:lnTo>
                  <a:lnTo>
                    <a:pt x="0" y="13"/>
                  </a:lnTo>
                  <a:lnTo>
                    <a:pt x="0" y="21"/>
                  </a:lnTo>
                  <a:lnTo>
                    <a:pt x="3" y="25"/>
                  </a:lnTo>
                  <a:lnTo>
                    <a:pt x="5" y="28"/>
                  </a:lnTo>
                  <a:lnTo>
                    <a:pt x="97"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1" name="Freeform 44"/>
            <p:cNvSpPr>
              <a:spLocks/>
            </p:cNvSpPr>
            <p:nvPr/>
          </p:nvSpPr>
          <p:spPr bwMode="auto">
            <a:xfrm>
              <a:off x="4377" y="1201"/>
              <a:ext cx="41" cy="155"/>
            </a:xfrm>
            <a:custGeom>
              <a:avLst/>
              <a:gdLst>
                <a:gd name="T0" fmla="*/ 0 w 41"/>
                <a:gd name="T1" fmla="*/ 137 h 155"/>
                <a:gd name="T2" fmla="*/ 0 w 41"/>
                <a:gd name="T3" fmla="*/ 142 h 155"/>
                <a:gd name="T4" fmla="*/ 1 w 41"/>
                <a:gd name="T5" fmla="*/ 145 h 155"/>
                <a:gd name="T6" fmla="*/ 3 w 41"/>
                <a:gd name="T7" fmla="*/ 150 h 155"/>
                <a:gd name="T8" fmla="*/ 6 w 41"/>
                <a:gd name="T9" fmla="*/ 152 h 155"/>
                <a:gd name="T10" fmla="*/ 11 w 41"/>
                <a:gd name="T11" fmla="*/ 153 h 155"/>
                <a:gd name="T12" fmla="*/ 15 w 41"/>
                <a:gd name="T13" fmla="*/ 155 h 155"/>
                <a:gd name="T14" fmla="*/ 19 w 41"/>
                <a:gd name="T15" fmla="*/ 155 h 155"/>
                <a:gd name="T16" fmla="*/ 23 w 41"/>
                <a:gd name="T17" fmla="*/ 153 h 155"/>
                <a:gd name="T18" fmla="*/ 28 w 41"/>
                <a:gd name="T19" fmla="*/ 152 h 155"/>
                <a:gd name="T20" fmla="*/ 29 w 41"/>
                <a:gd name="T21" fmla="*/ 149 h 155"/>
                <a:gd name="T22" fmla="*/ 31 w 41"/>
                <a:gd name="T23" fmla="*/ 144 h 155"/>
                <a:gd name="T24" fmla="*/ 33 w 41"/>
                <a:gd name="T25" fmla="*/ 140 h 155"/>
                <a:gd name="T26" fmla="*/ 41 w 41"/>
                <a:gd name="T27" fmla="*/ 18 h 155"/>
                <a:gd name="T28" fmla="*/ 41 w 41"/>
                <a:gd name="T29" fmla="*/ 13 h 155"/>
                <a:gd name="T30" fmla="*/ 39 w 41"/>
                <a:gd name="T31" fmla="*/ 9 h 155"/>
                <a:gd name="T32" fmla="*/ 38 w 41"/>
                <a:gd name="T33" fmla="*/ 4 h 155"/>
                <a:gd name="T34" fmla="*/ 34 w 41"/>
                <a:gd name="T35" fmla="*/ 3 h 155"/>
                <a:gd name="T36" fmla="*/ 29 w 41"/>
                <a:gd name="T37" fmla="*/ 1 h 155"/>
                <a:gd name="T38" fmla="*/ 26 w 41"/>
                <a:gd name="T39" fmla="*/ 0 h 155"/>
                <a:gd name="T40" fmla="*/ 21 w 41"/>
                <a:gd name="T41" fmla="*/ 0 h 155"/>
                <a:gd name="T42" fmla="*/ 18 w 41"/>
                <a:gd name="T43" fmla="*/ 1 h 155"/>
                <a:gd name="T44" fmla="*/ 13 w 41"/>
                <a:gd name="T45" fmla="*/ 3 h 155"/>
                <a:gd name="T46" fmla="*/ 11 w 41"/>
                <a:gd name="T47" fmla="*/ 6 h 155"/>
                <a:gd name="T48" fmla="*/ 10 w 41"/>
                <a:gd name="T49" fmla="*/ 11 h 155"/>
                <a:gd name="T50" fmla="*/ 8 w 41"/>
                <a:gd name="T51" fmla="*/ 14 h 155"/>
                <a:gd name="T52" fmla="*/ 0 w 41"/>
                <a:gd name="T53" fmla="*/ 137 h 1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1" h="155">
                  <a:moveTo>
                    <a:pt x="0" y="137"/>
                  </a:moveTo>
                  <a:lnTo>
                    <a:pt x="0" y="142"/>
                  </a:lnTo>
                  <a:lnTo>
                    <a:pt x="1" y="145"/>
                  </a:lnTo>
                  <a:lnTo>
                    <a:pt x="3" y="150"/>
                  </a:lnTo>
                  <a:lnTo>
                    <a:pt x="6" y="152"/>
                  </a:lnTo>
                  <a:lnTo>
                    <a:pt x="11" y="153"/>
                  </a:lnTo>
                  <a:lnTo>
                    <a:pt x="15" y="155"/>
                  </a:lnTo>
                  <a:lnTo>
                    <a:pt x="19" y="155"/>
                  </a:lnTo>
                  <a:lnTo>
                    <a:pt x="23" y="153"/>
                  </a:lnTo>
                  <a:lnTo>
                    <a:pt x="28" y="152"/>
                  </a:lnTo>
                  <a:lnTo>
                    <a:pt x="29" y="149"/>
                  </a:lnTo>
                  <a:lnTo>
                    <a:pt x="31" y="144"/>
                  </a:lnTo>
                  <a:lnTo>
                    <a:pt x="33" y="140"/>
                  </a:lnTo>
                  <a:lnTo>
                    <a:pt x="41" y="18"/>
                  </a:lnTo>
                  <a:lnTo>
                    <a:pt x="41" y="13"/>
                  </a:lnTo>
                  <a:lnTo>
                    <a:pt x="39" y="9"/>
                  </a:lnTo>
                  <a:lnTo>
                    <a:pt x="38" y="4"/>
                  </a:lnTo>
                  <a:lnTo>
                    <a:pt x="34" y="3"/>
                  </a:lnTo>
                  <a:lnTo>
                    <a:pt x="29" y="1"/>
                  </a:lnTo>
                  <a:lnTo>
                    <a:pt x="26" y="0"/>
                  </a:lnTo>
                  <a:lnTo>
                    <a:pt x="21" y="0"/>
                  </a:lnTo>
                  <a:lnTo>
                    <a:pt x="18" y="1"/>
                  </a:lnTo>
                  <a:lnTo>
                    <a:pt x="13" y="3"/>
                  </a:lnTo>
                  <a:lnTo>
                    <a:pt x="11" y="6"/>
                  </a:lnTo>
                  <a:lnTo>
                    <a:pt x="10" y="11"/>
                  </a:lnTo>
                  <a:lnTo>
                    <a:pt x="8" y="14"/>
                  </a:lnTo>
                  <a:lnTo>
                    <a:pt x="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2" name="Freeform 45"/>
            <p:cNvSpPr>
              <a:spLocks/>
            </p:cNvSpPr>
            <p:nvPr/>
          </p:nvSpPr>
          <p:spPr bwMode="auto">
            <a:xfrm>
              <a:off x="4942" y="1490"/>
              <a:ext cx="162" cy="79"/>
            </a:xfrm>
            <a:custGeom>
              <a:avLst/>
              <a:gdLst>
                <a:gd name="T0" fmla="*/ 150 w 162"/>
                <a:gd name="T1" fmla="*/ 31 h 79"/>
                <a:gd name="T2" fmla="*/ 155 w 162"/>
                <a:gd name="T3" fmla="*/ 30 h 79"/>
                <a:gd name="T4" fmla="*/ 158 w 162"/>
                <a:gd name="T5" fmla="*/ 26 h 79"/>
                <a:gd name="T6" fmla="*/ 162 w 162"/>
                <a:gd name="T7" fmla="*/ 20 h 79"/>
                <a:gd name="T8" fmla="*/ 162 w 162"/>
                <a:gd name="T9" fmla="*/ 15 h 79"/>
                <a:gd name="T10" fmla="*/ 160 w 162"/>
                <a:gd name="T11" fmla="*/ 12 h 79"/>
                <a:gd name="T12" fmla="*/ 158 w 162"/>
                <a:gd name="T13" fmla="*/ 7 h 79"/>
                <a:gd name="T14" fmla="*/ 155 w 162"/>
                <a:gd name="T15" fmla="*/ 4 h 79"/>
                <a:gd name="T16" fmla="*/ 149 w 162"/>
                <a:gd name="T17" fmla="*/ 0 h 79"/>
                <a:gd name="T18" fmla="*/ 144 w 162"/>
                <a:gd name="T19" fmla="*/ 0 h 79"/>
                <a:gd name="T20" fmla="*/ 140 w 162"/>
                <a:gd name="T21" fmla="*/ 2 h 79"/>
                <a:gd name="T22" fmla="*/ 11 w 162"/>
                <a:gd name="T23" fmla="*/ 48 h 79"/>
                <a:gd name="T24" fmla="*/ 6 w 162"/>
                <a:gd name="T25" fmla="*/ 49 h 79"/>
                <a:gd name="T26" fmla="*/ 3 w 162"/>
                <a:gd name="T27" fmla="*/ 53 h 79"/>
                <a:gd name="T28" fmla="*/ 0 w 162"/>
                <a:gd name="T29" fmla="*/ 59 h 79"/>
                <a:gd name="T30" fmla="*/ 0 w 162"/>
                <a:gd name="T31" fmla="*/ 64 h 79"/>
                <a:gd name="T32" fmla="*/ 1 w 162"/>
                <a:gd name="T33" fmla="*/ 67 h 79"/>
                <a:gd name="T34" fmla="*/ 3 w 162"/>
                <a:gd name="T35" fmla="*/ 72 h 79"/>
                <a:gd name="T36" fmla="*/ 6 w 162"/>
                <a:gd name="T37" fmla="*/ 76 h 79"/>
                <a:gd name="T38" fmla="*/ 13 w 162"/>
                <a:gd name="T39" fmla="*/ 79 h 79"/>
                <a:gd name="T40" fmla="*/ 18 w 162"/>
                <a:gd name="T41" fmla="*/ 79 h 79"/>
                <a:gd name="T42" fmla="*/ 21 w 162"/>
                <a:gd name="T43" fmla="*/ 77 h 79"/>
                <a:gd name="T44" fmla="*/ 150 w 162"/>
                <a:gd name="T45" fmla="*/ 31 h 7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2" h="79">
                  <a:moveTo>
                    <a:pt x="150" y="31"/>
                  </a:moveTo>
                  <a:lnTo>
                    <a:pt x="155" y="30"/>
                  </a:lnTo>
                  <a:lnTo>
                    <a:pt x="158" y="26"/>
                  </a:lnTo>
                  <a:lnTo>
                    <a:pt x="162" y="20"/>
                  </a:lnTo>
                  <a:lnTo>
                    <a:pt x="162" y="15"/>
                  </a:lnTo>
                  <a:lnTo>
                    <a:pt x="160" y="12"/>
                  </a:lnTo>
                  <a:lnTo>
                    <a:pt x="158" y="7"/>
                  </a:lnTo>
                  <a:lnTo>
                    <a:pt x="155" y="4"/>
                  </a:lnTo>
                  <a:lnTo>
                    <a:pt x="149" y="0"/>
                  </a:lnTo>
                  <a:lnTo>
                    <a:pt x="144" y="0"/>
                  </a:lnTo>
                  <a:lnTo>
                    <a:pt x="140" y="2"/>
                  </a:lnTo>
                  <a:lnTo>
                    <a:pt x="11" y="48"/>
                  </a:lnTo>
                  <a:lnTo>
                    <a:pt x="6" y="49"/>
                  </a:lnTo>
                  <a:lnTo>
                    <a:pt x="3" y="53"/>
                  </a:lnTo>
                  <a:lnTo>
                    <a:pt x="0" y="59"/>
                  </a:lnTo>
                  <a:lnTo>
                    <a:pt x="0" y="64"/>
                  </a:lnTo>
                  <a:lnTo>
                    <a:pt x="1" y="67"/>
                  </a:lnTo>
                  <a:lnTo>
                    <a:pt x="3" y="72"/>
                  </a:lnTo>
                  <a:lnTo>
                    <a:pt x="6" y="76"/>
                  </a:lnTo>
                  <a:lnTo>
                    <a:pt x="13" y="79"/>
                  </a:lnTo>
                  <a:lnTo>
                    <a:pt x="18" y="79"/>
                  </a:lnTo>
                  <a:lnTo>
                    <a:pt x="21" y="77"/>
                  </a:lnTo>
                  <a:lnTo>
                    <a:pt x="15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3" name="Freeform 46"/>
            <p:cNvSpPr>
              <a:spLocks/>
            </p:cNvSpPr>
            <p:nvPr/>
          </p:nvSpPr>
          <p:spPr bwMode="auto">
            <a:xfrm>
              <a:off x="4942" y="1444"/>
              <a:ext cx="162" cy="72"/>
            </a:xfrm>
            <a:custGeom>
              <a:avLst/>
              <a:gdLst>
                <a:gd name="T0" fmla="*/ 140 w 162"/>
                <a:gd name="T1" fmla="*/ 72 h 72"/>
                <a:gd name="T2" fmla="*/ 149 w 162"/>
                <a:gd name="T3" fmla="*/ 72 h 72"/>
                <a:gd name="T4" fmla="*/ 153 w 162"/>
                <a:gd name="T5" fmla="*/ 71 h 72"/>
                <a:gd name="T6" fmla="*/ 157 w 162"/>
                <a:gd name="T7" fmla="*/ 68 h 72"/>
                <a:gd name="T8" fmla="*/ 158 w 162"/>
                <a:gd name="T9" fmla="*/ 64 h 72"/>
                <a:gd name="T10" fmla="*/ 162 w 162"/>
                <a:gd name="T11" fmla="*/ 61 h 72"/>
                <a:gd name="T12" fmla="*/ 162 w 162"/>
                <a:gd name="T13" fmla="*/ 53 h 72"/>
                <a:gd name="T14" fmla="*/ 160 w 162"/>
                <a:gd name="T15" fmla="*/ 48 h 72"/>
                <a:gd name="T16" fmla="*/ 157 w 162"/>
                <a:gd name="T17" fmla="*/ 45 h 72"/>
                <a:gd name="T18" fmla="*/ 153 w 162"/>
                <a:gd name="T19" fmla="*/ 43 h 72"/>
                <a:gd name="T20" fmla="*/ 150 w 162"/>
                <a:gd name="T21" fmla="*/ 40 h 72"/>
                <a:gd name="T22" fmla="*/ 21 w 162"/>
                <a:gd name="T23" fmla="*/ 0 h 72"/>
                <a:gd name="T24" fmla="*/ 13 w 162"/>
                <a:gd name="T25" fmla="*/ 0 h 72"/>
                <a:gd name="T26" fmla="*/ 8 w 162"/>
                <a:gd name="T27" fmla="*/ 2 h 72"/>
                <a:gd name="T28" fmla="*/ 5 w 162"/>
                <a:gd name="T29" fmla="*/ 5 h 72"/>
                <a:gd name="T30" fmla="*/ 3 w 162"/>
                <a:gd name="T31" fmla="*/ 9 h 72"/>
                <a:gd name="T32" fmla="*/ 0 w 162"/>
                <a:gd name="T33" fmla="*/ 12 h 72"/>
                <a:gd name="T34" fmla="*/ 0 w 162"/>
                <a:gd name="T35" fmla="*/ 20 h 72"/>
                <a:gd name="T36" fmla="*/ 1 w 162"/>
                <a:gd name="T37" fmla="*/ 25 h 72"/>
                <a:gd name="T38" fmla="*/ 5 w 162"/>
                <a:gd name="T39" fmla="*/ 28 h 72"/>
                <a:gd name="T40" fmla="*/ 8 w 162"/>
                <a:gd name="T41" fmla="*/ 30 h 72"/>
                <a:gd name="T42" fmla="*/ 11 w 162"/>
                <a:gd name="T43" fmla="*/ 33 h 72"/>
                <a:gd name="T44" fmla="*/ 140 w 162"/>
                <a:gd name="T45" fmla="*/ 72 h 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2" h="72">
                  <a:moveTo>
                    <a:pt x="140" y="72"/>
                  </a:moveTo>
                  <a:lnTo>
                    <a:pt x="149" y="72"/>
                  </a:lnTo>
                  <a:lnTo>
                    <a:pt x="153" y="71"/>
                  </a:lnTo>
                  <a:lnTo>
                    <a:pt x="157" y="68"/>
                  </a:lnTo>
                  <a:lnTo>
                    <a:pt x="158" y="64"/>
                  </a:lnTo>
                  <a:lnTo>
                    <a:pt x="162" y="61"/>
                  </a:lnTo>
                  <a:lnTo>
                    <a:pt x="162" y="53"/>
                  </a:lnTo>
                  <a:lnTo>
                    <a:pt x="160" y="48"/>
                  </a:lnTo>
                  <a:lnTo>
                    <a:pt x="157" y="45"/>
                  </a:lnTo>
                  <a:lnTo>
                    <a:pt x="153" y="43"/>
                  </a:lnTo>
                  <a:lnTo>
                    <a:pt x="150" y="40"/>
                  </a:lnTo>
                  <a:lnTo>
                    <a:pt x="21" y="0"/>
                  </a:lnTo>
                  <a:lnTo>
                    <a:pt x="13" y="0"/>
                  </a:lnTo>
                  <a:lnTo>
                    <a:pt x="8" y="2"/>
                  </a:lnTo>
                  <a:lnTo>
                    <a:pt x="5" y="5"/>
                  </a:lnTo>
                  <a:lnTo>
                    <a:pt x="3" y="9"/>
                  </a:lnTo>
                  <a:lnTo>
                    <a:pt x="0" y="12"/>
                  </a:lnTo>
                  <a:lnTo>
                    <a:pt x="0" y="20"/>
                  </a:lnTo>
                  <a:lnTo>
                    <a:pt x="1" y="25"/>
                  </a:lnTo>
                  <a:lnTo>
                    <a:pt x="5" y="28"/>
                  </a:lnTo>
                  <a:lnTo>
                    <a:pt x="8" y="30"/>
                  </a:lnTo>
                  <a:lnTo>
                    <a:pt x="11" y="33"/>
                  </a:lnTo>
                  <a:lnTo>
                    <a:pt x="14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4" name="Freeform 47"/>
            <p:cNvSpPr>
              <a:spLocks/>
            </p:cNvSpPr>
            <p:nvPr/>
          </p:nvSpPr>
          <p:spPr bwMode="auto">
            <a:xfrm>
              <a:off x="4393" y="2138"/>
              <a:ext cx="169" cy="72"/>
            </a:xfrm>
            <a:custGeom>
              <a:avLst/>
              <a:gdLst>
                <a:gd name="T0" fmla="*/ 12 w 169"/>
                <a:gd name="T1" fmla="*/ 40 h 72"/>
                <a:gd name="T2" fmla="*/ 8 w 169"/>
                <a:gd name="T3" fmla="*/ 41 h 72"/>
                <a:gd name="T4" fmla="*/ 2 w 169"/>
                <a:gd name="T5" fmla="*/ 48 h 72"/>
                <a:gd name="T6" fmla="*/ 0 w 169"/>
                <a:gd name="T7" fmla="*/ 53 h 72"/>
                <a:gd name="T8" fmla="*/ 0 w 169"/>
                <a:gd name="T9" fmla="*/ 61 h 72"/>
                <a:gd name="T10" fmla="*/ 2 w 169"/>
                <a:gd name="T11" fmla="*/ 64 h 72"/>
                <a:gd name="T12" fmla="*/ 8 w 169"/>
                <a:gd name="T13" fmla="*/ 71 h 72"/>
                <a:gd name="T14" fmla="*/ 13 w 169"/>
                <a:gd name="T15" fmla="*/ 72 h 72"/>
                <a:gd name="T16" fmla="*/ 22 w 169"/>
                <a:gd name="T17" fmla="*/ 72 h 72"/>
                <a:gd name="T18" fmla="*/ 157 w 169"/>
                <a:gd name="T19" fmla="*/ 33 h 72"/>
                <a:gd name="T20" fmla="*/ 161 w 169"/>
                <a:gd name="T21" fmla="*/ 31 h 72"/>
                <a:gd name="T22" fmla="*/ 167 w 169"/>
                <a:gd name="T23" fmla="*/ 25 h 72"/>
                <a:gd name="T24" fmla="*/ 169 w 169"/>
                <a:gd name="T25" fmla="*/ 20 h 72"/>
                <a:gd name="T26" fmla="*/ 169 w 169"/>
                <a:gd name="T27" fmla="*/ 12 h 72"/>
                <a:gd name="T28" fmla="*/ 167 w 169"/>
                <a:gd name="T29" fmla="*/ 9 h 72"/>
                <a:gd name="T30" fmla="*/ 161 w 169"/>
                <a:gd name="T31" fmla="*/ 2 h 72"/>
                <a:gd name="T32" fmla="*/ 156 w 169"/>
                <a:gd name="T33" fmla="*/ 0 h 72"/>
                <a:gd name="T34" fmla="*/ 148 w 169"/>
                <a:gd name="T35" fmla="*/ 0 h 72"/>
                <a:gd name="T36" fmla="*/ 12 w 169"/>
                <a:gd name="T37" fmla="*/ 40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9" h="72">
                  <a:moveTo>
                    <a:pt x="12" y="40"/>
                  </a:moveTo>
                  <a:lnTo>
                    <a:pt x="8" y="41"/>
                  </a:lnTo>
                  <a:lnTo>
                    <a:pt x="2" y="48"/>
                  </a:lnTo>
                  <a:lnTo>
                    <a:pt x="0" y="53"/>
                  </a:lnTo>
                  <a:lnTo>
                    <a:pt x="0" y="61"/>
                  </a:lnTo>
                  <a:lnTo>
                    <a:pt x="2" y="64"/>
                  </a:lnTo>
                  <a:lnTo>
                    <a:pt x="8" y="71"/>
                  </a:lnTo>
                  <a:lnTo>
                    <a:pt x="13" y="72"/>
                  </a:lnTo>
                  <a:lnTo>
                    <a:pt x="22" y="72"/>
                  </a:lnTo>
                  <a:lnTo>
                    <a:pt x="157" y="33"/>
                  </a:lnTo>
                  <a:lnTo>
                    <a:pt x="161" y="31"/>
                  </a:lnTo>
                  <a:lnTo>
                    <a:pt x="167" y="25"/>
                  </a:lnTo>
                  <a:lnTo>
                    <a:pt x="169" y="20"/>
                  </a:lnTo>
                  <a:lnTo>
                    <a:pt x="169" y="12"/>
                  </a:lnTo>
                  <a:lnTo>
                    <a:pt x="167" y="9"/>
                  </a:lnTo>
                  <a:lnTo>
                    <a:pt x="161" y="2"/>
                  </a:lnTo>
                  <a:lnTo>
                    <a:pt x="156" y="0"/>
                  </a:lnTo>
                  <a:lnTo>
                    <a:pt x="148" y="0"/>
                  </a:lnTo>
                  <a:lnTo>
                    <a:pt x="12"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5" name="Freeform 48"/>
            <p:cNvSpPr>
              <a:spLocks/>
            </p:cNvSpPr>
            <p:nvPr/>
          </p:nvSpPr>
          <p:spPr bwMode="auto">
            <a:xfrm>
              <a:off x="4421" y="2063"/>
              <a:ext cx="88" cy="144"/>
            </a:xfrm>
            <a:custGeom>
              <a:avLst/>
              <a:gdLst>
                <a:gd name="T0" fmla="*/ 2 w 88"/>
                <a:gd name="T1" fmla="*/ 121 h 144"/>
                <a:gd name="T2" fmla="*/ 0 w 88"/>
                <a:gd name="T3" fmla="*/ 124 h 144"/>
                <a:gd name="T4" fmla="*/ 0 w 88"/>
                <a:gd name="T5" fmla="*/ 129 h 144"/>
                <a:gd name="T6" fmla="*/ 2 w 88"/>
                <a:gd name="T7" fmla="*/ 133 h 144"/>
                <a:gd name="T8" fmla="*/ 3 w 88"/>
                <a:gd name="T9" fmla="*/ 138 h 144"/>
                <a:gd name="T10" fmla="*/ 5 w 88"/>
                <a:gd name="T11" fmla="*/ 139 h 144"/>
                <a:gd name="T12" fmla="*/ 10 w 88"/>
                <a:gd name="T13" fmla="*/ 142 h 144"/>
                <a:gd name="T14" fmla="*/ 13 w 88"/>
                <a:gd name="T15" fmla="*/ 144 h 144"/>
                <a:gd name="T16" fmla="*/ 18 w 88"/>
                <a:gd name="T17" fmla="*/ 144 h 144"/>
                <a:gd name="T18" fmla="*/ 21 w 88"/>
                <a:gd name="T19" fmla="*/ 142 h 144"/>
                <a:gd name="T20" fmla="*/ 26 w 88"/>
                <a:gd name="T21" fmla="*/ 141 h 144"/>
                <a:gd name="T22" fmla="*/ 28 w 88"/>
                <a:gd name="T23" fmla="*/ 139 h 144"/>
                <a:gd name="T24" fmla="*/ 31 w 88"/>
                <a:gd name="T25" fmla="*/ 134 h 144"/>
                <a:gd name="T26" fmla="*/ 87 w 88"/>
                <a:gd name="T27" fmla="*/ 23 h 144"/>
                <a:gd name="T28" fmla="*/ 88 w 88"/>
                <a:gd name="T29" fmla="*/ 20 h 144"/>
                <a:gd name="T30" fmla="*/ 88 w 88"/>
                <a:gd name="T31" fmla="*/ 15 h 144"/>
                <a:gd name="T32" fmla="*/ 87 w 88"/>
                <a:gd name="T33" fmla="*/ 12 h 144"/>
                <a:gd name="T34" fmla="*/ 85 w 88"/>
                <a:gd name="T35" fmla="*/ 7 h 144"/>
                <a:gd name="T36" fmla="*/ 84 w 88"/>
                <a:gd name="T37" fmla="*/ 5 h 144"/>
                <a:gd name="T38" fmla="*/ 79 w 88"/>
                <a:gd name="T39" fmla="*/ 2 h 144"/>
                <a:gd name="T40" fmla="*/ 75 w 88"/>
                <a:gd name="T41" fmla="*/ 0 h 144"/>
                <a:gd name="T42" fmla="*/ 70 w 88"/>
                <a:gd name="T43" fmla="*/ 0 h 144"/>
                <a:gd name="T44" fmla="*/ 67 w 88"/>
                <a:gd name="T45" fmla="*/ 2 h 144"/>
                <a:gd name="T46" fmla="*/ 62 w 88"/>
                <a:gd name="T47" fmla="*/ 3 h 144"/>
                <a:gd name="T48" fmla="*/ 61 w 88"/>
                <a:gd name="T49" fmla="*/ 5 h 144"/>
                <a:gd name="T50" fmla="*/ 57 w 88"/>
                <a:gd name="T51" fmla="*/ 10 h 144"/>
                <a:gd name="T52" fmla="*/ 2 w 88"/>
                <a:gd name="T53" fmla="*/ 121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8" h="144">
                  <a:moveTo>
                    <a:pt x="2" y="121"/>
                  </a:moveTo>
                  <a:lnTo>
                    <a:pt x="0" y="124"/>
                  </a:lnTo>
                  <a:lnTo>
                    <a:pt x="0" y="129"/>
                  </a:lnTo>
                  <a:lnTo>
                    <a:pt x="2" y="133"/>
                  </a:lnTo>
                  <a:lnTo>
                    <a:pt x="3" y="138"/>
                  </a:lnTo>
                  <a:lnTo>
                    <a:pt x="5" y="139"/>
                  </a:lnTo>
                  <a:lnTo>
                    <a:pt x="10" y="142"/>
                  </a:lnTo>
                  <a:lnTo>
                    <a:pt x="13" y="144"/>
                  </a:lnTo>
                  <a:lnTo>
                    <a:pt x="18" y="144"/>
                  </a:lnTo>
                  <a:lnTo>
                    <a:pt x="21" y="142"/>
                  </a:lnTo>
                  <a:lnTo>
                    <a:pt x="26" y="141"/>
                  </a:lnTo>
                  <a:lnTo>
                    <a:pt x="28" y="139"/>
                  </a:lnTo>
                  <a:lnTo>
                    <a:pt x="31" y="134"/>
                  </a:lnTo>
                  <a:lnTo>
                    <a:pt x="87" y="23"/>
                  </a:lnTo>
                  <a:lnTo>
                    <a:pt x="88" y="20"/>
                  </a:lnTo>
                  <a:lnTo>
                    <a:pt x="88" y="15"/>
                  </a:lnTo>
                  <a:lnTo>
                    <a:pt x="87" y="12"/>
                  </a:lnTo>
                  <a:lnTo>
                    <a:pt x="85" y="7"/>
                  </a:lnTo>
                  <a:lnTo>
                    <a:pt x="84" y="5"/>
                  </a:lnTo>
                  <a:lnTo>
                    <a:pt x="79" y="2"/>
                  </a:lnTo>
                  <a:lnTo>
                    <a:pt x="75" y="0"/>
                  </a:lnTo>
                  <a:lnTo>
                    <a:pt x="70" y="0"/>
                  </a:lnTo>
                  <a:lnTo>
                    <a:pt x="67" y="2"/>
                  </a:lnTo>
                  <a:lnTo>
                    <a:pt x="62" y="3"/>
                  </a:lnTo>
                  <a:lnTo>
                    <a:pt x="61" y="5"/>
                  </a:lnTo>
                  <a:lnTo>
                    <a:pt x="57" y="10"/>
                  </a:lnTo>
                  <a:lnTo>
                    <a:pt x="2" y="1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6" name="Freeform 49"/>
            <p:cNvSpPr>
              <a:spLocks/>
            </p:cNvSpPr>
            <p:nvPr/>
          </p:nvSpPr>
          <p:spPr bwMode="auto">
            <a:xfrm>
              <a:off x="4300" y="1659"/>
              <a:ext cx="101" cy="139"/>
            </a:xfrm>
            <a:custGeom>
              <a:avLst/>
              <a:gdLst>
                <a:gd name="T0" fmla="*/ 98 w 101"/>
                <a:gd name="T1" fmla="*/ 24 h 139"/>
                <a:gd name="T2" fmla="*/ 101 w 101"/>
                <a:gd name="T3" fmla="*/ 21 h 139"/>
                <a:gd name="T4" fmla="*/ 101 w 101"/>
                <a:gd name="T5" fmla="*/ 13 h 139"/>
                <a:gd name="T6" fmla="*/ 100 w 101"/>
                <a:gd name="T7" fmla="*/ 8 h 139"/>
                <a:gd name="T8" fmla="*/ 96 w 101"/>
                <a:gd name="T9" fmla="*/ 5 h 139"/>
                <a:gd name="T10" fmla="*/ 93 w 101"/>
                <a:gd name="T11" fmla="*/ 3 h 139"/>
                <a:gd name="T12" fmla="*/ 90 w 101"/>
                <a:gd name="T13" fmla="*/ 0 h 139"/>
                <a:gd name="T14" fmla="*/ 82 w 101"/>
                <a:gd name="T15" fmla="*/ 0 h 139"/>
                <a:gd name="T16" fmla="*/ 77 w 101"/>
                <a:gd name="T17" fmla="*/ 1 h 139"/>
                <a:gd name="T18" fmla="*/ 74 w 101"/>
                <a:gd name="T19" fmla="*/ 5 h 139"/>
                <a:gd name="T20" fmla="*/ 72 w 101"/>
                <a:gd name="T21" fmla="*/ 8 h 139"/>
                <a:gd name="T22" fmla="*/ 3 w 101"/>
                <a:gd name="T23" fmla="*/ 114 h 139"/>
                <a:gd name="T24" fmla="*/ 0 w 101"/>
                <a:gd name="T25" fmla="*/ 118 h 139"/>
                <a:gd name="T26" fmla="*/ 0 w 101"/>
                <a:gd name="T27" fmla="*/ 126 h 139"/>
                <a:gd name="T28" fmla="*/ 2 w 101"/>
                <a:gd name="T29" fmla="*/ 131 h 139"/>
                <a:gd name="T30" fmla="*/ 5 w 101"/>
                <a:gd name="T31" fmla="*/ 134 h 139"/>
                <a:gd name="T32" fmla="*/ 8 w 101"/>
                <a:gd name="T33" fmla="*/ 136 h 139"/>
                <a:gd name="T34" fmla="*/ 11 w 101"/>
                <a:gd name="T35" fmla="*/ 139 h 139"/>
                <a:gd name="T36" fmla="*/ 20 w 101"/>
                <a:gd name="T37" fmla="*/ 139 h 139"/>
                <a:gd name="T38" fmla="*/ 24 w 101"/>
                <a:gd name="T39" fmla="*/ 137 h 139"/>
                <a:gd name="T40" fmla="*/ 28 w 101"/>
                <a:gd name="T41" fmla="*/ 134 h 139"/>
                <a:gd name="T42" fmla="*/ 29 w 101"/>
                <a:gd name="T43" fmla="*/ 131 h 139"/>
                <a:gd name="T44" fmla="*/ 98 w 101"/>
                <a:gd name="T45" fmla="*/ 24 h 13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139">
                  <a:moveTo>
                    <a:pt x="98" y="24"/>
                  </a:moveTo>
                  <a:lnTo>
                    <a:pt x="101" y="21"/>
                  </a:lnTo>
                  <a:lnTo>
                    <a:pt x="101" y="13"/>
                  </a:lnTo>
                  <a:lnTo>
                    <a:pt x="100" y="8"/>
                  </a:lnTo>
                  <a:lnTo>
                    <a:pt x="96" y="5"/>
                  </a:lnTo>
                  <a:lnTo>
                    <a:pt x="93" y="3"/>
                  </a:lnTo>
                  <a:lnTo>
                    <a:pt x="90" y="0"/>
                  </a:lnTo>
                  <a:lnTo>
                    <a:pt x="82" y="0"/>
                  </a:lnTo>
                  <a:lnTo>
                    <a:pt x="77" y="1"/>
                  </a:lnTo>
                  <a:lnTo>
                    <a:pt x="74" y="5"/>
                  </a:lnTo>
                  <a:lnTo>
                    <a:pt x="72" y="8"/>
                  </a:lnTo>
                  <a:lnTo>
                    <a:pt x="3" y="114"/>
                  </a:lnTo>
                  <a:lnTo>
                    <a:pt x="0" y="118"/>
                  </a:lnTo>
                  <a:lnTo>
                    <a:pt x="0" y="126"/>
                  </a:lnTo>
                  <a:lnTo>
                    <a:pt x="2" y="131"/>
                  </a:lnTo>
                  <a:lnTo>
                    <a:pt x="5" y="134"/>
                  </a:lnTo>
                  <a:lnTo>
                    <a:pt x="8" y="136"/>
                  </a:lnTo>
                  <a:lnTo>
                    <a:pt x="11" y="139"/>
                  </a:lnTo>
                  <a:lnTo>
                    <a:pt x="20" y="139"/>
                  </a:lnTo>
                  <a:lnTo>
                    <a:pt x="24" y="137"/>
                  </a:lnTo>
                  <a:lnTo>
                    <a:pt x="28" y="134"/>
                  </a:lnTo>
                  <a:lnTo>
                    <a:pt x="29" y="131"/>
                  </a:lnTo>
                  <a:lnTo>
                    <a:pt x="9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7" name="Freeform 50"/>
            <p:cNvSpPr>
              <a:spLocks/>
            </p:cNvSpPr>
            <p:nvPr/>
          </p:nvSpPr>
          <p:spPr bwMode="auto">
            <a:xfrm>
              <a:off x="4377" y="1651"/>
              <a:ext cx="41" cy="163"/>
            </a:xfrm>
            <a:custGeom>
              <a:avLst/>
              <a:gdLst>
                <a:gd name="T0" fmla="*/ 33 w 41"/>
                <a:gd name="T1" fmla="*/ 14 h 163"/>
                <a:gd name="T2" fmla="*/ 31 w 41"/>
                <a:gd name="T3" fmla="*/ 11 h 163"/>
                <a:gd name="T4" fmla="*/ 29 w 41"/>
                <a:gd name="T5" fmla="*/ 6 h 163"/>
                <a:gd name="T6" fmla="*/ 28 w 41"/>
                <a:gd name="T7" fmla="*/ 3 h 163"/>
                <a:gd name="T8" fmla="*/ 23 w 41"/>
                <a:gd name="T9" fmla="*/ 1 h 163"/>
                <a:gd name="T10" fmla="*/ 19 w 41"/>
                <a:gd name="T11" fmla="*/ 0 h 163"/>
                <a:gd name="T12" fmla="*/ 15 w 41"/>
                <a:gd name="T13" fmla="*/ 0 h 163"/>
                <a:gd name="T14" fmla="*/ 11 w 41"/>
                <a:gd name="T15" fmla="*/ 1 h 163"/>
                <a:gd name="T16" fmla="*/ 6 w 41"/>
                <a:gd name="T17" fmla="*/ 3 h 163"/>
                <a:gd name="T18" fmla="*/ 3 w 41"/>
                <a:gd name="T19" fmla="*/ 5 h 163"/>
                <a:gd name="T20" fmla="*/ 1 w 41"/>
                <a:gd name="T21" fmla="*/ 9 h 163"/>
                <a:gd name="T22" fmla="*/ 0 w 41"/>
                <a:gd name="T23" fmla="*/ 13 h 163"/>
                <a:gd name="T24" fmla="*/ 0 w 41"/>
                <a:gd name="T25" fmla="*/ 18 h 163"/>
                <a:gd name="T26" fmla="*/ 8 w 41"/>
                <a:gd name="T27" fmla="*/ 149 h 163"/>
                <a:gd name="T28" fmla="*/ 10 w 41"/>
                <a:gd name="T29" fmla="*/ 152 h 163"/>
                <a:gd name="T30" fmla="*/ 11 w 41"/>
                <a:gd name="T31" fmla="*/ 157 h 163"/>
                <a:gd name="T32" fmla="*/ 13 w 41"/>
                <a:gd name="T33" fmla="*/ 160 h 163"/>
                <a:gd name="T34" fmla="*/ 18 w 41"/>
                <a:gd name="T35" fmla="*/ 162 h 163"/>
                <a:gd name="T36" fmla="*/ 21 w 41"/>
                <a:gd name="T37" fmla="*/ 163 h 163"/>
                <a:gd name="T38" fmla="*/ 26 w 41"/>
                <a:gd name="T39" fmla="*/ 163 h 163"/>
                <a:gd name="T40" fmla="*/ 29 w 41"/>
                <a:gd name="T41" fmla="*/ 162 h 163"/>
                <a:gd name="T42" fmla="*/ 34 w 41"/>
                <a:gd name="T43" fmla="*/ 160 h 163"/>
                <a:gd name="T44" fmla="*/ 38 w 41"/>
                <a:gd name="T45" fmla="*/ 158 h 163"/>
                <a:gd name="T46" fmla="*/ 39 w 41"/>
                <a:gd name="T47" fmla="*/ 153 h 163"/>
                <a:gd name="T48" fmla="*/ 41 w 41"/>
                <a:gd name="T49" fmla="*/ 150 h 163"/>
                <a:gd name="T50" fmla="*/ 41 w 41"/>
                <a:gd name="T51" fmla="*/ 145 h 163"/>
                <a:gd name="T52" fmla="*/ 33 w 41"/>
                <a:gd name="T53" fmla="*/ 14 h 16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1" h="163">
                  <a:moveTo>
                    <a:pt x="33" y="14"/>
                  </a:moveTo>
                  <a:lnTo>
                    <a:pt x="31" y="11"/>
                  </a:lnTo>
                  <a:lnTo>
                    <a:pt x="29" y="6"/>
                  </a:lnTo>
                  <a:lnTo>
                    <a:pt x="28" y="3"/>
                  </a:lnTo>
                  <a:lnTo>
                    <a:pt x="23" y="1"/>
                  </a:lnTo>
                  <a:lnTo>
                    <a:pt x="19" y="0"/>
                  </a:lnTo>
                  <a:lnTo>
                    <a:pt x="15" y="0"/>
                  </a:lnTo>
                  <a:lnTo>
                    <a:pt x="11" y="1"/>
                  </a:lnTo>
                  <a:lnTo>
                    <a:pt x="6" y="3"/>
                  </a:lnTo>
                  <a:lnTo>
                    <a:pt x="3" y="5"/>
                  </a:lnTo>
                  <a:lnTo>
                    <a:pt x="1" y="9"/>
                  </a:lnTo>
                  <a:lnTo>
                    <a:pt x="0" y="13"/>
                  </a:lnTo>
                  <a:lnTo>
                    <a:pt x="0" y="18"/>
                  </a:lnTo>
                  <a:lnTo>
                    <a:pt x="8" y="149"/>
                  </a:lnTo>
                  <a:lnTo>
                    <a:pt x="10" y="152"/>
                  </a:lnTo>
                  <a:lnTo>
                    <a:pt x="11" y="157"/>
                  </a:lnTo>
                  <a:lnTo>
                    <a:pt x="13" y="160"/>
                  </a:lnTo>
                  <a:lnTo>
                    <a:pt x="18" y="162"/>
                  </a:lnTo>
                  <a:lnTo>
                    <a:pt x="21" y="163"/>
                  </a:lnTo>
                  <a:lnTo>
                    <a:pt x="26" y="163"/>
                  </a:lnTo>
                  <a:lnTo>
                    <a:pt x="29" y="162"/>
                  </a:lnTo>
                  <a:lnTo>
                    <a:pt x="34" y="160"/>
                  </a:lnTo>
                  <a:lnTo>
                    <a:pt x="38" y="158"/>
                  </a:lnTo>
                  <a:lnTo>
                    <a:pt x="39" y="153"/>
                  </a:lnTo>
                  <a:lnTo>
                    <a:pt x="41" y="150"/>
                  </a:lnTo>
                  <a:lnTo>
                    <a:pt x="41" y="145"/>
                  </a:lnTo>
                  <a:lnTo>
                    <a:pt x="3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8" name="Freeform 51"/>
            <p:cNvSpPr>
              <a:spLocks/>
            </p:cNvSpPr>
            <p:nvPr/>
          </p:nvSpPr>
          <p:spPr bwMode="auto">
            <a:xfrm>
              <a:off x="2951" y="1598"/>
              <a:ext cx="64" cy="154"/>
            </a:xfrm>
            <a:custGeom>
              <a:avLst/>
              <a:gdLst>
                <a:gd name="T0" fmla="*/ 33 w 64"/>
                <a:gd name="T1" fmla="*/ 13 h 154"/>
                <a:gd name="T2" fmla="*/ 31 w 64"/>
                <a:gd name="T3" fmla="*/ 8 h 154"/>
                <a:gd name="T4" fmla="*/ 25 w 64"/>
                <a:gd name="T5" fmla="*/ 2 h 154"/>
                <a:gd name="T6" fmla="*/ 21 w 64"/>
                <a:gd name="T7" fmla="*/ 0 h 154"/>
                <a:gd name="T8" fmla="*/ 13 w 64"/>
                <a:gd name="T9" fmla="*/ 0 h 154"/>
                <a:gd name="T10" fmla="*/ 8 w 64"/>
                <a:gd name="T11" fmla="*/ 2 h 154"/>
                <a:gd name="T12" fmla="*/ 2 w 64"/>
                <a:gd name="T13" fmla="*/ 8 h 154"/>
                <a:gd name="T14" fmla="*/ 0 w 64"/>
                <a:gd name="T15" fmla="*/ 12 h 154"/>
                <a:gd name="T16" fmla="*/ 0 w 64"/>
                <a:gd name="T17" fmla="*/ 20 h 154"/>
                <a:gd name="T18" fmla="*/ 31 w 64"/>
                <a:gd name="T19" fmla="*/ 141 h 154"/>
                <a:gd name="T20" fmla="*/ 33 w 64"/>
                <a:gd name="T21" fmla="*/ 146 h 154"/>
                <a:gd name="T22" fmla="*/ 39 w 64"/>
                <a:gd name="T23" fmla="*/ 152 h 154"/>
                <a:gd name="T24" fmla="*/ 43 w 64"/>
                <a:gd name="T25" fmla="*/ 154 h 154"/>
                <a:gd name="T26" fmla="*/ 51 w 64"/>
                <a:gd name="T27" fmla="*/ 154 h 154"/>
                <a:gd name="T28" fmla="*/ 56 w 64"/>
                <a:gd name="T29" fmla="*/ 152 h 154"/>
                <a:gd name="T30" fmla="*/ 62 w 64"/>
                <a:gd name="T31" fmla="*/ 146 h 154"/>
                <a:gd name="T32" fmla="*/ 64 w 64"/>
                <a:gd name="T33" fmla="*/ 143 h 154"/>
                <a:gd name="T34" fmla="*/ 64 w 64"/>
                <a:gd name="T35" fmla="*/ 134 h 154"/>
                <a:gd name="T36" fmla="*/ 33 w 64"/>
                <a:gd name="T37" fmla="*/ 13 h 1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4" h="154">
                  <a:moveTo>
                    <a:pt x="33" y="13"/>
                  </a:moveTo>
                  <a:lnTo>
                    <a:pt x="31" y="8"/>
                  </a:lnTo>
                  <a:lnTo>
                    <a:pt x="25" y="2"/>
                  </a:lnTo>
                  <a:lnTo>
                    <a:pt x="21" y="0"/>
                  </a:lnTo>
                  <a:lnTo>
                    <a:pt x="13" y="0"/>
                  </a:lnTo>
                  <a:lnTo>
                    <a:pt x="8" y="2"/>
                  </a:lnTo>
                  <a:lnTo>
                    <a:pt x="2" y="8"/>
                  </a:lnTo>
                  <a:lnTo>
                    <a:pt x="0" y="12"/>
                  </a:lnTo>
                  <a:lnTo>
                    <a:pt x="0" y="20"/>
                  </a:lnTo>
                  <a:lnTo>
                    <a:pt x="31" y="141"/>
                  </a:lnTo>
                  <a:lnTo>
                    <a:pt x="33" y="146"/>
                  </a:lnTo>
                  <a:lnTo>
                    <a:pt x="39" y="152"/>
                  </a:lnTo>
                  <a:lnTo>
                    <a:pt x="43" y="154"/>
                  </a:lnTo>
                  <a:lnTo>
                    <a:pt x="51" y="154"/>
                  </a:lnTo>
                  <a:lnTo>
                    <a:pt x="56" y="152"/>
                  </a:lnTo>
                  <a:lnTo>
                    <a:pt x="62" y="146"/>
                  </a:lnTo>
                  <a:lnTo>
                    <a:pt x="64" y="143"/>
                  </a:lnTo>
                  <a:lnTo>
                    <a:pt x="64" y="134"/>
                  </a:lnTo>
                  <a:lnTo>
                    <a:pt x="3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69" name="Freeform 52"/>
            <p:cNvSpPr>
              <a:spLocks/>
            </p:cNvSpPr>
            <p:nvPr/>
          </p:nvSpPr>
          <p:spPr bwMode="auto">
            <a:xfrm>
              <a:off x="2951" y="1590"/>
              <a:ext cx="116" cy="110"/>
            </a:xfrm>
            <a:custGeom>
              <a:avLst/>
              <a:gdLst>
                <a:gd name="T0" fmla="*/ 28 w 116"/>
                <a:gd name="T1" fmla="*/ 5 h 110"/>
                <a:gd name="T2" fmla="*/ 25 w 116"/>
                <a:gd name="T3" fmla="*/ 2 h 110"/>
                <a:gd name="T4" fmla="*/ 20 w 116"/>
                <a:gd name="T5" fmla="*/ 0 h 110"/>
                <a:gd name="T6" fmla="*/ 11 w 116"/>
                <a:gd name="T7" fmla="*/ 0 h 110"/>
                <a:gd name="T8" fmla="*/ 8 w 116"/>
                <a:gd name="T9" fmla="*/ 3 h 110"/>
                <a:gd name="T10" fmla="*/ 5 w 116"/>
                <a:gd name="T11" fmla="*/ 5 h 110"/>
                <a:gd name="T12" fmla="*/ 2 w 116"/>
                <a:gd name="T13" fmla="*/ 8 h 110"/>
                <a:gd name="T14" fmla="*/ 0 w 116"/>
                <a:gd name="T15" fmla="*/ 13 h 110"/>
                <a:gd name="T16" fmla="*/ 0 w 116"/>
                <a:gd name="T17" fmla="*/ 21 h 110"/>
                <a:gd name="T18" fmla="*/ 3 w 116"/>
                <a:gd name="T19" fmla="*/ 25 h 110"/>
                <a:gd name="T20" fmla="*/ 5 w 116"/>
                <a:gd name="T21" fmla="*/ 28 h 110"/>
                <a:gd name="T22" fmla="*/ 88 w 116"/>
                <a:gd name="T23" fmla="*/ 105 h 110"/>
                <a:gd name="T24" fmla="*/ 92 w 116"/>
                <a:gd name="T25" fmla="*/ 108 h 110"/>
                <a:gd name="T26" fmla="*/ 97 w 116"/>
                <a:gd name="T27" fmla="*/ 110 h 110"/>
                <a:gd name="T28" fmla="*/ 105 w 116"/>
                <a:gd name="T29" fmla="*/ 110 h 110"/>
                <a:gd name="T30" fmla="*/ 108 w 116"/>
                <a:gd name="T31" fmla="*/ 106 h 110"/>
                <a:gd name="T32" fmla="*/ 111 w 116"/>
                <a:gd name="T33" fmla="*/ 105 h 110"/>
                <a:gd name="T34" fmla="*/ 115 w 116"/>
                <a:gd name="T35" fmla="*/ 102 h 110"/>
                <a:gd name="T36" fmla="*/ 116 w 116"/>
                <a:gd name="T37" fmla="*/ 97 h 110"/>
                <a:gd name="T38" fmla="*/ 116 w 116"/>
                <a:gd name="T39" fmla="*/ 88 h 110"/>
                <a:gd name="T40" fmla="*/ 113 w 116"/>
                <a:gd name="T41" fmla="*/ 85 h 110"/>
                <a:gd name="T42" fmla="*/ 111 w 116"/>
                <a:gd name="T43" fmla="*/ 82 h 110"/>
                <a:gd name="T44" fmla="*/ 28 w 116"/>
                <a:gd name="T45" fmla="*/ 5 h 1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6" h="110">
                  <a:moveTo>
                    <a:pt x="28" y="5"/>
                  </a:moveTo>
                  <a:lnTo>
                    <a:pt x="25" y="2"/>
                  </a:lnTo>
                  <a:lnTo>
                    <a:pt x="20" y="0"/>
                  </a:lnTo>
                  <a:lnTo>
                    <a:pt x="11" y="0"/>
                  </a:lnTo>
                  <a:lnTo>
                    <a:pt x="8" y="3"/>
                  </a:lnTo>
                  <a:lnTo>
                    <a:pt x="5" y="5"/>
                  </a:lnTo>
                  <a:lnTo>
                    <a:pt x="2" y="8"/>
                  </a:lnTo>
                  <a:lnTo>
                    <a:pt x="0" y="13"/>
                  </a:lnTo>
                  <a:lnTo>
                    <a:pt x="0" y="21"/>
                  </a:lnTo>
                  <a:lnTo>
                    <a:pt x="3" y="25"/>
                  </a:lnTo>
                  <a:lnTo>
                    <a:pt x="5" y="28"/>
                  </a:lnTo>
                  <a:lnTo>
                    <a:pt x="88" y="105"/>
                  </a:lnTo>
                  <a:lnTo>
                    <a:pt x="92" y="108"/>
                  </a:lnTo>
                  <a:lnTo>
                    <a:pt x="97" y="110"/>
                  </a:lnTo>
                  <a:lnTo>
                    <a:pt x="105" y="110"/>
                  </a:lnTo>
                  <a:lnTo>
                    <a:pt x="108" y="106"/>
                  </a:lnTo>
                  <a:lnTo>
                    <a:pt x="111" y="105"/>
                  </a:lnTo>
                  <a:lnTo>
                    <a:pt x="115" y="102"/>
                  </a:lnTo>
                  <a:lnTo>
                    <a:pt x="116" y="97"/>
                  </a:lnTo>
                  <a:lnTo>
                    <a:pt x="116" y="88"/>
                  </a:lnTo>
                  <a:lnTo>
                    <a:pt x="113" y="85"/>
                  </a:lnTo>
                  <a:lnTo>
                    <a:pt x="111" y="82"/>
                  </a:lnTo>
                  <a:lnTo>
                    <a:pt x="2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70" name="Freeform 53"/>
            <p:cNvSpPr>
              <a:spLocks/>
            </p:cNvSpPr>
            <p:nvPr/>
          </p:nvSpPr>
          <p:spPr bwMode="auto">
            <a:xfrm>
              <a:off x="2851" y="1651"/>
              <a:ext cx="102" cy="116"/>
            </a:xfrm>
            <a:custGeom>
              <a:avLst/>
              <a:gdLst>
                <a:gd name="T0" fmla="*/ 30 w 102"/>
                <a:gd name="T1" fmla="*/ 6 h 116"/>
                <a:gd name="T2" fmla="*/ 26 w 102"/>
                <a:gd name="T3" fmla="*/ 3 h 116"/>
                <a:gd name="T4" fmla="*/ 23 w 102"/>
                <a:gd name="T5" fmla="*/ 1 h 116"/>
                <a:gd name="T6" fmla="*/ 18 w 102"/>
                <a:gd name="T7" fmla="*/ 0 h 116"/>
                <a:gd name="T8" fmla="*/ 13 w 102"/>
                <a:gd name="T9" fmla="*/ 0 h 116"/>
                <a:gd name="T10" fmla="*/ 7 w 102"/>
                <a:gd name="T11" fmla="*/ 3 h 116"/>
                <a:gd name="T12" fmla="*/ 3 w 102"/>
                <a:gd name="T13" fmla="*/ 6 h 116"/>
                <a:gd name="T14" fmla="*/ 2 w 102"/>
                <a:gd name="T15" fmla="*/ 9 h 116"/>
                <a:gd name="T16" fmla="*/ 0 w 102"/>
                <a:gd name="T17" fmla="*/ 14 h 116"/>
                <a:gd name="T18" fmla="*/ 0 w 102"/>
                <a:gd name="T19" fmla="*/ 19 h 116"/>
                <a:gd name="T20" fmla="*/ 3 w 102"/>
                <a:gd name="T21" fmla="*/ 26 h 116"/>
                <a:gd name="T22" fmla="*/ 72 w 102"/>
                <a:gd name="T23" fmla="*/ 109 h 116"/>
                <a:gd name="T24" fmla="*/ 75 w 102"/>
                <a:gd name="T25" fmla="*/ 113 h 116"/>
                <a:gd name="T26" fmla="*/ 79 w 102"/>
                <a:gd name="T27" fmla="*/ 114 h 116"/>
                <a:gd name="T28" fmla="*/ 84 w 102"/>
                <a:gd name="T29" fmla="*/ 116 h 116"/>
                <a:gd name="T30" fmla="*/ 89 w 102"/>
                <a:gd name="T31" fmla="*/ 116 h 116"/>
                <a:gd name="T32" fmla="*/ 95 w 102"/>
                <a:gd name="T33" fmla="*/ 113 h 116"/>
                <a:gd name="T34" fmla="*/ 98 w 102"/>
                <a:gd name="T35" fmla="*/ 109 h 116"/>
                <a:gd name="T36" fmla="*/ 100 w 102"/>
                <a:gd name="T37" fmla="*/ 106 h 116"/>
                <a:gd name="T38" fmla="*/ 102 w 102"/>
                <a:gd name="T39" fmla="*/ 101 h 116"/>
                <a:gd name="T40" fmla="*/ 102 w 102"/>
                <a:gd name="T41" fmla="*/ 96 h 116"/>
                <a:gd name="T42" fmla="*/ 98 w 102"/>
                <a:gd name="T43" fmla="*/ 90 h 116"/>
                <a:gd name="T44" fmla="*/ 30 w 102"/>
                <a:gd name="T45" fmla="*/ 6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2" h="116">
                  <a:moveTo>
                    <a:pt x="30" y="6"/>
                  </a:moveTo>
                  <a:lnTo>
                    <a:pt x="26" y="3"/>
                  </a:lnTo>
                  <a:lnTo>
                    <a:pt x="23" y="1"/>
                  </a:lnTo>
                  <a:lnTo>
                    <a:pt x="18" y="0"/>
                  </a:lnTo>
                  <a:lnTo>
                    <a:pt x="13" y="0"/>
                  </a:lnTo>
                  <a:lnTo>
                    <a:pt x="7" y="3"/>
                  </a:lnTo>
                  <a:lnTo>
                    <a:pt x="3" y="6"/>
                  </a:lnTo>
                  <a:lnTo>
                    <a:pt x="2" y="9"/>
                  </a:lnTo>
                  <a:lnTo>
                    <a:pt x="0" y="14"/>
                  </a:lnTo>
                  <a:lnTo>
                    <a:pt x="0" y="19"/>
                  </a:lnTo>
                  <a:lnTo>
                    <a:pt x="3" y="26"/>
                  </a:lnTo>
                  <a:lnTo>
                    <a:pt x="72" y="109"/>
                  </a:lnTo>
                  <a:lnTo>
                    <a:pt x="75" y="113"/>
                  </a:lnTo>
                  <a:lnTo>
                    <a:pt x="79" y="114"/>
                  </a:lnTo>
                  <a:lnTo>
                    <a:pt x="84" y="116"/>
                  </a:lnTo>
                  <a:lnTo>
                    <a:pt x="89" y="116"/>
                  </a:lnTo>
                  <a:lnTo>
                    <a:pt x="95" y="113"/>
                  </a:lnTo>
                  <a:lnTo>
                    <a:pt x="98" y="109"/>
                  </a:lnTo>
                  <a:lnTo>
                    <a:pt x="100" y="106"/>
                  </a:lnTo>
                  <a:lnTo>
                    <a:pt x="102" y="101"/>
                  </a:lnTo>
                  <a:lnTo>
                    <a:pt x="102" y="96"/>
                  </a:lnTo>
                  <a:lnTo>
                    <a:pt x="98" y="90"/>
                  </a:lnTo>
                  <a:lnTo>
                    <a:pt x="3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71" name="Freeform 54"/>
            <p:cNvSpPr>
              <a:spLocks/>
            </p:cNvSpPr>
            <p:nvPr/>
          </p:nvSpPr>
          <p:spPr bwMode="auto">
            <a:xfrm>
              <a:off x="2830" y="1651"/>
              <a:ext cx="62" cy="155"/>
            </a:xfrm>
            <a:custGeom>
              <a:avLst/>
              <a:gdLst>
                <a:gd name="T0" fmla="*/ 33 w 62"/>
                <a:gd name="T1" fmla="*/ 13 h 155"/>
                <a:gd name="T2" fmla="*/ 31 w 62"/>
                <a:gd name="T3" fmla="*/ 8 h 155"/>
                <a:gd name="T4" fmla="*/ 24 w 62"/>
                <a:gd name="T5" fmla="*/ 1 h 155"/>
                <a:gd name="T6" fmla="*/ 21 w 62"/>
                <a:gd name="T7" fmla="*/ 0 h 155"/>
                <a:gd name="T8" fmla="*/ 13 w 62"/>
                <a:gd name="T9" fmla="*/ 0 h 155"/>
                <a:gd name="T10" fmla="*/ 8 w 62"/>
                <a:gd name="T11" fmla="*/ 1 h 155"/>
                <a:gd name="T12" fmla="*/ 2 w 62"/>
                <a:gd name="T13" fmla="*/ 8 h 155"/>
                <a:gd name="T14" fmla="*/ 0 w 62"/>
                <a:gd name="T15" fmla="*/ 11 h 155"/>
                <a:gd name="T16" fmla="*/ 0 w 62"/>
                <a:gd name="T17" fmla="*/ 19 h 155"/>
                <a:gd name="T18" fmla="*/ 29 w 62"/>
                <a:gd name="T19" fmla="*/ 142 h 155"/>
                <a:gd name="T20" fmla="*/ 31 w 62"/>
                <a:gd name="T21" fmla="*/ 147 h 155"/>
                <a:gd name="T22" fmla="*/ 38 w 62"/>
                <a:gd name="T23" fmla="*/ 153 h 155"/>
                <a:gd name="T24" fmla="*/ 41 w 62"/>
                <a:gd name="T25" fmla="*/ 155 h 155"/>
                <a:gd name="T26" fmla="*/ 49 w 62"/>
                <a:gd name="T27" fmla="*/ 155 h 155"/>
                <a:gd name="T28" fmla="*/ 54 w 62"/>
                <a:gd name="T29" fmla="*/ 153 h 155"/>
                <a:gd name="T30" fmla="*/ 60 w 62"/>
                <a:gd name="T31" fmla="*/ 147 h 155"/>
                <a:gd name="T32" fmla="*/ 62 w 62"/>
                <a:gd name="T33" fmla="*/ 144 h 155"/>
                <a:gd name="T34" fmla="*/ 62 w 62"/>
                <a:gd name="T35" fmla="*/ 135 h 155"/>
                <a:gd name="T36" fmla="*/ 33 w 62"/>
                <a:gd name="T37" fmla="*/ 13 h 1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155">
                  <a:moveTo>
                    <a:pt x="33" y="13"/>
                  </a:moveTo>
                  <a:lnTo>
                    <a:pt x="31" y="8"/>
                  </a:lnTo>
                  <a:lnTo>
                    <a:pt x="24" y="1"/>
                  </a:lnTo>
                  <a:lnTo>
                    <a:pt x="21" y="0"/>
                  </a:lnTo>
                  <a:lnTo>
                    <a:pt x="13" y="0"/>
                  </a:lnTo>
                  <a:lnTo>
                    <a:pt x="8" y="1"/>
                  </a:lnTo>
                  <a:lnTo>
                    <a:pt x="2" y="8"/>
                  </a:lnTo>
                  <a:lnTo>
                    <a:pt x="0" y="11"/>
                  </a:lnTo>
                  <a:lnTo>
                    <a:pt x="0" y="19"/>
                  </a:lnTo>
                  <a:lnTo>
                    <a:pt x="29" y="142"/>
                  </a:lnTo>
                  <a:lnTo>
                    <a:pt x="31" y="147"/>
                  </a:lnTo>
                  <a:lnTo>
                    <a:pt x="38" y="153"/>
                  </a:lnTo>
                  <a:lnTo>
                    <a:pt x="41" y="155"/>
                  </a:lnTo>
                  <a:lnTo>
                    <a:pt x="49" y="155"/>
                  </a:lnTo>
                  <a:lnTo>
                    <a:pt x="54" y="153"/>
                  </a:lnTo>
                  <a:lnTo>
                    <a:pt x="60" y="147"/>
                  </a:lnTo>
                  <a:lnTo>
                    <a:pt x="62" y="144"/>
                  </a:lnTo>
                  <a:lnTo>
                    <a:pt x="62" y="135"/>
                  </a:lnTo>
                  <a:lnTo>
                    <a:pt x="3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72" name="Freeform 55"/>
            <p:cNvSpPr>
              <a:spLocks/>
            </p:cNvSpPr>
            <p:nvPr/>
          </p:nvSpPr>
          <p:spPr bwMode="auto">
            <a:xfrm>
              <a:off x="2715" y="1636"/>
              <a:ext cx="63" cy="190"/>
            </a:xfrm>
            <a:custGeom>
              <a:avLst/>
              <a:gdLst>
                <a:gd name="T0" fmla="*/ 63 w 63"/>
                <a:gd name="T1" fmla="*/ 20 h 190"/>
                <a:gd name="T2" fmla="*/ 63 w 63"/>
                <a:gd name="T3" fmla="*/ 15 h 190"/>
                <a:gd name="T4" fmla="*/ 61 w 63"/>
                <a:gd name="T5" fmla="*/ 11 h 190"/>
                <a:gd name="T6" fmla="*/ 59 w 63"/>
                <a:gd name="T7" fmla="*/ 6 h 190"/>
                <a:gd name="T8" fmla="*/ 58 w 63"/>
                <a:gd name="T9" fmla="*/ 3 h 190"/>
                <a:gd name="T10" fmla="*/ 53 w 63"/>
                <a:gd name="T11" fmla="*/ 2 h 190"/>
                <a:gd name="T12" fmla="*/ 49 w 63"/>
                <a:gd name="T13" fmla="*/ 0 h 190"/>
                <a:gd name="T14" fmla="*/ 45 w 63"/>
                <a:gd name="T15" fmla="*/ 0 h 190"/>
                <a:gd name="T16" fmla="*/ 41 w 63"/>
                <a:gd name="T17" fmla="*/ 2 h 190"/>
                <a:gd name="T18" fmla="*/ 36 w 63"/>
                <a:gd name="T19" fmla="*/ 3 h 190"/>
                <a:gd name="T20" fmla="*/ 33 w 63"/>
                <a:gd name="T21" fmla="*/ 5 h 190"/>
                <a:gd name="T22" fmla="*/ 31 w 63"/>
                <a:gd name="T23" fmla="*/ 10 h 190"/>
                <a:gd name="T24" fmla="*/ 30 w 63"/>
                <a:gd name="T25" fmla="*/ 13 h 190"/>
                <a:gd name="T26" fmla="*/ 0 w 63"/>
                <a:gd name="T27" fmla="*/ 170 h 190"/>
                <a:gd name="T28" fmla="*/ 0 w 63"/>
                <a:gd name="T29" fmla="*/ 175 h 190"/>
                <a:gd name="T30" fmla="*/ 2 w 63"/>
                <a:gd name="T31" fmla="*/ 178 h 190"/>
                <a:gd name="T32" fmla="*/ 4 w 63"/>
                <a:gd name="T33" fmla="*/ 183 h 190"/>
                <a:gd name="T34" fmla="*/ 5 w 63"/>
                <a:gd name="T35" fmla="*/ 186 h 190"/>
                <a:gd name="T36" fmla="*/ 10 w 63"/>
                <a:gd name="T37" fmla="*/ 188 h 190"/>
                <a:gd name="T38" fmla="*/ 13 w 63"/>
                <a:gd name="T39" fmla="*/ 190 h 190"/>
                <a:gd name="T40" fmla="*/ 18 w 63"/>
                <a:gd name="T41" fmla="*/ 190 h 190"/>
                <a:gd name="T42" fmla="*/ 22 w 63"/>
                <a:gd name="T43" fmla="*/ 188 h 190"/>
                <a:gd name="T44" fmla="*/ 26 w 63"/>
                <a:gd name="T45" fmla="*/ 186 h 190"/>
                <a:gd name="T46" fmla="*/ 30 w 63"/>
                <a:gd name="T47" fmla="*/ 185 h 190"/>
                <a:gd name="T48" fmla="*/ 31 w 63"/>
                <a:gd name="T49" fmla="*/ 180 h 190"/>
                <a:gd name="T50" fmla="*/ 33 w 63"/>
                <a:gd name="T51" fmla="*/ 177 h 190"/>
                <a:gd name="T52" fmla="*/ 63 w 63"/>
                <a:gd name="T53" fmla="*/ 20 h 1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3" h="190">
                  <a:moveTo>
                    <a:pt x="63" y="20"/>
                  </a:moveTo>
                  <a:lnTo>
                    <a:pt x="63" y="15"/>
                  </a:lnTo>
                  <a:lnTo>
                    <a:pt x="61" y="11"/>
                  </a:lnTo>
                  <a:lnTo>
                    <a:pt x="59" y="6"/>
                  </a:lnTo>
                  <a:lnTo>
                    <a:pt x="58" y="3"/>
                  </a:lnTo>
                  <a:lnTo>
                    <a:pt x="53" y="2"/>
                  </a:lnTo>
                  <a:lnTo>
                    <a:pt x="49" y="0"/>
                  </a:lnTo>
                  <a:lnTo>
                    <a:pt x="45" y="0"/>
                  </a:lnTo>
                  <a:lnTo>
                    <a:pt x="41" y="2"/>
                  </a:lnTo>
                  <a:lnTo>
                    <a:pt x="36" y="3"/>
                  </a:lnTo>
                  <a:lnTo>
                    <a:pt x="33" y="5"/>
                  </a:lnTo>
                  <a:lnTo>
                    <a:pt x="31" y="10"/>
                  </a:lnTo>
                  <a:lnTo>
                    <a:pt x="30" y="13"/>
                  </a:lnTo>
                  <a:lnTo>
                    <a:pt x="0" y="170"/>
                  </a:lnTo>
                  <a:lnTo>
                    <a:pt x="0" y="175"/>
                  </a:lnTo>
                  <a:lnTo>
                    <a:pt x="2" y="178"/>
                  </a:lnTo>
                  <a:lnTo>
                    <a:pt x="4" y="183"/>
                  </a:lnTo>
                  <a:lnTo>
                    <a:pt x="5" y="186"/>
                  </a:lnTo>
                  <a:lnTo>
                    <a:pt x="10" y="188"/>
                  </a:lnTo>
                  <a:lnTo>
                    <a:pt x="13" y="190"/>
                  </a:lnTo>
                  <a:lnTo>
                    <a:pt x="18" y="190"/>
                  </a:lnTo>
                  <a:lnTo>
                    <a:pt x="22" y="188"/>
                  </a:lnTo>
                  <a:lnTo>
                    <a:pt x="26" y="186"/>
                  </a:lnTo>
                  <a:lnTo>
                    <a:pt x="30" y="185"/>
                  </a:lnTo>
                  <a:lnTo>
                    <a:pt x="31" y="180"/>
                  </a:lnTo>
                  <a:lnTo>
                    <a:pt x="33" y="177"/>
                  </a:lnTo>
                  <a:lnTo>
                    <a:pt x="6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73" name="Freeform 56"/>
            <p:cNvSpPr>
              <a:spLocks/>
            </p:cNvSpPr>
            <p:nvPr/>
          </p:nvSpPr>
          <p:spPr bwMode="auto">
            <a:xfrm>
              <a:off x="2745" y="1628"/>
              <a:ext cx="67" cy="186"/>
            </a:xfrm>
            <a:custGeom>
              <a:avLst/>
              <a:gdLst>
                <a:gd name="T0" fmla="*/ 33 w 67"/>
                <a:gd name="T1" fmla="*/ 13 h 186"/>
                <a:gd name="T2" fmla="*/ 31 w 67"/>
                <a:gd name="T3" fmla="*/ 8 h 186"/>
                <a:gd name="T4" fmla="*/ 28 w 67"/>
                <a:gd name="T5" fmla="*/ 5 h 186"/>
                <a:gd name="T6" fmla="*/ 24 w 67"/>
                <a:gd name="T7" fmla="*/ 3 h 186"/>
                <a:gd name="T8" fmla="*/ 21 w 67"/>
                <a:gd name="T9" fmla="*/ 0 h 186"/>
                <a:gd name="T10" fmla="*/ 13 w 67"/>
                <a:gd name="T11" fmla="*/ 0 h 186"/>
                <a:gd name="T12" fmla="*/ 8 w 67"/>
                <a:gd name="T13" fmla="*/ 1 h 186"/>
                <a:gd name="T14" fmla="*/ 5 w 67"/>
                <a:gd name="T15" fmla="*/ 5 h 186"/>
                <a:gd name="T16" fmla="*/ 3 w 67"/>
                <a:gd name="T17" fmla="*/ 8 h 186"/>
                <a:gd name="T18" fmla="*/ 0 w 67"/>
                <a:gd name="T19" fmla="*/ 11 h 186"/>
                <a:gd name="T20" fmla="*/ 0 w 67"/>
                <a:gd name="T21" fmla="*/ 19 h 186"/>
                <a:gd name="T22" fmla="*/ 34 w 67"/>
                <a:gd name="T23" fmla="*/ 173 h 186"/>
                <a:gd name="T24" fmla="*/ 36 w 67"/>
                <a:gd name="T25" fmla="*/ 178 h 186"/>
                <a:gd name="T26" fmla="*/ 39 w 67"/>
                <a:gd name="T27" fmla="*/ 181 h 186"/>
                <a:gd name="T28" fmla="*/ 42 w 67"/>
                <a:gd name="T29" fmla="*/ 183 h 186"/>
                <a:gd name="T30" fmla="*/ 46 w 67"/>
                <a:gd name="T31" fmla="*/ 186 h 186"/>
                <a:gd name="T32" fmla="*/ 54 w 67"/>
                <a:gd name="T33" fmla="*/ 186 h 186"/>
                <a:gd name="T34" fmla="*/ 59 w 67"/>
                <a:gd name="T35" fmla="*/ 185 h 186"/>
                <a:gd name="T36" fmla="*/ 62 w 67"/>
                <a:gd name="T37" fmla="*/ 181 h 186"/>
                <a:gd name="T38" fmla="*/ 64 w 67"/>
                <a:gd name="T39" fmla="*/ 178 h 186"/>
                <a:gd name="T40" fmla="*/ 67 w 67"/>
                <a:gd name="T41" fmla="*/ 175 h 186"/>
                <a:gd name="T42" fmla="*/ 67 w 67"/>
                <a:gd name="T43" fmla="*/ 167 h 186"/>
                <a:gd name="T44" fmla="*/ 33 w 67"/>
                <a:gd name="T45" fmla="*/ 13 h 1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 h="186">
                  <a:moveTo>
                    <a:pt x="33" y="13"/>
                  </a:moveTo>
                  <a:lnTo>
                    <a:pt x="31" y="8"/>
                  </a:lnTo>
                  <a:lnTo>
                    <a:pt x="28" y="5"/>
                  </a:lnTo>
                  <a:lnTo>
                    <a:pt x="24" y="3"/>
                  </a:lnTo>
                  <a:lnTo>
                    <a:pt x="21" y="0"/>
                  </a:lnTo>
                  <a:lnTo>
                    <a:pt x="13" y="0"/>
                  </a:lnTo>
                  <a:lnTo>
                    <a:pt x="8" y="1"/>
                  </a:lnTo>
                  <a:lnTo>
                    <a:pt x="5" y="5"/>
                  </a:lnTo>
                  <a:lnTo>
                    <a:pt x="3" y="8"/>
                  </a:lnTo>
                  <a:lnTo>
                    <a:pt x="0" y="11"/>
                  </a:lnTo>
                  <a:lnTo>
                    <a:pt x="0" y="19"/>
                  </a:lnTo>
                  <a:lnTo>
                    <a:pt x="34" y="173"/>
                  </a:lnTo>
                  <a:lnTo>
                    <a:pt x="36" y="178"/>
                  </a:lnTo>
                  <a:lnTo>
                    <a:pt x="39" y="181"/>
                  </a:lnTo>
                  <a:lnTo>
                    <a:pt x="42" y="183"/>
                  </a:lnTo>
                  <a:lnTo>
                    <a:pt x="46" y="186"/>
                  </a:lnTo>
                  <a:lnTo>
                    <a:pt x="54" y="186"/>
                  </a:lnTo>
                  <a:lnTo>
                    <a:pt x="59" y="185"/>
                  </a:lnTo>
                  <a:lnTo>
                    <a:pt x="62" y="181"/>
                  </a:lnTo>
                  <a:lnTo>
                    <a:pt x="64" y="178"/>
                  </a:lnTo>
                  <a:lnTo>
                    <a:pt x="67" y="175"/>
                  </a:lnTo>
                  <a:lnTo>
                    <a:pt x="67" y="167"/>
                  </a:lnTo>
                  <a:lnTo>
                    <a:pt x="3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8474" name="Freeform 57"/>
            <p:cNvSpPr>
              <a:spLocks/>
            </p:cNvSpPr>
            <p:nvPr/>
          </p:nvSpPr>
          <p:spPr bwMode="auto">
            <a:xfrm>
              <a:off x="2745" y="1642"/>
              <a:ext cx="41" cy="133"/>
            </a:xfrm>
            <a:custGeom>
              <a:avLst/>
              <a:gdLst>
                <a:gd name="T0" fmla="*/ 0 w 41"/>
                <a:gd name="T1" fmla="*/ 115 h 133"/>
                <a:gd name="T2" fmla="*/ 0 w 41"/>
                <a:gd name="T3" fmla="*/ 120 h 133"/>
                <a:gd name="T4" fmla="*/ 3 w 41"/>
                <a:gd name="T5" fmla="*/ 126 h 133"/>
                <a:gd name="T6" fmla="*/ 6 w 41"/>
                <a:gd name="T7" fmla="*/ 130 h 133"/>
                <a:gd name="T8" fmla="*/ 11 w 41"/>
                <a:gd name="T9" fmla="*/ 131 h 133"/>
                <a:gd name="T10" fmla="*/ 15 w 41"/>
                <a:gd name="T11" fmla="*/ 133 h 133"/>
                <a:gd name="T12" fmla="*/ 19 w 41"/>
                <a:gd name="T13" fmla="*/ 133 h 133"/>
                <a:gd name="T14" fmla="*/ 26 w 41"/>
                <a:gd name="T15" fmla="*/ 130 h 133"/>
                <a:gd name="T16" fmla="*/ 29 w 41"/>
                <a:gd name="T17" fmla="*/ 126 h 133"/>
                <a:gd name="T18" fmla="*/ 31 w 41"/>
                <a:gd name="T19" fmla="*/ 122 h 133"/>
                <a:gd name="T20" fmla="*/ 33 w 41"/>
                <a:gd name="T21" fmla="*/ 118 h 133"/>
                <a:gd name="T22" fmla="*/ 41 w 41"/>
                <a:gd name="T23" fmla="*/ 18 h 133"/>
                <a:gd name="T24" fmla="*/ 41 w 41"/>
                <a:gd name="T25" fmla="*/ 14 h 133"/>
                <a:gd name="T26" fmla="*/ 37 w 41"/>
                <a:gd name="T27" fmla="*/ 7 h 133"/>
                <a:gd name="T28" fmla="*/ 34 w 41"/>
                <a:gd name="T29" fmla="*/ 4 h 133"/>
                <a:gd name="T30" fmla="*/ 29 w 41"/>
                <a:gd name="T31" fmla="*/ 2 h 133"/>
                <a:gd name="T32" fmla="*/ 26 w 41"/>
                <a:gd name="T33" fmla="*/ 0 h 133"/>
                <a:gd name="T34" fmla="*/ 21 w 41"/>
                <a:gd name="T35" fmla="*/ 0 h 133"/>
                <a:gd name="T36" fmla="*/ 15 w 41"/>
                <a:gd name="T37" fmla="*/ 4 h 133"/>
                <a:gd name="T38" fmla="*/ 11 w 41"/>
                <a:gd name="T39" fmla="*/ 7 h 133"/>
                <a:gd name="T40" fmla="*/ 10 w 41"/>
                <a:gd name="T41" fmla="*/ 12 h 133"/>
                <a:gd name="T42" fmla="*/ 8 w 41"/>
                <a:gd name="T43" fmla="*/ 15 h 133"/>
                <a:gd name="T44" fmla="*/ 0 w 41"/>
                <a:gd name="T45" fmla="*/ 115 h 1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 h="133">
                  <a:moveTo>
                    <a:pt x="0" y="115"/>
                  </a:moveTo>
                  <a:lnTo>
                    <a:pt x="0" y="120"/>
                  </a:lnTo>
                  <a:lnTo>
                    <a:pt x="3" y="126"/>
                  </a:lnTo>
                  <a:lnTo>
                    <a:pt x="6" y="130"/>
                  </a:lnTo>
                  <a:lnTo>
                    <a:pt x="11" y="131"/>
                  </a:lnTo>
                  <a:lnTo>
                    <a:pt x="15" y="133"/>
                  </a:lnTo>
                  <a:lnTo>
                    <a:pt x="19" y="133"/>
                  </a:lnTo>
                  <a:lnTo>
                    <a:pt x="26" y="130"/>
                  </a:lnTo>
                  <a:lnTo>
                    <a:pt x="29" y="126"/>
                  </a:lnTo>
                  <a:lnTo>
                    <a:pt x="31" y="122"/>
                  </a:lnTo>
                  <a:lnTo>
                    <a:pt x="33" y="118"/>
                  </a:lnTo>
                  <a:lnTo>
                    <a:pt x="41" y="18"/>
                  </a:lnTo>
                  <a:lnTo>
                    <a:pt x="41" y="14"/>
                  </a:lnTo>
                  <a:lnTo>
                    <a:pt x="37" y="7"/>
                  </a:lnTo>
                  <a:lnTo>
                    <a:pt x="34" y="4"/>
                  </a:lnTo>
                  <a:lnTo>
                    <a:pt x="29" y="2"/>
                  </a:lnTo>
                  <a:lnTo>
                    <a:pt x="26" y="0"/>
                  </a:lnTo>
                  <a:lnTo>
                    <a:pt x="21" y="0"/>
                  </a:lnTo>
                  <a:lnTo>
                    <a:pt x="15" y="4"/>
                  </a:lnTo>
                  <a:lnTo>
                    <a:pt x="11" y="7"/>
                  </a:lnTo>
                  <a:lnTo>
                    <a:pt x="10" y="12"/>
                  </a:lnTo>
                  <a:lnTo>
                    <a:pt x="8" y="15"/>
                  </a:lnTo>
                  <a:lnTo>
                    <a:pt x="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7604"/>
                                        </p:tgtEl>
                                        <p:attrNameLst>
                                          <p:attrName>style.visibility</p:attrName>
                                        </p:attrNameLst>
                                      </p:cBhvr>
                                      <p:to>
                                        <p:strVal val="visible"/>
                                      </p:to>
                                    </p:set>
                                    <p:animEffect transition="in" filter="dissolve">
                                      <p:cBhvr>
                                        <p:cTn id="7" dur="500"/>
                                        <p:tgtEl>
                                          <p:spTgt spid="5376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37603">
                                            <p:txEl>
                                              <p:pRg st="0" end="0"/>
                                            </p:txEl>
                                          </p:spTgt>
                                        </p:tgtEl>
                                        <p:attrNameLst>
                                          <p:attrName>style.visibility</p:attrName>
                                        </p:attrNameLst>
                                      </p:cBhvr>
                                      <p:to>
                                        <p:strVal val="visible"/>
                                      </p:to>
                                    </p:set>
                                    <p:animEffect transition="in" filter="dissolve">
                                      <p:cBhvr>
                                        <p:cTn id="12" dur="500"/>
                                        <p:tgtEl>
                                          <p:spTgt spid="53760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37603">
                                            <p:txEl>
                                              <p:pRg st="1" end="1"/>
                                            </p:txEl>
                                          </p:spTgt>
                                        </p:tgtEl>
                                        <p:attrNameLst>
                                          <p:attrName>style.visibility</p:attrName>
                                        </p:attrNameLst>
                                      </p:cBhvr>
                                      <p:to>
                                        <p:strVal val="visible"/>
                                      </p:to>
                                    </p:set>
                                    <p:animEffect transition="in" filter="dissolve">
                                      <p:cBhvr>
                                        <p:cTn id="17" dur="500"/>
                                        <p:tgtEl>
                                          <p:spTgt spid="537603">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37603">
                                            <p:txEl>
                                              <p:pRg st="2" end="2"/>
                                            </p:txEl>
                                          </p:spTgt>
                                        </p:tgtEl>
                                        <p:attrNameLst>
                                          <p:attrName>style.visibility</p:attrName>
                                        </p:attrNameLst>
                                      </p:cBhvr>
                                      <p:to>
                                        <p:strVal val="visible"/>
                                      </p:to>
                                    </p:set>
                                    <p:animEffect transition="in" filter="dissolve">
                                      <p:cBhvr>
                                        <p:cTn id="22" dur="500"/>
                                        <p:tgtEl>
                                          <p:spTgt spid="537603">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37603">
                                            <p:txEl>
                                              <p:pRg st="3" end="3"/>
                                            </p:txEl>
                                          </p:spTgt>
                                        </p:tgtEl>
                                        <p:attrNameLst>
                                          <p:attrName>style.visibility</p:attrName>
                                        </p:attrNameLst>
                                      </p:cBhvr>
                                      <p:to>
                                        <p:strVal val="visible"/>
                                      </p:to>
                                    </p:set>
                                    <p:animEffect transition="in" filter="dissolve">
                                      <p:cBhvr>
                                        <p:cTn id="27" dur="500"/>
                                        <p:tgtEl>
                                          <p:spTgt spid="53760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7603" grpId="0" build="p"/>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C7429DF-6901-43DE-B253-6D8C5D03E2B2}" type="slidenum">
              <a:rPr kumimoji="0" lang="en-US" altLang="tr-TR" sz="1200" smtClean="0"/>
              <a:pPr>
                <a:spcBef>
                  <a:spcPct val="50000"/>
                </a:spcBef>
                <a:buFontTx/>
                <a:buNone/>
              </a:pPr>
              <a:t>154</a:t>
            </a:fld>
            <a:endParaRPr kumimoji="0" lang="en-US" altLang="tr-TR" sz="1200" smtClean="0"/>
          </a:p>
        </p:txBody>
      </p:sp>
      <p:sp>
        <p:nvSpPr>
          <p:cNvPr id="189443" name="Rectangle 2"/>
          <p:cNvSpPr>
            <a:spLocks noGrp="1" noChangeArrowheads="1"/>
          </p:cNvSpPr>
          <p:nvPr>
            <p:ph type="title"/>
          </p:nvPr>
        </p:nvSpPr>
        <p:spPr>
          <a:xfrm>
            <a:off x="715963" y="0"/>
            <a:ext cx="7772400" cy="715963"/>
          </a:xfrm>
        </p:spPr>
        <p:txBody>
          <a:bodyPr/>
          <a:lstStyle/>
          <a:p>
            <a:r>
              <a:rPr lang="en-US" altLang="tr-TR" smtClean="0"/>
              <a:t>Example: Moore Model </a:t>
            </a:r>
            <a:r>
              <a:rPr lang="tr-TR" altLang="tr-TR" smtClean="0"/>
              <a:t>...</a:t>
            </a:r>
            <a:endParaRPr lang="en-US" altLang="tr-TR" smtClean="0"/>
          </a:p>
        </p:txBody>
      </p:sp>
      <p:sp>
        <p:nvSpPr>
          <p:cNvPr id="538627" name="Rectangle 3"/>
          <p:cNvSpPr>
            <a:spLocks noGrp="1" noChangeArrowheads="1"/>
          </p:cNvSpPr>
          <p:nvPr>
            <p:ph type="body" idx="1"/>
          </p:nvPr>
        </p:nvSpPr>
        <p:spPr>
          <a:xfrm>
            <a:off x="482600" y="1849438"/>
            <a:ext cx="7785100" cy="3971925"/>
          </a:xfrm>
        </p:spPr>
        <p:txBody>
          <a:bodyPr/>
          <a:lstStyle/>
          <a:p>
            <a:pPr marL="288925" indent="-288925">
              <a:spcAft>
                <a:spcPts val="600"/>
              </a:spcAft>
            </a:pPr>
            <a:r>
              <a:rPr lang="en-US" altLang="tr-TR" sz="2400" smtClean="0"/>
              <a:t>The state table is shown                                                             below</a:t>
            </a:r>
          </a:p>
          <a:p>
            <a:pPr marL="288925" indent="-288925">
              <a:spcAft>
                <a:spcPts val="600"/>
              </a:spcAft>
              <a:buFontTx/>
              <a:buNone/>
            </a:pPr>
            <a:endParaRPr lang="en-US" altLang="tr-TR" sz="2800" smtClean="0"/>
          </a:p>
          <a:p>
            <a:pPr marL="288925" indent="-288925"/>
            <a:endParaRPr lang="en-US" altLang="tr-TR" smtClean="0"/>
          </a:p>
        </p:txBody>
      </p:sp>
      <p:grpSp>
        <p:nvGrpSpPr>
          <p:cNvPr id="538628" name="Group 4"/>
          <p:cNvGrpSpPr>
            <a:grpSpLocks/>
          </p:cNvGrpSpPr>
          <p:nvPr/>
        </p:nvGrpSpPr>
        <p:grpSpPr bwMode="auto">
          <a:xfrm>
            <a:off x="5218113" y="1201738"/>
            <a:ext cx="3500437" cy="2486025"/>
            <a:chOff x="3264" y="864"/>
            <a:chExt cx="2205" cy="1566"/>
          </a:xfrm>
        </p:grpSpPr>
        <p:sp>
          <p:nvSpPr>
            <p:cNvPr id="189566" name="Freeform 5"/>
            <p:cNvSpPr>
              <a:spLocks/>
            </p:cNvSpPr>
            <p:nvPr/>
          </p:nvSpPr>
          <p:spPr bwMode="auto">
            <a:xfrm>
              <a:off x="3264" y="1120"/>
              <a:ext cx="302" cy="303"/>
            </a:xfrm>
            <a:custGeom>
              <a:avLst/>
              <a:gdLst>
                <a:gd name="T0" fmla="*/ 3 w 302"/>
                <a:gd name="T1" fmla="*/ 180 h 303"/>
                <a:gd name="T2" fmla="*/ 11 w 302"/>
                <a:gd name="T3" fmla="*/ 210 h 303"/>
                <a:gd name="T4" fmla="*/ 33 w 302"/>
                <a:gd name="T5" fmla="*/ 247 h 303"/>
                <a:gd name="T6" fmla="*/ 66 w 302"/>
                <a:gd name="T7" fmla="*/ 276 h 303"/>
                <a:gd name="T8" fmla="*/ 91 w 302"/>
                <a:gd name="T9" fmla="*/ 290 h 303"/>
                <a:gd name="T10" fmla="*/ 120 w 302"/>
                <a:gd name="T11" fmla="*/ 299 h 303"/>
                <a:gd name="T12" fmla="*/ 149 w 302"/>
                <a:gd name="T13" fmla="*/ 303 h 303"/>
                <a:gd name="T14" fmla="*/ 174 w 302"/>
                <a:gd name="T15" fmla="*/ 300 h 303"/>
                <a:gd name="T16" fmla="*/ 202 w 302"/>
                <a:gd name="T17" fmla="*/ 294 h 303"/>
                <a:gd name="T18" fmla="*/ 235 w 302"/>
                <a:gd name="T19" fmla="*/ 276 h 303"/>
                <a:gd name="T20" fmla="*/ 283 w 302"/>
                <a:gd name="T21" fmla="*/ 222 h 303"/>
                <a:gd name="T22" fmla="*/ 295 w 302"/>
                <a:gd name="T23" fmla="*/ 196 h 303"/>
                <a:gd name="T24" fmla="*/ 301 w 302"/>
                <a:gd name="T25" fmla="*/ 166 h 303"/>
                <a:gd name="T26" fmla="*/ 301 w 302"/>
                <a:gd name="T27" fmla="*/ 143 h 303"/>
                <a:gd name="T28" fmla="*/ 297 w 302"/>
                <a:gd name="T29" fmla="*/ 111 h 303"/>
                <a:gd name="T30" fmla="*/ 286 w 302"/>
                <a:gd name="T31" fmla="*/ 85 h 303"/>
                <a:gd name="T32" fmla="*/ 268 w 302"/>
                <a:gd name="T33" fmla="*/ 54 h 303"/>
                <a:gd name="T34" fmla="*/ 235 w 302"/>
                <a:gd name="T35" fmla="*/ 26 h 303"/>
                <a:gd name="T36" fmla="*/ 202 w 302"/>
                <a:gd name="T37" fmla="*/ 8 h 303"/>
                <a:gd name="T38" fmla="*/ 174 w 302"/>
                <a:gd name="T39" fmla="*/ 2 h 303"/>
                <a:gd name="T40" fmla="*/ 120 w 302"/>
                <a:gd name="T41" fmla="*/ 3 h 303"/>
                <a:gd name="T42" fmla="*/ 91 w 302"/>
                <a:gd name="T43" fmla="*/ 12 h 303"/>
                <a:gd name="T44" fmla="*/ 66 w 302"/>
                <a:gd name="T45" fmla="*/ 26 h 303"/>
                <a:gd name="T46" fmla="*/ 26 w 302"/>
                <a:gd name="T47" fmla="*/ 67 h 303"/>
                <a:gd name="T48" fmla="*/ 11 w 302"/>
                <a:gd name="T49" fmla="*/ 91 h 303"/>
                <a:gd name="T50" fmla="*/ 3 w 302"/>
                <a:gd name="T51" fmla="*/ 120 h 303"/>
                <a:gd name="T52" fmla="*/ 15 w 302"/>
                <a:gd name="T53" fmla="*/ 151 h 303"/>
                <a:gd name="T54" fmla="*/ 19 w 302"/>
                <a:gd name="T55" fmla="*/ 116 h 303"/>
                <a:gd name="T56" fmla="*/ 28 w 302"/>
                <a:gd name="T57" fmla="*/ 92 h 303"/>
                <a:gd name="T58" fmla="*/ 42 w 302"/>
                <a:gd name="T59" fmla="*/ 68 h 303"/>
                <a:gd name="T60" fmla="*/ 59 w 302"/>
                <a:gd name="T61" fmla="*/ 51 h 303"/>
                <a:gd name="T62" fmla="*/ 79 w 302"/>
                <a:gd name="T63" fmla="*/ 35 h 303"/>
                <a:gd name="T64" fmla="*/ 103 w 302"/>
                <a:gd name="T65" fmla="*/ 23 h 303"/>
                <a:gd name="T66" fmla="*/ 129 w 302"/>
                <a:gd name="T67" fmla="*/ 17 h 303"/>
                <a:gd name="T68" fmla="*/ 171 w 302"/>
                <a:gd name="T69" fmla="*/ 17 h 303"/>
                <a:gd name="T70" fmla="*/ 197 w 302"/>
                <a:gd name="T71" fmla="*/ 23 h 303"/>
                <a:gd name="T72" fmla="*/ 227 w 302"/>
                <a:gd name="T73" fmla="*/ 39 h 303"/>
                <a:gd name="T74" fmla="*/ 255 w 302"/>
                <a:gd name="T75" fmla="*/ 64 h 303"/>
                <a:gd name="T76" fmla="*/ 271 w 302"/>
                <a:gd name="T77" fmla="*/ 86 h 303"/>
                <a:gd name="T78" fmla="*/ 280 w 302"/>
                <a:gd name="T79" fmla="*/ 110 h 303"/>
                <a:gd name="T80" fmla="*/ 286 w 302"/>
                <a:gd name="T81" fmla="*/ 136 h 303"/>
                <a:gd name="T82" fmla="*/ 286 w 302"/>
                <a:gd name="T83" fmla="*/ 156 h 303"/>
                <a:gd name="T84" fmla="*/ 282 w 302"/>
                <a:gd name="T85" fmla="*/ 184 h 303"/>
                <a:gd name="T86" fmla="*/ 273 w 302"/>
                <a:gd name="T87" fmla="*/ 208 h 303"/>
                <a:gd name="T88" fmla="*/ 236 w 302"/>
                <a:gd name="T89" fmla="*/ 256 h 303"/>
                <a:gd name="T90" fmla="*/ 202 w 302"/>
                <a:gd name="T91" fmla="*/ 277 h 303"/>
                <a:gd name="T92" fmla="*/ 177 w 302"/>
                <a:gd name="T93" fmla="*/ 284 h 303"/>
                <a:gd name="T94" fmla="*/ 149 w 302"/>
                <a:gd name="T95" fmla="*/ 287 h 303"/>
                <a:gd name="T96" fmla="*/ 129 w 302"/>
                <a:gd name="T97" fmla="*/ 285 h 303"/>
                <a:gd name="T98" fmla="*/ 103 w 302"/>
                <a:gd name="T99" fmla="*/ 278 h 303"/>
                <a:gd name="T100" fmla="*/ 79 w 302"/>
                <a:gd name="T101" fmla="*/ 267 h 303"/>
                <a:gd name="T102" fmla="*/ 55 w 302"/>
                <a:gd name="T103" fmla="*/ 247 h 303"/>
                <a:gd name="T104" fmla="*/ 31 w 302"/>
                <a:gd name="T105" fmla="*/ 215 h 303"/>
                <a:gd name="T106" fmla="*/ 22 w 302"/>
                <a:gd name="T107" fmla="*/ 190 h 303"/>
                <a:gd name="T108" fmla="*/ 15 w 302"/>
                <a:gd name="T109" fmla="*/ 165 h 3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02" h="303">
                  <a:moveTo>
                    <a:pt x="0" y="151"/>
                  </a:moveTo>
                  <a:lnTo>
                    <a:pt x="0" y="165"/>
                  </a:lnTo>
                  <a:lnTo>
                    <a:pt x="1" y="174"/>
                  </a:lnTo>
                  <a:lnTo>
                    <a:pt x="3" y="180"/>
                  </a:lnTo>
                  <a:lnTo>
                    <a:pt x="4" y="189"/>
                  </a:lnTo>
                  <a:lnTo>
                    <a:pt x="6" y="196"/>
                  </a:lnTo>
                  <a:lnTo>
                    <a:pt x="8" y="202"/>
                  </a:lnTo>
                  <a:lnTo>
                    <a:pt x="11" y="210"/>
                  </a:lnTo>
                  <a:lnTo>
                    <a:pt x="15" y="216"/>
                  </a:lnTo>
                  <a:lnTo>
                    <a:pt x="18" y="222"/>
                  </a:lnTo>
                  <a:lnTo>
                    <a:pt x="26" y="235"/>
                  </a:lnTo>
                  <a:lnTo>
                    <a:pt x="33" y="247"/>
                  </a:lnTo>
                  <a:lnTo>
                    <a:pt x="38" y="252"/>
                  </a:lnTo>
                  <a:lnTo>
                    <a:pt x="42" y="257"/>
                  </a:lnTo>
                  <a:lnTo>
                    <a:pt x="54" y="268"/>
                  </a:lnTo>
                  <a:lnTo>
                    <a:pt x="66" y="276"/>
                  </a:lnTo>
                  <a:lnTo>
                    <a:pt x="71" y="280"/>
                  </a:lnTo>
                  <a:lnTo>
                    <a:pt x="78" y="284"/>
                  </a:lnTo>
                  <a:lnTo>
                    <a:pt x="84" y="286"/>
                  </a:lnTo>
                  <a:lnTo>
                    <a:pt x="91" y="290"/>
                  </a:lnTo>
                  <a:lnTo>
                    <a:pt x="98" y="294"/>
                  </a:lnTo>
                  <a:lnTo>
                    <a:pt x="105" y="295"/>
                  </a:lnTo>
                  <a:lnTo>
                    <a:pt x="111" y="298"/>
                  </a:lnTo>
                  <a:lnTo>
                    <a:pt x="120" y="299"/>
                  </a:lnTo>
                  <a:lnTo>
                    <a:pt x="126" y="300"/>
                  </a:lnTo>
                  <a:lnTo>
                    <a:pt x="134" y="301"/>
                  </a:lnTo>
                  <a:lnTo>
                    <a:pt x="142" y="301"/>
                  </a:lnTo>
                  <a:lnTo>
                    <a:pt x="149" y="303"/>
                  </a:lnTo>
                  <a:lnTo>
                    <a:pt x="152" y="303"/>
                  </a:lnTo>
                  <a:lnTo>
                    <a:pt x="158" y="301"/>
                  </a:lnTo>
                  <a:lnTo>
                    <a:pt x="165" y="301"/>
                  </a:lnTo>
                  <a:lnTo>
                    <a:pt x="174" y="300"/>
                  </a:lnTo>
                  <a:lnTo>
                    <a:pt x="180" y="299"/>
                  </a:lnTo>
                  <a:lnTo>
                    <a:pt x="189" y="298"/>
                  </a:lnTo>
                  <a:lnTo>
                    <a:pt x="195" y="295"/>
                  </a:lnTo>
                  <a:lnTo>
                    <a:pt x="202" y="294"/>
                  </a:lnTo>
                  <a:lnTo>
                    <a:pt x="209" y="290"/>
                  </a:lnTo>
                  <a:lnTo>
                    <a:pt x="216" y="286"/>
                  </a:lnTo>
                  <a:lnTo>
                    <a:pt x="222" y="284"/>
                  </a:lnTo>
                  <a:lnTo>
                    <a:pt x="235" y="276"/>
                  </a:lnTo>
                  <a:lnTo>
                    <a:pt x="246" y="268"/>
                  </a:lnTo>
                  <a:lnTo>
                    <a:pt x="268" y="247"/>
                  </a:lnTo>
                  <a:lnTo>
                    <a:pt x="276" y="235"/>
                  </a:lnTo>
                  <a:lnTo>
                    <a:pt x="283" y="222"/>
                  </a:lnTo>
                  <a:lnTo>
                    <a:pt x="286" y="216"/>
                  </a:lnTo>
                  <a:lnTo>
                    <a:pt x="290" y="210"/>
                  </a:lnTo>
                  <a:lnTo>
                    <a:pt x="294" y="202"/>
                  </a:lnTo>
                  <a:lnTo>
                    <a:pt x="295" y="196"/>
                  </a:lnTo>
                  <a:lnTo>
                    <a:pt x="297" y="189"/>
                  </a:lnTo>
                  <a:lnTo>
                    <a:pt x="299" y="180"/>
                  </a:lnTo>
                  <a:lnTo>
                    <a:pt x="300" y="174"/>
                  </a:lnTo>
                  <a:lnTo>
                    <a:pt x="301" y="166"/>
                  </a:lnTo>
                  <a:lnTo>
                    <a:pt x="301" y="159"/>
                  </a:lnTo>
                  <a:lnTo>
                    <a:pt x="302" y="152"/>
                  </a:lnTo>
                  <a:lnTo>
                    <a:pt x="302" y="150"/>
                  </a:lnTo>
                  <a:lnTo>
                    <a:pt x="301" y="143"/>
                  </a:lnTo>
                  <a:lnTo>
                    <a:pt x="301" y="136"/>
                  </a:lnTo>
                  <a:lnTo>
                    <a:pt x="300" y="127"/>
                  </a:lnTo>
                  <a:lnTo>
                    <a:pt x="299" y="120"/>
                  </a:lnTo>
                  <a:lnTo>
                    <a:pt x="297" y="111"/>
                  </a:lnTo>
                  <a:lnTo>
                    <a:pt x="295" y="105"/>
                  </a:lnTo>
                  <a:lnTo>
                    <a:pt x="294" y="99"/>
                  </a:lnTo>
                  <a:lnTo>
                    <a:pt x="290" y="91"/>
                  </a:lnTo>
                  <a:lnTo>
                    <a:pt x="286" y="85"/>
                  </a:lnTo>
                  <a:lnTo>
                    <a:pt x="283" y="78"/>
                  </a:lnTo>
                  <a:lnTo>
                    <a:pt x="280" y="72"/>
                  </a:lnTo>
                  <a:lnTo>
                    <a:pt x="276" y="67"/>
                  </a:lnTo>
                  <a:lnTo>
                    <a:pt x="268" y="54"/>
                  </a:lnTo>
                  <a:lnTo>
                    <a:pt x="257" y="42"/>
                  </a:lnTo>
                  <a:lnTo>
                    <a:pt x="251" y="39"/>
                  </a:lnTo>
                  <a:lnTo>
                    <a:pt x="246" y="34"/>
                  </a:lnTo>
                  <a:lnTo>
                    <a:pt x="235" y="26"/>
                  </a:lnTo>
                  <a:lnTo>
                    <a:pt x="222" y="18"/>
                  </a:lnTo>
                  <a:lnTo>
                    <a:pt x="216" y="16"/>
                  </a:lnTo>
                  <a:lnTo>
                    <a:pt x="209" y="12"/>
                  </a:lnTo>
                  <a:lnTo>
                    <a:pt x="202" y="8"/>
                  </a:lnTo>
                  <a:lnTo>
                    <a:pt x="195" y="7"/>
                  </a:lnTo>
                  <a:lnTo>
                    <a:pt x="189" y="4"/>
                  </a:lnTo>
                  <a:lnTo>
                    <a:pt x="180" y="3"/>
                  </a:lnTo>
                  <a:lnTo>
                    <a:pt x="174" y="2"/>
                  </a:lnTo>
                  <a:lnTo>
                    <a:pt x="166" y="0"/>
                  </a:lnTo>
                  <a:lnTo>
                    <a:pt x="135" y="0"/>
                  </a:lnTo>
                  <a:lnTo>
                    <a:pt x="126" y="2"/>
                  </a:lnTo>
                  <a:lnTo>
                    <a:pt x="120" y="3"/>
                  </a:lnTo>
                  <a:lnTo>
                    <a:pt x="111" y="4"/>
                  </a:lnTo>
                  <a:lnTo>
                    <a:pt x="105" y="7"/>
                  </a:lnTo>
                  <a:lnTo>
                    <a:pt x="98" y="8"/>
                  </a:lnTo>
                  <a:lnTo>
                    <a:pt x="91" y="12"/>
                  </a:lnTo>
                  <a:lnTo>
                    <a:pt x="84" y="16"/>
                  </a:lnTo>
                  <a:lnTo>
                    <a:pt x="78" y="18"/>
                  </a:lnTo>
                  <a:lnTo>
                    <a:pt x="71" y="22"/>
                  </a:lnTo>
                  <a:lnTo>
                    <a:pt x="66" y="26"/>
                  </a:lnTo>
                  <a:lnTo>
                    <a:pt x="54" y="34"/>
                  </a:lnTo>
                  <a:lnTo>
                    <a:pt x="43" y="44"/>
                  </a:lnTo>
                  <a:lnTo>
                    <a:pt x="33" y="54"/>
                  </a:lnTo>
                  <a:lnTo>
                    <a:pt x="26" y="67"/>
                  </a:lnTo>
                  <a:lnTo>
                    <a:pt x="22" y="72"/>
                  </a:lnTo>
                  <a:lnTo>
                    <a:pt x="18" y="78"/>
                  </a:lnTo>
                  <a:lnTo>
                    <a:pt x="15" y="85"/>
                  </a:lnTo>
                  <a:lnTo>
                    <a:pt x="11" y="91"/>
                  </a:lnTo>
                  <a:lnTo>
                    <a:pt x="8" y="99"/>
                  </a:lnTo>
                  <a:lnTo>
                    <a:pt x="6" y="105"/>
                  </a:lnTo>
                  <a:lnTo>
                    <a:pt x="4" y="111"/>
                  </a:lnTo>
                  <a:lnTo>
                    <a:pt x="3" y="120"/>
                  </a:lnTo>
                  <a:lnTo>
                    <a:pt x="1" y="127"/>
                  </a:lnTo>
                  <a:lnTo>
                    <a:pt x="0" y="134"/>
                  </a:lnTo>
                  <a:lnTo>
                    <a:pt x="0" y="151"/>
                  </a:lnTo>
                  <a:lnTo>
                    <a:pt x="15" y="151"/>
                  </a:lnTo>
                  <a:lnTo>
                    <a:pt x="15" y="137"/>
                  </a:lnTo>
                  <a:lnTo>
                    <a:pt x="17" y="129"/>
                  </a:lnTo>
                  <a:lnTo>
                    <a:pt x="18" y="123"/>
                  </a:lnTo>
                  <a:lnTo>
                    <a:pt x="19" y="116"/>
                  </a:lnTo>
                  <a:lnTo>
                    <a:pt x="22" y="110"/>
                  </a:lnTo>
                  <a:lnTo>
                    <a:pt x="23" y="104"/>
                  </a:lnTo>
                  <a:lnTo>
                    <a:pt x="24" y="99"/>
                  </a:lnTo>
                  <a:lnTo>
                    <a:pt x="28" y="92"/>
                  </a:lnTo>
                  <a:lnTo>
                    <a:pt x="31" y="86"/>
                  </a:lnTo>
                  <a:lnTo>
                    <a:pt x="34" y="79"/>
                  </a:lnTo>
                  <a:lnTo>
                    <a:pt x="38" y="74"/>
                  </a:lnTo>
                  <a:lnTo>
                    <a:pt x="42" y="68"/>
                  </a:lnTo>
                  <a:lnTo>
                    <a:pt x="46" y="64"/>
                  </a:lnTo>
                  <a:lnTo>
                    <a:pt x="51" y="59"/>
                  </a:lnTo>
                  <a:lnTo>
                    <a:pt x="54" y="54"/>
                  </a:lnTo>
                  <a:lnTo>
                    <a:pt x="59" y="51"/>
                  </a:lnTo>
                  <a:lnTo>
                    <a:pt x="64" y="46"/>
                  </a:lnTo>
                  <a:lnTo>
                    <a:pt x="68" y="42"/>
                  </a:lnTo>
                  <a:lnTo>
                    <a:pt x="74" y="39"/>
                  </a:lnTo>
                  <a:lnTo>
                    <a:pt x="79" y="35"/>
                  </a:lnTo>
                  <a:lnTo>
                    <a:pt x="86" y="31"/>
                  </a:lnTo>
                  <a:lnTo>
                    <a:pt x="92" y="28"/>
                  </a:lnTo>
                  <a:lnTo>
                    <a:pt x="98" y="25"/>
                  </a:lnTo>
                  <a:lnTo>
                    <a:pt x="103" y="23"/>
                  </a:lnTo>
                  <a:lnTo>
                    <a:pt x="110" y="22"/>
                  </a:lnTo>
                  <a:lnTo>
                    <a:pt x="116" y="20"/>
                  </a:lnTo>
                  <a:lnTo>
                    <a:pt x="123" y="18"/>
                  </a:lnTo>
                  <a:lnTo>
                    <a:pt x="129" y="17"/>
                  </a:lnTo>
                  <a:lnTo>
                    <a:pt x="135" y="16"/>
                  </a:lnTo>
                  <a:lnTo>
                    <a:pt x="151" y="16"/>
                  </a:lnTo>
                  <a:lnTo>
                    <a:pt x="163" y="16"/>
                  </a:lnTo>
                  <a:lnTo>
                    <a:pt x="171" y="17"/>
                  </a:lnTo>
                  <a:lnTo>
                    <a:pt x="177" y="18"/>
                  </a:lnTo>
                  <a:lnTo>
                    <a:pt x="184" y="20"/>
                  </a:lnTo>
                  <a:lnTo>
                    <a:pt x="190" y="22"/>
                  </a:lnTo>
                  <a:lnTo>
                    <a:pt x="197" y="23"/>
                  </a:lnTo>
                  <a:lnTo>
                    <a:pt x="202" y="25"/>
                  </a:lnTo>
                  <a:lnTo>
                    <a:pt x="208" y="28"/>
                  </a:lnTo>
                  <a:lnTo>
                    <a:pt x="214" y="31"/>
                  </a:lnTo>
                  <a:lnTo>
                    <a:pt x="227" y="39"/>
                  </a:lnTo>
                  <a:lnTo>
                    <a:pt x="236" y="46"/>
                  </a:lnTo>
                  <a:lnTo>
                    <a:pt x="241" y="51"/>
                  </a:lnTo>
                  <a:lnTo>
                    <a:pt x="246" y="55"/>
                  </a:lnTo>
                  <a:lnTo>
                    <a:pt x="255" y="64"/>
                  </a:lnTo>
                  <a:lnTo>
                    <a:pt x="259" y="68"/>
                  </a:lnTo>
                  <a:lnTo>
                    <a:pt x="263" y="74"/>
                  </a:lnTo>
                  <a:lnTo>
                    <a:pt x="267" y="79"/>
                  </a:lnTo>
                  <a:lnTo>
                    <a:pt x="271" y="86"/>
                  </a:lnTo>
                  <a:lnTo>
                    <a:pt x="273" y="92"/>
                  </a:lnTo>
                  <a:lnTo>
                    <a:pt x="277" y="99"/>
                  </a:lnTo>
                  <a:lnTo>
                    <a:pt x="278" y="104"/>
                  </a:lnTo>
                  <a:lnTo>
                    <a:pt x="280" y="110"/>
                  </a:lnTo>
                  <a:lnTo>
                    <a:pt x="282" y="116"/>
                  </a:lnTo>
                  <a:lnTo>
                    <a:pt x="283" y="123"/>
                  </a:lnTo>
                  <a:lnTo>
                    <a:pt x="285" y="129"/>
                  </a:lnTo>
                  <a:lnTo>
                    <a:pt x="286" y="136"/>
                  </a:lnTo>
                  <a:lnTo>
                    <a:pt x="286" y="143"/>
                  </a:lnTo>
                  <a:lnTo>
                    <a:pt x="287" y="152"/>
                  </a:lnTo>
                  <a:lnTo>
                    <a:pt x="287" y="150"/>
                  </a:lnTo>
                  <a:lnTo>
                    <a:pt x="286" y="156"/>
                  </a:lnTo>
                  <a:lnTo>
                    <a:pt x="286" y="164"/>
                  </a:lnTo>
                  <a:lnTo>
                    <a:pt x="285" y="171"/>
                  </a:lnTo>
                  <a:lnTo>
                    <a:pt x="283" y="178"/>
                  </a:lnTo>
                  <a:lnTo>
                    <a:pt x="282" y="184"/>
                  </a:lnTo>
                  <a:lnTo>
                    <a:pt x="280" y="190"/>
                  </a:lnTo>
                  <a:lnTo>
                    <a:pt x="278" y="197"/>
                  </a:lnTo>
                  <a:lnTo>
                    <a:pt x="277" y="202"/>
                  </a:lnTo>
                  <a:lnTo>
                    <a:pt x="273" y="208"/>
                  </a:lnTo>
                  <a:lnTo>
                    <a:pt x="271" y="215"/>
                  </a:lnTo>
                  <a:lnTo>
                    <a:pt x="263" y="227"/>
                  </a:lnTo>
                  <a:lnTo>
                    <a:pt x="255" y="236"/>
                  </a:lnTo>
                  <a:lnTo>
                    <a:pt x="236" y="256"/>
                  </a:lnTo>
                  <a:lnTo>
                    <a:pt x="227" y="263"/>
                  </a:lnTo>
                  <a:lnTo>
                    <a:pt x="214" y="271"/>
                  </a:lnTo>
                  <a:lnTo>
                    <a:pt x="208" y="273"/>
                  </a:lnTo>
                  <a:lnTo>
                    <a:pt x="202" y="277"/>
                  </a:lnTo>
                  <a:lnTo>
                    <a:pt x="197" y="278"/>
                  </a:lnTo>
                  <a:lnTo>
                    <a:pt x="190" y="280"/>
                  </a:lnTo>
                  <a:lnTo>
                    <a:pt x="184" y="282"/>
                  </a:lnTo>
                  <a:lnTo>
                    <a:pt x="177" y="284"/>
                  </a:lnTo>
                  <a:lnTo>
                    <a:pt x="171" y="285"/>
                  </a:lnTo>
                  <a:lnTo>
                    <a:pt x="165" y="286"/>
                  </a:lnTo>
                  <a:lnTo>
                    <a:pt x="156" y="286"/>
                  </a:lnTo>
                  <a:lnTo>
                    <a:pt x="149" y="287"/>
                  </a:lnTo>
                  <a:lnTo>
                    <a:pt x="152" y="287"/>
                  </a:lnTo>
                  <a:lnTo>
                    <a:pt x="144" y="286"/>
                  </a:lnTo>
                  <a:lnTo>
                    <a:pt x="137" y="286"/>
                  </a:lnTo>
                  <a:lnTo>
                    <a:pt x="129" y="285"/>
                  </a:lnTo>
                  <a:lnTo>
                    <a:pt x="123" y="284"/>
                  </a:lnTo>
                  <a:lnTo>
                    <a:pt x="116" y="282"/>
                  </a:lnTo>
                  <a:lnTo>
                    <a:pt x="110" y="280"/>
                  </a:lnTo>
                  <a:lnTo>
                    <a:pt x="103" y="278"/>
                  </a:lnTo>
                  <a:lnTo>
                    <a:pt x="98" y="277"/>
                  </a:lnTo>
                  <a:lnTo>
                    <a:pt x="92" y="273"/>
                  </a:lnTo>
                  <a:lnTo>
                    <a:pt x="86" y="271"/>
                  </a:lnTo>
                  <a:lnTo>
                    <a:pt x="79" y="267"/>
                  </a:lnTo>
                  <a:lnTo>
                    <a:pt x="74" y="263"/>
                  </a:lnTo>
                  <a:lnTo>
                    <a:pt x="68" y="259"/>
                  </a:lnTo>
                  <a:lnTo>
                    <a:pt x="64" y="256"/>
                  </a:lnTo>
                  <a:lnTo>
                    <a:pt x="55" y="247"/>
                  </a:lnTo>
                  <a:lnTo>
                    <a:pt x="51" y="241"/>
                  </a:lnTo>
                  <a:lnTo>
                    <a:pt x="46" y="236"/>
                  </a:lnTo>
                  <a:lnTo>
                    <a:pt x="38" y="227"/>
                  </a:lnTo>
                  <a:lnTo>
                    <a:pt x="31" y="215"/>
                  </a:lnTo>
                  <a:lnTo>
                    <a:pt x="28" y="208"/>
                  </a:lnTo>
                  <a:lnTo>
                    <a:pt x="24" y="202"/>
                  </a:lnTo>
                  <a:lnTo>
                    <a:pt x="23" y="197"/>
                  </a:lnTo>
                  <a:lnTo>
                    <a:pt x="22" y="190"/>
                  </a:lnTo>
                  <a:lnTo>
                    <a:pt x="19" y="184"/>
                  </a:lnTo>
                  <a:lnTo>
                    <a:pt x="18" y="178"/>
                  </a:lnTo>
                  <a:lnTo>
                    <a:pt x="17" y="171"/>
                  </a:lnTo>
                  <a:lnTo>
                    <a:pt x="15" y="165"/>
                  </a:lnTo>
                  <a:lnTo>
                    <a:pt x="15" y="151"/>
                  </a:lnTo>
                  <a:lnTo>
                    <a:pt x="0"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67" name="Oval 6"/>
            <p:cNvSpPr>
              <a:spLocks noChangeArrowheads="1"/>
            </p:cNvSpPr>
            <p:nvPr/>
          </p:nvSpPr>
          <p:spPr bwMode="auto">
            <a:xfrm>
              <a:off x="3902" y="1136"/>
              <a:ext cx="289" cy="288"/>
            </a:xfrm>
            <a:prstGeom prst="ellipse">
              <a:avLst/>
            </a:pr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68" name="Freeform 7"/>
            <p:cNvSpPr>
              <a:spLocks/>
            </p:cNvSpPr>
            <p:nvPr/>
          </p:nvSpPr>
          <p:spPr bwMode="auto">
            <a:xfrm>
              <a:off x="3894" y="1128"/>
              <a:ext cx="303" cy="302"/>
            </a:xfrm>
            <a:custGeom>
              <a:avLst/>
              <a:gdLst>
                <a:gd name="T0" fmla="*/ 3 w 303"/>
                <a:gd name="T1" fmla="*/ 180 h 302"/>
                <a:gd name="T2" fmla="*/ 12 w 303"/>
                <a:gd name="T3" fmla="*/ 209 h 302"/>
                <a:gd name="T4" fmla="*/ 34 w 303"/>
                <a:gd name="T5" fmla="*/ 246 h 302"/>
                <a:gd name="T6" fmla="*/ 67 w 303"/>
                <a:gd name="T7" fmla="*/ 276 h 302"/>
                <a:gd name="T8" fmla="*/ 91 w 303"/>
                <a:gd name="T9" fmla="*/ 290 h 302"/>
                <a:gd name="T10" fmla="*/ 120 w 303"/>
                <a:gd name="T11" fmla="*/ 299 h 302"/>
                <a:gd name="T12" fmla="*/ 150 w 303"/>
                <a:gd name="T13" fmla="*/ 302 h 302"/>
                <a:gd name="T14" fmla="*/ 174 w 303"/>
                <a:gd name="T15" fmla="*/ 300 h 302"/>
                <a:gd name="T16" fmla="*/ 202 w 303"/>
                <a:gd name="T17" fmla="*/ 293 h 302"/>
                <a:gd name="T18" fmla="*/ 235 w 303"/>
                <a:gd name="T19" fmla="*/ 276 h 302"/>
                <a:gd name="T20" fmla="*/ 284 w 303"/>
                <a:gd name="T21" fmla="*/ 222 h 302"/>
                <a:gd name="T22" fmla="*/ 295 w 303"/>
                <a:gd name="T23" fmla="*/ 195 h 302"/>
                <a:gd name="T24" fmla="*/ 302 w 303"/>
                <a:gd name="T25" fmla="*/ 166 h 302"/>
                <a:gd name="T26" fmla="*/ 302 w 303"/>
                <a:gd name="T27" fmla="*/ 143 h 302"/>
                <a:gd name="T28" fmla="*/ 298 w 303"/>
                <a:gd name="T29" fmla="*/ 111 h 302"/>
                <a:gd name="T30" fmla="*/ 286 w 303"/>
                <a:gd name="T31" fmla="*/ 84 h 302"/>
                <a:gd name="T32" fmla="*/ 269 w 303"/>
                <a:gd name="T33" fmla="*/ 54 h 302"/>
                <a:gd name="T34" fmla="*/ 235 w 303"/>
                <a:gd name="T35" fmla="*/ 26 h 302"/>
                <a:gd name="T36" fmla="*/ 202 w 303"/>
                <a:gd name="T37" fmla="*/ 8 h 302"/>
                <a:gd name="T38" fmla="*/ 174 w 303"/>
                <a:gd name="T39" fmla="*/ 1 h 302"/>
                <a:gd name="T40" fmla="*/ 120 w 303"/>
                <a:gd name="T41" fmla="*/ 3 h 302"/>
                <a:gd name="T42" fmla="*/ 91 w 303"/>
                <a:gd name="T43" fmla="*/ 12 h 302"/>
                <a:gd name="T44" fmla="*/ 67 w 303"/>
                <a:gd name="T45" fmla="*/ 26 h 302"/>
                <a:gd name="T46" fmla="*/ 26 w 303"/>
                <a:gd name="T47" fmla="*/ 66 h 302"/>
                <a:gd name="T48" fmla="*/ 12 w 303"/>
                <a:gd name="T49" fmla="*/ 91 h 302"/>
                <a:gd name="T50" fmla="*/ 3 w 303"/>
                <a:gd name="T51" fmla="*/ 120 h 302"/>
                <a:gd name="T52" fmla="*/ 16 w 303"/>
                <a:gd name="T53" fmla="*/ 151 h 302"/>
                <a:gd name="T54" fmla="*/ 20 w 303"/>
                <a:gd name="T55" fmla="*/ 116 h 302"/>
                <a:gd name="T56" fmla="*/ 29 w 303"/>
                <a:gd name="T57" fmla="*/ 92 h 302"/>
                <a:gd name="T58" fmla="*/ 43 w 303"/>
                <a:gd name="T59" fmla="*/ 68 h 302"/>
                <a:gd name="T60" fmla="*/ 59 w 303"/>
                <a:gd name="T61" fmla="*/ 51 h 302"/>
                <a:gd name="T62" fmla="*/ 80 w 303"/>
                <a:gd name="T63" fmla="*/ 34 h 302"/>
                <a:gd name="T64" fmla="*/ 104 w 303"/>
                <a:gd name="T65" fmla="*/ 23 h 302"/>
                <a:gd name="T66" fmla="*/ 129 w 303"/>
                <a:gd name="T67" fmla="*/ 17 h 302"/>
                <a:gd name="T68" fmla="*/ 172 w 303"/>
                <a:gd name="T69" fmla="*/ 17 h 302"/>
                <a:gd name="T70" fmla="*/ 197 w 303"/>
                <a:gd name="T71" fmla="*/ 23 h 302"/>
                <a:gd name="T72" fmla="*/ 228 w 303"/>
                <a:gd name="T73" fmla="*/ 38 h 302"/>
                <a:gd name="T74" fmla="*/ 256 w 303"/>
                <a:gd name="T75" fmla="*/ 64 h 302"/>
                <a:gd name="T76" fmla="*/ 271 w 303"/>
                <a:gd name="T77" fmla="*/ 86 h 302"/>
                <a:gd name="T78" fmla="*/ 280 w 303"/>
                <a:gd name="T79" fmla="*/ 110 h 302"/>
                <a:gd name="T80" fmla="*/ 286 w 303"/>
                <a:gd name="T81" fmla="*/ 135 h 302"/>
                <a:gd name="T82" fmla="*/ 286 w 303"/>
                <a:gd name="T83" fmla="*/ 156 h 302"/>
                <a:gd name="T84" fmla="*/ 283 w 303"/>
                <a:gd name="T85" fmla="*/ 184 h 302"/>
                <a:gd name="T86" fmla="*/ 274 w 303"/>
                <a:gd name="T87" fmla="*/ 208 h 302"/>
                <a:gd name="T88" fmla="*/ 237 w 303"/>
                <a:gd name="T89" fmla="*/ 255 h 302"/>
                <a:gd name="T90" fmla="*/ 202 w 303"/>
                <a:gd name="T91" fmla="*/ 277 h 302"/>
                <a:gd name="T92" fmla="*/ 178 w 303"/>
                <a:gd name="T93" fmla="*/ 283 h 302"/>
                <a:gd name="T94" fmla="*/ 150 w 303"/>
                <a:gd name="T95" fmla="*/ 287 h 302"/>
                <a:gd name="T96" fmla="*/ 129 w 303"/>
                <a:gd name="T97" fmla="*/ 285 h 302"/>
                <a:gd name="T98" fmla="*/ 104 w 303"/>
                <a:gd name="T99" fmla="*/ 278 h 302"/>
                <a:gd name="T100" fmla="*/ 80 w 303"/>
                <a:gd name="T101" fmla="*/ 267 h 302"/>
                <a:gd name="T102" fmla="*/ 55 w 303"/>
                <a:gd name="T103" fmla="*/ 246 h 302"/>
                <a:gd name="T104" fmla="*/ 31 w 303"/>
                <a:gd name="T105" fmla="*/ 214 h 302"/>
                <a:gd name="T106" fmla="*/ 22 w 303"/>
                <a:gd name="T107" fmla="*/ 190 h 302"/>
                <a:gd name="T108" fmla="*/ 16 w 303"/>
                <a:gd name="T109" fmla="*/ 165 h 3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03" h="302">
                  <a:moveTo>
                    <a:pt x="0" y="151"/>
                  </a:moveTo>
                  <a:lnTo>
                    <a:pt x="0" y="165"/>
                  </a:lnTo>
                  <a:lnTo>
                    <a:pt x="2" y="174"/>
                  </a:lnTo>
                  <a:lnTo>
                    <a:pt x="3" y="180"/>
                  </a:lnTo>
                  <a:lnTo>
                    <a:pt x="4" y="189"/>
                  </a:lnTo>
                  <a:lnTo>
                    <a:pt x="7" y="195"/>
                  </a:lnTo>
                  <a:lnTo>
                    <a:pt x="8" y="202"/>
                  </a:lnTo>
                  <a:lnTo>
                    <a:pt x="12" y="209"/>
                  </a:lnTo>
                  <a:lnTo>
                    <a:pt x="16" y="216"/>
                  </a:lnTo>
                  <a:lnTo>
                    <a:pt x="18" y="222"/>
                  </a:lnTo>
                  <a:lnTo>
                    <a:pt x="26" y="235"/>
                  </a:lnTo>
                  <a:lnTo>
                    <a:pt x="34" y="246"/>
                  </a:lnTo>
                  <a:lnTo>
                    <a:pt x="39" y="251"/>
                  </a:lnTo>
                  <a:lnTo>
                    <a:pt x="43" y="256"/>
                  </a:lnTo>
                  <a:lnTo>
                    <a:pt x="54" y="268"/>
                  </a:lnTo>
                  <a:lnTo>
                    <a:pt x="67" y="276"/>
                  </a:lnTo>
                  <a:lnTo>
                    <a:pt x="72" y="279"/>
                  </a:lnTo>
                  <a:lnTo>
                    <a:pt x="78" y="283"/>
                  </a:lnTo>
                  <a:lnTo>
                    <a:pt x="85" y="286"/>
                  </a:lnTo>
                  <a:lnTo>
                    <a:pt x="91" y="290"/>
                  </a:lnTo>
                  <a:lnTo>
                    <a:pt x="99" y="293"/>
                  </a:lnTo>
                  <a:lnTo>
                    <a:pt x="105" y="295"/>
                  </a:lnTo>
                  <a:lnTo>
                    <a:pt x="112" y="297"/>
                  </a:lnTo>
                  <a:lnTo>
                    <a:pt x="120" y="299"/>
                  </a:lnTo>
                  <a:lnTo>
                    <a:pt x="127" y="300"/>
                  </a:lnTo>
                  <a:lnTo>
                    <a:pt x="135" y="301"/>
                  </a:lnTo>
                  <a:lnTo>
                    <a:pt x="142" y="301"/>
                  </a:lnTo>
                  <a:lnTo>
                    <a:pt x="150" y="302"/>
                  </a:lnTo>
                  <a:lnTo>
                    <a:pt x="152" y="302"/>
                  </a:lnTo>
                  <a:lnTo>
                    <a:pt x="159" y="301"/>
                  </a:lnTo>
                  <a:lnTo>
                    <a:pt x="165" y="301"/>
                  </a:lnTo>
                  <a:lnTo>
                    <a:pt x="174" y="300"/>
                  </a:lnTo>
                  <a:lnTo>
                    <a:pt x="180" y="299"/>
                  </a:lnTo>
                  <a:lnTo>
                    <a:pt x="189" y="297"/>
                  </a:lnTo>
                  <a:lnTo>
                    <a:pt x="196" y="295"/>
                  </a:lnTo>
                  <a:lnTo>
                    <a:pt x="202" y="293"/>
                  </a:lnTo>
                  <a:lnTo>
                    <a:pt x="210" y="290"/>
                  </a:lnTo>
                  <a:lnTo>
                    <a:pt x="216" y="286"/>
                  </a:lnTo>
                  <a:lnTo>
                    <a:pt x="223" y="283"/>
                  </a:lnTo>
                  <a:lnTo>
                    <a:pt x="235" y="276"/>
                  </a:lnTo>
                  <a:lnTo>
                    <a:pt x="247" y="268"/>
                  </a:lnTo>
                  <a:lnTo>
                    <a:pt x="269" y="246"/>
                  </a:lnTo>
                  <a:lnTo>
                    <a:pt x="276" y="235"/>
                  </a:lnTo>
                  <a:lnTo>
                    <a:pt x="284" y="222"/>
                  </a:lnTo>
                  <a:lnTo>
                    <a:pt x="286" y="216"/>
                  </a:lnTo>
                  <a:lnTo>
                    <a:pt x="290" y="209"/>
                  </a:lnTo>
                  <a:lnTo>
                    <a:pt x="294" y="202"/>
                  </a:lnTo>
                  <a:lnTo>
                    <a:pt x="295" y="195"/>
                  </a:lnTo>
                  <a:lnTo>
                    <a:pt x="298" y="189"/>
                  </a:lnTo>
                  <a:lnTo>
                    <a:pt x="299" y="180"/>
                  </a:lnTo>
                  <a:lnTo>
                    <a:pt x="300" y="174"/>
                  </a:lnTo>
                  <a:lnTo>
                    <a:pt x="302" y="166"/>
                  </a:lnTo>
                  <a:lnTo>
                    <a:pt x="302" y="158"/>
                  </a:lnTo>
                  <a:lnTo>
                    <a:pt x="303" y="152"/>
                  </a:lnTo>
                  <a:lnTo>
                    <a:pt x="303" y="149"/>
                  </a:lnTo>
                  <a:lnTo>
                    <a:pt x="302" y="143"/>
                  </a:lnTo>
                  <a:lnTo>
                    <a:pt x="302" y="135"/>
                  </a:lnTo>
                  <a:lnTo>
                    <a:pt x="300" y="126"/>
                  </a:lnTo>
                  <a:lnTo>
                    <a:pt x="299" y="120"/>
                  </a:lnTo>
                  <a:lnTo>
                    <a:pt x="298" y="111"/>
                  </a:lnTo>
                  <a:lnTo>
                    <a:pt x="295" y="105"/>
                  </a:lnTo>
                  <a:lnTo>
                    <a:pt x="294" y="98"/>
                  </a:lnTo>
                  <a:lnTo>
                    <a:pt x="290" y="91"/>
                  </a:lnTo>
                  <a:lnTo>
                    <a:pt x="286" y="84"/>
                  </a:lnTo>
                  <a:lnTo>
                    <a:pt x="284" y="78"/>
                  </a:lnTo>
                  <a:lnTo>
                    <a:pt x="280" y="71"/>
                  </a:lnTo>
                  <a:lnTo>
                    <a:pt x="276" y="66"/>
                  </a:lnTo>
                  <a:lnTo>
                    <a:pt x="269" y="54"/>
                  </a:lnTo>
                  <a:lnTo>
                    <a:pt x="257" y="42"/>
                  </a:lnTo>
                  <a:lnTo>
                    <a:pt x="252" y="38"/>
                  </a:lnTo>
                  <a:lnTo>
                    <a:pt x="247" y="33"/>
                  </a:lnTo>
                  <a:lnTo>
                    <a:pt x="235" y="26"/>
                  </a:lnTo>
                  <a:lnTo>
                    <a:pt x="223" y="18"/>
                  </a:lnTo>
                  <a:lnTo>
                    <a:pt x="216" y="15"/>
                  </a:lnTo>
                  <a:lnTo>
                    <a:pt x="210" y="12"/>
                  </a:lnTo>
                  <a:lnTo>
                    <a:pt x="202" y="8"/>
                  </a:lnTo>
                  <a:lnTo>
                    <a:pt x="196" y="6"/>
                  </a:lnTo>
                  <a:lnTo>
                    <a:pt x="189" y="4"/>
                  </a:lnTo>
                  <a:lnTo>
                    <a:pt x="180" y="3"/>
                  </a:lnTo>
                  <a:lnTo>
                    <a:pt x="174" y="1"/>
                  </a:lnTo>
                  <a:lnTo>
                    <a:pt x="166" y="0"/>
                  </a:lnTo>
                  <a:lnTo>
                    <a:pt x="136" y="0"/>
                  </a:lnTo>
                  <a:lnTo>
                    <a:pt x="127" y="1"/>
                  </a:lnTo>
                  <a:lnTo>
                    <a:pt x="120" y="3"/>
                  </a:lnTo>
                  <a:lnTo>
                    <a:pt x="112" y="4"/>
                  </a:lnTo>
                  <a:lnTo>
                    <a:pt x="105" y="6"/>
                  </a:lnTo>
                  <a:lnTo>
                    <a:pt x="99" y="8"/>
                  </a:lnTo>
                  <a:lnTo>
                    <a:pt x="91" y="12"/>
                  </a:lnTo>
                  <a:lnTo>
                    <a:pt x="85" y="15"/>
                  </a:lnTo>
                  <a:lnTo>
                    <a:pt x="78" y="18"/>
                  </a:lnTo>
                  <a:lnTo>
                    <a:pt x="72" y="22"/>
                  </a:lnTo>
                  <a:lnTo>
                    <a:pt x="67" y="26"/>
                  </a:lnTo>
                  <a:lnTo>
                    <a:pt x="54" y="33"/>
                  </a:lnTo>
                  <a:lnTo>
                    <a:pt x="44" y="43"/>
                  </a:lnTo>
                  <a:lnTo>
                    <a:pt x="34" y="54"/>
                  </a:lnTo>
                  <a:lnTo>
                    <a:pt x="26" y="66"/>
                  </a:lnTo>
                  <a:lnTo>
                    <a:pt x="22" y="71"/>
                  </a:lnTo>
                  <a:lnTo>
                    <a:pt x="18" y="78"/>
                  </a:lnTo>
                  <a:lnTo>
                    <a:pt x="16" y="84"/>
                  </a:lnTo>
                  <a:lnTo>
                    <a:pt x="12" y="91"/>
                  </a:lnTo>
                  <a:lnTo>
                    <a:pt x="8" y="98"/>
                  </a:lnTo>
                  <a:lnTo>
                    <a:pt x="7" y="105"/>
                  </a:lnTo>
                  <a:lnTo>
                    <a:pt x="4" y="111"/>
                  </a:lnTo>
                  <a:lnTo>
                    <a:pt x="3" y="120"/>
                  </a:lnTo>
                  <a:lnTo>
                    <a:pt x="2" y="126"/>
                  </a:lnTo>
                  <a:lnTo>
                    <a:pt x="0" y="134"/>
                  </a:lnTo>
                  <a:lnTo>
                    <a:pt x="0" y="151"/>
                  </a:lnTo>
                  <a:lnTo>
                    <a:pt x="16" y="151"/>
                  </a:lnTo>
                  <a:lnTo>
                    <a:pt x="16" y="137"/>
                  </a:lnTo>
                  <a:lnTo>
                    <a:pt x="17" y="129"/>
                  </a:lnTo>
                  <a:lnTo>
                    <a:pt x="18" y="123"/>
                  </a:lnTo>
                  <a:lnTo>
                    <a:pt x="20" y="116"/>
                  </a:lnTo>
                  <a:lnTo>
                    <a:pt x="22" y="110"/>
                  </a:lnTo>
                  <a:lnTo>
                    <a:pt x="23" y="103"/>
                  </a:lnTo>
                  <a:lnTo>
                    <a:pt x="25" y="98"/>
                  </a:lnTo>
                  <a:lnTo>
                    <a:pt x="29" y="92"/>
                  </a:lnTo>
                  <a:lnTo>
                    <a:pt x="31" y="86"/>
                  </a:lnTo>
                  <a:lnTo>
                    <a:pt x="35" y="79"/>
                  </a:lnTo>
                  <a:lnTo>
                    <a:pt x="39" y="74"/>
                  </a:lnTo>
                  <a:lnTo>
                    <a:pt x="43" y="68"/>
                  </a:lnTo>
                  <a:lnTo>
                    <a:pt x="46" y="64"/>
                  </a:lnTo>
                  <a:lnTo>
                    <a:pt x="52" y="59"/>
                  </a:lnTo>
                  <a:lnTo>
                    <a:pt x="54" y="54"/>
                  </a:lnTo>
                  <a:lnTo>
                    <a:pt x="59" y="51"/>
                  </a:lnTo>
                  <a:lnTo>
                    <a:pt x="64" y="46"/>
                  </a:lnTo>
                  <a:lnTo>
                    <a:pt x="68" y="42"/>
                  </a:lnTo>
                  <a:lnTo>
                    <a:pt x="75" y="38"/>
                  </a:lnTo>
                  <a:lnTo>
                    <a:pt x="80" y="34"/>
                  </a:lnTo>
                  <a:lnTo>
                    <a:pt x="86" y="31"/>
                  </a:lnTo>
                  <a:lnTo>
                    <a:pt x="92" y="28"/>
                  </a:lnTo>
                  <a:lnTo>
                    <a:pt x="99" y="24"/>
                  </a:lnTo>
                  <a:lnTo>
                    <a:pt x="104" y="23"/>
                  </a:lnTo>
                  <a:lnTo>
                    <a:pt x="110" y="22"/>
                  </a:lnTo>
                  <a:lnTo>
                    <a:pt x="117" y="19"/>
                  </a:lnTo>
                  <a:lnTo>
                    <a:pt x="123" y="18"/>
                  </a:lnTo>
                  <a:lnTo>
                    <a:pt x="129" y="17"/>
                  </a:lnTo>
                  <a:lnTo>
                    <a:pt x="136" y="15"/>
                  </a:lnTo>
                  <a:lnTo>
                    <a:pt x="151" y="15"/>
                  </a:lnTo>
                  <a:lnTo>
                    <a:pt x="164" y="15"/>
                  </a:lnTo>
                  <a:lnTo>
                    <a:pt x="172" y="17"/>
                  </a:lnTo>
                  <a:lnTo>
                    <a:pt x="178" y="18"/>
                  </a:lnTo>
                  <a:lnTo>
                    <a:pt x="184" y="19"/>
                  </a:lnTo>
                  <a:lnTo>
                    <a:pt x="191" y="22"/>
                  </a:lnTo>
                  <a:lnTo>
                    <a:pt x="197" y="23"/>
                  </a:lnTo>
                  <a:lnTo>
                    <a:pt x="202" y="24"/>
                  </a:lnTo>
                  <a:lnTo>
                    <a:pt x="209" y="28"/>
                  </a:lnTo>
                  <a:lnTo>
                    <a:pt x="215" y="31"/>
                  </a:lnTo>
                  <a:lnTo>
                    <a:pt x="228" y="38"/>
                  </a:lnTo>
                  <a:lnTo>
                    <a:pt x="237" y="46"/>
                  </a:lnTo>
                  <a:lnTo>
                    <a:pt x="242" y="51"/>
                  </a:lnTo>
                  <a:lnTo>
                    <a:pt x="247" y="55"/>
                  </a:lnTo>
                  <a:lnTo>
                    <a:pt x="256" y="64"/>
                  </a:lnTo>
                  <a:lnTo>
                    <a:pt x="260" y="68"/>
                  </a:lnTo>
                  <a:lnTo>
                    <a:pt x="263" y="74"/>
                  </a:lnTo>
                  <a:lnTo>
                    <a:pt x="267" y="79"/>
                  </a:lnTo>
                  <a:lnTo>
                    <a:pt x="271" y="86"/>
                  </a:lnTo>
                  <a:lnTo>
                    <a:pt x="274" y="92"/>
                  </a:lnTo>
                  <a:lnTo>
                    <a:pt x="277" y="98"/>
                  </a:lnTo>
                  <a:lnTo>
                    <a:pt x="279" y="103"/>
                  </a:lnTo>
                  <a:lnTo>
                    <a:pt x="280" y="110"/>
                  </a:lnTo>
                  <a:lnTo>
                    <a:pt x="283" y="116"/>
                  </a:lnTo>
                  <a:lnTo>
                    <a:pt x="284" y="123"/>
                  </a:lnTo>
                  <a:lnTo>
                    <a:pt x="285" y="129"/>
                  </a:lnTo>
                  <a:lnTo>
                    <a:pt x="286" y="135"/>
                  </a:lnTo>
                  <a:lnTo>
                    <a:pt x="286" y="143"/>
                  </a:lnTo>
                  <a:lnTo>
                    <a:pt x="288" y="152"/>
                  </a:lnTo>
                  <a:lnTo>
                    <a:pt x="288" y="149"/>
                  </a:lnTo>
                  <a:lnTo>
                    <a:pt x="286" y="156"/>
                  </a:lnTo>
                  <a:lnTo>
                    <a:pt x="286" y="163"/>
                  </a:lnTo>
                  <a:lnTo>
                    <a:pt x="285" y="171"/>
                  </a:lnTo>
                  <a:lnTo>
                    <a:pt x="284" y="177"/>
                  </a:lnTo>
                  <a:lnTo>
                    <a:pt x="283" y="184"/>
                  </a:lnTo>
                  <a:lnTo>
                    <a:pt x="280" y="190"/>
                  </a:lnTo>
                  <a:lnTo>
                    <a:pt x="279" y="196"/>
                  </a:lnTo>
                  <a:lnTo>
                    <a:pt x="277" y="202"/>
                  </a:lnTo>
                  <a:lnTo>
                    <a:pt x="274" y="208"/>
                  </a:lnTo>
                  <a:lnTo>
                    <a:pt x="271" y="214"/>
                  </a:lnTo>
                  <a:lnTo>
                    <a:pt x="263" y="227"/>
                  </a:lnTo>
                  <a:lnTo>
                    <a:pt x="256" y="236"/>
                  </a:lnTo>
                  <a:lnTo>
                    <a:pt x="237" y="255"/>
                  </a:lnTo>
                  <a:lnTo>
                    <a:pt x="228" y="263"/>
                  </a:lnTo>
                  <a:lnTo>
                    <a:pt x="215" y="270"/>
                  </a:lnTo>
                  <a:lnTo>
                    <a:pt x="209" y="273"/>
                  </a:lnTo>
                  <a:lnTo>
                    <a:pt x="202" y="277"/>
                  </a:lnTo>
                  <a:lnTo>
                    <a:pt x="197" y="278"/>
                  </a:lnTo>
                  <a:lnTo>
                    <a:pt x="191" y="279"/>
                  </a:lnTo>
                  <a:lnTo>
                    <a:pt x="184" y="282"/>
                  </a:lnTo>
                  <a:lnTo>
                    <a:pt x="178" y="283"/>
                  </a:lnTo>
                  <a:lnTo>
                    <a:pt x="172" y="285"/>
                  </a:lnTo>
                  <a:lnTo>
                    <a:pt x="165" y="286"/>
                  </a:lnTo>
                  <a:lnTo>
                    <a:pt x="156" y="286"/>
                  </a:lnTo>
                  <a:lnTo>
                    <a:pt x="150" y="287"/>
                  </a:lnTo>
                  <a:lnTo>
                    <a:pt x="152" y="287"/>
                  </a:lnTo>
                  <a:lnTo>
                    <a:pt x="145" y="286"/>
                  </a:lnTo>
                  <a:lnTo>
                    <a:pt x="137" y="286"/>
                  </a:lnTo>
                  <a:lnTo>
                    <a:pt x="129" y="285"/>
                  </a:lnTo>
                  <a:lnTo>
                    <a:pt x="123" y="283"/>
                  </a:lnTo>
                  <a:lnTo>
                    <a:pt x="117" y="282"/>
                  </a:lnTo>
                  <a:lnTo>
                    <a:pt x="110" y="279"/>
                  </a:lnTo>
                  <a:lnTo>
                    <a:pt x="104" y="278"/>
                  </a:lnTo>
                  <a:lnTo>
                    <a:pt x="99" y="277"/>
                  </a:lnTo>
                  <a:lnTo>
                    <a:pt x="92" y="273"/>
                  </a:lnTo>
                  <a:lnTo>
                    <a:pt x="86" y="270"/>
                  </a:lnTo>
                  <a:lnTo>
                    <a:pt x="80" y="267"/>
                  </a:lnTo>
                  <a:lnTo>
                    <a:pt x="75" y="263"/>
                  </a:lnTo>
                  <a:lnTo>
                    <a:pt x="68" y="259"/>
                  </a:lnTo>
                  <a:lnTo>
                    <a:pt x="64" y="255"/>
                  </a:lnTo>
                  <a:lnTo>
                    <a:pt x="55" y="246"/>
                  </a:lnTo>
                  <a:lnTo>
                    <a:pt x="52" y="241"/>
                  </a:lnTo>
                  <a:lnTo>
                    <a:pt x="46" y="236"/>
                  </a:lnTo>
                  <a:lnTo>
                    <a:pt x="39" y="227"/>
                  </a:lnTo>
                  <a:lnTo>
                    <a:pt x="31" y="214"/>
                  </a:lnTo>
                  <a:lnTo>
                    <a:pt x="29" y="208"/>
                  </a:lnTo>
                  <a:lnTo>
                    <a:pt x="25" y="202"/>
                  </a:lnTo>
                  <a:lnTo>
                    <a:pt x="23" y="196"/>
                  </a:lnTo>
                  <a:lnTo>
                    <a:pt x="22" y="190"/>
                  </a:lnTo>
                  <a:lnTo>
                    <a:pt x="20" y="184"/>
                  </a:lnTo>
                  <a:lnTo>
                    <a:pt x="18" y="177"/>
                  </a:lnTo>
                  <a:lnTo>
                    <a:pt x="17" y="171"/>
                  </a:lnTo>
                  <a:lnTo>
                    <a:pt x="16" y="165"/>
                  </a:lnTo>
                  <a:lnTo>
                    <a:pt x="16" y="151"/>
                  </a:lnTo>
                  <a:lnTo>
                    <a:pt x="0"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69" name="Freeform 8"/>
            <p:cNvSpPr>
              <a:spLocks/>
            </p:cNvSpPr>
            <p:nvPr/>
          </p:nvSpPr>
          <p:spPr bwMode="auto">
            <a:xfrm>
              <a:off x="3549" y="1272"/>
              <a:ext cx="334" cy="26"/>
            </a:xfrm>
            <a:custGeom>
              <a:avLst/>
              <a:gdLst>
                <a:gd name="T0" fmla="*/ 12 w 334"/>
                <a:gd name="T1" fmla="*/ 0 h 26"/>
                <a:gd name="T2" fmla="*/ 9 w 334"/>
                <a:gd name="T3" fmla="*/ 0 h 26"/>
                <a:gd name="T4" fmla="*/ 6 w 334"/>
                <a:gd name="T5" fmla="*/ 1 h 26"/>
                <a:gd name="T6" fmla="*/ 1 w 334"/>
                <a:gd name="T7" fmla="*/ 7 h 26"/>
                <a:gd name="T8" fmla="*/ 0 w 334"/>
                <a:gd name="T9" fmla="*/ 9 h 26"/>
                <a:gd name="T10" fmla="*/ 0 w 334"/>
                <a:gd name="T11" fmla="*/ 17 h 26"/>
                <a:gd name="T12" fmla="*/ 1 w 334"/>
                <a:gd name="T13" fmla="*/ 19 h 26"/>
                <a:gd name="T14" fmla="*/ 6 w 334"/>
                <a:gd name="T15" fmla="*/ 24 h 26"/>
                <a:gd name="T16" fmla="*/ 9 w 334"/>
                <a:gd name="T17" fmla="*/ 26 h 26"/>
                <a:gd name="T18" fmla="*/ 325 w 334"/>
                <a:gd name="T19" fmla="*/ 26 h 26"/>
                <a:gd name="T20" fmla="*/ 328 w 334"/>
                <a:gd name="T21" fmla="*/ 24 h 26"/>
                <a:gd name="T22" fmla="*/ 333 w 334"/>
                <a:gd name="T23" fmla="*/ 19 h 26"/>
                <a:gd name="T24" fmla="*/ 334 w 334"/>
                <a:gd name="T25" fmla="*/ 17 h 26"/>
                <a:gd name="T26" fmla="*/ 334 w 334"/>
                <a:gd name="T27" fmla="*/ 9 h 26"/>
                <a:gd name="T28" fmla="*/ 333 w 334"/>
                <a:gd name="T29" fmla="*/ 7 h 26"/>
                <a:gd name="T30" fmla="*/ 328 w 334"/>
                <a:gd name="T31" fmla="*/ 1 h 26"/>
                <a:gd name="T32" fmla="*/ 325 w 334"/>
                <a:gd name="T33" fmla="*/ 0 h 26"/>
                <a:gd name="T34" fmla="*/ 321 w 334"/>
                <a:gd name="T35" fmla="*/ 0 h 26"/>
                <a:gd name="T36" fmla="*/ 12 w 334"/>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34" h="26">
                  <a:moveTo>
                    <a:pt x="12" y="0"/>
                  </a:moveTo>
                  <a:lnTo>
                    <a:pt x="9" y="0"/>
                  </a:lnTo>
                  <a:lnTo>
                    <a:pt x="6" y="1"/>
                  </a:lnTo>
                  <a:lnTo>
                    <a:pt x="1" y="7"/>
                  </a:lnTo>
                  <a:lnTo>
                    <a:pt x="0" y="9"/>
                  </a:lnTo>
                  <a:lnTo>
                    <a:pt x="0" y="17"/>
                  </a:lnTo>
                  <a:lnTo>
                    <a:pt x="1" y="19"/>
                  </a:lnTo>
                  <a:lnTo>
                    <a:pt x="6" y="24"/>
                  </a:lnTo>
                  <a:lnTo>
                    <a:pt x="9" y="26"/>
                  </a:lnTo>
                  <a:lnTo>
                    <a:pt x="325" y="26"/>
                  </a:lnTo>
                  <a:lnTo>
                    <a:pt x="328" y="24"/>
                  </a:lnTo>
                  <a:lnTo>
                    <a:pt x="333" y="19"/>
                  </a:lnTo>
                  <a:lnTo>
                    <a:pt x="334" y="17"/>
                  </a:lnTo>
                  <a:lnTo>
                    <a:pt x="334" y="9"/>
                  </a:lnTo>
                  <a:lnTo>
                    <a:pt x="333" y="7"/>
                  </a:lnTo>
                  <a:lnTo>
                    <a:pt x="328" y="1"/>
                  </a:lnTo>
                  <a:lnTo>
                    <a:pt x="325" y="0"/>
                  </a:lnTo>
                  <a:lnTo>
                    <a:pt x="321"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70" name="Rectangle 9"/>
            <p:cNvSpPr>
              <a:spLocks noChangeArrowheads="1"/>
            </p:cNvSpPr>
            <p:nvPr/>
          </p:nvSpPr>
          <p:spPr bwMode="auto">
            <a:xfrm>
              <a:off x="3320" y="1207"/>
              <a:ext cx="19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A/0</a:t>
              </a:r>
              <a:endParaRPr kumimoji="0" lang="en-US" altLang="tr-TR" b="1">
                <a:solidFill>
                  <a:srgbClr val="00FF00"/>
                </a:solidFill>
              </a:endParaRPr>
            </a:p>
          </p:txBody>
        </p:sp>
        <p:sp>
          <p:nvSpPr>
            <p:cNvPr id="189571" name="Rectangle 10"/>
            <p:cNvSpPr>
              <a:spLocks noChangeArrowheads="1"/>
            </p:cNvSpPr>
            <p:nvPr/>
          </p:nvSpPr>
          <p:spPr bwMode="auto">
            <a:xfrm>
              <a:off x="3966" y="1207"/>
              <a:ext cx="19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B/0</a:t>
              </a:r>
              <a:endParaRPr kumimoji="0" lang="en-US" altLang="tr-TR" b="1">
                <a:solidFill>
                  <a:srgbClr val="00FF00"/>
                </a:solidFill>
              </a:endParaRPr>
            </a:p>
          </p:txBody>
        </p:sp>
        <p:sp>
          <p:nvSpPr>
            <p:cNvPr id="189572" name="Freeform 11"/>
            <p:cNvSpPr>
              <a:spLocks/>
            </p:cNvSpPr>
            <p:nvPr/>
          </p:nvSpPr>
          <p:spPr bwMode="auto">
            <a:xfrm>
              <a:off x="4533" y="1145"/>
              <a:ext cx="302" cy="302"/>
            </a:xfrm>
            <a:custGeom>
              <a:avLst/>
              <a:gdLst>
                <a:gd name="T0" fmla="*/ 2 w 302"/>
                <a:gd name="T1" fmla="*/ 179 h 302"/>
                <a:gd name="T2" fmla="*/ 11 w 302"/>
                <a:gd name="T3" fmla="*/ 209 h 302"/>
                <a:gd name="T4" fmla="*/ 33 w 302"/>
                <a:gd name="T5" fmla="*/ 246 h 302"/>
                <a:gd name="T6" fmla="*/ 66 w 302"/>
                <a:gd name="T7" fmla="*/ 275 h 302"/>
                <a:gd name="T8" fmla="*/ 90 w 302"/>
                <a:gd name="T9" fmla="*/ 289 h 302"/>
                <a:gd name="T10" fmla="*/ 120 w 302"/>
                <a:gd name="T11" fmla="*/ 298 h 302"/>
                <a:gd name="T12" fmla="*/ 149 w 302"/>
                <a:gd name="T13" fmla="*/ 302 h 302"/>
                <a:gd name="T14" fmla="*/ 173 w 302"/>
                <a:gd name="T15" fmla="*/ 299 h 302"/>
                <a:gd name="T16" fmla="*/ 201 w 302"/>
                <a:gd name="T17" fmla="*/ 293 h 302"/>
                <a:gd name="T18" fmla="*/ 234 w 302"/>
                <a:gd name="T19" fmla="*/ 275 h 302"/>
                <a:gd name="T20" fmla="*/ 283 w 302"/>
                <a:gd name="T21" fmla="*/ 222 h 302"/>
                <a:gd name="T22" fmla="*/ 294 w 302"/>
                <a:gd name="T23" fmla="*/ 195 h 302"/>
                <a:gd name="T24" fmla="*/ 301 w 302"/>
                <a:gd name="T25" fmla="*/ 165 h 302"/>
                <a:gd name="T26" fmla="*/ 301 w 302"/>
                <a:gd name="T27" fmla="*/ 143 h 302"/>
                <a:gd name="T28" fmla="*/ 297 w 302"/>
                <a:gd name="T29" fmla="*/ 111 h 302"/>
                <a:gd name="T30" fmla="*/ 286 w 302"/>
                <a:gd name="T31" fmla="*/ 84 h 302"/>
                <a:gd name="T32" fmla="*/ 268 w 302"/>
                <a:gd name="T33" fmla="*/ 53 h 302"/>
                <a:gd name="T34" fmla="*/ 234 w 302"/>
                <a:gd name="T35" fmla="*/ 25 h 302"/>
                <a:gd name="T36" fmla="*/ 201 w 302"/>
                <a:gd name="T37" fmla="*/ 7 h 302"/>
                <a:gd name="T38" fmla="*/ 173 w 302"/>
                <a:gd name="T39" fmla="*/ 1 h 302"/>
                <a:gd name="T40" fmla="*/ 120 w 302"/>
                <a:gd name="T41" fmla="*/ 2 h 302"/>
                <a:gd name="T42" fmla="*/ 90 w 302"/>
                <a:gd name="T43" fmla="*/ 11 h 302"/>
                <a:gd name="T44" fmla="*/ 66 w 302"/>
                <a:gd name="T45" fmla="*/ 25 h 302"/>
                <a:gd name="T46" fmla="*/ 25 w 302"/>
                <a:gd name="T47" fmla="*/ 66 h 302"/>
                <a:gd name="T48" fmla="*/ 11 w 302"/>
                <a:gd name="T49" fmla="*/ 90 h 302"/>
                <a:gd name="T50" fmla="*/ 2 w 302"/>
                <a:gd name="T51" fmla="*/ 120 h 302"/>
                <a:gd name="T52" fmla="*/ 15 w 302"/>
                <a:gd name="T53" fmla="*/ 150 h 302"/>
                <a:gd name="T54" fmla="*/ 19 w 302"/>
                <a:gd name="T55" fmla="*/ 116 h 302"/>
                <a:gd name="T56" fmla="*/ 28 w 302"/>
                <a:gd name="T57" fmla="*/ 91 h 302"/>
                <a:gd name="T58" fmla="*/ 42 w 302"/>
                <a:gd name="T59" fmla="*/ 67 h 302"/>
                <a:gd name="T60" fmla="*/ 58 w 302"/>
                <a:gd name="T61" fmla="*/ 51 h 302"/>
                <a:gd name="T62" fmla="*/ 79 w 302"/>
                <a:gd name="T63" fmla="*/ 34 h 302"/>
                <a:gd name="T64" fmla="*/ 103 w 302"/>
                <a:gd name="T65" fmla="*/ 23 h 302"/>
                <a:gd name="T66" fmla="*/ 129 w 302"/>
                <a:gd name="T67" fmla="*/ 16 h 302"/>
                <a:gd name="T68" fmla="*/ 171 w 302"/>
                <a:gd name="T69" fmla="*/ 16 h 302"/>
                <a:gd name="T70" fmla="*/ 196 w 302"/>
                <a:gd name="T71" fmla="*/ 23 h 302"/>
                <a:gd name="T72" fmla="*/ 227 w 302"/>
                <a:gd name="T73" fmla="*/ 38 h 302"/>
                <a:gd name="T74" fmla="*/ 255 w 302"/>
                <a:gd name="T75" fmla="*/ 63 h 302"/>
                <a:gd name="T76" fmla="*/ 270 w 302"/>
                <a:gd name="T77" fmla="*/ 85 h 302"/>
                <a:gd name="T78" fmla="*/ 279 w 302"/>
                <a:gd name="T79" fmla="*/ 109 h 302"/>
                <a:gd name="T80" fmla="*/ 286 w 302"/>
                <a:gd name="T81" fmla="*/ 135 h 302"/>
                <a:gd name="T82" fmla="*/ 286 w 302"/>
                <a:gd name="T83" fmla="*/ 155 h 302"/>
                <a:gd name="T84" fmla="*/ 282 w 302"/>
                <a:gd name="T85" fmla="*/ 183 h 302"/>
                <a:gd name="T86" fmla="*/ 273 w 302"/>
                <a:gd name="T87" fmla="*/ 208 h 302"/>
                <a:gd name="T88" fmla="*/ 236 w 302"/>
                <a:gd name="T89" fmla="*/ 255 h 302"/>
                <a:gd name="T90" fmla="*/ 201 w 302"/>
                <a:gd name="T91" fmla="*/ 276 h 302"/>
                <a:gd name="T92" fmla="*/ 177 w 302"/>
                <a:gd name="T93" fmla="*/ 283 h 302"/>
                <a:gd name="T94" fmla="*/ 149 w 302"/>
                <a:gd name="T95" fmla="*/ 287 h 302"/>
                <a:gd name="T96" fmla="*/ 129 w 302"/>
                <a:gd name="T97" fmla="*/ 284 h 302"/>
                <a:gd name="T98" fmla="*/ 103 w 302"/>
                <a:gd name="T99" fmla="*/ 278 h 302"/>
                <a:gd name="T100" fmla="*/ 79 w 302"/>
                <a:gd name="T101" fmla="*/ 266 h 302"/>
                <a:gd name="T102" fmla="*/ 55 w 302"/>
                <a:gd name="T103" fmla="*/ 246 h 302"/>
                <a:gd name="T104" fmla="*/ 30 w 302"/>
                <a:gd name="T105" fmla="*/ 214 h 302"/>
                <a:gd name="T106" fmla="*/ 21 w 302"/>
                <a:gd name="T107" fmla="*/ 190 h 302"/>
                <a:gd name="T108" fmla="*/ 15 w 302"/>
                <a:gd name="T109" fmla="*/ 164 h 3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02" h="302">
                  <a:moveTo>
                    <a:pt x="0" y="150"/>
                  </a:moveTo>
                  <a:lnTo>
                    <a:pt x="0" y="164"/>
                  </a:lnTo>
                  <a:lnTo>
                    <a:pt x="1" y="173"/>
                  </a:lnTo>
                  <a:lnTo>
                    <a:pt x="2" y="179"/>
                  </a:lnTo>
                  <a:lnTo>
                    <a:pt x="3" y="188"/>
                  </a:lnTo>
                  <a:lnTo>
                    <a:pt x="6" y="195"/>
                  </a:lnTo>
                  <a:lnTo>
                    <a:pt x="7" y="201"/>
                  </a:lnTo>
                  <a:lnTo>
                    <a:pt x="11" y="209"/>
                  </a:lnTo>
                  <a:lnTo>
                    <a:pt x="15" y="215"/>
                  </a:lnTo>
                  <a:lnTo>
                    <a:pt x="18" y="222"/>
                  </a:lnTo>
                  <a:lnTo>
                    <a:pt x="25" y="234"/>
                  </a:lnTo>
                  <a:lnTo>
                    <a:pt x="33" y="246"/>
                  </a:lnTo>
                  <a:lnTo>
                    <a:pt x="38" y="251"/>
                  </a:lnTo>
                  <a:lnTo>
                    <a:pt x="42" y="256"/>
                  </a:lnTo>
                  <a:lnTo>
                    <a:pt x="53" y="268"/>
                  </a:lnTo>
                  <a:lnTo>
                    <a:pt x="66" y="275"/>
                  </a:lnTo>
                  <a:lnTo>
                    <a:pt x="71" y="279"/>
                  </a:lnTo>
                  <a:lnTo>
                    <a:pt x="77" y="283"/>
                  </a:lnTo>
                  <a:lnTo>
                    <a:pt x="84" y="285"/>
                  </a:lnTo>
                  <a:lnTo>
                    <a:pt x="90" y="289"/>
                  </a:lnTo>
                  <a:lnTo>
                    <a:pt x="98" y="293"/>
                  </a:lnTo>
                  <a:lnTo>
                    <a:pt x="104" y="294"/>
                  </a:lnTo>
                  <a:lnTo>
                    <a:pt x="111" y="297"/>
                  </a:lnTo>
                  <a:lnTo>
                    <a:pt x="120" y="298"/>
                  </a:lnTo>
                  <a:lnTo>
                    <a:pt x="126" y="299"/>
                  </a:lnTo>
                  <a:lnTo>
                    <a:pt x="134" y="301"/>
                  </a:lnTo>
                  <a:lnTo>
                    <a:pt x="141" y="301"/>
                  </a:lnTo>
                  <a:lnTo>
                    <a:pt x="149" y="302"/>
                  </a:lnTo>
                  <a:lnTo>
                    <a:pt x="152" y="302"/>
                  </a:lnTo>
                  <a:lnTo>
                    <a:pt x="158" y="301"/>
                  </a:lnTo>
                  <a:lnTo>
                    <a:pt x="164" y="301"/>
                  </a:lnTo>
                  <a:lnTo>
                    <a:pt x="173" y="299"/>
                  </a:lnTo>
                  <a:lnTo>
                    <a:pt x="180" y="298"/>
                  </a:lnTo>
                  <a:lnTo>
                    <a:pt x="189" y="297"/>
                  </a:lnTo>
                  <a:lnTo>
                    <a:pt x="195" y="294"/>
                  </a:lnTo>
                  <a:lnTo>
                    <a:pt x="201" y="293"/>
                  </a:lnTo>
                  <a:lnTo>
                    <a:pt x="209" y="289"/>
                  </a:lnTo>
                  <a:lnTo>
                    <a:pt x="215" y="285"/>
                  </a:lnTo>
                  <a:lnTo>
                    <a:pt x="222" y="283"/>
                  </a:lnTo>
                  <a:lnTo>
                    <a:pt x="234" y="275"/>
                  </a:lnTo>
                  <a:lnTo>
                    <a:pt x="246" y="268"/>
                  </a:lnTo>
                  <a:lnTo>
                    <a:pt x="268" y="246"/>
                  </a:lnTo>
                  <a:lnTo>
                    <a:pt x="275" y="234"/>
                  </a:lnTo>
                  <a:lnTo>
                    <a:pt x="283" y="222"/>
                  </a:lnTo>
                  <a:lnTo>
                    <a:pt x="286" y="215"/>
                  </a:lnTo>
                  <a:lnTo>
                    <a:pt x="289" y="209"/>
                  </a:lnTo>
                  <a:lnTo>
                    <a:pt x="293" y="201"/>
                  </a:lnTo>
                  <a:lnTo>
                    <a:pt x="294" y="195"/>
                  </a:lnTo>
                  <a:lnTo>
                    <a:pt x="297" y="188"/>
                  </a:lnTo>
                  <a:lnTo>
                    <a:pt x="298" y="179"/>
                  </a:lnTo>
                  <a:lnTo>
                    <a:pt x="300" y="173"/>
                  </a:lnTo>
                  <a:lnTo>
                    <a:pt x="301" y="165"/>
                  </a:lnTo>
                  <a:lnTo>
                    <a:pt x="301" y="158"/>
                  </a:lnTo>
                  <a:lnTo>
                    <a:pt x="302" y="151"/>
                  </a:lnTo>
                  <a:lnTo>
                    <a:pt x="302" y="149"/>
                  </a:lnTo>
                  <a:lnTo>
                    <a:pt x="301" y="143"/>
                  </a:lnTo>
                  <a:lnTo>
                    <a:pt x="301" y="135"/>
                  </a:lnTo>
                  <a:lnTo>
                    <a:pt x="300" y="126"/>
                  </a:lnTo>
                  <a:lnTo>
                    <a:pt x="298" y="120"/>
                  </a:lnTo>
                  <a:lnTo>
                    <a:pt x="297" y="111"/>
                  </a:lnTo>
                  <a:lnTo>
                    <a:pt x="294" y="104"/>
                  </a:lnTo>
                  <a:lnTo>
                    <a:pt x="293" y="98"/>
                  </a:lnTo>
                  <a:lnTo>
                    <a:pt x="289" y="90"/>
                  </a:lnTo>
                  <a:lnTo>
                    <a:pt x="286" y="84"/>
                  </a:lnTo>
                  <a:lnTo>
                    <a:pt x="283" y="77"/>
                  </a:lnTo>
                  <a:lnTo>
                    <a:pt x="279" y="71"/>
                  </a:lnTo>
                  <a:lnTo>
                    <a:pt x="275" y="66"/>
                  </a:lnTo>
                  <a:lnTo>
                    <a:pt x="268" y="53"/>
                  </a:lnTo>
                  <a:lnTo>
                    <a:pt x="256" y="42"/>
                  </a:lnTo>
                  <a:lnTo>
                    <a:pt x="251" y="38"/>
                  </a:lnTo>
                  <a:lnTo>
                    <a:pt x="246" y="33"/>
                  </a:lnTo>
                  <a:lnTo>
                    <a:pt x="234" y="25"/>
                  </a:lnTo>
                  <a:lnTo>
                    <a:pt x="222" y="17"/>
                  </a:lnTo>
                  <a:lnTo>
                    <a:pt x="215" y="15"/>
                  </a:lnTo>
                  <a:lnTo>
                    <a:pt x="209" y="11"/>
                  </a:lnTo>
                  <a:lnTo>
                    <a:pt x="201" y="7"/>
                  </a:lnTo>
                  <a:lnTo>
                    <a:pt x="195" y="6"/>
                  </a:lnTo>
                  <a:lnTo>
                    <a:pt x="189" y="3"/>
                  </a:lnTo>
                  <a:lnTo>
                    <a:pt x="180" y="2"/>
                  </a:lnTo>
                  <a:lnTo>
                    <a:pt x="173" y="1"/>
                  </a:lnTo>
                  <a:lnTo>
                    <a:pt x="166" y="0"/>
                  </a:lnTo>
                  <a:lnTo>
                    <a:pt x="135" y="0"/>
                  </a:lnTo>
                  <a:lnTo>
                    <a:pt x="126" y="1"/>
                  </a:lnTo>
                  <a:lnTo>
                    <a:pt x="120" y="2"/>
                  </a:lnTo>
                  <a:lnTo>
                    <a:pt x="111" y="3"/>
                  </a:lnTo>
                  <a:lnTo>
                    <a:pt x="104" y="6"/>
                  </a:lnTo>
                  <a:lnTo>
                    <a:pt x="98" y="7"/>
                  </a:lnTo>
                  <a:lnTo>
                    <a:pt x="90" y="11"/>
                  </a:lnTo>
                  <a:lnTo>
                    <a:pt x="84" y="15"/>
                  </a:lnTo>
                  <a:lnTo>
                    <a:pt x="77" y="17"/>
                  </a:lnTo>
                  <a:lnTo>
                    <a:pt x="71" y="21"/>
                  </a:lnTo>
                  <a:lnTo>
                    <a:pt x="66" y="25"/>
                  </a:lnTo>
                  <a:lnTo>
                    <a:pt x="53" y="33"/>
                  </a:lnTo>
                  <a:lnTo>
                    <a:pt x="43" y="43"/>
                  </a:lnTo>
                  <a:lnTo>
                    <a:pt x="33" y="53"/>
                  </a:lnTo>
                  <a:lnTo>
                    <a:pt x="25" y="66"/>
                  </a:lnTo>
                  <a:lnTo>
                    <a:pt x="21" y="71"/>
                  </a:lnTo>
                  <a:lnTo>
                    <a:pt x="18" y="77"/>
                  </a:lnTo>
                  <a:lnTo>
                    <a:pt x="15" y="84"/>
                  </a:lnTo>
                  <a:lnTo>
                    <a:pt x="11" y="90"/>
                  </a:lnTo>
                  <a:lnTo>
                    <a:pt x="7" y="98"/>
                  </a:lnTo>
                  <a:lnTo>
                    <a:pt x="6" y="104"/>
                  </a:lnTo>
                  <a:lnTo>
                    <a:pt x="3" y="111"/>
                  </a:lnTo>
                  <a:lnTo>
                    <a:pt x="2" y="120"/>
                  </a:lnTo>
                  <a:lnTo>
                    <a:pt x="1" y="126"/>
                  </a:lnTo>
                  <a:lnTo>
                    <a:pt x="0" y="134"/>
                  </a:lnTo>
                  <a:lnTo>
                    <a:pt x="0" y="150"/>
                  </a:lnTo>
                  <a:lnTo>
                    <a:pt x="15" y="150"/>
                  </a:lnTo>
                  <a:lnTo>
                    <a:pt x="15" y="136"/>
                  </a:lnTo>
                  <a:lnTo>
                    <a:pt x="16" y="128"/>
                  </a:lnTo>
                  <a:lnTo>
                    <a:pt x="18" y="122"/>
                  </a:lnTo>
                  <a:lnTo>
                    <a:pt x="19" y="116"/>
                  </a:lnTo>
                  <a:lnTo>
                    <a:pt x="21" y="109"/>
                  </a:lnTo>
                  <a:lnTo>
                    <a:pt x="23" y="103"/>
                  </a:lnTo>
                  <a:lnTo>
                    <a:pt x="24" y="98"/>
                  </a:lnTo>
                  <a:lnTo>
                    <a:pt x="28" y="91"/>
                  </a:lnTo>
                  <a:lnTo>
                    <a:pt x="30" y="85"/>
                  </a:lnTo>
                  <a:lnTo>
                    <a:pt x="34" y="79"/>
                  </a:lnTo>
                  <a:lnTo>
                    <a:pt x="38" y="74"/>
                  </a:lnTo>
                  <a:lnTo>
                    <a:pt x="42" y="67"/>
                  </a:lnTo>
                  <a:lnTo>
                    <a:pt x="46" y="63"/>
                  </a:lnTo>
                  <a:lnTo>
                    <a:pt x="51" y="58"/>
                  </a:lnTo>
                  <a:lnTo>
                    <a:pt x="53" y="53"/>
                  </a:lnTo>
                  <a:lnTo>
                    <a:pt x="58" y="51"/>
                  </a:lnTo>
                  <a:lnTo>
                    <a:pt x="63" y="46"/>
                  </a:lnTo>
                  <a:lnTo>
                    <a:pt x="67" y="42"/>
                  </a:lnTo>
                  <a:lnTo>
                    <a:pt x="74" y="38"/>
                  </a:lnTo>
                  <a:lnTo>
                    <a:pt x="79" y="34"/>
                  </a:lnTo>
                  <a:lnTo>
                    <a:pt x="85" y="30"/>
                  </a:lnTo>
                  <a:lnTo>
                    <a:pt x="92" y="28"/>
                  </a:lnTo>
                  <a:lnTo>
                    <a:pt x="98" y="24"/>
                  </a:lnTo>
                  <a:lnTo>
                    <a:pt x="103" y="23"/>
                  </a:lnTo>
                  <a:lnTo>
                    <a:pt x="109" y="21"/>
                  </a:lnTo>
                  <a:lnTo>
                    <a:pt x="116" y="19"/>
                  </a:lnTo>
                  <a:lnTo>
                    <a:pt x="122" y="17"/>
                  </a:lnTo>
                  <a:lnTo>
                    <a:pt x="129" y="16"/>
                  </a:lnTo>
                  <a:lnTo>
                    <a:pt x="135" y="15"/>
                  </a:lnTo>
                  <a:lnTo>
                    <a:pt x="150" y="15"/>
                  </a:lnTo>
                  <a:lnTo>
                    <a:pt x="163" y="15"/>
                  </a:lnTo>
                  <a:lnTo>
                    <a:pt x="171" y="16"/>
                  </a:lnTo>
                  <a:lnTo>
                    <a:pt x="177" y="17"/>
                  </a:lnTo>
                  <a:lnTo>
                    <a:pt x="183" y="19"/>
                  </a:lnTo>
                  <a:lnTo>
                    <a:pt x="190" y="21"/>
                  </a:lnTo>
                  <a:lnTo>
                    <a:pt x="196" y="23"/>
                  </a:lnTo>
                  <a:lnTo>
                    <a:pt x="201" y="24"/>
                  </a:lnTo>
                  <a:lnTo>
                    <a:pt x="208" y="28"/>
                  </a:lnTo>
                  <a:lnTo>
                    <a:pt x="214" y="30"/>
                  </a:lnTo>
                  <a:lnTo>
                    <a:pt x="227" y="38"/>
                  </a:lnTo>
                  <a:lnTo>
                    <a:pt x="236" y="46"/>
                  </a:lnTo>
                  <a:lnTo>
                    <a:pt x="241" y="51"/>
                  </a:lnTo>
                  <a:lnTo>
                    <a:pt x="246" y="54"/>
                  </a:lnTo>
                  <a:lnTo>
                    <a:pt x="255" y="63"/>
                  </a:lnTo>
                  <a:lnTo>
                    <a:pt x="259" y="67"/>
                  </a:lnTo>
                  <a:lnTo>
                    <a:pt x="263" y="74"/>
                  </a:lnTo>
                  <a:lnTo>
                    <a:pt x="266" y="79"/>
                  </a:lnTo>
                  <a:lnTo>
                    <a:pt x="270" y="85"/>
                  </a:lnTo>
                  <a:lnTo>
                    <a:pt x="273" y="91"/>
                  </a:lnTo>
                  <a:lnTo>
                    <a:pt x="277" y="98"/>
                  </a:lnTo>
                  <a:lnTo>
                    <a:pt x="278" y="103"/>
                  </a:lnTo>
                  <a:lnTo>
                    <a:pt x="279" y="109"/>
                  </a:lnTo>
                  <a:lnTo>
                    <a:pt x="282" y="116"/>
                  </a:lnTo>
                  <a:lnTo>
                    <a:pt x="283" y="122"/>
                  </a:lnTo>
                  <a:lnTo>
                    <a:pt x="284" y="128"/>
                  </a:lnTo>
                  <a:lnTo>
                    <a:pt x="286" y="135"/>
                  </a:lnTo>
                  <a:lnTo>
                    <a:pt x="286" y="143"/>
                  </a:lnTo>
                  <a:lnTo>
                    <a:pt x="287" y="151"/>
                  </a:lnTo>
                  <a:lnTo>
                    <a:pt x="287" y="149"/>
                  </a:lnTo>
                  <a:lnTo>
                    <a:pt x="286" y="155"/>
                  </a:lnTo>
                  <a:lnTo>
                    <a:pt x="286" y="163"/>
                  </a:lnTo>
                  <a:lnTo>
                    <a:pt x="284" y="171"/>
                  </a:lnTo>
                  <a:lnTo>
                    <a:pt x="283" y="177"/>
                  </a:lnTo>
                  <a:lnTo>
                    <a:pt x="282" y="183"/>
                  </a:lnTo>
                  <a:lnTo>
                    <a:pt x="279" y="190"/>
                  </a:lnTo>
                  <a:lnTo>
                    <a:pt x="278" y="196"/>
                  </a:lnTo>
                  <a:lnTo>
                    <a:pt x="277" y="201"/>
                  </a:lnTo>
                  <a:lnTo>
                    <a:pt x="273" y="208"/>
                  </a:lnTo>
                  <a:lnTo>
                    <a:pt x="270" y="214"/>
                  </a:lnTo>
                  <a:lnTo>
                    <a:pt x="263" y="227"/>
                  </a:lnTo>
                  <a:lnTo>
                    <a:pt x="255" y="236"/>
                  </a:lnTo>
                  <a:lnTo>
                    <a:pt x="236" y="255"/>
                  </a:lnTo>
                  <a:lnTo>
                    <a:pt x="227" y="262"/>
                  </a:lnTo>
                  <a:lnTo>
                    <a:pt x="214" y="270"/>
                  </a:lnTo>
                  <a:lnTo>
                    <a:pt x="208" y="273"/>
                  </a:lnTo>
                  <a:lnTo>
                    <a:pt x="201" y="276"/>
                  </a:lnTo>
                  <a:lnTo>
                    <a:pt x="196" y="278"/>
                  </a:lnTo>
                  <a:lnTo>
                    <a:pt x="190" y="279"/>
                  </a:lnTo>
                  <a:lnTo>
                    <a:pt x="183" y="282"/>
                  </a:lnTo>
                  <a:lnTo>
                    <a:pt x="177" y="283"/>
                  </a:lnTo>
                  <a:lnTo>
                    <a:pt x="171" y="284"/>
                  </a:lnTo>
                  <a:lnTo>
                    <a:pt x="164" y="285"/>
                  </a:lnTo>
                  <a:lnTo>
                    <a:pt x="155" y="285"/>
                  </a:lnTo>
                  <a:lnTo>
                    <a:pt x="149" y="287"/>
                  </a:lnTo>
                  <a:lnTo>
                    <a:pt x="152" y="287"/>
                  </a:lnTo>
                  <a:lnTo>
                    <a:pt x="144" y="285"/>
                  </a:lnTo>
                  <a:lnTo>
                    <a:pt x="136" y="285"/>
                  </a:lnTo>
                  <a:lnTo>
                    <a:pt x="129" y="284"/>
                  </a:lnTo>
                  <a:lnTo>
                    <a:pt x="122" y="283"/>
                  </a:lnTo>
                  <a:lnTo>
                    <a:pt x="116" y="282"/>
                  </a:lnTo>
                  <a:lnTo>
                    <a:pt x="109" y="279"/>
                  </a:lnTo>
                  <a:lnTo>
                    <a:pt x="103" y="278"/>
                  </a:lnTo>
                  <a:lnTo>
                    <a:pt x="98" y="276"/>
                  </a:lnTo>
                  <a:lnTo>
                    <a:pt x="92" y="273"/>
                  </a:lnTo>
                  <a:lnTo>
                    <a:pt x="85" y="270"/>
                  </a:lnTo>
                  <a:lnTo>
                    <a:pt x="79" y="266"/>
                  </a:lnTo>
                  <a:lnTo>
                    <a:pt x="74" y="262"/>
                  </a:lnTo>
                  <a:lnTo>
                    <a:pt x="67" y="259"/>
                  </a:lnTo>
                  <a:lnTo>
                    <a:pt x="63" y="255"/>
                  </a:lnTo>
                  <a:lnTo>
                    <a:pt x="55" y="246"/>
                  </a:lnTo>
                  <a:lnTo>
                    <a:pt x="51" y="241"/>
                  </a:lnTo>
                  <a:lnTo>
                    <a:pt x="46" y="236"/>
                  </a:lnTo>
                  <a:lnTo>
                    <a:pt x="38" y="227"/>
                  </a:lnTo>
                  <a:lnTo>
                    <a:pt x="30" y="214"/>
                  </a:lnTo>
                  <a:lnTo>
                    <a:pt x="28" y="208"/>
                  </a:lnTo>
                  <a:lnTo>
                    <a:pt x="24" y="201"/>
                  </a:lnTo>
                  <a:lnTo>
                    <a:pt x="23" y="196"/>
                  </a:lnTo>
                  <a:lnTo>
                    <a:pt x="21" y="190"/>
                  </a:lnTo>
                  <a:lnTo>
                    <a:pt x="19" y="183"/>
                  </a:lnTo>
                  <a:lnTo>
                    <a:pt x="18" y="177"/>
                  </a:lnTo>
                  <a:lnTo>
                    <a:pt x="16" y="171"/>
                  </a:lnTo>
                  <a:lnTo>
                    <a:pt x="15" y="164"/>
                  </a:lnTo>
                  <a:lnTo>
                    <a:pt x="15"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73" name="Freeform 12"/>
            <p:cNvSpPr>
              <a:spLocks/>
            </p:cNvSpPr>
            <p:nvPr/>
          </p:nvSpPr>
          <p:spPr bwMode="auto">
            <a:xfrm>
              <a:off x="4173" y="1270"/>
              <a:ext cx="352" cy="28"/>
            </a:xfrm>
            <a:custGeom>
              <a:avLst/>
              <a:gdLst>
                <a:gd name="T0" fmla="*/ 12 w 352"/>
                <a:gd name="T1" fmla="*/ 0 h 28"/>
                <a:gd name="T2" fmla="*/ 9 w 352"/>
                <a:gd name="T3" fmla="*/ 0 h 28"/>
                <a:gd name="T4" fmla="*/ 6 w 352"/>
                <a:gd name="T5" fmla="*/ 1 h 28"/>
                <a:gd name="T6" fmla="*/ 1 w 352"/>
                <a:gd name="T7" fmla="*/ 6 h 28"/>
                <a:gd name="T8" fmla="*/ 0 w 352"/>
                <a:gd name="T9" fmla="*/ 9 h 28"/>
                <a:gd name="T10" fmla="*/ 0 w 352"/>
                <a:gd name="T11" fmla="*/ 16 h 28"/>
                <a:gd name="T12" fmla="*/ 1 w 352"/>
                <a:gd name="T13" fmla="*/ 19 h 28"/>
                <a:gd name="T14" fmla="*/ 6 w 352"/>
                <a:gd name="T15" fmla="*/ 24 h 28"/>
                <a:gd name="T16" fmla="*/ 9 w 352"/>
                <a:gd name="T17" fmla="*/ 25 h 28"/>
                <a:gd name="T18" fmla="*/ 12 w 352"/>
                <a:gd name="T19" fmla="*/ 25 h 28"/>
                <a:gd name="T20" fmla="*/ 339 w 352"/>
                <a:gd name="T21" fmla="*/ 28 h 28"/>
                <a:gd name="T22" fmla="*/ 343 w 352"/>
                <a:gd name="T23" fmla="*/ 28 h 28"/>
                <a:gd name="T24" fmla="*/ 346 w 352"/>
                <a:gd name="T25" fmla="*/ 26 h 28"/>
                <a:gd name="T26" fmla="*/ 351 w 352"/>
                <a:gd name="T27" fmla="*/ 21 h 28"/>
                <a:gd name="T28" fmla="*/ 352 w 352"/>
                <a:gd name="T29" fmla="*/ 19 h 28"/>
                <a:gd name="T30" fmla="*/ 352 w 352"/>
                <a:gd name="T31" fmla="*/ 11 h 28"/>
                <a:gd name="T32" fmla="*/ 351 w 352"/>
                <a:gd name="T33" fmla="*/ 9 h 28"/>
                <a:gd name="T34" fmla="*/ 346 w 352"/>
                <a:gd name="T35" fmla="*/ 3 h 28"/>
                <a:gd name="T36" fmla="*/ 343 w 352"/>
                <a:gd name="T37" fmla="*/ 2 h 28"/>
                <a:gd name="T38" fmla="*/ 339 w 352"/>
                <a:gd name="T39" fmla="*/ 2 h 28"/>
                <a:gd name="T40" fmla="*/ 12 w 352"/>
                <a:gd name="T41" fmla="*/ 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2" h="28">
                  <a:moveTo>
                    <a:pt x="12" y="0"/>
                  </a:moveTo>
                  <a:lnTo>
                    <a:pt x="9" y="0"/>
                  </a:lnTo>
                  <a:lnTo>
                    <a:pt x="6" y="1"/>
                  </a:lnTo>
                  <a:lnTo>
                    <a:pt x="1" y="6"/>
                  </a:lnTo>
                  <a:lnTo>
                    <a:pt x="0" y="9"/>
                  </a:lnTo>
                  <a:lnTo>
                    <a:pt x="0" y="16"/>
                  </a:lnTo>
                  <a:lnTo>
                    <a:pt x="1" y="19"/>
                  </a:lnTo>
                  <a:lnTo>
                    <a:pt x="6" y="24"/>
                  </a:lnTo>
                  <a:lnTo>
                    <a:pt x="9" y="25"/>
                  </a:lnTo>
                  <a:lnTo>
                    <a:pt x="12" y="25"/>
                  </a:lnTo>
                  <a:lnTo>
                    <a:pt x="339" y="28"/>
                  </a:lnTo>
                  <a:lnTo>
                    <a:pt x="343" y="28"/>
                  </a:lnTo>
                  <a:lnTo>
                    <a:pt x="346" y="26"/>
                  </a:lnTo>
                  <a:lnTo>
                    <a:pt x="351" y="21"/>
                  </a:lnTo>
                  <a:lnTo>
                    <a:pt x="352" y="19"/>
                  </a:lnTo>
                  <a:lnTo>
                    <a:pt x="352" y="11"/>
                  </a:lnTo>
                  <a:lnTo>
                    <a:pt x="351" y="9"/>
                  </a:lnTo>
                  <a:lnTo>
                    <a:pt x="346" y="3"/>
                  </a:lnTo>
                  <a:lnTo>
                    <a:pt x="343" y="2"/>
                  </a:lnTo>
                  <a:lnTo>
                    <a:pt x="339"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74" name="Rectangle 13"/>
            <p:cNvSpPr>
              <a:spLocks noChangeArrowheads="1"/>
            </p:cNvSpPr>
            <p:nvPr/>
          </p:nvSpPr>
          <p:spPr bwMode="auto">
            <a:xfrm>
              <a:off x="4604" y="1224"/>
              <a:ext cx="19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C/0</a:t>
              </a:r>
              <a:endParaRPr kumimoji="0" lang="en-US" altLang="tr-TR" b="1">
                <a:solidFill>
                  <a:srgbClr val="00FF00"/>
                </a:solidFill>
              </a:endParaRPr>
            </a:p>
          </p:txBody>
        </p:sp>
        <p:sp>
          <p:nvSpPr>
            <p:cNvPr id="189575" name="Freeform 14"/>
            <p:cNvSpPr>
              <a:spLocks/>
            </p:cNvSpPr>
            <p:nvPr/>
          </p:nvSpPr>
          <p:spPr bwMode="auto">
            <a:xfrm>
              <a:off x="5167" y="1145"/>
              <a:ext cx="302" cy="302"/>
            </a:xfrm>
            <a:custGeom>
              <a:avLst/>
              <a:gdLst>
                <a:gd name="T0" fmla="*/ 3 w 302"/>
                <a:gd name="T1" fmla="*/ 179 h 302"/>
                <a:gd name="T2" fmla="*/ 11 w 302"/>
                <a:gd name="T3" fmla="*/ 209 h 302"/>
                <a:gd name="T4" fmla="*/ 33 w 302"/>
                <a:gd name="T5" fmla="*/ 246 h 302"/>
                <a:gd name="T6" fmla="*/ 66 w 302"/>
                <a:gd name="T7" fmla="*/ 275 h 302"/>
                <a:gd name="T8" fmla="*/ 91 w 302"/>
                <a:gd name="T9" fmla="*/ 289 h 302"/>
                <a:gd name="T10" fmla="*/ 120 w 302"/>
                <a:gd name="T11" fmla="*/ 298 h 302"/>
                <a:gd name="T12" fmla="*/ 149 w 302"/>
                <a:gd name="T13" fmla="*/ 302 h 302"/>
                <a:gd name="T14" fmla="*/ 174 w 302"/>
                <a:gd name="T15" fmla="*/ 299 h 302"/>
                <a:gd name="T16" fmla="*/ 202 w 302"/>
                <a:gd name="T17" fmla="*/ 293 h 302"/>
                <a:gd name="T18" fmla="*/ 235 w 302"/>
                <a:gd name="T19" fmla="*/ 275 h 302"/>
                <a:gd name="T20" fmla="*/ 283 w 302"/>
                <a:gd name="T21" fmla="*/ 222 h 302"/>
                <a:gd name="T22" fmla="*/ 295 w 302"/>
                <a:gd name="T23" fmla="*/ 195 h 302"/>
                <a:gd name="T24" fmla="*/ 301 w 302"/>
                <a:gd name="T25" fmla="*/ 165 h 302"/>
                <a:gd name="T26" fmla="*/ 301 w 302"/>
                <a:gd name="T27" fmla="*/ 143 h 302"/>
                <a:gd name="T28" fmla="*/ 297 w 302"/>
                <a:gd name="T29" fmla="*/ 111 h 302"/>
                <a:gd name="T30" fmla="*/ 286 w 302"/>
                <a:gd name="T31" fmla="*/ 84 h 302"/>
                <a:gd name="T32" fmla="*/ 268 w 302"/>
                <a:gd name="T33" fmla="*/ 53 h 302"/>
                <a:gd name="T34" fmla="*/ 235 w 302"/>
                <a:gd name="T35" fmla="*/ 25 h 302"/>
                <a:gd name="T36" fmla="*/ 202 w 302"/>
                <a:gd name="T37" fmla="*/ 7 h 302"/>
                <a:gd name="T38" fmla="*/ 174 w 302"/>
                <a:gd name="T39" fmla="*/ 1 h 302"/>
                <a:gd name="T40" fmla="*/ 120 w 302"/>
                <a:gd name="T41" fmla="*/ 2 h 302"/>
                <a:gd name="T42" fmla="*/ 91 w 302"/>
                <a:gd name="T43" fmla="*/ 11 h 302"/>
                <a:gd name="T44" fmla="*/ 66 w 302"/>
                <a:gd name="T45" fmla="*/ 25 h 302"/>
                <a:gd name="T46" fmla="*/ 25 w 302"/>
                <a:gd name="T47" fmla="*/ 66 h 302"/>
                <a:gd name="T48" fmla="*/ 11 w 302"/>
                <a:gd name="T49" fmla="*/ 90 h 302"/>
                <a:gd name="T50" fmla="*/ 3 w 302"/>
                <a:gd name="T51" fmla="*/ 120 h 302"/>
                <a:gd name="T52" fmla="*/ 15 w 302"/>
                <a:gd name="T53" fmla="*/ 150 h 302"/>
                <a:gd name="T54" fmla="*/ 19 w 302"/>
                <a:gd name="T55" fmla="*/ 116 h 302"/>
                <a:gd name="T56" fmla="*/ 28 w 302"/>
                <a:gd name="T57" fmla="*/ 91 h 302"/>
                <a:gd name="T58" fmla="*/ 42 w 302"/>
                <a:gd name="T59" fmla="*/ 67 h 302"/>
                <a:gd name="T60" fmla="*/ 59 w 302"/>
                <a:gd name="T61" fmla="*/ 51 h 302"/>
                <a:gd name="T62" fmla="*/ 79 w 302"/>
                <a:gd name="T63" fmla="*/ 34 h 302"/>
                <a:gd name="T64" fmla="*/ 103 w 302"/>
                <a:gd name="T65" fmla="*/ 23 h 302"/>
                <a:gd name="T66" fmla="*/ 129 w 302"/>
                <a:gd name="T67" fmla="*/ 16 h 302"/>
                <a:gd name="T68" fmla="*/ 190 w 302"/>
                <a:gd name="T69" fmla="*/ 21 h 302"/>
                <a:gd name="T70" fmla="*/ 214 w 302"/>
                <a:gd name="T71" fmla="*/ 30 h 302"/>
                <a:gd name="T72" fmla="*/ 246 w 302"/>
                <a:gd name="T73" fmla="*/ 54 h 302"/>
                <a:gd name="T74" fmla="*/ 267 w 302"/>
                <a:gd name="T75" fmla="*/ 79 h 302"/>
                <a:gd name="T76" fmla="*/ 278 w 302"/>
                <a:gd name="T77" fmla="*/ 103 h 302"/>
                <a:gd name="T78" fmla="*/ 285 w 302"/>
                <a:gd name="T79" fmla="*/ 128 h 302"/>
                <a:gd name="T80" fmla="*/ 287 w 302"/>
                <a:gd name="T81" fmla="*/ 149 h 302"/>
                <a:gd name="T82" fmla="*/ 283 w 302"/>
                <a:gd name="T83" fmla="*/ 177 h 302"/>
                <a:gd name="T84" fmla="*/ 277 w 302"/>
                <a:gd name="T85" fmla="*/ 201 h 302"/>
                <a:gd name="T86" fmla="*/ 255 w 302"/>
                <a:gd name="T87" fmla="*/ 236 h 302"/>
                <a:gd name="T88" fmla="*/ 208 w 302"/>
                <a:gd name="T89" fmla="*/ 273 h 302"/>
                <a:gd name="T90" fmla="*/ 184 w 302"/>
                <a:gd name="T91" fmla="*/ 282 h 302"/>
                <a:gd name="T92" fmla="*/ 156 w 302"/>
                <a:gd name="T93" fmla="*/ 285 h 302"/>
                <a:gd name="T94" fmla="*/ 137 w 302"/>
                <a:gd name="T95" fmla="*/ 285 h 302"/>
                <a:gd name="T96" fmla="*/ 110 w 302"/>
                <a:gd name="T97" fmla="*/ 279 h 302"/>
                <a:gd name="T98" fmla="*/ 85 w 302"/>
                <a:gd name="T99" fmla="*/ 270 h 302"/>
                <a:gd name="T100" fmla="*/ 64 w 302"/>
                <a:gd name="T101" fmla="*/ 255 h 302"/>
                <a:gd name="T102" fmla="*/ 38 w 302"/>
                <a:gd name="T103" fmla="*/ 227 h 302"/>
                <a:gd name="T104" fmla="*/ 23 w 302"/>
                <a:gd name="T105" fmla="*/ 196 h 302"/>
                <a:gd name="T106" fmla="*/ 17 w 302"/>
                <a:gd name="T107" fmla="*/ 171 h 3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02" h="302">
                  <a:moveTo>
                    <a:pt x="0" y="150"/>
                  </a:moveTo>
                  <a:lnTo>
                    <a:pt x="0" y="164"/>
                  </a:lnTo>
                  <a:lnTo>
                    <a:pt x="1" y="173"/>
                  </a:lnTo>
                  <a:lnTo>
                    <a:pt x="3" y="179"/>
                  </a:lnTo>
                  <a:lnTo>
                    <a:pt x="4" y="188"/>
                  </a:lnTo>
                  <a:lnTo>
                    <a:pt x="6" y="195"/>
                  </a:lnTo>
                  <a:lnTo>
                    <a:pt x="8" y="201"/>
                  </a:lnTo>
                  <a:lnTo>
                    <a:pt x="11" y="209"/>
                  </a:lnTo>
                  <a:lnTo>
                    <a:pt x="15" y="215"/>
                  </a:lnTo>
                  <a:lnTo>
                    <a:pt x="18" y="222"/>
                  </a:lnTo>
                  <a:lnTo>
                    <a:pt x="25" y="234"/>
                  </a:lnTo>
                  <a:lnTo>
                    <a:pt x="33" y="246"/>
                  </a:lnTo>
                  <a:lnTo>
                    <a:pt x="38" y="251"/>
                  </a:lnTo>
                  <a:lnTo>
                    <a:pt x="42" y="256"/>
                  </a:lnTo>
                  <a:lnTo>
                    <a:pt x="54" y="268"/>
                  </a:lnTo>
                  <a:lnTo>
                    <a:pt x="66" y="275"/>
                  </a:lnTo>
                  <a:lnTo>
                    <a:pt x="71" y="279"/>
                  </a:lnTo>
                  <a:lnTo>
                    <a:pt x="78" y="283"/>
                  </a:lnTo>
                  <a:lnTo>
                    <a:pt x="84" y="285"/>
                  </a:lnTo>
                  <a:lnTo>
                    <a:pt x="91" y="289"/>
                  </a:lnTo>
                  <a:lnTo>
                    <a:pt x="98" y="293"/>
                  </a:lnTo>
                  <a:lnTo>
                    <a:pt x="105" y="294"/>
                  </a:lnTo>
                  <a:lnTo>
                    <a:pt x="111" y="297"/>
                  </a:lnTo>
                  <a:lnTo>
                    <a:pt x="120" y="298"/>
                  </a:lnTo>
                  <a:lnTo>
                    <a:pt x="126" y="299"/>
                  </a:lnTo>
                  <a:lnTo>
                    <a:pt x="134" y="301"/>
                  </a:lnTo>
                  <a:lnTo>
                    <a:pt x="142" y="301"/>
                  </a:lnTo>
                  <a:lnTo>
                    <a:pt x="149" y="302"/>
                  </a:lnTo>
                  <a:lnTo>
                    <a:pt x="152" y="302"/>
                  </a:lnTo>
                  <a:lnTo>
                    <a:pt x="158" y="301"/>
                  </a:lnTo>
                  <a:lnTo>
                    <a:pt x="165" y="301"/>
                  </a:lnTo>
                  <a:lnTo>
                    <a:pt x="174" y="299"/>
                  </a:lnTo>
                  <a:lnTo>
                    <a:pt x="180" y="298"/>
                  </a:lnTo>
                  <a:lnTo>
                    <a:pt x="189" y="297"/>
                  </a:lnTo>
                  <a:lnTo>
                    <a:pt x="195" y="294"/>
                  </a:lnTo>
                  <a:lnTo>
                    <a:pt x="202" y="293"/>
                  </a:lnTo>
                  <a:lnTo>
                    <a:pt x="209" y="289"/>
                  </a:lnTo>
                  <a:lnTo>
                    <a:pt x="216" y="285"/>
                  </a:lnTo>
                  <a:lnTo>
                    <a:pt x="222" y="283"/>
                  </a:lnTo>
                  <a:lnTo>
                    <a:pt x="235" y="275"/>
                  </a:lnTo>
                  <a:lnTo>
                    <a:pt x="246" y="268"/>
                  </a:lnTo>
                  <a:lnTo>
                    <a:pt x="268" y="246"/>
                  </a:lnTo>
                  <a:lnTo>
                    <a:pt x="276" y="234"/>
                  </a:lnTo>
                  <a:lnTo>
                    <a:pt x="283" y="222"/>
                  </a:lnTo>
                  <a:lnTo>
                    <a:pt x="286" y="215"/>
                  </a:lnTo>
                  <a:lnTo>
                    <a:pt x="290" y="209"/>
                  </a:lnTo>
                  <a:lnTo>
                    <a:pt x="294" y="201"/>
                  </a:lnTo>
                  <a:lnTo>
                    <a:pt x="295" y="195"/>
                  </a:lnTo>
                  <a:lnTo>
                    <a:pt x="297" y="188"/>
                  </a:lnTo>
                  <a:lnTo>
                    <a:pt x="299" y="179"/>
                  </a:lnTo>
                  <a:lnTo>
                    <a:pt x="300" y="173"/>
                  </a:lnTo>
                  <a:lnTo>
                    <a:pt x="301" y="165"/>
                  </a:lnTo>
                  <a:lnTo>
                    <a:pt x="301" y="158"/>
                  </a:lnTo>
                  <a:lnTo>
                    <a:pt x="302" y="151"/>
                  </a:lnTo>
                  <a:lnTo>
                    <a:pt x="302" y="149"/>
                  </a:lnTo>
                  <a:lnTo>
                    <a:pt x="301" y="143"/>
                  </a:lnTo>
                  <a:lnTo>
                    <a:pt x="301" y="135"/>
                  </a:lnTo>
                  <a:lnTo>
                    <a:pt x="300" y="126"/>
                  </a:lnTo>
                  <a:lnTo>
                    <a:pt x="299" y="120"/>
                  </a:lnTo>
                  <a:lnTo>
                    <a:pt x="297" y="111"/>
                  </a:lnTo>
                  <a:lnTo>
                    <a:pt x="295" y="104"/>
                  </a:lnTo>
                  <a:lnTo>
                    <a:pt x="294" y="98"/>
                  </a:lnTo>
                  <a:lnTo>
                    <a:pt x="290" y="90"/>
                  </a:lnTo>
                  <a:lnTo>
                    <a:pt x="286" y="84"/>
                  </a:lnTo>
                  <a:lnTo>
                    <a:pt x="283" y="77"/>
                  </a:lnTo>
                  <a:lnTo>
                    <a:pt x="279" y="71"/>
                  </a:lnTo>
                  <a:lnTo>
                    <a:pt x="276" y="66"/>
                  </a:lnTo>
                  <a:lnTo>
                    <a:pt x="268" y="53"/>
                  </a:lnTo>
                  <a:lnTo>
                    <a:pt x="257" y="42"/>
                  </a:lnTo>
                  <a:lnTo>
                    <a:pt x="251" y="38"/>
                  </a:lnTo>
                  <a:lnTo>
                    <a:pt x="246" y="33"/>
                  </a:lnTo>
                  <a:lnTo>
                    <a:pt x="235" y="25"/>
                  </a:lnTo>
                  <a:lnTo>
                    <a:pt x="222" y="17"/>
                  </a:lnTo>
                  <a:lnTo>
                    <a:pt x="216" y="15"/>
                  </a:lnTo>
                  <a:lnTo>
                    <a:pt x="209" y="11"/>
                  </a:lnTo>
                  <a:lnTo>
                    <a:pt x="202" y="7"/>
                  </a:lnTo>
                  <a:lnTo>
                    <a:pt x="195" y="6"/>
                  </a:lnTo>
                  <a:lnTo>
                    <a:pt x="189" y="3"/>
                  </a:lnTo>
                  <a:lnTo>
                    <a:pt x="180" y="2"/>
                  </a:lnTo>
                  <a:lnTo>
                    <a:pt x="174" y="1"/>
                  </a:lnTo>
                  <a:lnTo>
                    <a:pt x="166" y="0"/>
                  </a:lnTo>
                  <a:lnTo>
                    <a:pt x="135" y="0"/>
                  </a:lnTo>
                  <a:lnTo>
                    <a:pt x="126" y="1"/>
                  </a:lnTo>
                  <a:lnTo>
                    <a:pt x="120" y="2"/>
                  </a:lnTo>
                  <a:lnTo>
                    <a:pt x="111" y="3"/>
                  </a:lnTo>
                  <a:lnTo>
                    <a:pt x="105" y="6"/>
                  </a:lnTo>
                  <a:lnTo>
                    <a:pt x="98" y="7"/>
                  </a:lnTo>
                  <a:lnTo>
                    <a:pt x="91" y="11"/>
                  </a:lnTo>
                  <a:lnTo>
                    <a:pt x="84" y="15"/>
                  </a:lnTo>
                  <a:lnTo>
                    <a:pt x="78" y="17"/>
                  </a:lnTo>
                  <a:lnTo>
                    <a:pt x="71" y="21"/>
                  </a:lnTo>
                  <a:lnTo>
                    <a:pt x="66" y="25"/>
                  </a:lnTo>
                  <a:lnTo>
                    <a:pt x="54" y="33"/>
                  </a:lnTo>
                  <a:lnTo>
                    <a:pt x="43" y="43"/>
                  </a:lnTo>
                  <a:lnTo>
                    <a:pt x="33" y="53"/>
                  </a:lnTo>
                  <a:lnTo>
                    <a:pt x="25" y="66"/>
                  </a:lnTo>
                  <a:lnTo>
                    <a:pt x="22" y="71"/>
                  </a:lnTo>
                  <a:lnTo>
                    <a:pt x="18" y="77"/>
                  </a:lnTo>
                  <a:lnTo>
                    <a:pt x="15" y="84"/>
                  </a:lnTo>
                  <a:lnTo>
                    <a:pt x="11" y="90"/>
                  </a:lnTo>
                  <a:lnTo>
                    <a:pt x="8" y="98"/>
                  </a:lnTo>
                  <a:lnTo>
                    <a:pt x="6" y="104"/>
                  </a:lnTo>
                  <a:lnTo>
                    <a:pt x="4" y="111"/>
                  </a:lnTo>
                  <a:lnTo>
                    <a:pt x="3" y="120"/>
                  </a:lnTo>
                  <a:lnTo>
                    <a:pt x="1" y="126"/>
                  </a:lnTo>
                  <a:lnTo>
                    <a:pt x="0" y="134"/>
                  </a:lnTo>
                  <a:lnTo>
                    <a:pt x="0" y="150"/>
                  </a:lnTo>
                  <a:lnTo>
                    <a:pt x="15" y="150"/>
                  </a:lnTo>
                  <a:lnTo>
                    <a:pt x="15" y="136"/>
                  </a:lnTo>
                  <a:lnTo>
                    <a:pt x="17" y="128"/>
                  </a:lnTo>
                  <a:lnTo>
                    <a:pt x="18" y="122"/>
                  </a:lnTo>
                  <a:lnTo>
                    <a:pt x="19" y="116"/>
                  </a:lnTo>
                  <a:lnTo>
                    <a:pt x="22" y="109"/>
                  </a:lnTo>
                  <a:lnTo>
                    <a:pt x="23" y="103"/>
                  </a:lnTo>
                  <a:lnTo>
                    <a:pt x="24" y="98"/>
                  </a:lnTo>
                  <a:lnTo>
                    <a:pt x="28" y="91"/>
                  </a:lnTo>
                  <a:lnTo>
                    <a:pt x="31" y="85"/>
                  </a:lnTo>
                  <a:lnTo>
                    <a:pt x="34" y="79"/>
                  </a:lnTo>
                  <a:lnTo>
                    <a:pt x="38" y="74"/>
                  </a:lnTo>
                  <a:lnTo>
                    <a:pt x="42" y="67"/>
                  </a:lnTo>
                  <a:lnTo>
                    <a:pt x="46" y="63"/>
                  </a:lnTo>
                  <a:lnTo>
                    <a:pt x="51" y="58"/>
                  </a:lnTo>
                  <a:lnTo>
                    <a:pt x="54" y="53"/>
                  </a:lnTo>
                  <a:lnTo>
                    <a:pt x="59" y="51"/>
                  </a:lnTo>
                  <a:lnTo>
                    <a:pt x="64" y="46"/>
                  </a:lnTo>
                  <a:lnTo>
                    <a:pt x="68" y="42"/>
                  </a:lnTo>
                  <a:lnTo>
                    <a:pt x="74" y="38"/>
                  </a:lnTo>
                  <a:lnTo>
                    <a:pt x="79" y="34"/>
                  </a:lnTo>
                  <a:lnTo>
                    <a:pt x="85" y="30"/>
                  </a:lnTo>
                  <a:lnTo>
                    <a:pt x="92" y="28"/>
                  </a:lnTo>
                  <a:lnTo>
                    <a:pt x="98" y="24"/>
                  </a:lnTo>
                  <a:lnTo>
                    <a:pt x="103" y="23"/>
                  </a:lnTo>
                  <a:lnTo>
                    <a:pt x="110" y="21"/>
                  </a:lnTo>
                  <a:lnTo>
                    <a:pt x="116" y="19"/>
                  </a:lnTo>
                  <a:lnTo>
                    <a:pt x="122" y="17"/>
                  </a:lnTo>
                  <a:lnTo>
                    <a:pt x="129" y="16"/>
                  </a:lnTo>
                  <a:lnTo>
                    <a:pt x="135" y="15"/>
                  </a:lnTo>
                  <a:lnTo>
                    <a:pt x="177" y="17"/>
                  </a:lnTo>
                  <a:lnTo>
                    <a:pt x="184" y="19"/>
                  </a:lnTo>
                  <a:lnTo>
                    <a:pt x="190" y="21"/>
                  </a:lnTo>
                  <a:lnTo>
                    <a:pt x="197" y="23"/>
                  </a:lnTo>
                  <a:lnTo>
                    <a:pt x="202" y="24"/>
                  </a:lnTo>
                  <a:lnTo>
                    <a:pt x="208" y="28"/>
                  </a:lnTo>
                  <a:lnTo>
                    <a:pt x="214" y="30"/>
                  </a:lnTo>
                  <a:lnTo>
                    <a:pt x="227" y="38"/>
                  </a:lnTo>
                  <a:lnTo>
                    <a:pt x="236" y="46"/>
                  </a:lnTo>
                  <a:lnTo>
                    <a:pt x="241" y="51"/>
                  </a:lnTo>
                  <a:lnTo>
                    <a:pt x="246" y="54"/>
                  </a:lnTo>
                  <a:lnTo>
                    <a:pt x="255" y="63"/>
                  </a:lnTo>
                  <a:lnTo>
                    <a:pt x="259" y="67"/>
                  </a:lnTo>
                  <a:lnTo>
                    <a:pt x="263" y="74"/>
                  </a:lnTo>
                  <a:lnTo>
                    <a:pt x="267" y="79"/>
                  </a:lnTo>
                  <a:lnTo>
                    <a:pt x="271" y="85"/>
                  </a:lnTo>
                  <a:lnTo>
                    <a:pt x="273" y="91"/>
                  </a:lnTo>
                  <a:lnTo>
                    <a:pt x="277" y="98"/>
                  </a:lnTo>
                  <a:lnTo>
                    <a:pt x="278" y="103"/>
                  </a:lnTo>
                  <a:lnTo>
                    <a:pt x="279" y="109"/>
                  </a:lnTo>
                  <a:lnTo>
                    <a:pt x="282" y="116"/>
                  </a:lnTo>
                  <a:lnTo>
                    <a:pt x="283" y="122"/>
                  </a:lnTo>
                  <a:lnTo>
                    <a:pt x="285" y="128"/>
                  </a:lnTo>
                  <a:lnTo>
                    <a:pt x="286" y="135"/>
                  </a:lnTo>
                  <a:lnTo>
                    <a:pt x="286" y="143"/>
                  </a:lnTo>
                  <a:lnTo>
                    <a:pt x="287" y="151"/>
                  </a:lnTo>
                  <a:lnTo>
                    <a:pt x="287" y="149"/>
                  </a:lnTo>
                  <a:lnTo>
                    <a:pt x="286" y="155"/>
                  </a:lnTo>
                  <a:lnTo>
                    <a:pt x="286" y="163"/>
                  </a:lnTo>
                  <a:lnTo>
                    <a:pt x="285" y="171"/>
                  </a:lnTo>
                  <a:lnTo>
                    <a:pt x="283" y="177"/>
                  </a:lnTo>
                  <a:lnTo>
                    <a:pt x="282" y="183"/>
                  </a:lnTo>
                  <a:lnTo>
                    <a:pt x="279" y="190"/>
                  </a:lnTo>
                  <a:lnTo>
                    <a:pt x="278" y="196"/>
                  </a:lnTo>
                  <a:lnTo>
                    <a:pt x="277" y="201"/>
                  </a:lnTo>
                  <a:lnTo>
                    <a:pt x="273" y="208"/>
                  </a:lnTo>
                  <a:lnTo>
                    <a:pt x="271" y="214"/>
                  </a:lnTo>
                  <a:lnTo>
                    <a:pt x="263" y="227"/>
                  </a:lnTo>
                  <a:lnTo>
                    <a:pt x="255" y="236"/>
                  </a:lnTo>
                  <a:lnTo>
                    <a:pt x="236" y="255"/>
                  </a:lnTo>
                  <a:lnTo>
                    <a:pt x="227" y="262"/>
                  </a:lnTo>
                  <a:lnTo>
                    <a:pt x="214" y="270"/>
                  </a:lnTo>
                  <a:lnTo>
                    <a:pt x="208" y="273"/>
                  </a:lnTo>
                  <a:lnTo>
                    <a:pt x="202" y="276"/>
                  </a:lnTo>
                  <a:lnTo>
                    <a:pt x="197" y="278"/>
                  </a:lnTo>
                  <a:lnTo>
                    <a:pt x="190" y="279"/>
                  </a:lnTo>
                  <a:lnTo>
                    <a:pt x="184" y="282"/>
                  </a:lnTo>
                  <a:lnTo>
                    <a:pt x="177" y="283"/>
                  </a:lnTo>
                  <a:lnTo>
                    <a:pt x="171" y="284"/>
                  </a:lnTo>
                  <a:lnTo>
                    <a:pt x="165" y="285"/>
                  </a:lnTo>
                  <a:lnTo>
                    <a:pt x="156" y="285"/>
                  </a:lnTo>
                  <a:lnTo>
                    <a:pt x="149" y="287"/>
                  </a:lnTo>
                  <a:lnTo>
                    <a:pt x="152" y="287"/>
                  </a:lnTo>
                  <a:lnTo>
                    <a:pt x="144" y="285"/>
                  </a:lnTo>
                  <a:lnTo>
                    <a:pt x="137" y="285"/>
                  </a:lnTo>
                  <a:lnTo>
                    <a:pt x="129" y="284"/>
                  </a:lnTo>
                  <a:lnTo>
                    <a:pt x="122" y="283"/>
                  </a:lnTo>
                  <a:lnTo>
                    <a:pt x="116" y="282"/>
                  </a:lnTo>
                  <a:lnTo>
                    <a:pt x="110" y="279"/>
                  </a:lnTo>
                  <a:lnTo>
                    <a:pt x="103" y="278"/>
                  </a:lnTo>
                  <a:lnTo>
                    <a:pt x="98" y="276"/>
                  </a:lnTo>
                  <a:lnTo>
                    <a:pt x="92" y="273"/>
                  </a:lnTo>
                  <a:lnTo>
                    <a:pt x="85" y="270"/>
                  </a:lnTo>
                  <a:lnTo>
                    <a:pt x="79" y="266"/>
                  </a:lnTo>
                  <a:lnTo>
                    <a:pt x="74" y="262"/>
                  </a:lnTo>
                  <a:lnTo>
                    <a:pt x="68" y="259"/>
                  </a:lnTo>
                  <a:lnTo>
                    <a:pt x="64" y="255"/>
                  </a:lnTo>
                  <a:lnTo>
                    <a:pt x="55" y="246"/>
                  </a:lnTo>
                  <a:lnTo>
                    <a:pt x="51" y="241"/>
                  </a:lnTo>
                  <a:lnTo>
                    <a:pt x="46" y="236"/>
                  </a:lnTo>
                  <a:lnTo>
                    <a:pt x="38" y="227"/>
                  </a:lnTo>
                  <a:lnTo>
                    <a:pt x="31" y="214"/>
                  </a:lnTo>
                  <a:lnTo>
                    <a:pt x="28" y="208"/>
                  </a:lnTo>
                  <a:lnTo>
                    <a:pt x="24" y="201"/>
                  </a:lnTo>
                  <a:lnTo>
                    <a:pt x="23" y="196"/>
                  </a:lnTo>
                  <a:lnTo>
                    <a:pt x="22" y="190"/>
                  </a:lnTo>
                  <a:lnTo>
                    <a:pt x="19" y="183"/>
                  </a:lnTo>
                  <a:lnTo>
                    <a:pt x="18" y="177"/>
                  </a:lnTo>
                  <a:lnTo>
                    <a:pt x="17" y="171"/>
                  </a:lnTo>
                  <a:lnTo>
                    <a:pt x="15" y="164"/>
                  </a:lnTo>
                  <a:lnTo>
                    <a:pt x="15"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76" name="Freeform 15"/>
            <p:cNvSpPr>
              <a:spLocks/>
            </p:cNvSpPr>
            <p:nvPr/>
          </p:nvSpPr>
          <p:spPr bwMode="auto">
            <a:xfrm>
              <a:off x="4819" y="1275"/>
              <a:ext cx="348" cy="28"/>
            </a:xfrm>
            <a:custGeom>
              <a:avLst/>
              <a:gdLst>
                <a:gd name="T0" fmla="*/ 12 w 348"/>
                <a:gd name="T1" fmla="*/ 0 h 28"/>
                <a:gd name="T2" fmla="*/ 8 w 348"/>
                <a:gd name="T3" fmla="*/ 0 h 28"/>
                <a:gd name="T4" fmla="*/ 6 w 348"/>
                <a:gd name="T5" fmla="*/ 1 h 28"/>
                <a:gd name="T6" fmla="*/ 1 w 348"/>
                <a:gd name="T7" fmla="*/ 6 h 28"/>
                <a:gd name="T8" fmla="*/ 0 w 348"/>
                <a:gd name="T9" fmla="*/ 9 h 28"/>
                <a:gd name="T10" fmla="*/ 0 w 348"/>
                <a:gd name="T11" fmla="*/ 16 h 28"/>
                <a:gd name="T12" fmla="*/ 1 w 348"/>
                <a:gd name="T13" fmla="*/ 19 h 28"/>
                <a:gd name="T14" fmla="*/ 6 w 348"/>
                <a:gd name="T15" fmla="*/ 24 h 28"/>
                <a:gd name="T16" fmla="*/ 8 w 348"/>
                <a:gd name="T17" fmla="*/ 25 h 28"/>
                <a:gd name="T18" fmla="*/ 12 w 348"/>
                <a:gd name="T19" fmla="*/ 25 h 28"/>
                <a:gd name="T20" fmla="*/ 335 w 348"/>
                <a:gd name="T21" fmla="*/ 28 h 28"/>
                <a:gd name="T22" fmla="*/ 339 w 348"/>
                <a:gd name="T23" fmla="*/ 28 h 28"/>
                <a:gd name="T24" fmla="*/ 342 w 348"/>
                <a:gd name="T25" fmla="*/ 27 h 28"/>
                <a:gd name="T26" fmla="*/ 347 w 348"/>
                <a:gd name="T27" fmla="*/ 21 h 28"/>
                <a:gd name="T28" fmla="*/ 348 w 348"/>
                <a:gd name="T29" fmla="*/ 19 h 28"/>
                <a:gd name="T30" fmla="*/ 348 w 348"/>
                <a:gd name="T31" fmla="*/ 11 h 28"/>
                <a:gd name="T32" fmla="*/ 347 w 348"/>
                <a:gd name="T33" fmla="*/ 9 h 28"/>
                <a:gd name="T34" fmla="*/ 342 w 348"/>
                <a:gd name="T35" fmla="*/ 4 h 28"/>
                <a:gd name="T36" fmla="*/ 339 w 348"/>
                <a:gd name="T37" fmla="*/ 2 h 28"/>
                <a:gd name="T38" fmla="*/ 335 w 348"/>
                <a:gd name="T39" fmla="*/ 2 h 28"/>
                <a:gd name="T40" fmla="*/ 12 w 348"/>
                <a:gd name="T41" fmla="*/ 0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8" h="28">
                  <a:moveTo>
                    <a:pt x="12" y="0"/>
                  </a:moveTo>
                  <a:lnTo>
                    <a:pt x="8" y="0"/>
                  </a:lnTo>
                  <a:lnTo>
                    <a:pt x="6" y="1"/>
                  </a:lnTo>
                  <a:lnTo>
                    <a:pt x="1" y="6"/>
                  </a:lnTo>
                  <a:lnTo>
                    <a:pt x="0" y="9"/>
                  </a:lnTo>
                  <a:lnTo>
                    <a:pt x="0" y="16"/>
                  </a:lnTo>
                  <a:lnTo>
                    <a:pt x="1" y="19"/>
                  </a:lnTo>
                  <a:lnTo>
                    <a:pt x="6" y="24"/>
                  </a:lnTo>
                  <a:lnTo>
                    <a:pt x="8" y="25"/>
                  </a:lnTo>
                  <a:lnTo>
                    <a:pt x="12" y="25"/>
                  </a:lnTo>
                  <a:lnTo>
                    <a:pt x="335" y="28"/>
                  </a:lnTo>
                  <a:lnTo>
                    <a:pt x="339" y="28"/>
                  </a:lnTo>
                  <a:lnTo>
                    <a:pt x="342" y="27"/>
                  </a:lnTo>
                  <a:lnTo>
                    <a:pt x="347" y="21"/>
                  </a:lnTo>
                  <a:lnTo>
                    <a:pt x="348" y="19"/>
                  </a:lnTo>
                  <a:lnTo>
                    <a:pt x="348" y="11"/>
                  </a:lnTo>
                  <a:lnTo>
                    <a:pt x="347" y="9"/>
                  </a:lnTo>
                  <a:lnTo>
                    <a:pt x="342" y="4"/>
                  </a:lnTo>
                  <a:lnTo>
                    <a:pt x="339" y="2"/>
                  </a:lnTo>
                  <a:lnTo>
                    <a:pt x="335"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77" name="Rectangle 16"/>
            <p:cNvSpPr>
              <a:spLocks noChangeArrowheads="1"/>
            </p:cNvSpPr>
            <p:nvPr/>
          </p:nvSpPr>
          <p:spPr bwMode="auto">
            <a:xfrm>
              <a:off x="5238" y="1224"/>
              <a:ext cx="19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D/0</a:t>
              </a:r>
              <a:endParaRPr kumimoji="0" lang="en-US" altLang="tr-TR" b="1">
                <a:solidFill>
                  <a:srgbClr val="00FF00"/>
                </a:solidFill>
              </a:endParaRPr>
            </a:p>
          </p:txBody>
        </p:sp>
        <p:sp>
          <p:nvSpPr>
            <p:cNvPr id="189578" name="Freeform 17"/>
            <p:cNvSpPr>
              <a:spLocks/>
            </p:cNvSpPr>
            <p:nvPr/>
          </p:nvSpPr>
          <p:spPr bwMode="auto">
            <a:xfrm>
              <a:off x="3355" y="1430"/>
              <a:ext cx="1943" cy="1000"/>
            </a:xfrm>
            <a:custGeom>
              <a:avLst/>
              <a:gdLst>
                <a:gd name="T0" fmla="*/ 1943 w 1943"/>
                <a:gd name="T1" fmla="*/ 12 h 1000"/>
                <a:gd name="T2" fmla="*/ 1938 w 1943"/>
                <a:gd name="T3" fmla="*/ 3 h 1000"/>
                <a:gd name="T4" fmla="*/ 1929 w 1943"/>
                <a:gd name="T5" fmla="*/ 0 h 1000"/>
                <a:gd name="T6" fmla="*/ 1920 w 1943"/>
                <a:gd name="T7" fmla="*/ 5 h 1000"/>
                <a:gd name="T8" fmla="*/ 1881 w 1943"/>
                <a:gd name="T9" fmla="*/ 93 h 1000"/>
                <a:gd name="T10" fmla="*/ 1786 w 1943"/>
                <a:gd name="T11" fmla="*/ 289 h 1000"/>
                <a:gd name="T12" fmla="*/ 1709 w 1943"/>
                <a:gd name="T13" fmla="*/ 428 h 1000"/>
                <a:gd name="T14" fmla="*/ 1609 w 1943"/>
                <a:gd name="T15" fmla="*/ 578 h 1000"/>
                <a:gd name="T16" fmla="*/ 1526 w 1943"/>
                <a:gd name="T17" fmla="*/ 680 h 1000"/>
                <a:gd name="T18" fmla="*/ 1462 w 1943"/>
                <a:gd name="T19" fmla="*/ 749 h 1000"/>
                <a:gd name="T20" fmla="*/ 1352 w 1943"/>
                <a:gd name="T21" fmla="*/ 844 h 1000"/>
                <a:gd name="T22" fmla="*/ 1262 w 1943"/>
                <a:gd name="T23" fmla="*/ 904 h 1000"/>
                <a:gd name="T24" fmla="*/ 1213 w 1943"/>
                <a:gd name="T25" fmla="*/ 926 h 1000"/>
                <a:gd name="T26" fmla="*/ 1086 w 1943"/>
                <a:gd name="T27" fmla="*/ 963 h 1000"/>
                <a:gd name="T28" fmla="*/ 1004 w 1943"/>
                <a:gd name="T29" fmla="*/ 974 h 1000"/>
                <a:gd name="T30" fmla="*/ 896 w 1943"/>
                <a:gd name="T31" fmla="*/ 972 h 1000"/>
                <a:gd name="T32" fmla="*/ 814 w 1943"/>
                <a:gd name="T33" fmla="*/ 963 h 1000"/>
                <a:gd name="T34" fmla="*/ 733 w 1943"/>
                <a:gd name="T35" fmla="*/ 947 h 1000"/>
                <a:gd name="T36" fmla="*/ 630 w 1943"/>
                <a:gd name="T37" fmla="*/ 916 h 1000"/>
                <a:gd name="T38" fmla="*/ 534 w 1943"/>
                <a:gd name="T39" fmla="*/ 874 h 1000"/>
                <a:gd name="T40" fmla="*/ 450 w 1943"/>
                <a:gd name="T41" fmla="*/ 826 h 1000"/>
                <a:gd name="T42" fmla="*/ 394 w 1943"/>
                <a:gd name="T43" fmla="*/ 781 h 1000"/>
                <a:gd name="T44" fmla="*/ 339 w 1943"/>
                <a:gd name="T45" fmla="*/ 731 h 1000"/>
                <a:gd name="T46" fmla="*/ 275 w 1943"/>
                <a:gd name="T47" fmla="*/ 656 h 1000"/>
                <a:gd name="T48" fmla="*/ 217 w 1943"/>
                <a:gd name="T49" fmla="*/ 569 h 1000"/>
                <a:gd name="T50" fmla="*/ 163 w 1943"/>
                <a:gd name="T51" fmla="*/ 471 h 1000"/>
                <a:gd name="T52" fmla="*/ 114 w 1943"/>
                <a:gd name="T53" fmla="*/ 361 h 1000"/>
                <a:gd name="T54" fmla="*/ 75 w 1943"/>
                <a:gd name="T55" fmla="*/ 241 h 1000"/>
                <a:gd name="T56" fmla="*/ 40 w 1943"/>
                <a:gd name="T57" fmla="*/ 110 h 1000"/>
                <a:gd name="T58" fmla="*/ 24 w 1943"/>
                <a:gd name="T59" fmla="*/ 37 h 1000"/>
                <a:gd name="T60" fmla="*/ 16 w 1943"/>
                <a:gd name="T61" fmla="*/ 31 h 1000"/>
                <a:gd name="T62" fmla="*/ 7 w 1943"/>
                <a:gd name="T63" fmla="*/ 31 h 1000"/>
                <a:gd name="T64" fmla="*/ 1 w 1943"/>
                <a:gd name="T65" fmla="*/ 39 h 1000"/>
                <a:gd name="T66" fmla="*/ 6 w 1943"/>
                <a:gd name="T67" fmla="*/ 79 h 1000"/>
                <a:gd name="T68" fmla="*/ 40 w 1943"/>
                <a:gd name="T69" fmla="*/ 217 h 1000"/>
                <a:gd name="T70" fmla="*/ 71 w 1943"/>
                <a:gd name="T71" fmla="*/ 312 h 1000"/>
                <a:gd name="T72" fmla="*/ 127 w 1943"/>
                <a:gd name="T73" fmla="*/ 456 h 1000"/>
                <a:gd name="T74" fmla="*/ 166 w 1943"/>
                <a:gd name="T75" fmla="*/ 534 h 1000"/>
                <a:gd name="T76" fmla="*/ 238 w 1943"/>
                <a:gd name="T77" fmla="*/ 650 h 1000"/>
                <a:gd name="T78" fmla="*/ 305 w 1943"/>
                <a:gd name="T79" fmla="*/ 731 h 1000"/>
                <a:gd name="T80" fmla="*/ 357 w 1943"/>
                <a:gd name="T81" fmla="*/ 784 h 1000"/>
                <a:gd name="T82" fmla="*/ 414 w 1943"/>
                <a:gd name="T83" fmla="*/ 831 h 1000"/>
                <a:gd name="T84" fmla="*/ 477 w 1943"/>
                <a:gd name="T85" fmla="*/ 873 h 1000"/>
                <a:gd name="T86" fmla="*/ 546 w 1943"/>
                <a:gd name="T87" fmla="*/ 909 h 1000"/>
                <a:gd name="T88" fmla="*/ 647 w 1943"/>
                <a:gd name="T89" fmla="*/ 949 h 1000"/>
                <a:gd name="T90" fmla="*/ 754 w 1943"/>
                <a:gd name="T91" fmla="*/ 979 h 1000"/>
                <a:gd name="T92" fmla="*/ 838 w 1943"/>
                <a:gd name="T93" fmla="*/ 993 h 1000"/>
                <a:gd name="T94" fmla="*/ 950 w 1943"/>
                <a:gd name="T95" fmla="*/ 1000 h 1000"/>
                <a:gd name="T96" fmla="*/ 1035 w 1943"/>
                <a:gd name="T97" fmla="*/ 997 h 1000"/>
                <a:gd name="T98" fmla="*/ 1146 w 1943"/>
                <a:gd name="T99" fmla="*/ 976 h 1000"/>
                <a:gd name="T100" fmla="*/ 1249 w 1943"/>
                <a:gd name="T101" fmla="*/ 938 h 1000"/>
                <a:gd name="T102" fmla="*/ 1298 w 1943"/>
                <a:gd name="T103" fmla="*/ 911 h 1000"/>
                <a:gd name="T104" fmla="*/ 1391 w 1943"/>
                <a:gd name="T105" fmla="*/ 846 h 1000"/>
                <a:gd name="T106" fmla="*/ 1480 w 1943"/>
                <a:gd name="T107" fmla="*/ 767 h 1000"/>
                <a:gd name="T108" fmla="*/ 1546 w 1943"/>
                <a:gd name="T109" fmla="*/ 698 h 1000"/>
                <a:gd name="T110" fmla="*/ 1629 w 1943"/>
                <a:gd name="T111" fmla="*/ 594 h 1000"/>
                <a:gd name="T112" fmla="*/ 1732 w 1943"/>
                <a:gd name="T113" fmla="*/ 440 h 1000"/>
                <a:gd name="T114" fmla="*/ 1809 w 1943"/>
                <a:gd name="T115" fmla="*/ 301 h 1000"/>
                <a:gd name="T116" fmla="*/ 1904 w 1943"/>
                <a:gd name="T117" fmla="*/ 104 h 10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43" h="1000">
                  <a:moveTo>
                    <a:pt x="1942" y="18"/>
                  </a:moveTo>
                  <a:lnTo>
                    <a:pt x="1943" y="14"/>
                  </a:lnTo>
                  <a:lnTo>
                    <a:pt x="1943" y="12"/>
                  </a:lnTo>
                  <a:lnTo>
                    <a:pt x="1942" y="8"/>
                  </a:lnTo>
                  <a:lnTo>
                    <a:pt x="1941" y="5"/>
                  </a:lnTo>
                  <a:lnTo>
                    <a:pt x="1938" y="3"/>
                  </a:lnTo>
                  <a:lnTo>
                    <a:pt x="1936" y="2"/>
                  </a:lnTo>
                  <a:lnTo>
                    <a:pt x="1932" y="0"/>
                  </a:lnTo>
                  <a:lnTo>
                    <a:pt x="1929" y="0"/>
                  </a:lnTo>
                  <a:lnTo>
                    <a:pt x="1926" y="2"/>
                  </a:lnTo>
                  <a:lnTo>
                    <a:pt x="1923" y="3"/>
                  </a:lnTo>
                  <a:lnTo>
                    <a:pt x="1920" y="5"/>
                  </a:lnTo>
                  <a:lnTo>
                    <a:pt x="1919" y="8"/>
                  </a:lnTo>
                  <a:lnTo>
                    <a:pt x="1900" y="50"/>
                  </a:lnTo>
                  <a:lnTo>
                    <a:pt x="1881" y="93"/>
                  </a:lnTo>
                  <a:lnTo>
                    <a:pt x="1863" y="134"/>
                  </a:lnTo>
                  <a:lnTo>
                    <a:pt x="1844" y="175"/>
                  </a:lnTo>
                  <a:lnTo>
                    <a:pt x="1786" y="289"/>
                  </a:lnTo>
                  <a:lnTo>
                    <a:pt x="1748" y="360"/>
                  </a:lnTo>
                  <a:lnTo>
                    <a:pt x="1729" y="395"/>
                  </a:lnTo>
                  <a:lnTo>
                    <a:pt x="1709" y="428"/>
                  </a:lnTo>
                  <a:lnTo>
                    <a:pt x="1691" y="460"/>
                  </a:lnTo>
                  <a:lnTo>
                    <a:pt x="1670" y="490"/>
                  </a:lnTo>
                  <a:lnTo>
                    <a:pt x="1609" y="578"/>
                  </a:lnTo>
                  <a:lnTo>
                    <a:pt x="1568" y="632"/>
                  </a:lnTo>
                  <a:lnTo>
                    <a:pt x="1546" y="657"/>
                  </a:lnTo>
                  <a:lnTo>
                    <a:pt x="1526" y="680"/>
                  </a:lnTo>
                  <a:lnTo>
                    <a:pt x="1506" y="705"/>
                  </a:lnTo>
                  <a:lnTo>
                    <a:pt x="1484" y="727"/>
                  </a:lnTo>
                  <a:lnTo>
                    <a:pt x="1462" y="749"/>
                  </a:lnTo>
                  <a:lnTo>
                    <a:pt x="1419" y="790"/>
                  </a:lnTo>
                  <a:lnTo>
                    <a:pt x="1375" y="826"/>
                  </a:lnTo>
                  <a:lnTo>
                    <a:pt x="1352" y="844"/>
                  </a:lnTo>
                  <a:lnTo>
                    <a:pt x="1330" y="860"/>
                  </a:lnTo>
                  <a:lnTo>
                    <a:pt x="1285" y="891"/>
                  </a:lnTo>
                  <a:lnTo>
                    <a:pt x="1262" y="904"/>
                  </a:lnTo>
                  <a:lnTo>
                    <a:pt x="1263" y="904"/>
                  </a:lnTo>
                  <a:lnTo>
                    <a:pt x="1239" y="915"/>
                  </a:lnTo>
                  <a:lnTo>
                    <a:pt x="1213" y="926"/>
                  </a:lnTo>
                  <a:lnTo>
                    <a:pt x="1189" y="937"/>
                  </a:lnTo>
                  <a:lnTo>
                    <a:pt x="1138" y="951"/>
                  </a:lnTo>
                  <a:lnTo>
                    <a:pt x="1086" y="963"/>
                  </a:lnTo>
                  <a:lnTo>
                    <a:pt x="1060" y="967"/>
                  </a:lnTo>
                  <a:lnTo>
                    <a:pt x="1032" y="971"/>
                  </a:lnTo>
                  <a:lnTo>
                    <a:pt x="1004" y="974"/>
                  </a:lnTo>
                  <a:lnTo>
                    <a:pt x="979" y="975"/>
                  </a:lnTo>
                  <a:lnTo>
                    <a:pt x="950" y="975"/>
                  </a:lnTo>
                  <a:lnTo>
                    <a:pt x="896" y="972"/>
                  </a:lnTo>
                  <a:lnTo>
                    <a:pt x="868" y="970"/>
                  </a:lnTo>
                  <a:lnTo>
                    <a:pt x="841" y="967"/>
                  </a:lnTo>
                  <a:lnTo>
                    <a:pt x="814" y="963"/>
                  </a:lnTo>
                  <a:lnTo>
                    <a:pt x="786" y="958"/>
                  </a:lnTo>
                  <a:lnTo>
                    <a:pt x="759" y="953"/>
                  </a:lnTo>
                  <a:lnTo>
                    <a:pt x="733" y="947"/>
                  </a:lnTo>
                  <a:lnTo>
                    <a:pt x="680" y="932"/>
                  </a:lnTo>
                  <a:lnTo>
                    <a:pt x="654" y="924"/>
                  </a:lnTo>
                  <a:lnTo>
                    <a:pt x="630" y="916"/>
                  </a:lnTo>
                  <a:lnTo>
                    <a:pt x="605" y="906"/>
                  </a:lnTo>
                  <a:lnTo>
                    <a:pt x="556" y="886"/>
                  </a:lnTo>
                  <a:lnTo>
                    <a:pt x="534" y="874"/>
                  </a:lnTo>
                  <a:lnTo>
                    <a:pt x="511" y="861"/>
                  </a:lnTo>
                  <a:lnTo>
                    <a:pt x="468" y="838"/>
                  </a:lnTo>
                  <a:lnTo>
                    <a:pt x="450" y="826"/>
                  </a:lnTo>
                  <a:lnTo>
                    <a:pt x="430" y="810"/>
                  </a:lnTo>
                  <a:lnTo>
                    <a:pt x="411" y="796"/>
                  </a:lnTo>
                  <a:lnTo>
                    <a:pt x="394" y="781"/>
                  </a:lnTo>
                  <a:lnTo>
                    <a:pt x="375" y="766"/>
                  </a:lnTo>
                  <a:lnTo>
                    <a:pt x="357" y="749"/>
                  </a:lnTo>
                  <a:lnTo>
                    <a:pt x="339" y="731"/>
                  </a:lnTo>
                  <a:lnTo>
                    <a:pt x="323" y="713"/>
                  </a:lnTo>
                  <a:lnTo>
                    <a:pt x="291" y="676"/>
                  </a:lnTo>
                  <a:lnTo>
                    <a:pt x="275" y="656"/>
                  </a:lnTo>
                  <a:lnTo>
                    <a:pt x="259" y="634"/>
                  </a:lnTo>
                  <a:lnTo>
                    <a:pt x="243" y="614"/>
                  </a:lnTo>
                  <a:lnTo>
                    <a:pt x="217" y="569"/>
                  </a:lnTo>
                  <a:lnTo>
                    <a:pt x="189" y="521"/>
                  </a:lnTo>
                  <a:lnTo>
                    <a:pt x="176" y="498"/>
                  </a:lnTo>
                  <a:lnTo>
                    <a:pt x="163" y="471"/>
                  </a:lnTo>
                  <a:lnTo>
                    <a:pt x="150" y="446"/>
                  </a:lnTo>
                  <a:lnTo>
                    <a:pt x="137" y="417"/>
                  </a:lnTo>
                  <a:lnTo>
                    <a:pt x="114" y="361"/>
                  </a:lnTo>
                  <a:lnTo>
                    <a:pt x="94" y="304"/>
                  </a:lnTo>
                  <a:lnTo>
                    <a:pt x="85" y="272"/>
                  </a:lnTo>
                  <a:lnTo>
                    <a:pt x="75" y="241"/>
                  </a:lnTo>
                  <a:lnTo>
                    <a:pt x="66" y="210"/>
                  </a:lnTo>
                  <a:lnTo>
                    <a:pt x="48" y="145"/>
                  </a:lnTo>
                  <a:lnTo>
                    <a:pt x="40" y="110"/>
                  </a:lnTo>
                  <a:lnTo>
                    <a:pt x="32" y="74"/>
                  </a:lnTo>
                  <a:lnTo>
                    <a:pt x="25" y="40"/>
                  </a:lnTo>
                  <a:lnTo>
                    <a:pt x="24" y="37"/>
                  </a:lnTo>
                  <a:lnTo>
                    <a:pt x="21" y="34"/>
                  </a:lnTo>
                  <a:lnTo>
                    <a:pt x="20" y="32"/>
                  </a:lnTo>
                  <a:lnTo>
                    <a:pt x="16" y="31"/>
                  </a:lnTo>
                  <a:lnTo>
                    <a:pt x="14" y="30"/>
                  </a:lnTo>
                  <a:lnTo>
                    <a:pt x="10" y="30"/>
                  </a:lnTo>
                  <a:lnTo>
                    <a:pt x="7" y="31"/>
                  </a:lnTo>
                  <a:lnTo>
                    <a:pt x="3" y="34"/>
                  </a:lnTo>
                  <a:lnTo>
                    <a:pt x="2" y="35"/>
                  </a:lnTo>
                  <a:lnTo>
                    <a:pt x="1" y="39"/>
                  </a:lnTo>
                  <a:lnTo>
                    <a:pt x="0" y="41"/>
                  </a:lnTo>
                  <a:lnTo>
                    <a:pt x="0" y="45"/>
                  </a:lnTo>
                  <a:lnTo>
                    <a:pt x="6" y="79"/>
                  </a:lnTo>
                  <a:lnTo>
                    <a:pt x="15" y="115"/>
                  </a:lnTo>
                  <a:lnTo>
                    <a:pt x="23" y="150"/>
                  </a:lnTo>
                  <a:lnTo>
                    <a:pt x="40" y="217"/>
                  </a:lnTo>
                  <a:lnTo>
                    <a:pt x="49" y="249"/>
                  </a:lnTo>
                  <a:lnTo>
                    <a:pt x="60" y="280"/>
                  </a:lnTo>
                  <a:lnTo>
                    <a:pt x="71" y="312"/>
                  </a:lnTo>
                  <a:lnTo>
                    <a:pt x="92" y="372"/>
                  </a:lnTo>
                  <a:lnTo>
                    <a:pt x="114" y="428"/>
                  </a:lnTo>
                  <a:lnTo>
                    <a:pt x="127" y="456"/>
                  </a:lnTo>
                  <a:lnTo>
                    <a:pt x="140" y="481"/>
                  </a:lnTo>
                  <a:lnTo>
                    <a:pt x="153" y="508"/>
                  </a:lnTo>
                  <a:lnTo>
                    <a:pt x="166" y="534"/>
                  </a:lnTo>
                  <a:lnTo>
                    <a:pt x="194" y="582"/>
                  </a:lnTo>
                  <a:lnTo>
                    <a:pt x="223" y="629"/>
                  </a:lnTo>
                  <a:lnTo>
                    <a:pt x="238" y="650"/>
                  </a:lnTo>
                  <a:lnTo>
                    <a:pt x="255" y="671"/>
                  </a:lnTo>
                  <a:lnTo>
                    <a:pt x="270" y="692"/>
                  </a:lnTo>
                  <a:lnTo>
                    <a:pt x="305" y="731"/>
                  </a:lnTo>
                  <a:lnTo>
                    <a:pt x="321" y="749"/>
                  </a:lnTo>
                  <a:lnTo>
                    <a:pt x="339" y="767"/>
                  </a:lnTo>
                  <a:lnTo>
                    <a:pt x="357" y="784"/>
                  </a:lnTo>
                  <a:lnTo>
                    <a:pt x="376" y="801"/>
                  </a:lnTo>
                  <a:lnTo>
                    <a:pt x="395" y="817"/>
                  </a:lnTo>
                  <a:lnTo>
                    <a:pt x="414" y="831"/>
                  </a:lnTo>
                  <a:lnTo>
                    <a:pt x="435" y="846"/>
                  </a:lnTo>
                  <a:lnTo>
                    <a:pt x="455" y="859"/>
                  </a:lnTo>
                  <a:lnTo>
                    <a:pt x="477" y="873"/>
                  </a:lnTo>
                  <a:lnTo>
                    <a:pt x="499" y="884"/>
                  </a:lnTo>
                  <a:lnTo>
                    <a:pt x="522" y="897"/>
                  </a:lnTo>
                  <a:lnTo>
                    <a:pt x="546" y="909"/>
                  </a:lnTo>
                  <a:lnTo>
                    <a:pt x="594" y="929"/>
                  </a:lnTo>
                  <a:lnTo>
                    <a:pt x="620" y="939"/>
                  </a:lnTo>
                  <a:lnTo>
                    <a:pt x="647" y="949"/>
                  </a:lnTo>
                  <a:lnTo>
                    <a:pt x="672" y="957"/>
                  </a:lnTo>
                  <a:lnTo>
                    <a:pt x="726" y="972"/>
                  </a:lnTo>
                  <a:lnTo>
                    <a:pt x="754" y="979"/>
                  </a:lnTo>
                  <a:lnTo>
                    <a:pt x="781" y="984"/>
                  </a:lnTo>
                  <a:lnTo>
                    <a:pt x="809" y="989"/>
                  </a:lnTo>
                  <a:lnTo>
                    <a:pt x="838" y="993"/>
                  </a:lnTo>
                  <a:lnTo>
                    <a:pt x="865" y="995"/>
                  </a:lnTo>
                  <a:lnTo>
                    <a:pt x="893" y="998"/>
                  </a:lnTo>
                  <a:lnTo>
                    <a:pt x="950" y="1000"/>
                  </a:lnTo>
                  <a:lnTo>
                    <a:pt x="979" y="1000"/>
                  </a:lnTo>
                  <a:lnTo>
                    <a:pt x="1007" y="999"/>
                  </a:lnTo>
                  <a:lnTo>
                    <a:pt x="1035" y="997"/>
                  </a:lnTo>
                  <a:lnTo>
                    <a:pt x="1063" y="993"/>
                  </a:lnTo>
                  <a:lnTo>
                    <a:pt x="1091" y="989"/>
                  </a:lnTo>
                  <a:lnTo>
                    <a:pt x="1146" y="976"/>
                  </a:lnTo>
                  <a:lnTo>
                    <a:pt x="1197" y="960"/>
                  </a:lnTo>
                  <a:lnTo>
                    <a:pt x="1224" y="949"/>
                  </a:lnTo>
                  <a:lnTo>
                    <a:pt x="1249" y="938"/>
                  </a:lnTo>
                  <a:lnTo>
                    <a:pt x="1273" y="926"/>
                  </a:lnTo>
                  <a:lnTo>
                    <a:pt x="1275" y="926"/>
                  </a:lnTo>
                  <a:lnTo>
                    <a:pt x="1298" y="911"/>
                  </a:lnTo>
                  <a:lnTo>
                    <a:pt x="1345" y="881"/>
                  </a:lnTo>
                  <a:lnTo>
                    <a:pt x="1368" y="864"/>
                  </a:lnTo>
                  <a:lnTo>
                    <a:pt x="1391" y="846"/>
                  </a:lnTo>
                  <a:lnTo>
                    <a:pt x="1412" y="828"/>
                  </a:lnTo>
                  <a:lnTo>
                    <a:pt x="1437" y="808"/>
                  </a:lnTo>
                  <a:lnTo>
                    <a:pt x="1480" y="767"/>
                  </a:lnTo>
                  <a:lnTo>
                    <a:pt x="1502" y="745"/>
                  </a:lnTo>
                  <a:lnTo>
                    <a:pt x="1524" y="722"/>
                  </a:lnTo>
                  <a:lnTo>
                    <a:pt x="1546" y="698"/>
                  </a:lnTo>
                  <a:lnTo>
                    <a:pt x="1567" y="673"/>
                  </a:lnTo>
                  <a:lnTo>
                    <a:pt x="1589" y="647"/>
                  </a:lnTo>
                  <a:lnTo>
                    <a:pt x="1629" y="594"/>
                  </a:lnTo>
                  <a:lnTo>
                    <a:pt x="1691" y="506"/>
                  </a:lnTo>
                  <a:lnTo>
                    <a:pt x="1711" y="472"/>
                  </a:lnTo>
                  <a:lnTo>
                    <a:pt x="1732" y="440"/>
                  </a:lnTo>
                  <a:lnTo>
                    <a:pt x="1752" y="407"/>
                  </a:lnTo>
                  <a:lnTo>
                    <a:pt x="1771" y="373"/>
                  </a:lnTo>
                  <a:lnTo>
                    <a:pt x="1809" y="301"/>
                  </a:lnTo>
                  <a:lnTo>
                    <a:pt x="1867" y="185"/>
                  </a:lnTo>
                  <a:lnTo>
                    <a:pt x="1886" y="145"/>
                  </a:lnTo>
                  <a:lnTo>
                    <a:pt x="1904" y="104"/>
                  </a:lnTo>
                  <a:lnTo>
                    <a:pt x="1923" y="60"/>
                  </a:lnTo>
                  <a:lnTo>
                    <a:pt x="194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79" name="Rectangle 18"/>
            <p:cNvSpPr>
              <a:spLocks noChangeArrowheads="1"/>
            </p:cNvSpPr>
            <p:nvPr/>
          </p:nvSpPr>
          <p:spPr bwMode="auto">
            <a:xfrm>
              <a:off x="4197" y="2228"/>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0</a:t>
              </a:r>
              <a:endParaRPr kumimoji="0" lang="en-US" altLang="tr-TR" b="1">
                <a:solidFill>
                  <a:srgbClr val="00FF00"/>
                </a:solidFill>
              </a:endParaRPr>
            </a:p>
          </p:txBody>
        </p:sp>
        <p:sp>
          <p:nvSpPr>
            <p:cNvPr id="189580" name="Freeform 19"/>
            <p:cNvSpPr>
              <a:spLocks/>
            </p:cNvSpPr>
            <p:nvPr/>
          </p:nvSpPr>
          <p:spPr bwMode="auto">
            <a:xfrm>
              <a:off x="3321" y="868"/>
              <a:ext cx="194" cy="278"/>
            </a:xfrm>
            <a:custGeom>
              <a:avLst/>
              <a:gdLst>
                <a:gd name="T0" fmla="*/ 138 w 194"/>
                <a:gd name="T1" fmla="*/ 264 h 278"/>
                <a:gd name="T2" fmla="*/ 143 w 194"/>
                <a:gd name="T3" fmla="*/ 275 h 278"/>
                <a:gd name="T4" fmla="*/ 154 w 194"/>
                <a:gd name="T5" fmla="*/ 278 h 278"/>
                <a:gd name="T6" fmla="*/ 163 w 194"/>
                <a:gd name="T7" fmla="*/ 269 h 278"/>
                <a:gd name="T8" fmla="*/ 171 w 194"/>
                <a:gd name="T9" fmla="*/ 254 h 278"/>
                <a:gd name="T10" fmla="*/ 177 w 194"/>
                <a:gd name="T11" fmla="*/ 243 h 278"/>
                <a:gd name="T12" fmla="*/ 180 w 194"/>
                <a:gd name="T13" fmla="*/ 235 h 278"/>
                <a:gd name="T14" fmla="*/ 188 w 194"/>
                <a:gd name="T15" fmla="*/ 210 h 278"/>
                <a:gd name="T16" fmla="*/ 189 w 194"/>
                <a:gd name="T17" fmla="*/ 200 h 278"/>
                <a:gd name="T18" fmla="*/ 192 w 194"/>
                <a:gd name="T19" fmla="*/ 189 h 278"/>
                <a:gd name="T20" fmla="*/ 193 w 194"/>
                <a:gd name="T21" fmla="*/ 159 h 278"/>
                <a:gd name="T22" fmla="*/ 193 w 194"/>
                <a:gd name="T23" fmla="*/ 131 h 278"/>
                <a:gd name="T24" fmla="*/ 180 w 194"/>
                <a:gd name="T25" fmla="*/ 76 h 278"/>
                <a:gd name="T26" fmla="*/ 160 w 194"/>
                <a:gd name="T27" fmla="*/ 37 h 278"/>
                <a:gd name="T28" fmla="*/ 151 w 194"/>
                <a:gd name="T29" fmla="*/ 25 h 278"/>
                <a:gd name="T30" fmla="*/ 137 w 194"/>
                <a:gd name="T31" fmla="*/ 13 h 278"/>
                <a:gd name="T32" fmla="*/ 123 w 194"/>
                <a:gd name="T33" fmla="*/ 5 h 278"/>
                <a:gd name="T34" fmla="*/ 86 w 194"/>
                <a:gd name="T35" fmla="*/ 0 h 278"/>
                <a:gd name="T36" fmla="*/ 67 w 194"/>
                <a:gd name="T37" fmla="*/ 7 h 278"/>
                <a:gd name="T38" fmla="*/ 53 w 194"/>
                <a:gd name="T39" fmla="*/ 16 h 278"/>
                <a:gd name="T40" fmla="*/ 40 w 194"/>
                <a:gd name="T41" fmla="*/ 29 h 278"/>
                <a:gd name="T42" fmla="*/ 26 w 194"/>
                <a:gd name="T43" fmla="*/ 47 h 278"/>
                <a:gd name="T44" fmla="*/ 8 w 194"/>
                <a:gd name="T45" fmla="*/ 89 h 278"/>
                <a:gd name="T46" fmla="*/ 0 w 194"/>
                <a:gd name="T47" fmla="*/ 181 h 278"/>
                <a:gd name="T48" fmla="*/ 3 w 194"/>
                <a:gd name="T49" fmla="*/ 195 h 278"/>
                <a:gd name="T50" fmla="*/ 4 w 194"/>
                <a:gd name="T51" fmla="*/ 204 h 278"/>
                <a:gd name="T52" fmla="*/ 8 w 194"/>
                <a:gd name="T53" fmla="*/ 217 h 278"/>
                <a:gd name="T54" fmla="*/ 12 w 194"/>
                <a:gd name="T55" fmla="*/ 229 h 278"/>
                <a:gd name="T56" fmla="*/ 22 w 194"/>
                <a:gd name="T57" fmla="*/ 254 h 278"/>
                <a:gd name="T58" fmla="*/ 26 w 194"/>
                <a:gd name="T59" fmla="*/ 261 h 278"/>
                <a:gd name="T60" fmla="*/ 41 w 194"/>
                <a:gd name="T61" fmla="*/ 268 h 278"/>
                <a:gd name="T62" fmla="*/ 50 w 194"/>
                <a:gd name="T63" fmla="*/ 259 h 278"/>
                <a:gd name="T64" fmla="*/ 46 w 194"/>
                <a:gd name="T65" fmla="*/ 246 h 278"/>
                <a:gd name="T66" fmla="*/ 39 w 194"/>
                <a:gd name="T67" fmla="*/ 227 h 278"/>
                <a:gd name="T68" fmla="*/ 34 w 194"/>
                <a:gd name="T69" fmla="*/ 212 h 278"/>
                <a:gd name="T70" fmla="*/ 30 w 194"/>
                <a:gd name="T71" fmla="*/ 199 h 278"/>
                <a:gd name="T72" fmla="*/ 29 w 194"/>
                <a:gd name="T73" fmla="*/ 190 h 278"/>
                <a:gd name="T74" fmla="*/ 26 w 194"/>
                <a:gd name="T75" fmla="*/ 176 h 278"/>
                <a:gd name="T76" fmla="*/ 27 w 194"/>
                <a:gd name="T77" fmla="*/ 129 h 278"/>
                <a:gd name="T78" fmla="*/ 36 w 194"/>
                <a:gd name="T79" fmla="*/ 90 h 278"/>
                <a:gd name="T80" fmla="*/ 41 w 194"/>
                <a:gd name="T81" fmla="*/ 74 h 278"/>
                <a:gd name="T82" fmla="*/ 54 w 194"/>
                <a:gd name="T83" fmla="*/ 52 h 278"/>
                <a:gd name="T84" fmla="*/ 63 w 194"/>
                <a:gd name="T85" fmla="*/ 41 h 278"/>
                <a:gd name="T86" fmla="*/ 72 w 194"/>
                <a:gd name="T87" fmla="*/ 33 h 278"/>
                <a:gd name="T88" fmla="*/ 81 w 194"/>
                <a:gd name="T89" fmla="*/ 28 h 278"/>
                <a:gd name="T90" fmla="*/ 91 w 194"/>
                <a:gd name="T91" fmla="*/ 25 h 278"/>
                <a:gd name="T92" fmla="*/ 105 w 194"/>
                <a:gd name="T93" fmla="*/ 27 h 278"/>
                <a:gd name="T94" fmla="*/ 117 w 194"/>
                <a:gd name="T95" fmla="*/ 30 h 278"/>
                <a:gd name="T96" fmla="*/ 126 w 194"/>
                <a:gd name="T97" fmla="*/ 37 h 278"/>
                <a:gd name="T98" fmla="*/ 133 w 194"/>
                <a:gd name="T99" fmla="*/ 44 h 278"/>
                <a:gd name="T100" fmla="*/ 143 w 194"/>
                <a:gd name="T101" fmla="*/ 57 h 278"/>
                <a:gd name="T102" fmla="*/ 155 w 194"/>
                <a:gd name="T103" fmla="*/ 80 h 278"/>
                <a:gd name="T104" fmla="*/ 160 w 194"/>
                <a:gd name="T105" fmla="*/ 97 h 278"/>
                <a:gd name="T106" fmla="*/ 168 w 194"/>
                <a:gd name="T107" fmla="*/ 134 h 278"/>
                <a:gd name="T108" fmla="*/ 170 w 194"/>
                <a:gd name="T109" fmla="*/ 152 h 278"/>
                <a:gd name="T110" fmla="*/ 166 w 194"/>
                <a:gd name="T111" fmla="*/ 180 h 278"/>
                <a:gd name="T112" fmla="*/ 165 w 194"/>
                <a:gd name="T113" fmla="*/ 191 h 278"/>
                <a:gd name="T114" fmla="*/ 163 w 194"/>
                <a:gd name="T115" fmla="*/ 203 h 278"/>
                <a:gd name="T116" fmla="*/ 157 w 194"/>
                <a:gd name="T117" fmla="*/ 219 h 278"/>
                <a:gd name="T118" fmla="*/ 156 w 194"/>
                <a:gd name="T119" fmla="*/ 227 h 278"/>
                <a:gd name="T120" fmla="*/ 152 w 194"/>
                <a:gd name="T121" fmla="*/ 236 h 278"/>
                <a:gd name="T122" fmla="*/ 146 w 194"/>
                <a:gd name="T123" fmla="*/ 249 h 278"/>
                <a:gd name="T124" fmla="*/ 140 w 194"/>
                <a:gd name="T125" fmla="*/ 261 h 2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 h="278">
                  <a:moveTo>
                    <a:pt x="141" y="258"/>
                  </a:moveTo>
                  <a:lnTo>
                    <a:pt x="140" y="260"/>
                  </a:lnTo>
                  <a:lnTo>
                    <a:pt x="138" y="264"/>
                  </a:lnTo>
                  <a:lnTo>
                    <a:pt x="138" y="268"/>
                  </a:lnTo>
                  <a:lnTo>
                    <a:pt x="141" y="273"/>
                  </a:lnTo>
                  <a:lnTo>
                    <a:pt x="143" y="275"/>
                  </a:lnTo>
                  <a:lnTo>
                    <a:pt x="146" y="277"/>
                  </a:lnTo>
                  <a:lnTo>
                    <a:pt x="150" y="278"/>
                  </a:lnTo>
                  <a:lnTo>
                    <a:pt x="154" y="278"/>
                  </a:lnTo>
                  <a:lnTo>
                    <a:pt x="159" y="275"/>
                  </a:lnTo>
                  <a:lnTo>
                    <a:pt x="161" y="273"/>
                  </a:lnTo>
                  <a:lnTo>
                    <a:pt x="163" y="269"/>
                  </a:lnTo>
                  <a:lnTo>
                    <a:pt x="164" y="266"/>
                  </a:lnTo>
                  <a:lnTo>
                    <a:pt x="166" y="264"/>
                  </a:lnTo>
                  <a:lnTo>
                    <a:pt x="171" y="254"/>
                  </a:lnTo>
                  <a:lnTo>
                    <a:pt x="173" y="251"/>
                  </a:lnTo>
                  <a:lnTo>
                    <a:pt x="175" y="249"/>
                  </a:lnTo>
                  <a:lnTo>
                    <a:pt x="177" y="243"/>
                  </a:lnTo>
                  <a:lnTo>
                    <a:pt x="178" y="241"/>
                  </a:lnTo>
                  <a:lnTo>
                    <a:pt x="179" y="237"/>
                  </a:lnTo>
                  <a:lnTo>
                    <a:pt x="180" y="235"/>
                  </a:lnTo>
                  <a:lnTo>
                    <a:pt x="183" y="228"/>
                  </a:lnTo>
                  <a:lnTo>
                    <a:pt x="183" y="224"/>
                  </a:lnTo>
                  <a:lnTo>
                    <a:pt x="188" y="210"/>
                  </a:lnTo>
                  <a:lnTo>
                    <a:pt x="188" y="208"/>
                  </a:lnTo>
                  <a:lnTo>
                    <a:pt x="189" y="204"/>
                  </a:lnTo>
                  <a:lnTo>
                    <a:pt x="189" y="200"/>
                  </a:lnTo>
                  <a:lnTo>
                    <a:pt x="191" y="196"/>
                  </a:lnTo>
                  <a:lnTo>
                    <a:pt x="191" y="192"/>
                  </a:lnTo>
                  <a:lnTo>
                    <a:pt x="192" y="189"/>
                  </a:lnTo>
                  <a:lnTo>
                    <a:pt x="192" y="185"/>
                  </a:lnTo>
                  <a:lnTo>
                    <a:pt x="193" y="181"/>
                  </a:lnTo>
                  <a:lnTo>
                    <a:pt x="193" y="159"/>
                  </a:lnTo>
                  <a:lnTo>
                    <a:pt x="194" y="153"/>
                  </a:lnTo>
                  <a:lnTo>
                    <a:pt x="193" y="147"/>
                  </a:lnTo>
                  <a:lnTo>
                    <a:pt x="193" y="131"/>
                  </a:lnTo>
                  <a:lnTo>
                    <a:pt x="191" y="116"/>
                  </a:lnTo>
                  <a:lnTo>
                    <a:pt x="185" y="89"/>
                  </a:lnTo>
                  <a:lnTo>
                    <a:pt x="180" y="76"/>
                  </a:lnTo>
                  <a:lnTo>
                    <a:pt x="175" y="64"/>
                  </a:lnTo>
                  <a:lnTo>
                    <a:pt x="168" y="47"/>
                  </a:lnTo>
                  <a:lnTo>
                    <a:pt x="160" y="37"/>
                  </a:lnTo>
                  <a:lnTo>
                    <a:pt x="157" y="33"/>
                  </a:lnTo>
                  <a:lnTo>
                    <a:pt x="154" y="29"/>
                  </a:lnTo>
                  <a:lnTo>
                    <a:pt x="151" y="25"/>
                  </a:lnTo>
                  <a:lnTo>
                    <a:pt x="145" y="19"/>
                  </a:lnTo>
                  <a:lnTo>
                    <a:pt x="141" y="16"/>
                  </a:lnTo>
                  <a:lnTo>
                    <a:pt x="137" y="13"/>
                  </a:lnTo>
                  <a:lnTo>
                    <a:pt x="131" y="9"/>
                  </a:lnTo>
                  <a:lnTo>
                    <a:pt x="127" y="7"/>
                  </a:lnTo>
                  <a:lnTo>
                    <a:pt x="123" y="5"/>
                  </a:lnTo>
                  <a:lnTo>
                    <a:pt x="118" y="2"/>
                  </a:lnTo>
                  <a:lnTo>
                    <a:pt x="108" y="0"/>
                  </a:lnTo>
                  <a:lnTo>
                    <a:pt x="86" y="0"/>
                  </a:lnTo>
                  <a:lnTo>
                    <a:pt x="76" y="2"/>
                  </a:lnTo>
                  <a:lnTo>
                    <a:pt x="71" y="5"/>
                  </a:lnTo>
                  <a:lnTo>
                    <a:pt x="67" y="7"/>
                  </a:lnTo>
                  <a:lnTo>
                    <a:pt x="63" y="9"/>
                  </a:lnTo>
                  <a:lnTo>
                    <a:pt x="57" y="13"/>
                  </a:lnTo>
                  <a:lnTo>
                    <a:pt x="53" y="16"/>
                  </a:lnTo>
                  <a:lnTo>
                    <a:pt x="49" y="19"/>
                  </a:lnTo>
                  <a:lnTo>
                    <a:pt x="43" y="25"/>
                  </a:lnTo>
                  <a:lnTo>
                    <a:pt x="40" y="29"/>
                  </a:lnTo>
                  <a:lnTo>
                    <a:pt x="36" y="33"/>
                  </a:lnTo>
                  <a:lnTo>
                    <a:pt x="34" y="37"/>
                  </a:lnTo>
                  <a:lnTo>
                    <a:pt x="26" y="47"/>
                  </a:lnTo>
                  <a:lnTo>
                    <a:pt x="18" y="64"/>
                  </a:lnTo>
                  <a:lnTo>
                    <a:pt x="13" y="76"/>
                  </a:lnTo>
                  <a:lnTo>
                    <a:pt x="8" y="89"/>
                  </a:lnTo>
                  <a:lnTo>
                    <a:pt x="3" y="116"/>
                  </a:lnTo>
                  <a:lnTo>
                    <a:pt x="0" y="131"/>
                  </a:lnTo>
                  <a:lnTo>
                    <a:pt x="0" y="181"/>
                  </a:lnTo>
                  <a:lnTo>
                    <a:pt x="2" y="185"/>
                  </a:lnTo>
                  <a:lnTo>
                    <a:pt x="2" y="191"/>
                  </a:lnTo>
                  <a:lnTo>
                    <a:pt x="3" y="195"/>
                  </a:lnTo>
                  <a:lnTo>
                    <a:pt x="3" y="198"/>
                  </a:lnTo>
                  <a:lnTo>
                    <a:pt x="4" y="201"/>
                  </a:lnTo>
                  <a:lnTo>
                    <a:pt x="4" y="204"/>
                  </a:lnTo>
                  <a:lnTo>
                    <a:pt x="7" y="212"/>
                  </a:lnTo>
                  <a:lnTo>
                    <a:pt x="7" y="214"/>
                  </a:lnTo>
                  <a:lnTo>
                    <a:pt x="8" y="217"/>
                  </a:lnTo>
                  <a:lnTo>
                    <a:pt x="8" y="221"/>
                  </a:lnTo>
                  <a:lnTo>
                    <a:pt x="11" y="226"/>
                  </a:lnTo>
                  <a:lnTo>
                    <a:pt x="12" y="229"/>
                  </a:lnTo>
                  <a:lnTo>
                    <a:pt x="13" y="232"/>
                  </a:lnTo>
                  <a:lnTo>
                    <a:pt x="13" y="236"/>
                  </a:lnTo>
                  <a:lnTo>
                    <a:pt x="22" y="254"/>
                  </a:lnTo>
                  <a:lnTo>
                    <a:pt x="23" y="259"/>
                  </a:lnTo>
                  <a:lnTo>
                    <a:pt x="29" y="264"/>
                  </a:lnTo>
                  <a:lnTo>
                    <a:pt x="26" y="261"/>
                  </a:lnTo>
                  <a:lnTo>
                    <a:pt x="31" y="266"/>
                  </a:lnTo>
                  <a:lnTo>
                    <a:pt x="34" y="268"/>
                  </a:lnTo>
                  <a:lnTo>
                    <a:pt x="41" y="268"/>
                  </a:lnTo>
                  <a:lnTo>
                    <a:pt x="44" y="266"/>
                  </a:lnTo>
                  <a:lnTo>
                    <a:pt x="49" y="261"/>
                  </a:lnTo>
                  <a:lnTo>
                    <a:pt x="50" y="259"/>
                  </a:lnTo>
                  <a:lnTo>
                    <a:pt x="50" y="251"/>
                  </a:lnTo>
                  <a:lnTo>
                    <a:pt x="49" y="249"/>
                  </a:lnTo>
                  <a:lnTo>
                    <a:pt x="46" y="246"/>
                  </a:lnTo>
                  <a:lnTo>
                    <a:pt x="45" y="243"/>
                  </a:lnTo>
                  <a:lnTo>
                    <a:pt x="39" y="231"/>
                  </a:lnTo>
                  <a:lnTo>
                    <a:pt x="39" y="227"/>
                  </a:lnTo>
                  <a:lnTo>
                    <a:pt x="35" y="219"/>
                  </a:lnTo>
                  <a:lnTo>
                    <a:pt x="34" y="215"/>
                  </a:lnTo>
                  <a:lnTo>
                    <a:pt x="34" y="212"/>
                  </a:lnTo>
                  <a:lnTo>
                    <a:pt x="32" y="209"/>
                  </a:lnTo>
                  <a:lnTo>
                    <a:pt x="32" y="206"/>
                  </a:lnTo>
                  <a:lnTo>
                    <a:pt x="30" y="199"/>
                  </a:lnTo>
                  <a:lnTo>
                    <a:pt x="30" y="196"/>
                  </a:lnTo>
                  <a:lnTo>
                    <a:pt x="29" y="192"/>
                  </a:lnTo>
                  <a:lnTo>
                    <a:pt x="29" y="190"/>
                  </a:lnTo>
                  <a:lnTo>
                    <a:pt x="27" y="186"/>
                  </a:lnTo>
                  <a:lnTo>
                    <a:pt x="27" y="180"/>
                  </a:lnTo>
                  <a:lnTo>
                    <a:pt x="26" y="176"/>
                  </a:lnTo>
                  <a:lnTo>
                    <a:pt x="26" y="155"/>
                  </a:lnTo>
                  <a:lnTo>
                    <a:pt x="26" y="134"/>
                  </a:lnTo>
                  <a:lnTo>
                    <a:pt x="27" y="129"/>
                  </a:lnTo>
                  <a:lnTo>
                    <a:pt x="29" y="121"/>
                  </a:lnTo>
                  <a:lnTo>
                    <a:pt x="34" y="97"/>
                  </a:lnTo>
                  <a:lnTo>
                    <a:pt x="36" y="90"/>
                  </a:lnTo>
                  <a:lnTo>
                    <a:pt x="36" y="84"/>
                  </a:lnTo>
                  <a:lnTo>
                    <a:pt x="39" y="80"/>
                  </a:lnTo>
                  <a:lnTo>
                    <a:pt x="41" y="74"/>
                  </a:lnTo>
                  <a:lnTo>
                    <a:pt x="49" y="60"/>
                  </a:lnTo>
                  <a:lnTo>
                    <a:pt x="50" y="57"/>
                  </a:lnTo>
                  <a:lnTo>
                    <a:pt x="54" y="52"/>
                  </a:lnTo>
                  <a:lnTo>
                    <a:pt x="57" y="48"/>
                  </a:lnTo>
                  <a:lnTo>
                    <a:pt x="60" y="44"/>
                  </a:lnTo>
                  <a:lnTo>
                    <a:pt x="63" y="41"/>
                  </a:lnTo>
                  <a:lnTo>
                    <a:pt x="64" y="39"/>
                  </a:lnTo>
                  <a:lnTo>
                    <a:pt x="68" y="37"/>
                  </a:lnTo>
                  <a:lnTo>
                    <a:pt x="72" y="33"/>
                  </a:lnTo>
                  <a:lnTo>
                    <a:pt x="73" y="32"/>
                  </a:lnTo>
                  <a:lnTo>
                    <a:pt x="77" y="30"/>
                  </a:lnTo>
                  <a:lnTo>
                    <a:pt x="81" y="28"/>
                  </a:lnTo>
                  <a:lnTo>
                    <a:pt x="83" y="28"/>
                  </a:lnTo>
                  <a:lnTo>
                    <a:pt x="88" y="27"/>
                  </a:lnTo>
                  <a:lnTo>
                    <a:pt x="91" y="25"/>
                  </a:lnTo>
                  <a:lnTo>
                    <a:pt x="97" y="25"/>
                  </a:lnTo>
                  <a:lnTo>
                    <a:pt x="103" y="25"/>
                  </a:lnTo>
                  <a:lnTo>
                    <a:pt x="105" y="27"/>
                  </a:lnTo>
                  <a:lnTo>
                    <a:pt x="110" y="28"/>
                  </a:lnTo>
                  <a:lnTo>
                    <a:pt x="113" y="28"/>
                  </a:lnTo>
                  <a:lnTo>
                    <a:pt x="117" y="30"/>
                  </a:lnTo>
                  <a:lnTo>
                    <a:pt x="120" y="32"/>
                  </a:lnTo>
                  <a:lnTo>
                    <a:pt x="122" y="33"/>
                  </a:lnTo>
                  <a:lnTo>
                    <a:pt x="126" y="37"/>
                  </a:lnTo>
                  <a:lnTo>
                    <a:pt x="129" y="39"/>
                  </a:lnTo>
                  <a:lnTo>
                    <a:pt x="131" y="41"/>
                  </a:lnTo>
                  <a:lnTo>
                    <a:pt x="133" y="44"/>
                  </a:lnTo>
                  <a:lnTo>
                    <a:pt x="137" y="48"/>
                  </a:lnTo>
                  <a:lnTo>
                    <a:pt x="140" y="52"/>
                  </a:lnTo>
                  <a:lnTo>
                    <a:pt x="143" y="57"/>
                  </a:lnTo>
                  <a:lnTo>
                    <a:pt x="145" y="60"/>
                  </a:lnTo>
                  <a:lnTo>
                    <a:pt x="152" y="74"/>
                  </a:lnTo>
                  <a:lnTo>
                    <a:pt x="155" y="80"/>
                  </a:lnTo>
                  <a:lnTo>
                    <a:pt x="157" y="84"/>
                  </a:lnTo>
                  <a:lnTo>
                    <a:pt x="157" y="90"/>
                  </a:lnTo>
                  <a:lnTo>
                    <a:pt x="160" y="97"/>
                  </a:lnTo>
                  <a:lnTo>
                    <a:pt x="165" y="121"/>
                  </a:lnTo>
                  <a:lnTo>
                    <a:pt x="166" y="129"/>
                  </a:lnTo>
                  <a:lnTo>
                    <a:pt x="168" y="134"/>
                  </a:lnTo>
                  <a:lnTo>
                    <a:pt x="168" y="149"/>
                  </a:lnTo>
                  <a:lnTo>
                    <a:pt x="169" y="158"/>
                  </a:lnTo>
                  <a:lnTo>
                    <a:pt x="170" y="152"/>
                  </a:lnTo>
                  <a:lnTo>
                    <a:pt x="168" y="157"/>
                  </a:lnTo>
                  <a:lnTo>
                    <a:pt x="168" y="176"/>
                  </a:lnTo>
                  <a:lnTo>
                    <a:pt x="166" y="180"/>
                  </a:lnTo>
                  <a:lnTo>
                    <a:pt x="166" y="184"/>
                  </a:lnTo>
                  <a:lnTo>
                    <a:pt x="165" y="187"/>
                  </a:lnTo>
                  <a:lnTo>
                    <a:pt x="165" y="191"/>
                  </a:lnTo>
                  <a:lnTo>
                    <a:pt x="164" y="195"/>
                  </a:lnTo>
                  <a:lnTo>
                    <a:pt x="164" y="199"/>
                  </a:lnTo>
                  <a:lnTo>
                    <a:pt x="163" y="203"/>
                  </a:lnTo>
                  <a:lnTo>
                    <a:pt x="163" y="205"/>
                  </a:lnTo>
                  <a:lnTo>
                    <a:pt x="160" y="214"/>
                  </a:lnTo>
                  <a:lnTo>
                    <a:pt x="157" y="219"/>
                  </a:lnTo>
                  <a:lnTo>
                    <a:pt x="157" y="223"/>
                  </a:lnTo>
                  <a:lnTo>
                    <a:pt x="157" y="224"/>
                  </a:lnTo>
                  <a:lnTo>
                    <a:pt x="156" y="227"/>
                  </a:lnTo>
                  <a:lnTo>
                    <a:pt x="155" y="231"/>
                  </a:lnTo>
                  <a:lnTo>
                    <a:pt x="154" y="233"/>
                  </a:lnTo>
                  <a:lnTo>
                    <a:pt x="152" y="236"/>
                  </a:lnTo>
                  <a:lnTo>
                    <a:pt x="150" y="238"/>
                  </a:lnTo>
                  <a:lnTo>
                    <a:pt x="148" y="243"/>
                  </a:lnTo>
                  <a:lnTo>
                    <a:pt x="146" y="249"/>
                  </a:lnTo>
                  <a:lnTo>
                    <a:pt x="143" y="251"/>
                  </a:lnTo>
                  <a:lnTo>
                    <a:pt x="141" y="256"/>
                  </a:lnTo>
                  <a:lnTo>
                    <a:pt x="140" y="261"/>
                  </a:lnTo>
                  <a:lnTo>
                    <a:pt x="141"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81" name="Freeform 20"/>
            <p:cNvSpPr>
              <a:spLocks/>
            </p:cNvSpPr>
            <p:nvPr/>
          </p:nvSpPr>
          <p:spPr bwMode="auto">
            <a:xfrm>
              <a:off x="4585" y="879"/>
              <a:ext cx="194" cy="278"/>
            </a:xfrm>
            <a:custGeom>
              <a:avLst/>
              <a:gdLst>
                <a:gd name="T0" fmla="*/ 138 w 194"/>
                <a:gd name="T1" fmla="*/ 264 h 278"/>
                <a:gd name="T2" fmla="*/ 143 w 194"/>
                <a:gd name="T3" fmla="*/ 276 h 278"/>
                <a:gd name="T4" fmla="*/ 153 w 194"/>
                <a:gd name="T5" fmla="*/ 278 h 278"/>
                <a:gd name="T6" fmla="*/ 162 w 194"/>
                <a:gd name="T7" fmla="*/ 269 h 278"/>
                <a:gd name="T8" fmla="*/ 171 w 194"/>
                <a:gd name="T9" fmla="*/ 254 h 278"/>
                <a:gd name="T10" fmla="*/ 176 w 194"/>
                <a:gd name="T11" fmla="*/ 244 h 278"/>
                <a:gd name="T12" fmla="*/ 180 w 194"/>
                <a:gd name="T13" fmla="*/ 235 h 278"/>
                <a:gd name="T14" fmla="*/ 188 w 194"/>
                <a:gd name="T15" fmla="*/ 211 h 278"/>
                <a:gd name="T16" fmla="*/ 189 w 194"/>
                <a:gd name="T17" fmla="*/ 201 h 278"/>
                <a:gd name="T18" fmla="*/ 191 w 194"/>
                <a:gd name="T19" fmla="*/ 189 h 278"/>
                <a:gd name="T20" fmla="*/ 193 w 194"/>
                <a:gd name="T21" fmla="*/ 160 h 278"/>
                <a:gd name="T22" fmla="*/ 193 w 194"/>
                <a:gd name="T23" fmla="*/ 132 h 278"/>
                <a:gd name="T24" fmla="*/ 180 w 194"/>
                <a:gd name="T25" fmla="*/ 77 h 278"/>
                <a:gd name="T26" fmla="*/ 160 w 194"/>
                <a:gd name="T27" fmla="*/ 37 h 278"/>
                <a:gd name="T28" fmla="*/ 151 w 194"/>
                <a:gd name="T29" fmla="*/ 26 h 278"/>
                <a:gd name="T30" fmla="*/ 137 w 194"/>
                <a:gd name="T31" fmla="*/ 13 h 278"/>
                <a:gd name="T32" fmla="*/ 122 w 194"/>
                <a:gd name="T33" fmla="*/ 5 h 278"/>
                <a:gd name="T34" fmla="*/ 85 w 194"/>
                <a:gd name="T35" fmla="*/ 0 h 278"/>
                <a:gd name="T36" fmla="*/ 66 w 194"/>
                <a:gd name="T37" fmla="*/ 8 h 278"/>
                <a:gd name="T38" fmla="*/ 52 w 194"/>
                <a:gd name="T39" fmla="*/ 17 h 278"/>
                <a:gd name="T40" fmla="*/ 40 w 194"/>
                <a:gd name="T41" fmla="*/ 30 h 278"/>
                <a:gd name="T42" fmla="*/ 25 w 194"/>
                <a:gd name="T43" fmla="*/ 48 h 278"/>
                <a:gd name="T44" fmla="*/ 8 w 194"/>
                <a:gd name="T45" fmla="*/ 90 h 278"/>
                <a:gd name="T46" fmla="*/ 0 w 194"/>
                <a:gd name="T47" fmla="*/ 181 h 278"/>
                <a:gd name="T48" fmla="*/ 3 w 194"/>
                <a:gd name="T49" fmla="*/ 195 h 278"/>
                <a:gd name="T50" fmla="*/ 4 w 194"/>
                <a:gd name="T51" fmla="*/ 204 h 278"/>
                <a:gd name="T52" fmla="*/ 8 w 194"/>
                <a:gd name="T53" fmla="*/ 217 h 278"/>
                <a:gd name="T54" fmla="*/ 11 w 194"/>
                <a:gd name="T55" fmla="*/ 230 h 278"/>
                <a:gd name="T56" fmla="*/ 22 w 194"/>
                <a:gd name="T57" fmla="*/ 254 h 278"/>
                <a:gd name="T58" fmla="*/ 25 w 194"/>
                <a:gd name="T59" fmla="*/ 262 h 278"/>
                <a:gd name="T60" fmla="*/ 41 w 194"/>
                <a:gd name="T61" fmla="*/ 268 h 278"/>
                <a:gd name="T62" fmla="*/ 50 w 194"/>
                <a:gd name="T63" fmla="*/ 259 h 278"/>
                <a:gd name="T64" fmla="*/ 46 w 194"/>
                <a:gd name="T65" fmla="*/ 247 h 278"/>
                <a:gd name="T66" fmla="*/ 38 w 194"/>
                <a:gd name="T67" fmla="*/ 227 h 278"/>
                <a:gd name="T68" fmla="*/ 33 w 194"/>
                <a:gd name="T69" fmla="*/ 212 h 278"/>
                <a:gd name="T70" fmla="*/ 29 w 194"/>
                <a:gd name="T71" fmla="*/ 199 h 278"/>
                <a:gd name="T72" fmla="*/ 28 w 194"/>
                <a:gd name="T73" fmla="*/ 190 h 278"/>
                <a:gd name="T74" fmla="*/ 25 w 194"/>
                <a:gd name="T75" fmla="*/ 176 h 278"/>
                <a:gd name="T76" fmla="*/ 27 w 194"/>
                <a:gd name="T77" fmla="*/ 129 h 278"/>
                <a:gd name="T78" fmla="*/ 36 w 194"/>
                <a:gd name="T79" fmla="*/ 91 h 278"/>
                <a:gd name="T80" fmla="*/ 41 w 194"/>
                <a:gd name="T81" fmla="*/ 74 h 278"/>
                <a:gd name="T82" fmla="*/ 54 w 194"/>
                <a:gd name="T83" fmla="*/ 53 h 278"/>
                <a:gd name="T84" fmla="*/ 63 w 194"/>
                <a:gd name="T85" fmla="*/ 41 h 278"/>
                <a:gd name="T86" fmla="*/ 71 w 194"/>
                <a:gd name="T87" fmla="*/ 33 h 278"/>
                <a:gd name="T88" fmla="*/ 80 w 194"/>
                <a:gd name="T89" fmla="*/ 28 h 278"/>
                <a:gd name="T90" fmla="*/ 91 w 194"/>
                <a:gd name="T91" fmla="*/ 26 h 278"/>
                <a:gd name="T92" fmla="*/ 105 w 194"/>
                <a:gd name="T93" fmla="*/ 27 h 278"/>
                <a:gd name="T94" fmla="*/ 116 w 194"/>
                <a:gd name="T95" fmla="*/ 31 h 278"/>
                <a:gd name="T96" fmla="*/ 125 w 194"/>
                <a:gd name="T97" fmla="*/ 37 h 278"/>
                <a:gd name="T98" fmla="*/ 133 w 194"/>
                <a:gd name="T99" fmla="*/ 45 h 278"/>
                <a:gd name="T100" fmla="*/ 143 w 194"/>
                <a:gd name="T101" fmla="*/ 58 h 278"/>
                <a:gd name="T102" fmla="*/ 154 w 194"/>
                <a:gd name="T103" fmla="*/ 81 h 278"/>
                <a:gd name="T104" fmla="*/ 160 w 194"/>
                <a:gd name="T105" fmla="*/ 97 h 278"/>
                <a:gd name="T106" fmla="*/ 167 w 194"/>
                <a:gd name="T107" fmla="*/ 134 h 278"/>
                <a:gd name="T108" fmla="*/ 170 w 194"/>
                <a:gd name="T109" fmla="*/ 152 h 278"/>
                <a:gd name="T110" fmla="*/ 166 w 194"/>
                <a:gd name="T111" fmla="*/ 180 h 278"/>
                <a:gd name="T112" fmla="*/ 165 w 194"/>
                <a:gd name="T113" fmla="*/ 192 h 278"/>
                <a:gd name="T114" fmla="*/ 162 w 194"/>
                <a:gd name="T115" fmla="*/ 203 h 278"/>
                <a:gd name="T116" fmla="*/ 157 w 194"/>
                <a:gd name="T117" fmla="*/ 220 h 278"/>
                <a:gd name="T118" fmla="*/ 156 w 194"/>
                <a:gd name="T119" fmla="*/ 227 h 278"/>
                <a:gd name="T120" fmla="*/ 152 w 194"/>
                <a:gd name="T121" fmla="*/ 236 h 278"/>
                <a:gd name="T122" fmla="*/ 145 w 194"/>
                <a:gd name="T123" fmla="*/ 249 h 278"/>
                <a:gd name="T124" fmla="*/ 139 w 194"/>
                <a:gd name="T125" fmla="*/ 262 h 2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 h="278">
                  <a:moveTo>
                    <a:pt x="140" y="258"/>
                  </a:moveTo>
                  <a:lnTo>
                    <a:pt x="139" y="261"/>
                  </a:lnTo>
                  <a:lnTo>
                    <a:pt x="138" y="264"/>
                  </a:lnTo>
                  <a:lnTo>
                    <a:pt x="138" y="268"/>
                  </a:lnTo>
                  <a:lnTo>
                    <a:pt x="140" y="273"/>
                  </a:lnTo>
                  <a:lnTo>
                    <a:pt x="143" y="276"/>
                  </a:lnTo>
                  <a:lnTo>
                    <a:pt x="145" y="277"/>
                  </a:lnTo>
                  <a:lnTo>
                    <a:pt x="149" y="278"/>
                  </a:lnTo>
                  <a:lnTo>
                    <a:pt x="153" y="278"/>
                  </a:lnTo>
                  <a:lnTo>
                    <a:pt x="158" y="276"/>
                  </a:lnTo>
                  <a:lnTo>
                    <a:pt x="161" y="273"/>
                  </a:lnTo>
                  <a:lnTo>
                    <a:pt x="162" y="269"/>
                  </a:lnTo>
                  <a:lnTo>
                    <a:pt x="163" y="267"/>
                  </a:lnTo>
                  <a:lnTo>
                    <a:pt x="166" y="264"/>
                  </a:lnTo>
                  <a:lnTo>
                    <a:pt x="171" y="254"/>
                  </a:lnTo>
                  <a:lnTo>
                    <a:pt x="172" y="252"/>
                  </a:lnTo>
                  <a:lnTo>
                    <a:pt x="175" y="249"/>
                  </a:lnTo>
                  <a:lnTo>
                    <a:pt x="176" y="244"/>
                  </a:lnTo>
                  <a:lnTo>
                    <a:pt x="177" y="241"/>
                  </a:lnTo>
                  <a:lnTo>
                    <a:pt x="179" y="238"/>
                  </a:lnTo>
                  <a:lnTo>
                    <a:pt x="180" y="235"/>
                  </a:lnTo>
                  <a:lnTo>
                    <a:pt x="182" y="229"/>
                  </a:lnTo>
                  <a:lnTo>
                    <a:pt x="182" y="225"/>
                  </a:lnTo>
                  <a:lnTo>
                    <a:pt x="188" y="211"/>
                  </a:lnTo>
                  <a:lnTo>
                    <a:pt x="188" y="208"/>
                  </a:lnTo>
                  <a:lnTo>
                    <a:pt x="189" y="204"/>
                  </a:lnTo>
                  <a:lnTo>
                    <a:pt x="189" y="201"/>
                  </a:lnTo>
                  <a:lnTo>
                    <a:pt x="190" y="197"/>
                  </a:lnTo>
                  <a:lnTo>
                    <a:pt x="190" y="193"/>
                  </a:lnTo>
                  <a:lnTo>
                    <a:pt x="191" y="189"/>
                  </a:lnTo>
                  <a:lnTo>
                    <a:pt x="191" y="185"/>
                  </a:lnTo>
                  <a:lnTo>
                    <a:pt x="193" y="181"/>
                  </a:lnTo>
                  <a:lnTo>
                    <a:pt x="193" y="160"/>
                  </a:lnTo>
                  <a:lnTo>
                    <a:pt x="194" y="153"/>
                  </a:lnTo>
                  <a:lnTo>
                    <a:pt x="193" y="147"/>
                  </a:lnTo>
                  <a:lnTo>
                    <a:pt x="193" y="132"/>
                  </a:lnTo>
                  <a:lnTo>
                    <a:pt x="190" y="116"/>
                  </a:lnTo>
                  <a:lnTo>
                    <a:pt x="185" y="90"/>
                  </a:lnTo>
                  <a:lnTo>
                    <a:pt x="180" y="77"/>
                  </a:lnTo>
                  <a:lnTo>
                    <a:pt x="175" y="64"/>
                  </a:lnTo>
                  <a:lnTo>
                    <a:pt x="167" y="48"/>
                  </a:lnTo>
                  <a:lnTo>
                    <a:pt x="160" y="37"/>
                  </a:lnTo>
                  <a:lnTo>
                    <a:pt x="157" y="33"/>
                  </a:lnTo>
                  <a:lnTo>
                    <a:pt x="153" y="30"/>
                  </a:lnTo>
                  <a:lnTo>
                    <a:pt x="151" y="26"/>
                  </a:lnTo>
                  <a:lnTo>
                    <a:pt x="144" y="19"/>
                  </a:lnTo>
                  <a:lnTo>
                    <a:pt x="140" y="17"/>
                  </a:lnTo>
                  <a:lnTo>
                    <a:pt x="137" y="13"/>
                  </a:lnTo>
                  <a:lnTo>
                    <a:pt x="130" y="9"/>
                  </a:lnTo>
                  <a:lnTo>
                    <a:pt x="126" y="8"/>
                  </a:lnTo>
                  <a:lnTo>
                    <a:pt x="122" y="5"/>
                  </a:lnTo>
                  <a:lnTo>
                    <a:pt x="117" y="3"/>
                  </a:lnTo>
                  <a:lnTo>
                    <a:pt x="107" y="0"/>
                  </a:lnTo>
                  <a:lnTo>
                    <a:pt x="85" y="0"/>
                  </a:lnTo>
                  <a:lnTo>
                    <a:pt x="75" y="3"/>
                  </a:lnTo>
                  <a:lnTo>
                    <a:pt x="70" y="5"/>
                  </a:lnTo>
                  <a:lnTo>
                    <a:pt x="66" y="8"/>
                  </a:lnTo>
                  <a:lnTo>
                    <a:pt x="63" y="9"/>
                  </a:lnTo>
                  <a:lnTo>
                    <a:pt x="56" y="13"/>
                  </a:lnTo>
                  <a:lnTo>
                    <a:pt x="52" y="17"/>
                  </a:lnTo>
                  <a:lnTo>
                    <a:pt x="48" y="19"/>
                  </a:lnTo>
                  <a:lnTo>
                    <a:pt x="42" y="26"/>
                  </a:lnTo>
                  <a:lnTo>
                    <a:pt x="40" y="30"/>
                  </a:lnTo>
                  <a:lnTo>
                    <a:pt x="36" y="33"/>
                  </a:lnTo>
                  <a:lnTo>
                    <a:pt x="33" y="37"/>
                  </a:lnTo>
                  <a:lnTo>
                    <a:pt x="25" y="48"/>
                  </a:lnTo>
                  <a:lnTo>
                    <a:pt x="18" y="64"/>
                  </a:lnTo>
                  <a:lnTo>
                    <a:pt x="13" y="77"/>
                  </a:lnTo>
                  <a:lnTo>
                    <a:pt x="8" y="90"/>
                  </a:lnTo>
                  <a:lnTo>
                    <a:pt x="3" y="116"/>
                  </a:lnTo>
                  <a:lnTo>
                    <a:pt x="0" y="132"/>
                  </a:lnTo>
                  <a:lnTo>
                    <a:pt x="0" y="181"/>
                  </a:lnTo>
                  <a:lnTo>
                    <a:pt x="1" y="185"/>
                  </a:lnTo>
                  <a:lnTo>
                    <a:pt x="1" y="192"/>
                  </a:lnTo>
                  <a:lnTo>
                    <a:pt x="3" y="195"/>
                  </a:lnTo>
                  <a:lnTo>
                    <a:pt x="3" y="198"/>
                  </a:lnTo>
                  <a:lnTo>
                    <a:pt x="4" y="202"/>
                  </a:lnTo>
                  <a:lnTo>
                    <a:pt x="4" y="204"/>
                  </a:lnTo>
                  <a:lnTo>
                    <a:pt x="6" y="212"/>
                  </a:lnTo>
                  <a:lnTo>
                    <a:pt x="6" y="215"/>
                  </a:lnTo>
                  <a:lnTo>
                    <a:pt x="8" y="217"/>
                  </a:lnTo>
                  <a:lnTo>
                    <a:pt x="8" y="221"/>
                  </a:lnTo>
                  <a:lnTo>
                    <a:pt x="10" y="226"/>
                  </a:lnTo>
                  <a:lnTo>
                    <a:pt x="11" y="230"/>
                  </a:lnTo>
                  <a:lnTo>
                    <a:pt x="13" y="232"/>
                  </a:lnTo>
                  <a:lnTo>
                    <a:pt x="13" y="236"/>
                  </a:lnTo>
                  <a:lnTo>
                    <a:pt x="22" y="254"/>
                  </a:lnTo>
                  <a:lnTo>
                    <a:pt x="23" y="259"/>
                  </a:lnTo>
                  <a:lnTo>
                    <a:pt x="28" y="264"/>
                  </a:lnTo>
                  <a:lnTo>
                    <a:pt x="25" y="262"/>
                  </a:lnTo>
                  <a:lnTo>
                    <a:pt x="31" y="267"/>
                  </a:lnTo>
                  <a:lnTo>
                    <a:pt x="33" y="268"/>
                  </a:lnTo>
                  <a:lnTo>
                    <a:pt x="41" y="268"/>
                  </a:lnTo>
                  <a:lnTo>
                    <a:pt x="43" y="267"/>
                  </a:lnTo>
                  <a:lnTo>
                    <a:pt x="48" y="262"/>
                  </a:lnTo>
                  <a:lnTo>
                    <a:pt x="50" y="259"/>
                  </a:lnTo>
                  <a:lnTo>
                    <a:pt x="50" y="252"/>
                  </a:lnTo>
                  <a:lnTo>
                    <a:pt x="48" y="249"/>
                  </a:lnTo>
                  <a:lnTo>
                    <a:pt x="46" y="247"/>
                  </a:lnTo>
                  <a:lnTo>
                    <a:pt x="45" y="244"/>
                  </a:lnTo>
                  <a:lnTo>
                    <a:pt x="38" y="231"/>
                  </a:lnTo>
                  <a:lnTo>
                    <a:pt x="38" y="227"/>
                  </a:lnTo>
                  <a:lnTo>
                    <a:pt x="34" y="220"/>
                  </a:lnTo>
                  <a:lnTo>
                    <a:pt x="33" y="216"/>
                  </a:lnTo>
                  <a:lnTo>
                    <a:pt x="33" y="212"/>
                  </a:lnTo>
                  <a:lnTo>
                    <a:pt x="32" y="210"/>
                  </a:lnTo>
                  <a:lnTo>
                    <a:pt x="32" y="207"/>
                  </a:lnTo>
                  <a:lnTo>
                    <a:pt x="29" y="199"/>
                  </a:lnTo>
                  <a:lnTo>
                    <a:pt x="29" y="197"/>
                  </a:lnTo>
                  <a:lnTo>
                    <a:pt x="28" y="193"/>
                  </a:lnTo>
                  <a:lnTo>
                    <a:pt x="28" y="190"/>
                  </a:lnTo>
                  <a:lnTo>
                    <a:pt x="27" y="187"/>
                  </a:lnTo>
                  <a:lnTo>
                    <a:pt x="27" y="180"/>
                  </a:lnTo>
                  <a:lnTo>
                    <a:pt x="25" y="176"/>
                  </a:lnTo>
                  <a:lnTo>
                    <a:pt x="25" y="156"/>
                  </a:lnTo>
                  <a:lnTo>
                    <a:pt x="25" y="134"/>
                  </a:lnTo>
                  <a:lnTo>
                    <a:pt x="27" y="129"/>
                  </a:lnTo>
                  <a:lnTo>
                    <a:pt x="28" y="121"/>
                  </a:lnTo>
                  <a:lnTo>
                    <a:pt x="33" y="97"/>
                  </a:lnTo>
                  <a:lnTo>
                    <a:pt x="36" y="91"/>
                  </a:lnTo>
                  <a:lnTo>
                    <a:pt x="36" y="84"/>
                  </a:lnTo>
                  <a:lnTo>
                    <a:pt x="38" y="81"/>
                  </a:lnTo>
                  <a:lnTo>
                    <a:pt x="41" y="74"/>
                  </a:lnTo>
                  <a:lnTo>
                    <a:pt x="48" y="60"/>
                  </a:lnTo>
                  <a:lnTo>
                    <a:pt x="50" y="58"/>
                  </a:lnTo>
                  <a:lnTo>
                    <a:pt x="54" y="53"/>
                  </a:lnTo>
                  <a:lnTo>
                    <a:pt x="56" y="49"/>
                  </a:lnTo>
                  <a:lnTo>
                    <a:pt x="60" y="45"/>
                  </a:lnTo>
                  <a:lnTo>
                    <a:pt x="63" y="41"/>
                  </a:lnTo>
                  <a:lnTo>
                    <a:pt x="64" y="40"/>
                  </a:lnTo>
                  <a:lnTo>
                    <a:pt x="68" y="37"/>
                  </a:lnTo>
                  <a:lnTo>
                    <a:pt x="71" y="33"/>
                  </a:lnTo>
                  <a:lnTo>
                    <a:pt x="73" y="32"/>
                  </a:lnTo>
                  <a:lnTo>
                    <a:pt x="77" y="31"/>
                  </a:lnTo>
                  <a:lnTo>
                    <a:pt x="80" y="28"/>
                  </a:lnTo>
                  <a:lnTo>
                    <a:pt x="83" y="28"/>
                  </a:lnTo>
                  <a:lnTo>
                    <a:pt x="88" y="27"/>
                  </a:lnTo>
                  <a:lnTo>
                    <a:pt x="91" y="26"/>
                  </a:lnTo>
                  <a:lnTo>
                    <a:pt x="97" y="26"/>
                  </a:lnTo>
                  <a:lnTo>
                    <a:pt x="102" y="26"/>
                  </a:lnTo>
                  <a:lnTo>
                    <a:pt x="105" y="27"/>
                  </a:lnTo>
                  <a:lnTo>
                    <a:pt x="110" y="28"/>
                  </a:lnTo>
                  <a:lnTo>
                    <a:pt x="112" y="28"/>
                  </a:lnTo>
                  <a:lnTo>
                    <a:pt x="116" y="31"/>
                  </a:lnTo>
                  <a:lnTo>
                    <a:pt x="120" y="32"/>
                  </a:lnTo>
                  <a:lnTo>
                    <a:pt x="121" y="33"/>
                  </a:lnTo>
                  <a:lnTo>
                    <a:pt x="125" y="37"/>
                  </a:lnTo>
                  <a:lnTo>
                    <a:pt x="129" y="40"/>
                  </a:lnTo>
                  <a:lnTo>
                    <a:pt x="130" y="41"/>
                  </a:lnTo>
                  <a:lnTo>
                    <a:pt x="133" y="45"/>
                  </a:lnTo>
                  <a:lnTo>
                    <a:pt x="137" y="49"/>
                  </a:lnTo>
                  <a:lnTo>
                    <a:pt x="139" y="53"/>
                  </a:lnTo>
                  <a:lnTo>
                    <a:pt x="143" y="58"/>
                  </a:lnTo>
                  <a:lnTo>
                    <a:pt x="144" y="60"/>
                  </a:lnTo>
                  <a:lnTo>
                    <a:pt x="152" y="74"/>
                  </a:lnTo>
                  <a:lnTo>
                    <a:pt x="154" y="81"/>
                  </a:lnTo>
                  <a:lnTo>
                    <a:pt x="157" y="84"/>
                  </a:lnTo>
                  <a:lnTo>
                    <a:pt x="157" y="91"/>
                  </a:lnTo>
                  <a:lnTo>
                    <a:pt x="160" y="97"/>
                  </a:lnTo>
                  <a:lnTo>
                    <a:pt x="165" y="121"/>
                  </a:lnTo>
                  <a:lnTo>
                    <a:pt x="166" y="129"/>
                  </a:lnTo>
                  <a:lnTo>
                    <a:pt x="167" y="134"/>
                  </a:lnTo>
                  <a:lnTo>
                    <a:pt x="167" y="150"/>
                  </a:lnTo>
                  <a:lnTo>
                    <a:pt x="168" y="158"/>
                  </a:lnTo>
                  <a:lnTo>
                    <a:pt x="170" y="152"/>
                  </a:lnTo>
                  <a:lnTo>
                    <a:pt x="167" y="157"/>
                  </a:lnTo>
                  <a:lnTo>
                    <a:pt x="167" y="176"/>
                  </a:lnTo>
                  <a:lnTo>
                    <a:pt x="166" y="180"/>
                  </a:lnTo>
                  <a:lnTo>
                    <a:pt x="166" y="184"/>
                  </a:lnTo>
                  <a:lnTo>
                    <a:pt x="165" y="188"/>
                  </a:lnTo>
                  <a:lnTo>
                    <a:pt x="165" y="192"/>
                  </a:lnTo>
                  <a:lnTo>
                    <a:pt x="163" y="195"/>
                  </a:lnTo>
                  <a:lnTo>
                    <a:pt x="163" y="199"/>
                  </a:lnTo>
                  <a:lnTo>
                    <a:pt x="162" y="203"/>
                  </a:lnTo>
                  <a:lnTo>
                    <a:pt x="162" y="206"/>
                  </a:lnTo>
                  <a:lnTo>
                    <a:pt x="160" y="215"/>
                  </a:lnTo>
                  <a:lnTo>
                    <a:pt x="157" y="220"/>
                  </a:lnTo>
                  <a:lnTo>
                    <a:pt x="157" y="224"/>
                  </a:lnTo>
                  <a:lnTo>
                    <a:pt x="157" y="225"/>
                  </a:lnTo>
                  <a:lnTo>
                    <a:pt x="156" y="227"/>
                  </a:lnTo>
                  <a:lnTo>
                    <a:pt x="154" y="231"/>
                  </a:lnTo>
                  <a:lnTo>
                    <a:pt x="153" y="234"/>
                  </a:lnTo>
                  <a:lnTo>
                    <a:pt x="152" y="236"/>
                  </a:lnTo>
                  <a:lnTo>
                    <a:pt x="149" y="239"/>
                  </a:lnTo>
                  <a:lnTo>
                    <a:pt x="148" y="244"/>
                  </a:lnTo>
                  <a:lnTo>
                    <a:pt x="145" y="249"/>
                  </a:lnTo>
                  <a:lnTo>
                    <a:pt x="143" y="252"/>
                  </a:lnTo>
                  <a:lnTo>
                    <a:pt x="140" y="257"/>
                  </a:lnTo>
                  <a:lnTo>
                    <a:pt x="139" y="262"/>
                  </a:lnTo>
                  <a:lnTo>
                    <a:pt x="140"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82" name="Freeform 21"/>
            <p:cNvSpPr>
              <a:spLocks/>
            </p:cNvSpPr>
            <p:nvPr/>
          </p:nvSpPr>
          <p:spPr bwMode="auto">
            <a:xfrm>
              <a:off x="3518" y="1358"/>
              <a:ext cx="440" cy="171"/>
            </a:xfrm>
            <a:custGeom>
              <a:avLst/>
              <a:gdLst>
                <a:gd name="T0" fmla="*/ 440 w 440"/>
                <a:gd name="T1" fmla="*/ 9 h 171"/>
                <a:gd name="T2" fmla="*/ 431 w 440"/>
                <a:gd name="T3" fmla="*/ 0 h 171"/>
                <a:gd name="T4" fmla="*/ 416 w 440"/>
                <a:gd name="T5" fmla="*/ 6 h 171"/>
                <a:gd name="T6" fmla="*/ 405 w 440"/>
                <a:gd name="T7" fmla="*/ 24 h 171"/>
                <a:gd name="T8" fmla="*/ 388 w 440"/>
                <a:gd name="T9" fmla="*/ 46 h 171"/>
                <a:gd name="T10" fmla="*/ 373 w 440"/>
                <a:gd name="T11" fmla="*/ 66 h 171"/>
                <a:gd name="T12" fmla="*/ 356 w 440"/>
                <a:gd name="T13" fmla="*/ 85 h 171"/>
                <a:gd name="T14" fmla="*/ 334 w 440"/>
                <a:gd name="T15" fmla="*/ 104 h 171"/>
                <a:gd name="T16" fmla="*/ 318 w 440"/>
                <a:gd name="T17" fmla="*/ 116 h 171"/>
                <a:gd name="T18" fmla="*/ 287 w 440"/>
                <a:gd name="T19" fmla="*/ 132 h 171"/>
                <a:gd name="T20" fmla="*/ 282 w 440"/>
                <a:gd name="T21" fmla="*/ 136 h 171"/>
                <a:gd name="T22" fmla="*/ 259 w 440"/>
                <a:gd name="T23" fmla="*/ 141 h 171"/>
                <a:gd name="T24" fmla="*/ 237 w 440"/>
                <a:gd name="T25" fmla="*/ 145 h 171"/>
                <a:gd name="T26" fmla="*/ 185 w 440"/>
                <a:gd name="T27" fmla="*/ 144 h 171"/>
                <a:gd name="T28" fmla="*/ 168 w 440"/>
                <a:gd name="T29" fmla="*/ 141 h 171"/>
                <a:gd name="T30" fmla="*/ 147 w 440"/>
                <a:gd name="T31" fmla="*/ 137 h 171"/>
                <a:gd name="T32" fmla="*/ 128 w 440"/>
                <a:gd name="T33" fmla="*/ 132 h 171"/>
                <a:gd name="T34" fmla="*/ 110 w 440"/>
                <a:gd name="T35" fmla="*/ 127 h 171"/>
                <a:gd name="T36" fmla="*/ 102 w 440"/>
                <a:gd name="T37" fmla="*/ 122 h 171"/>
                <a:gd name="T38" fmla="*/ 82 w 440"/>
                <a:gd name="T39" fmla="*/ 112 h 171"/>
                <a:gd name="T40" fmla="*/ 70 w 440"/>
                <a:gd name="T41" fmla="*/ 102 h 171"/>
                <a:gd name="T42" fmla="*/ 63 w 440"/>
                <a:gd name="T43" fmla="*/ 94 h 171"/>
                <a:gd name="T44" fmla="*/ 50 w 440"/>
                <a:gd name="T45" fmla="*/ 80 h 171"/>
                <a:gd name="T46" fmla="*/ 34 w 440"/>
                <a:gd name="T47" fmla="*/ 55 h 171"/>
                <a:gd name="T48" fmla="*/ 28 w 440"/>
                <a:gd name="T49" fmla="*/ 42 h 171"/>
                <a:gd name="T50" fmla="*/ 24 w 440"/>
                <a:gd name="T51" fmla="*/ 30 h 171"/>
                <a:gd name="T52" fmla="*/ 22 w 440"/>
                <a:gd name="T53" fmla="*/ 25 h 171"/>
                <a:gd name="T54" fmla="*/ 9 w 440"/>
                <a:gd name="T55" fmla="*/ 21 h 171"/>
                <a:gd name="T56" fmla="*/ 1 w 440"/>
                <a:gd name="T57" fmla="*/ 28 h 171"/>
                <a:gd name="T58" fmla="*/ 1 w 440"/>
                <a:gd name="T59" fmla="*/ 38 h 171"/>
                <a:gd name="T60" fmla="*/ 5 w 440"/>
                <a:gd name="T61" fmla="*/ 52 h 171"/>
                <a:gd name="T62" fmla="*/ 11 w 440"/>
                <a:gd name="T63" fmla="*/ 67 h 171"/>
                <a:gd name="T64" fmla="*/ 29 w 440"/>
                <a:gd name="T65" fmla="*/ 95 h 171"/>
                <a:gd name="T66" fmla="*/ 42 w 440"/>
                <a:gd name="T67" fmla="*/ 111 h 171"/>
                <a:gd name="T68" fmla="*/ 52 w 440"/>
                <a:gd name="T69" fmla="*/ 120 h 171"/>
                <a:gd name="T70" fmla="*/ 65 w 440"/>
                <a:gd name="T71" fmla="*/ 131 h 171"/>
                <a:gd name="T72" fmla="*/ 87 w 440"/>
                <a:gd name="T73" fmla="*/ 144 h 171"/>
                <a:gd name="T74" fmla="*/ 101 w 440"/>
                <a:gd name="T75" fmla="*/ 150 h 171"/>
                <a:gd name="T76" fmla="*/ 115 w 440"/>
                <a:gd name="T77" fmla="*/ 155 h 171"/>
                <a:gd name="T78" fmla="*/ 135 w 440"/>
                <a:gd name="T79" fmla="*/ 162 h 171"/>
                <a:gd name="T80" fmla="*/ 160 w 440"/>
                <a:gd name="T81" fmla="*/ 165 h 171"/>
                <a:gd name="T82" fmla="*/ 176 w 440"/>
                <a:gd name="T83" fmla="*/ 168 h 171"/>
                <a:gd name="T84" fmla="*/ 194 w 440"/>
                <a:gd name="T85" fmla="*/ 171 h 171"/>
                <a:gd name="T86" fmla="*/ 251 w 440"/>
                <a:gd name="T87" fmla="*/ 169 h 171"/>
                <a:gd name="T88" fmla="*/ 271 w 440"/>
                <a:gd name="T89" fmla="*/ 165 h 171"/>
                <a:gd name="T90" fmla="*/ 288 w 440"/>
                <a:gd name="T91" fmla="*/ 160 h 171"/>
                <a:gd name="T92" fmla="*/ 300 w 440"/>
                <a:gd name="T93" fmla="*/ 155 h 171"/>
                <a:gd name="T94" fmla="*/ 331 w 440"/>
                <a:gd name="T95" fmla="*/ 139 h 171"/>
                <a:gd name="T96" fmla="*/ 350 w 440"/>
                <a:gd name="T97" fmla="*/ 125 h 171"/>
                <a:gd name="T98" fmla="*/ 374 w 440"/>
                <a:gd name="T99" fmla="*/ 103 h 171"/>
                <a:gd name="T100" fmla="*/ 391 w 440"/>
                <a:gd name="T101" fmla="*/ 84 h 171"/>
                <a:gd name="T102" fmla="*/ 408 w 440"/>
                <a:gd name="T103" fmla="*/ 63 h 171"/>
                <a:gd name="T104" fmla="*/ 425 w 440"/>
                <a:gd name="T105" fmla="*/ 39 h 171"/>
                <a:gd name="T106" fmla="*/ 439 w 440"/>
                <a:gd name="T107" fmla="*/ 19 h 1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0" h="171">
                  <a:moveTo>
                    <a:pt x="439" y="19"/>
                  </a:moveTo>
                  <a:lnTo>
                    <a:pt x="440" y="16"/>
                  </a:lnTo>
                  <a:lnTo>
                    <a:pt x="440" y="9"/>
                  </a:lnTo>
                  <a:lnTo>
                    <a:pt x="439" y="6"/>
                  </a:lnTo>
                  <a:lnTo>
                    <a:pt x="434" y="1"/>
                  </a:lnTo>
                  <a:lnTo>
                    <a:pt x="431" y="0"/>
                  </a:lnTo>
                  <a:lnTo>
                    <a:pt x="424" y="0"/>
                  </a:lnTo>
                  <a:lnTo>
                    <a:pt x="421" y="1"/>
                  </a:lnTo>
                  <a:lnTo>
                    <a:pt x="416" y="6"/>
                  </a:lnTo>
                  <a:lnTo>
                    <a:pt x="417" y="5"/>
                  </a:lnTo>
                  <a:lnTo>
                    <a:pt x="412" y="11"/>
                  </a:lnTo>
                  <a:lnTo>
                    <a:pt x="405" y="24"/>
                  </a:lnTo>
                  <a:lnTo>
                    <a:pt x="401" y="29"/>
                  </a:lnTo>
                  <a:lnTo>
                    <a:pt x="393" y="42"/>
                  </a:lnTo>
                  <a:lnTo>
                    <a:pt x="388" y="46"/>
                  </a:lnTo>
                  <a:lnTo>
                    <a:pt x="380" y="57"/>
                  </a:lnTo>
                  <a:lnTo>
                    <a:pt x="378" y="62"/>
                  </a:lnTo>
                  <a:lnTo>
                    <a:pt x="373" y="66"/>
                  </a:lnTo>
                  <a:lnTo>
                    <a:pt x="365" y="76"/>
                  </a:lnTo>
                  <a:lnTo>
                    <a:pt x="360" y="80"/>
                  </a:lnTo>
                  <a:lnTo>
                    <a:pt x="356" y="85"/>
                  </a:lnTo>
                  <a:lnTo>
                    <a:pt x="351" y="88"/>
                  </a:lnTo>
                  <a:lnTo>
                    <a:pt x="338" y="100"/>
                  </a:lnTo>
                  <a:lnTo>
                    <a:pt x="334" y="104"/>
                  </a:lnTo>
                  <a:lnTo>
                    <a:pt x="331" y="107"/>
                  </a:lnTo>
                  <a:lnTo>
                    <a:pt x="320" y="114"/>
                  </a:lnTo>
                  <a:lnTo>
                    <a:pt x="318" y="116"/>
                  </a:lnTo>
                  <a:lnTo>
                    <a:pt x="313" y="118"/>
                  </a:lnTo>
                  <a:lnTo>
                    <a:pt x="308" y="122"/>
                  </a:lnTo>
                  <a:lnTo>
                    <a:pt x="287" y="132"/>
                  </a:lnTo>
                  <a:lnTo>
                    <a:pt x="279" y="137"/>
                  </a:lnTo>
                  <a:lnTo>
                    <a:pt x="281" y="137"/>
                  </a:lnTo>
                  <a:lnTo>
                    <a:pt x="282" y="136"/>
                  </a:lnTo>
                  <a:lnTo>
                    <a:pt x="276" y="137"/>
                  </a:lnTo>
                  <a:lnTo>
                    <a:pt x="265" y="140"/>
                  </a:lnTo>
                  <a:lnTo>
                    <a:pt x="259" y="141"/>
                  </a:lnTo>
                  <a:lnTo>
                    <a:pt x="249" y="144"/>
                  </a:lnTo>
                  <a:lnTo>
                    <a:pt x="244" y="144"/>
                  </a:lnTo>
                  <a:lnTo>
                    <a:pt x="237" y="145"/>
                  </a:lnTo>
                  <a:lnTo>
                    <a:pt x="197" y="145"/>
                  </a:lnTo>
                  <a:lnTo>
                    <a:pt x="191" y="144"/>
                  </a:lnTo>
                  <a:lnTo>
                    <a:pt x="185" y="144"/>
                  </a:lnTo>
                  <a:lnTo>
                    <a:pt x="179" y="143"/>
                  </a:lnTo>
                  <a:lnTo>
                    <a:pt x="174" y="143"/>
                  </a:lnTo>
                  <a:lnTo>
                    <a:pt x="168" y="141"/>
                  </a:lnTo>
                  <a:lnTo>
                    <a:pt x="162" y="140"/>
                  </a:lnTo>
                  <a:lnTo>
                    <a:pt x="156" y="140"/>
                  </a:lnTo>
                  <a:lnTo>
                    <a:pt x="147" y="137"/>
                  </a:lnTo>
                  <a:lnTo>
                    <a:pt x="140" y="136"/>
                  </a:lnTo>
                  <a:lnTo>
                    <a:pt x="131" y="135"/>
                  </a:lnTo>
                  <a:lnTo>
                    <a:pt x="128" y="132"/>
                  </a:lnTo>
                  <a:lnTo>
                    <a:pt x="123" y="130"/>
                  </a:lnTo>
                  <a:lnTo>
                    <a:pt x="117" y="128"/>
                  </a:lnTo>
                  <a:lnTo>
                    <a:pt x="110" y="127"/>
                  </a:lnTo>
                  <a:lnTo>
                    <a:pt x="111" y="127"/>
                  </a:lnTo>
                  <a:lnTo>
                    <a:pt x="107" y="125"/>
                  </a:lnTo>
                  <a:lnTo>
                    <a:pt x="102" y="122"/>
                  </a:lnTo>
                  <a:lnTo>
                    <a:pt x="97" y="121"/>
                  </a:lnTo>
                  <a:lnTo>
                    <a:pt x="85" y="113"/>
                  </a:lnTo>
                  <a:lnTo>
                    <a:pt x="82" y="112"/>
                  </a:lnTo>
                  <a:lnTo>
                    <a:pt x="80" y="111"/>
                  </a:lnTo>
                  <a:lnTo>
                    <a:pt x="74" y="104"/>
                  </a:lnTo>
                  <a:lnTo>
                    <a:pt x="70" y="102"/>
                  </a:lnTo>
                  <a:lnTo>
                    <a:pt x="68" y="99"/>
                  </a:lnTo>
                  <a:lnTo>
                    <a:pt x="65" y="98"/>
                  </a:lnTo>
                  <a:lnTo>
                    <a:pt x="63" y="94"/>
                  </a:lnTo>
                  <a:lnTo>
                    <a:pt x="57" y="90"/>
                  </a:lnTo>
                  <a:lnTo>
                    <a:pt x="52" y="83"/>
                  </a:lnTo>
                  <a:lnTo>
                    <a:pt x="50" y="80"/>
                  </a:lnTo>
                  <a:lnTo>
                    <a:pt x="38" y="63"/>
                  </a:lnTo>
                  <a:lnTo>
                    <a:pt x="37" y="60"/>
                  </a:lnTo>
                  <a:lnTo>
                    <a:pt x="34" y="55"/>
                  </a:lnTo>
                  <a:lnTo>
                    <a:pt x="32" y="51"/>
                  </a:lnTo>
                  <a:lnTo>
                    <a:pt x="31" y="47"/>
                  </a:lnTo>
                  <a:lnTo>
                    <a:pt x="28" y="42"/>
                  </a:lnTo>
                  <a:lnTo>
                    <a:pt x="28" y="39"/>
                  </a:lnTo>
                  <a:lnTo>
                    <a:pt x="27" y="34"/>
                  </a:lnTo>
                  <a:lnTo>
                    <a:pt x="24" y="30"/>
                  </a:lnTo>
                  <a:lnTo>
                    <a:pt x="26" y="30"/>
                  </a:lnTo>
                  <a:lnTo>
                    <a:pt x="23" y="28"/>
                  </a:lnTo>
                  <a:lnTo>
                    <a:pt x="22" y="25"/>
                  </a:lnTo>
                  <a:lnTo>
                    <a:pt x="19" y="23"/>
                  </a:lnTo>
                  <a:lnTo>
                    <a:pt x="15" y="21"/>
                  </a:lnTo>
                  <a:lnTo>
                    <a:pt x="9" y="21"/>
                  </a:lnTo>
                  <a:lnTo>
                    <a:pt x="6" y="24"/>
                  </a:lnTo>
                  <a:lnTo>
                    <a:pt x="4" y="25"/>
                  </a:lnTo>
                  <a:lnTo>
                    <a:pt x="1" y="28"/>
                  </a:lnTo>
                  <a:lnTo>
                    <a:pt x="0" y="32"/>
                  </a:lnTo>
                  <a:lnTo>
                    <a:pt x="0" y="38"/>
                  </a:lnTo>
                  <a:lnTo>
                    <a:pt x="1" y="38"/>
                  </a:lnTo>
                  <a:lnTo>
                    <a:pt x="1" y="42"/>
                  </a:lnTo>
                  <a:lnTo>
                    <a:pt x="3" y="47"/>
                  </a:lnTo>
                  <a:lnTo>
                    <a:pt x="5" y="52"/>
                  </a:lnTo>
                  <a:lnTo>
                    <a:pt x="8" y="57"/>
                  </a:lnTo>
                  <a:lnTo>
                    <a:pt x="9" y="61"/>
                  </a:lnTo>
                  <a:lnTo>
                    <a:pt x="11" y="67"/>
                  </a:lnTo>
                  <a:lnTo>
                    <a:pt x="14" y="70"/>
                  </a:lnTo>
                  <a:lnTo>
                    <a:pt x="15" y="74"/>
                  </a:lnTo>
                  <a:lnTo>
                    <a:pt x="29" y="95"/>
                  </a:lnTo>
                  <a:lnTo>
                    <a:pt x="32" y="98"/>
                  </a:lnTo>
                  <a:lnTo>
                    <a:pt x="37" y="106"/>
                  </a:lnTo>
                  <a:lnTo>
                    <a:pt x="42" y="111"/>
                  </a:lnTo>
                  <a:lnTo>
                    <a:pt x="45" y="112"/>
                  </a:lnTo>
                  <a:lnTo>
                    <a:pt x="47" y="116"/>
                  </a:lnTo>
                  <a:lnTo>
                    <a:pt x="52" y="120"/>
                  </a:lnTo>
                  <a:lnTo>
                    <a:pt x="55" y="122"/>
                  </a:lnTo>
                  <a:lnTo>
                    <a:pt x="59" y="125"/>
                  </a:lnTo>
                  <a:lnTo>
                    <a:pt x="65" y="131"/>
                  </a:lnTo>
                  <a:lnTo>
                    <a:pt x="71" y="135"/>
                  </a:lnTo>
                  <a:lnTo>
                    <a:pt x="75" y="136"/>
                  </a:lnTo>
                  <a:lnTo>
                    <a:pt x="87" y="144"/>
                  </a:lnTo>
                  <a:lnTo>
                    <a:pt x="92" y="145"/>
                  </a:lnTo>
                  <a:lnTo>
                    <a:pt x="94" y="148"/>
                  </a:lnTo>
                  <a:lnTo>
                    <a:pt x="101" y="150"/>
                  </a:lnTo>
                  <a:lnTo>
                    <a:pt x="102" y="150"/>
                  </a:lnTo>
                  <a:lnTo>
                    <a:pt x="110" y="154"/>
                  </a:lnTo>
                  <a:lnTo>
                    <a:pt x="115" y="155"/>
                  </a:lnTo>
                  <a:lnTo>
                    <a:pt x="117" y="155"/>
                  </a:lnTo>
                  <a:lnTo>
                    <a:pt x="124" y="158"/>
                  </a:lnTo>
                  <a:lnTo>
                    <a:pt x="135" y="162"/>
                  </a:lnTo>
                  <a:lnTo>
                    <a:pt x="142" y="163"/>
                  </a:lnTo>
                  <a:lnTo>
                    <a:pt x="153" y="165"/>
                  </a:lnTo>
                  <a:lnTo>
                    <a:pt x="160" y="165"/>
                  </a:lnTo>
                  <a:lnTo>
                    <a:pt x="163" y="167"/>
                  </a:lnTo>
                  <a:lnTo>
                    <a:pt x="171" y="168"/>
                  </a:lnTo>
                  <a:lnTo>
                    <a:pt x="176" y="168"/>
                  </a:lnTo>
                  <a:lnTo>
                    <a:pt x="182" y="169"/>
                  </a:lnTo>
                  <a:lnTo>
                    <a:pt x="189" y="169"/>
                  </a:lnTo>
                  <a:lnTo>
                    <a:pt x="194" y="171"/>
                  </a:lnTo>
                  <a:lnTo>
                    <a:pt x="240" y="171"/>
                  </a:lnTo>
                  <a:lnTo>
                    <a:pt x="246" y="169"/>
                  </a:lnTo>
                  <a:lnTo>
                    <a:pt x="251" y="169"/>
                  </a:lnTo>
                  <a:lnTo>
                    <a:pt x="259" y="168"/>
                  </a:lnTo>
                  <a:lnTo>
                    <a:pt x="264" y="167"/>
                  </a:lnTo>
                  <a:lnTo>
                    <a:pt x="271" y="165"/>
                  </a:lnTo>
                  <a:lnTo>
                    <a:pt x="281" y="163"/>
                  </a:lnTo>
                  <a:lnTo>
                    <a:pt x="287" y="162"/>
                  </a:lnTo>
                  <a:lnTo>
                    <a:pt x="288" y="160"/>
                  </a:lnTo>
                  <a:lnTo>
                    <a:pt x="290" y="160"/>
                  </a:lnTo>
                  <a:lnTo>
                    <a:pt x="296" y="158"/>
                  </a:lnTo>
                  <a:lnTo>
                    <a:pt x="300" y="155"/>
                  </a:lnTo>
                  <a:lnTo>
                    <a:pt x="320" y="145"/>
                  </a:lnTo>
                  <a:lnTo>
                    <a:pt x="325" y="141"/>
                  </a:lnTo>
                  <a:lnTo>
                    <a:pt x="331" y="139"/>
                  </a:lnTo>
                  <a:lnTo>
                    <a:pt x="336" y="135"/>
                  </a:lnTo>
                  <a:lnTo>
                    <a:pt x="346" y="127"/>
                  </a:lnTo>
                  <a:lnTo>
                    <a:pt x="350" y="125"/>
                  </a:lnTo>
                  <a:lnTo>
                    <a:pt x="356" y="121"/>
                  </a:lnTo>
                  <a:lnTo>
                    <a:pt x="369" y="108"/>
                  </a:lnTo>
                  <a:lnTo>
                    <a:pt x="374" y="103"/>
                  </a:lnTo>
                  <a:lnTo>
                    <a:pt x="378" y="98"/>
                  </a:lnTo>
                  <a:lnTo>
                    <a:pt x="383" y="94"/>
                  </a:lnTo>
                  <a:lnTo>
                    <a:pt x="391" y="84"/>
                  </a:lnTo>
                  <a:lnTo>
                    <a:pt x="396" y="80"/>
                  </a:lnTo>
                  <a:lnTo>
                    <a:pt x="401" y="72"/>
                  </a:lnTo>
                  <a:lnTo>
                    <a:pt x="408" y="63"/>
                  </a:lnTo>
                  <a:lnTo>
                    <a:pt x="414" y="57"/>
                  </a:lnTo>
                  <a:lnTo>
                    <a:pt x="421" y="44"/>
                  </a:lnTo>
                  <a:lnTo>
                    <a:pt x="425" y="39"/>
                  </a:lnTo>
                  <a:lnTo>
                    <a:pt x="433" y="26"/>
                  </a:lnTo>
                  <a:lnTo>
                    <a:pt x="438" y="20"/>
                  </a:lnTo>
                  <a:lnTo>
                    <a:pt x="439"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83" name="Oval 22"/>
            <p:cNvSpPr>
              <a:spLocks noChangeArrowheads="1"/>
            </p:cNvSpPr>
            <p:nvPr/>
          </p:nvSpPr>
          <p:spPr bwMode="auto">
            <a:xfrm>
              <a:off x="4396" y="1774"/>
              <a:ext cx="289" cy="288"/>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84" name="Freeform 23"/>
            <p:cNvSpPr>
              <a:spLocks/>
            </p:cNvSpPr>
            <p:nvPr/>
          </p:nvSpPr>
          <p:spPr bwMode="auto">
            <a:xfrm>
              <a:off x="4388" y="1766"/>
              <a:ext cx="303" cy="302"/>
            </a:xfrm>
            <a:custGeom>
              <a:avLst/>
              <a:gdLst>
                <a:gd name="T0" fmla="*/ 3 w 303"/>
                <a:gd name="T1" fmla="*/ 180 h 302"/>
                <a:gd name="T2" fmla="*/ 12 w 303"/>
                <a:gd name="T3" fmla="*/ 209 h 302"/>
                <a:gd name="T4" fmla="*/ 34 w 303"/>
                <a:gd name="T5" fmla="*/ 246 h 302"/>
                <a:gd name="T6" fmla="*/ 67 w 303"/>
                <a:gd name="T7" fmla="*/ 275 h 302"/>
                <a:gd name="T8" fmla="*/ 91 w 303"/>
                <a:gd name="T9" fmla="*/ 289 h 302"/>
                <a:gd name="T10" fmla="*/ 120 w 303"/>
                <a:gd name="T11" fmla="*/ 298 h 302"/>
                <a:gd name="T12" fmla="*/ 150 w 303"/>
                <a:gd name="T13" fmla="*/ 302 h 302"/>
                <a:gd name="T14" fmla="*/ 174 w 303"/>
                <a:gd name="T15" fmla="*/ 300 h 302"/>
                <a:gd name="T16" fmla="*/ 202 w 303"/>
                <a:gd name="T17" fmla="*/ 293 h 302"/>
                <a:gd name="T18" fmla="*/ 235 w 303"/>
                <a:gd name="T19" fmla="*/ 275 h 302"/>
                <a:gd name="T20" fmla="*/ 284 w 303"/>
                <a:gd name="T21" fmla="*/ 222 h 302"/>
                <a:gd name="T22" fmla="*/ 295 w 303"/>
                <a:gd name="T23" fmla="*/ 195 h 302"/>
                <a:gd name="T24" fmla="*/ 302 w 303"/>
                <a:gd name="T25" fmla="*/ 166 h 302"/>
                <a:gd name="T26" fmla="*/ 302 w 303"/>
                <a:gd name="T27" fmla="*/ 143 h 302"/>
                <a:gd name="T28" fmla="*/ 298 w 303"/>
                <a:gd name="T29" fmla="*/ 111 h 302"/>
                <a:gd name="T30" fmla="*/ 286 w 303"/>
                <a:gd name="T31" fmla="*/ 84 h 302"/>
                <a:gd name="T32" fmla="*/ 268 w 303"/>
                <a:gd name="T33" fmla="*/ 53 h 302"/>
                <a:gd name="T34" fmla="*/ 235 w 303"/>
                <a:gd name="T35" fmla="*/ 25 h 302"/>
                <a:gd name="T36" fmla="*/ 202 w 303"/>
                <a:gd name="T37" fmla="*/ 8 h 302"/>
                <a:gd name="T38" fmla="*/ 174 w 303"/>
                <a:gd name="T39" fmla="*/ 1 h 302"/>
                <a:gd name="T40" fmla="*/ 120 w 303"/>
                <a:gd name="T41" fmla="*/ 2 h 302"/>
                <a:gd name="T42" fmla="*/ 91 w 303"/>
                <a:gd name="T43" fmla="*/ 11 h 302"/>
                <a:gd name="T44" fmla="*/ 67 w 303"/>
                <a:gd name="T45" fmla="*/ 25 h 302"/>
                <a:gd name="T46" fmla="*/ 26 w 303"/>
                <a:gd name="T47" fmla="*/ 66 h 302"/>
                <a:gd name="T48" fmla="*/ 12 w 303"/>
                <a:gd name="T49" fmla="*/ 90 h 302"/>
                <a:gd name="T50" fmla="*/ 3 w 303"/>
                <a:gd name="T51" fmla="*/ 120 h 302"/>
                <a:gd name="T52" fmla="*/ 16 w 303"/>
                <a:gd name="T53" fmla="*/ 150 h 302"/>
                <a:gd name="T54" fmla="*/ 20 w 303"/>
                <a:gd name="T55" fmla="*/ 116 h 302"/>
                <a:gd name="T56" fmla="*/ 28 w 303"/>
                <a:gd name="T57" fmla="*/ 92 h 302"/>
                <a:gd name="T58" fmla="*/ 43 w 303"/>
                <a:gd name="T59" fmla="*/ 67 h 302"/>
                <a:gd name="T60" fmla="*/ 59 w 303"/>
                <a:gd name="T61" fmla="*/ 51 h 302"/>
                <a:gd name="T62" fmla="*/ 80 w 303"/>
                <a:gd name="T63" fmla="*/ 34 h 302"/>
                <a:gd name="T64" fmla="*/ 104 w 303"/>
                <a:gd name="T65" fmla="*/ 23 h 302"/>
                <a:gd name="T66" fmla="*/ 129 w 303"/>
                <a:gd name="T67" fmla="*/ 16 h 302"/>
                <a:gd name="T68" fmla="*/ 171 w 303"/>
                <a:gd name="T69" fmla="*/ 16 h 302"/>
                <a:gd name="T70" fmla="*/ 197 w 303"/>
                <a:gd name="T71" fmla="*/ 23 h 302"/>
                <a:gd name="T72" fmla="*/ 228 w 303"/>
                <a:gd name="T73" fmla="*/ 38 h 302"/>
                <a:gd name="T74" fmla="*/ 256 w 303"/>
                <a:gd name="T75" fmla="*/ 64 h 302"/>
                <a:gd name="T76" fmla="*/ 271 w 303"/>
                <a:gd name="T77" fmla="*/ 85 h 302"/>
                <a:gd name="T78" fmla="*/ 280 w 303"/>
                <a:gd name="T79" fmla="*/ 110 h 302"/>
                <a:gd name="T80" fmla="*/ 286 w 303"/>
                <a:gd name="T81" fmla="*/ 135 h 302"/>
                <a:gd name="T82" fmla="*/ 286 w 303"/>
                <a:gd name="T83" fmla="*/ 155 h 302"/>
                <a:gd name="T84" fmla="*/ 282 w 303"/>
                <a:gd name="T85" fmla="*/ 184 h 302"/>
                <a:gd name="T86" fmla="*/ 274 w 303"/>
                <a:gd name="T87" fmla="*/ 208 h 302"/>
                <a:gd name="T88" fmla="*/ 237 w 303"/>
                <a:gd name="T89" fmla="*/ 255 h 302"/>
                <a:gd name="T90" fmla="*/ 202 w 303"/>
                <a:gd name="T91" fmla="*/ 277 h 302"/>
                <a:gd name="T92" fmla="*/ 178 w 303"/>
                <a:gd name="T93" fmla="*/ 283 h 302"/>
                <a:gd name="T94" fmla="*/ 150 w 303"/>
                <a:gd name="T95" fmla="*/ 287 h 302"/>
                <a:gd name="T96" fmla="*/ 129 w 303"/>
                <a:gd name="T97" fmla="*/ 284 h 302"/>
                <a:gd name="T98" fmla="*/ 104 w 303"/>
                <a:gd name="T99" fmla="*/ 278 h 302"/>
                <a:gd name="T100" fmla="*/ 80 w 303"/>
                <a:gd name="T101" fmla="*/ 266 h 302"/>
                <a:gd name="T102" fmla="*/ 55 w 303"/>
                <a:gd name="T103" fmla="*/ 246 h 302"/>
                <a:gd name="T104" fmla="*/ 31 w 303"/>
                <a:gd name="T105" fmla="*/ 214 h 302"/>
                <a:gd name="T106" fmla="*/ 22 w 303"/>
                <a:gd name="T107" fmla="*/ 190 h 302"/>
                <a:gd name="T108" fmla="*/ 16 w 303"/>
                <a:gd name="T109" fmla="*/ 164 h 3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03" h="302">
                  <a:moveTo>
                    <a:pt x="0" y="150"/>
                  </a:moveTo>
                  <a:lnTo>
                    <a:pt x="0" y="164"/>
                  </a:lnTo>
                  <a:lnTo>
                    <a:pt x="2" y="173"/>
                  </a:lnTo>
                  <a:lnTo>
                    <a:pt x="3" y="180"/>
                  </a:lnTo>
                  <a:lnTo>
                    <a:pt x="4" y="189"/>
                  </a:lnTo>
                  <a:lnTo>
                    <a:pt x="7" y="195"/>
                  </a:lnTo>
                  <a:lnTo>
                    <a:pt x="8" y="201"/>
                  </a:lnTo>
                  <a:lnTo>
                    <a:pt x="12" y="209"/>
                  </a:lnTo>
                  <a:lnTo>
                    <a:pt x="16" y="215"/>
                  </a:lnTo>
                  <a:lnTo>
                    <a:pt x="18" y="222"/>
                  </a:lnTo>
                  <a:lnTo>
                    <a:pt x="26" y="235"/>
                  </a:lnTo>
                  <a:lnTo>
                    <a:pt x="34" y="246"/>
                  </a:lnTo>
                  <a:lnTo>
                    <a:pt x="39" y="251"/>
                  </a:lnTo>
                  <a:lnTo>
                    <a:pt x="43" y="256"/>
                  </a:lnTo>
                  <a:lnTo>
                    <a:pt x="54" y="268"/>
                  </a:lnTo>
                  <a:lnTo>
                    <a:pt x="67" y="275"/>
                  </a:lnTo>
                  <a:lnTo>
                    <a:pt x="72" y="279"/>
                  </a:lnTo>
                  <a:lnTo>
                    <a:pt x="78" y="283"/>
                  </a:lnTo>
                  <a:lnTo>
                    <a:pt x="85" y="286"/>
                  </a:lnTo>
                  <a:lnTo>
                    <a:pt x="91" y="289"/>
                  </a:lnTo>
                  <a:lnTo>
                    <a:pt x="99" y="293"/>
                  </a:lnTo>
                  <a:lnTo>
                    <a:pt x="105" y="295"/>
                  </a:lnTo>
                  <a:lnTo>
                    <a:pt x="111" y="297"/>
                  </a:lnTo>
                  <a:lnTo>
                    <a:pt x="120" y="298"/>
                  </a:lnTo>
                  <a:lnTo>
                    <a:pt x="127" y="300"/>
                  </a:lnTo>
                  <a:lnTo>
                    <a:pt x="134" y="301"/>
                  </a:lnTo>
                  <a:lnTo>
                    <a:pt x="142" y="301"/>
                  </a:lnTo>
                  <a:lnTo>
                    <a:pt x="150" y="302"/>
                  </a:lnTo>
                  <a:lnTo>
                    <a:pt x="152" y="302"/>
                  </a:lnTo>
                  <a:lnTo>
                    <a:pt x="159" y="301"/>
                  </a:lnTo>
                  <a:lnTo>
                    <a:pt x="165" y="301"/>
                  </a:lnTo>
                  <a:lnTo>
                    <a:pt x="174" y="300"/>
                  </a:lnTo>
                  <a:lnTo>
                    <a:pt x="180" y="298"/>
                  </a:lnTo>
                  <a:lnTo>
                    <a:pt x="189" y="297"/>
                  </a:lnTo>
                  <a:lnTo>
                    <a:pt x="196" y="295"/>
                  </a:lnTo>
                  <a:lnTo>
                    <a:pt x="202" y="293"/>
                  </a:lnTo>
                  <a:lnTo>
                    <a:pt x="210" y="289"/>
                  </a:lnTo>
                  <a:lnTo>
                    <a:pt x="216" y="286"/>
                  </a:lnTo>
                  <a:lnTo>
                    <a:pt x="222" y="283"/>
                  </a:lnTo>
                  <a:lnTo>
                    <a:pt x="235" y="275"/>
                  </a:lnTo>
                  <a:lnTo>
                    <a:pt x="247" y="268"/>
                  </a:lnTo>
                  <a:lnTo>
                    <a:pt x="268" y="246"/>
                  </a:lnTo>
                  <a:lnTo>
                    <a:pt x="276" y="235"/>
                  </a:lnTo>
                  <a:lnTo>
                    <a:pt x="284" y="222"/>
                  </a:lnTo>
                  <a:lnTo>
                    <a:pt x="286" y="215"/>
                  </a:lnTo>
                  <a:lnTo>
                    <a:pt x="290" y="209"/>
                  </a:lnTo>
                  <a:lnTo>
                    <a:pt x="294" y="201"/>
                  </a:lnTo>
                  <a:lnTo>
                    <a:pt x="295" y="195"/>
                  </a:lnTo>
                  <a:lnTo>
                    <a:pt x="298" y="189"/>
                  </a:lnTo>
                  <a:lnTo>
                    <a:pt x="299" y="180"/>
                  </a:lnTo>
                  <a:lnTo>
                    <a:pt x="300" y="173"/>
                  </a:lnTo>
                  <a:lnTo>
                    <a:pt x="302" y="166"/>
                  </a:lnTo>
                  <a:lnTo>
                    <a:pt x="302" y="158"/>
                  </a:lnTo>
                  <a:lnTo>
                    <a:pt x="303" y="152"/>
                  </a:lnTo>
                  <a:lnTo>
                    <a:pt x="303" y="149"/>
                  </a:lnTo>
                  <a:lnTo>
                    <a:pt x="302" y="143"/>
                  </a:lnTo>
                  <a:lnTo>
                    <a:pt x="302" y="135"/>
                  </a:lnTo>
                  <a:lnTo>
                    <a:pt x="300" y="126"/>
                  </a:lnTo>
                  <a:lnTo>
                    <a:pt x="299" y="120"/>
                  </a:lnTo>
                  <a:lnTo>
                    <a:pt x="298" y="111"/>
                  </a:lnTo>
                  <a:lnTo>
                    <a:pt x="295" y="104"/>
                  </a:lnTo>
                  <a:lnTo>
                    <a:pt x="294" y="98"/>
                  </a:lnTo>
                  <a:lnTo>
                    <a:pt x="290" y="90"/>
                  </a:lnTo>
                  <a:lnTo>
                    <a:pt x="286" y="84"/>
                  </a:lnTo>
                  <a:lnTo>
                    <a:pt x="284" y="78"/>
                  </a:lnTo>
                  <a:lnTo>
                    <a:pt x="280" y="71"/>
                  </a:lnTo>
                  <a:lnTo>
                    <a:pt x="276" y="66"/>
                  </a:lnTo>
                  <a:lnTo>
                    <a:pt x="268" y="53"/>
                  </a:lnTo>
                  <a:lnTo>
                    <a:pt x="257" y="42"/>
                  </a:lnTo>
                  <a:lnTo>
                    <a:pt x="252" y="38"/>
                  </a:lnTo>
                  <a:lnTo>
                    <a:pt x="247" y="33"/>
                  </a:lnTo>
                  <a:lnTo>
                    <a:pt x="235" y="25"/>
                  </a:lnTo>
                  <a:lnTo>
                    <a:pt x="222" y="18"/>
                  </a:lnTo>
                  <a:lnTo>
                    <a:pt x="216" y="15"/>
                  </a:lnTo>
                  <a:lnTo>
                    <a:pt x="210" y="11"/>
                  </a:lnTo>
                  <a:lnTo>
                    <a:pt x="202" y="8"/>
                  </a:lnTo>
                  <a:lnTo>
                    <a:pt x="196" y="6"/>
                  </a:lnTo>
                  <a:lnTo>
                    <a:pt x="189" y="4"/>
                  </a:lnTo>
                  <a:lnTo>
                    <a:pt x="180" y="2"/>
                  </a:lnTo>
                  <a:lnTo>
                    <a:pt x="174" y="1"/>
                  </a:lnTo>
                  <a:lnTo>
                    <a:pt x="166" y="0"/>
                  </a:lnTo>
                  <a:lnTo>
                    <a:pt x="136" y="0"/>
                  </a:lnTo>
                  <a:lnTo>
                    <a:pt x="127" y="1"/>
                  </a:lnTo>
                  <a:lnTo>
                    <a:pt x="120" y="2"/>
                  </a:lnTo>
                  <a:lnTo>
                    <a:pt x="111" y="4"/>
                  </a:lnTo>
                  <a:lnTo>
                    <a:pt x="105" y="6"/>
                  </a:lnTo>
                  <a:lnTo>
                    <a:pt x="99" y="8"/>
                  </a:lnTo>
                  <a:lnTo>
                    <a:pt x="91" y="11"/>
                  </a:lnTo>
                  <a:lnTo>
                    <a:pt x="85" y="15"/>
                  </a:lnTo>
                  <a:lnTo>
                    <a:pt x="78" y="18"/>
                  </a:lnTo>
                  <a:lnTo>
                    <a:pt x="72" y="22"/>
                  </a:lnTo>
                  <a:lnTo>
                    <a:pt x="67" y="25"/>
                  </a:lnTo>
                  <a:lnTo>
                    <a:pt x="54" y="33"/>
                  </a:lnTo>
                  <a:lnTo>
                    <a:pt x="44" y="43"/>
                  </a:lnTo>
                  <a:lnTo>
                    <a:pt x="34" y="53"/>
                  </a:lnTo>
                  <a:lnTo>
                    <a:pt x="26" y="66"/>
                  </a:lnTo>
                  <a:lnTo>
                    <a:pt x="22" y="71"/>
                  </a:lnTo>
                  <a:lnTo>
                    <a:pt x="18" y="78"/>
                  </a:lnTo>
                  <a:lnTo>
                    <a:pt x="16" y="84"/>
                  </a:lnTo>
                  <a:lnTo>
                    <a:pt x="12" y="90"/>
                  </a:lnTo>
                  <a:lnTo>
                    <a:pt x="8" y="98"/>
                  </a:lnTo>
                  <a:lnTo>
                    <a:pt x="7" y="104"/>
                  </a:lnTo>
                  <a:lnTo>
                    <a:pt x="4" y="111"/>
                  </a:lnTo>
                  <a:lnTo>
                    <a:pt x="3" y="120"/>
                  </a:lnTo>
                  <a:lnTo>
                    <a:pt x="2" y="126"/>
                  </a:lnTo>
                  <a:lnTo>
                    <a:pt x="0" y="134"/>
                  </a:lnTo>
                  <a:lnTo>
                    <a:pt x="0" y="150"/>
                  </a:lnTo>
                  <a:lnTo>
                    <a:pt x="16" y="150"/>
                  </a:lnTo>
                  <a:lnTo>
                    <a:pt x="16" y="136"/>
                  </a:lnTo>
                  <a:lnTo>
                    <a:pt x="17" y="129"/>
                  </a:lnTo>
                  <a:lnTo>
                    <a:pt x="18" y="122"/>
                  </a:lnTo>
                  <a:lnTo>
                    <a:pt x="20" y="116"/>
                  </a:lnTo>
                  <a:lnTo>
                    <a:pt x="22" y="110"/>
                  </a:lnTo>
                  <a:lnTo>
                    <a:pt x="23" y="103"/>
                  </a:lnTo>
                  <a:lnTo>
                    <a:pt x="25" y="98"/>
                  </a:lnTo>
                  <a:lnTo>
                    <a:pt x="28" y="92"/>
                  </a:lnTo>
                  <a:lnTo>
                    <a:pt x="31" y="85"/>
                  </a:lnTo>
                  <a:lnTo>
                    <a:pt x="35" y="79"/>
                  </a:lnTo>
                  <a:lnTo>
                    <a:pt x="39" y="74"/>
                  </a:lnTo>
                  <a:lnTo>
                    <a:pt x="43" y="67"/>
                  </a:lnTo>
                  <a:lnTo>
                    <a:pt x="46" y="64"/>
                  </a:lnTo>
                  <a:lnTo>
                    <a:pt x="51" y="59"/>
                  </a:lnTo>
                  <a:lnTo>
                    <a:pt x="54" y="53"/>
                  </a:lnTo>
                  <a:lnTo>
                    <a:pt x="59" y="51"/>
                  </a:lnTo>
                  <a:lnTo>
                    <a:pt x="64" y="46"/>
                  </a:lnTo>
                  <a:lnTo>
                    <a:pt x="68" y="42"/>
                  </a:lnTo>
                  <a:lnTo>
                    <a:pt x="74" y="38"/>
                  </a:lnTo>
                  <a:lnTo>
                    <a:pt x="80" y="34"/>
                  </a:lnTo>
                  <a:lnTo>
                    <a:pt x="86" y="30"/>
                  </a:lnTo>
                  <a:lnTo>
                    <a:pt x="92" y="28"/>
                  </a:lnTo>
                  <a:lnTo>
                    <a:pt x="99" y="24"/>
                  </a:lnTo>
                  <a:lnTo>
                    <a:pt x="104" y="23"/>
                  </a:lnTo>
                  <a:lnTo>
                    <a:pt x="110" y="22"/>
                  </a:lnTo>
                  <a:lnTo>
                    <a:pt x="117" y="19"/>
                  </a:lnTo>
                  <a:lnTo>
                    <a:pt x="123" y="18"/>
                  </a:lnTo>
                  <a:lnTo>
                    <a:pt x="129" y="16"/>
                  </a:lnTo>
                  <a:lnTo>
                    <a:pt x="136" y="15"/>
                  </a:lnTo>
                  <a:lnTo>
                    <a:pt x="151" y="15"/>
                  </a:lnTo>
                  <a:lnTo>
                    <a:pt x="164" y="15"/>
                  </a:lnTo>
                  <a:lnTo>
                    <a:pt x="171" y="16"/>
                  </a:lnTo>
                  <a:lnTo>
                    <a:pt x="178" y="18"/>
                  </a:lnTo>
                  <a:lnTo>
                    <a:pt x="184" y="19"/>
                  </a:lnTo>
                  <a:lnTo>
                    <a:pt x="191" y="22"/>
                  </a:lnTo>
                  <a:lnTo>
                    <a:pt x="197" y="23"/>
                  </a:lnTo>
                  <a:lnTo>
                    <a:pt x="202" y="24"/>
                  </a:lnTo>
                  <a:lnTo>
                    <a:pt x="208" y="28"/>
                  </a:lnTo>
                  <a:lnTo>
                    <a:pt x="215" y="30"/>
                  </a:lnTo>
                  <a:lnTo>
                    <a:pt x="228" y="38"/>
                  </a:lnTo>
                  <a:lnTo>
                    <a:pt x="237" y="46"/>
                  </a:lnTo>
                  <a:lnTo>
                    <a:pt x="242" y="51"/>
                  </a:lnTo>
                  <a:lnTo>
                    <a:pt x="247" y="55"/>
                  </a:lnTo>
                  <a:lnTo>
                    <a:pt x="256" y="64"/>
                  </a:lnTo>
                  <a:lnTo>
                    <a:pt x="260" y="67"/>
                  </a:lnTo>
                  <a:lnTo>
                    <a:pt x="263" y="74"/>
                  </a:lnTo>
                  <a:lnTo>
                    <a:pt x="267" y="79"/>
                  </a:lnTo>
                  <a:lnTo>
                    <a:pt x="271" y="85"/>
                  </a:lnTo>
                  <a:lnTo>
                    <a:pt x="274" y="92"/>
                  </a:lnTo>
                  <a:lnTo>
                    <a:pt x="277" y="98"/>
                  </a:lnTo>
                  <a:lnTo>
                    <a:pt x="279" y="103"/>
                  </a:lnTo>
                  <a:lnTo>
                    <a:pt x="280" y="110"/>
                  </a:lnTo>
                  <a:lnTo>
                    <a:pt x="282" y="116"/>
                  </a:lnTo>
                  <a:lnTo>
                    <a:pt x="284" y="122"/>
                  </a:lnTo>
                  <a:lnTo>
                    <a:pt x="285" y="129"/>
                  </a:lnTo>
                  <a:lnTo>
                    <a:pt x="286" y="135"/>
                  </a:lnTo>
                  <a:lnTo>
                    <a:pt x="286" y="143"/>
                  </a:lnTo>
                  <a:lnTo>
                    <a:pt x="288" y="152"/>
                  </a:lnTo>
                  <a:lnTo>
                    <a:pt x="288" y="149"/>
                  </a:lnTo>
                  <a:lnTo>
                    <a:pt x="286" y="155"/>
                  </a:lnTo>
                  <a:lnTo>
                    <a:pt x="286" y="163"/>
                  </a:lnTo>
                  <a:lnTo>
                    <a:pt x="285" y="171"/>
                  </a:lnTo>
                  <a:lnTo>
                    <a:pt x="284" y="177"/>
                  </a:lnTo>
                  <a:lnTo>
                    <a:pt x="282" y="184"/>
                  </a:lnTo>
                  <a:lnTo>
                    <a:pt x="280" y="190"/>
                  </a:lnTo>
                  <a:lnTo>
                    <a:pt x="279" y="196"/>
                  </a:lnTo>
                  <a:lnTo>
                    <a:pt x="277" y="201"/>
                  </a:lnTo>
                  <a:lnTo>
                    <a:pt x="274" y="208"/>
                  </a:lnTo>
                  <a:lnTo>
                    <a:pt x="271" y="214"/>
                  </a:lnTo>
                  <a:lnTo>
                    <a:pt x="263" y="227"/>
                  </a:lnTo>
                  <a:lnTo>
                    <a:pt x="256" y="236"/>
                  </a:lnTo>
                  <a:lnTo>
                    <a:pt x="237" y="255"/>
                  </a:lnTo>
                  <a:lnTo>
                    <a:pt x="228" y="263"/>
                  </a:lnTo>
                  <a:lnTo>
                    <a:pt x="215" y="270"/>
                  </a:lnTo>
                  <a:lnTo>
                    <a:pt x="208" y="273"/>
                  </a:lnTo>
                  <a:lnTo>
                    <a:pt x="202" y="277"/>
                  </a:lnTo>
                  <a:lnTo>
                    <a:pt x="197" y="278"/>
                  </a:lnTo>
                  <a:lnTo>
                    <a:pt x="191" y="279"/>
                  </a:lnTo>
                  <a:lnTo>
                    <a:pt x="184" y="282"/>
                  </a:lnTo>
                  <a:lnTo>
                    <a:pt x="178" y="283"/>
                  </a:lnTo>
                  <a:lnTo>
                    <a:pt x="171" y="284"/>
                  </a:lnTo>
                  <a:lnTo>
                    <a:pt x="165" y="286"/>
                  </a:lnTo>
                  <a:lnTo>
                    <a:pt x="156" y="286"/>
                  </a:lnTo>
                  <a:lnTo>
                    <a:pt x="150" y="287"/>
                  </a:lnTo>
                  <a:lnTo>
                    <a:pt x="152" y="287"/>
                  </a:lnTo>
                  <a:lnTo>
                    <a:pt x="145" y="286"/>
                  </a:lnTo>
                  <a:lnTo>
                    <a:pt x="137" y="286"/>
                  </a:lnTo>
                  <a:lnTo>
                    <a:pt x="129" y="284"/>
                  </a:lnTo>
                  <a:lnTo>
                    <a:pt x="123" y="283"/>
                  </a:lnTo>
                  <a:lnTo>
                    <a:pt x="117" y="282"/>
                  </a:lnTo>
                  <a:lnTo>
                    <a:pt x="110" y="279"/>
                  </a:lnTo>
                  <a:lnTo>
                    <a:pt x="104" y="278"/>
                  </a:lnTo>
                  <a:lnTo>
                    <a:pt x="99" y="277"/>
                  </a:lnTo>
                  <a:lnTo>
                    <a:pt x="92" y="273"/>
                  </a:lnTo>
                  <a:lnTo>
                    <a:pt x="86" y="270"/>
                  </a:lnTo>
                  <a:lnTo>
                    <a:pt x="80" y="266"/>
                  </a:lnTo>
                  <a:lnTo>
                    <a:pt x="74" y="263"/>
                  </a:lnTo>
                  <a:lnTo>
                    <a:pt x="68" y="259"/>
                  </a:lnTo>
                  <a:lnTo>
                    <a:pt x="64" y="255"/>
                  </a:lnTo>
                  <a:lnTo>
                    <a:pt x="55" y="246"/>
                  </a:lnTo>
                  <a:lnTo>
                    <a:pt x="51" y="241"/>
                  </a:lnTo>
                  <a:lnTo>
                    <a:pt x="46" y="236"/>
                  </a:lnTo>
                  <a:lnTo>
                    <a:pt x="39" y="227"/>
                  </a:lnTo>
                  <a:lnTo>
                    <a:pt x="31" y="214"/>
                  </a:lnTo>
                  <a:lnTo>
                    <a:pt x="28" y="208"/>
                  </a:lnTo>
                  <a:lnTo>
                    <a:pt x="25" y="201"/>
                  </a:lnTo>
                  <a:lnTo>
                    <a:pt x="23" y="196"/>
                  </a:lnTo>
                  <a:lnTo>
                    <a:pt x="22" y="190"/>
                  </a:lnTo>
                  <a:lnTo>
                    <a:pt x="20" y="184"/>
                  </a:lnTo>
                  <a:lnTo>
                    <a:pt x="18" y="177"/>
                  </a:lnTo>
                  <a:lnTo>
                    <a:pt x="17" y="171"/>
                  </a:lnTo>
                  <a:lnTo>
                    <a:pt x="16" y="164"/>
                  </a:lnTo>
                  <a:lnTo>
                    <a:pt x="16"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85" name="Rectangle 24"/>
            <p:cNvSpPr>
              <a:spLocks noChangeArrowheads="1"/>
            </p:cNvSpPr>
            <p:nvPr/>
          </p:nvSpPr>
          <p:spPr bwMode="auto">
            <a:xfrm>
              <a:off x="4460" y="1855"/>
              <a:ext cx="19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E/1</a:t>
              </a:r>
              <a:endParaRPr kumimoji="0" lang="en-US" altLang="tr-TR" b="1">
                <a:solidFill>
                  <a:srgbClr val="00FF00"/>
                </a:solidFill>
              </a:endParaRPr>
            </a:p>
          </p:txBody>
        </p:sp>
        <p:sp>
          <p:nvSpPr>
            <p:cNvPr id="189586" name="Freeform 25"/>
            <p:cNvSpPr>
              <a:spLocks/>
            </p:cNvSpPr>
            <p:nvPr/>
          </p:nvSpPr>
          <p:spPr bwMode="auto">
            <a:xfrm>
              <a:off x="4654" y="1370"/>
              <a:ext cx="560" cy="462"/>
            </a:xfrm>
            <a:custGeom>
              <a:avLst/>
              <a:gdLst>
                <a:gd name="T0" fmla="*/ 555 w 560"/>
                <a:gd name="T1" fmla="*/ 23 h 462"/>
                <a:gd name="T2" fmla="*/ 558 w 560"/>
                <a:gd name="T3" fmla="*/ 21 h 462"/>
                <a:gd name="T4" fmla="*/ 559 w 560"/>
                <a:gd name="T5" fmla="*/ 18 h 462"/>
                <a:gd name="T6" fmla="*/ 560 w 560"/>
                <a:gd name="T7" fmla="*/ 14 h 462"/>
                <a:gd name="T8" fmla="*/ 560 w 560"/>
                <a:gd name="T9" fmla="*/ 11 h 462"/>
                <a:gd name="T10" fmla="*/ 558 w 560"/>
                <a:gd name="T11" fmla="*/ 6 h 462"/>
                <a:gd name="T12" fmla="*/ 555 w 560"/>
                <a:gd name="T13" fmla="*/ 3 h 462"/>
                <a:gd name="T14" fmla="*/ 553 w 560"/>
                <a:gd name="T15" fmla="*/ 2 h 462"/>
                <a:gd name="T16" fmla="*/ 549 w 560"/>
                <a:gd name="T17" fmla="*/ 0 h 462"/>
                <a:gd name="T18" fmla="*/ 545 w 560"/>
                <a:gd name="T19" fmla="*/ 0 h 462"/>
                <a:gd name="T20" fmla="*/ 540 w 560"/>
                <a:gd name="T21" fmla="*/ 3 h 462"/>
                <a:gd name="T22" fmla="*/ 5 w 560"/>
                <a:gd name="T23" fmla="*/ 439 h 462"/>
                <a:gd name="T24" fmla="*/ 2 w 560"/>
                <a:gd name="T25" fmla="*/ 442 h 462"/>
                <a:gd name="T26" fmla="*/ 1 w 560"/>
                <a:gd name="T27" fmla="*/ 444 h 462"/>
                <a:gd name="T28" fmla="*/ 0 w 560"/>
                <a:gd name="T29" fmla="*/ 448 h 462"/>
                <a:gd name="T30" fmla="*/ 0 w 560"/>
                <a:gd name="T31" fmla="*/ 452 h 462"/>
                <a:gd name="T32" fmla="*/ 2 w 560"/>
                <a:gd name="T33" fmla="*/ 457 h 462"/>
                <a:gd name="T34" fmla="*/ 5 w 560"/>
                <a:gd name="T35" fmla="*/ 460 h 462"/>
                <a:gd name="T36" fmla="*/ 8 w 560"/>
                <a:gd name="T37" fmla="*/ 461 h 462"/>
                <a:gd name="T38" fmla="*/ 11 w 560"/>
                <a:gd name="T39" fmla="*/ 462 h 462"/>
                <a:gd name="T40" fmla="*/ 15 w 560"/>
                <a:gd name="T41" fmla="*/ 462 h 462"/>
                <a:gd name="T42" fmla="*/ 20 w 560"/>
                <a:gd name="T43" fmla="*/ 460 h 462"/>
                <a:gd name="T44" fmla="*/ 555 w 560"/>
                <a:gd name="T45" fmla="*/ 23 h 4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60" h="462">
                  <a:moveTo>
                    <a:pt x="555" y="23"/>
                  </a:moveTo>
                  <a:lnTo>
                    <a:pt x="558" y="21"/>
                  </a:lnTo>
                  <a:lnTo>
                    <a:pt x="559" y="18"/>
                  </a:lnTo>
                  <a:lnTo>
                    <a:pt x="560" y="14"/>
                  </a:lnTo>
                  <a:lnTo>
                    <a:pt x="560" y="11"/>
                  </a:lnTo>
                  <a:lnTo>
                    <a:pt x="558" y="6"/>
                  </a:lnTo>
                  <a:lnTo>
                    <a:pt x="555" y="3"/>
                  </a:lnTo>
                  <a:lnTo>
                    <a:pt x="553" y="2"/>
                  </a:lnTo>
                  <a:lnTo>
                    <a:pt x="549" y="0"/>
                  </a:lnTo>
                  <a:lnTo>
                    <a:pt x="545" y="0"/>
                  </a:lnTo>
                  <a:lnTo>
                    <a:pt x="540" y="3"/>
                  </a:lnTo>
                  <a:lnTo>
                    <a:pt x="5" y="439"/>
                  </a:lnTo>
                  <a:lnTo>
                    <a:pt x="2" y="442"/>
                  </a:lnTo>
                  <a:lnTo>
                    <a:pt x="1" y="444"/>
                  </a:lnTo>
                  <a:lnTo>
                    <a:pt x="0" y="448"/>
                  </a:lnTo>
                  <a:lnTo>
                    <a:pt x="0" y="452"/>
                  </a:lnTo>
                  <a:lnTo>
                    <a:pt x="2" y="457"/>
                  </a:lnTo>
                  <a:lnTo>
                    <a:pt x="5" y="460"/>
                  </a:lnTo>
                  <a:lnTo>
                    <a:pt x="8" y="461"/>
                  </a:lnTo>
                  <a:lnTo>
                    <a:pt x="11" y="462"/>
                  </a:lnTo>
                  <a:lnTo>
                    <a:pt x="15" y="462"/>
                  </a:lnTo>
                  <a:lnTo>
                    <a:pt x="20" y="460"/>
                  </a:lnTo>
                  <a:lnTo>
                    <a:pt x="55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87" name="Freeform 26"/>
            <p:cNvSpPr>
              <a:spLocks/>
            </p:cNvSpPr>
            <p:nvPr/>
          </p:nvSpPr>
          <p:spPr bwMode="auto">
            <a:xfrm>
              <a:off x="4519" y="1418"/>
              <a:ext cx="121" cy="361"/>
            </a:xfrm>
            <a:custGeom>
              <a:avLst/>
              <a:gdLst>
                <a:gd name="T0" fmla="*/ 0 w 121"/>
                <a:gd name="T1" fmla="*/ 344 h 361"/>
                <a:gd name="T2" fmla="*/ 0 w 121"/>
                <a:gd name="T3" fmla="*/ 350 h 361"/>
                <a:gd name="T4" fmla="*/ 1 w 121"/>
                <a:gd name="T5" fmla="*/ 354 h 361"/>
                <a:gd name="T6" fmla="*/ 6 w 121"/>
                <a:gd name="T7" fmla="*/ 359 h 361"/>
                <a:gd name="T8" fmla="*/ 9 w 121"/>
                <a:gd name="T9" fmla="*/ 361 h 361"/>
                <a:gd name="T10" fmla="*/ 15 w 121"/>
                <a:gd name="T11" fmla="*/ 361 h 361"/>
                <a:gd name="T12" fmla="*/ 19 w 121"/>
                <a:gd name="T13" fmla="*/ 359 h 361"/>
                <a:gd name="T14" fmla="*/ 24 w 121"/>
                <a:gd name="T15" fmla="*/ 354 h 361"/>
                <a:gd name="T16" fmla="*/ 25 w 121"/>
                <a:gd name="T17" fmla="*/ 352 h 361"/>
                <a:gd name="T18" fmla="*/ 121 w 121"/>
                <a:gd name="T19" fmla="*/ 16 h 361"/>
                <a:gd name="T20" fmla="*/ 121 w 121"/>
                <a:gd name="T21" fmla="*/ 10 h 361"/>
                <a:gd name="T22" fmla="*/ 120 w 121"/>
                <a:gd name="T23" fmla="*/ 6 h 361"/>
                <a:gd name="T24" fmla="*/ 114 w 121"/>
                <a:gd name="T25" fmla="*/ 1 h 361"/>
                <a:gd name="T26" fmla="*/ 112 w 121"/>
                <a:gd name="T27" fmla="*/ 0 h 361"/>
                <a:gd name="T28" fmla="*/ 106 w 121"/>
                <a:gd name="T29" fmla="*/ 0 h 361"/>
                <a:gd name="T30" fmla="*/ 102 w 121"/>
                <a:gd name="T31" fmla="*/ 1 h 361"/>
                <a:gd name="T32" fmla="*/ 97 w 121"/>
                <a:gd name="T33" fmla="*/ 6 h 361"/>
                <a:gd name="T34" fmla="*/ 95 w 121"/>
                <a:gd name="T35" fmla="*/ 9 h 361"/>
                <a:gd name="T36" fmla="*/ 0 w 121"/>
                <a:gd name="T37" fmla="*/ 344 h 3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361">
                  <a:moveTo>
                    <a:pt x="0" y="344"/>
                  </a:moveTo>
                  <a:lnTo>
                    <a:pt x="0" y="350"/>
                  </a:lnTo>
                  <a:lnTo>
                    <a:pt x="1" y="354"/>
                  </a:lnTo>
                  <a:lnTo>
                    <a:pt x="6" y="359"/>
                  </a:lnTo>
                  <a:lnTo>
                    <a:pt x="9" y="361"/>
                  </a:lnTo>
                  <a:lnTo>
                    <a:pt x="15" y="361"/>
                  </a:lnTo>
                  <a:lnTo>
                    <a:pt x="19" y="359"/>
                  </a:lnTo>
                  <a:lnTo>
                    <a:pt x="24" y="354"/>
                  </a:lnTo>
                  <a:lnTo>
                    <a:pt x="25" y="352"/>
                  </a:lnTo>
                  <a:lnTo>
                    <a:pt x="121" y="16"/>
                  </a:lnTo>
                  <a:lnTo>
                    <a:pt x="121" y="10"/>
                  </a:lnTo>
                  <a:lnTo>
                    <a:pt x="120" y="6"/>
                  </a:lnTo>
                  <a:lnTo>
                    <a:pt x="114" y="1"/>
                  </a:lnTo>
                  <a:lnTo>
                    <a:pt x="112" y="0"/>
                  </a:lnTo>
                  <a:lnTo>
                    <a:pt x="106" y="0"/>
                  </a:lnTo>
                  <a:lnTo>
                    <a:pt x="102" y="1"/>
                  </a:lnTo>
                  <a:lnTo>
                    <a:pt x="97" y="6"/>
                  </a:lnTo>
                  <a:lnTo>
                    <a:pt x="95" y="9"/>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88" name="Freeform 27"/>
            <p:cNvSpPr>
              <a:spLocks/>
            </p:cNvSpPr>
            <p:nvPr/>
          </p:nvSpPr>
          <p:spPr bwMode="auto">
            <a:xfrm>
              <a:off x="3436" y="1437"/>
              <a:ext cx="952" cy="566"/>
            </a:xfrm>
            <a:custGeom>
              <a:avLst/>
              <a:gdLst>
                <a:gd name="T0" fmla="*/ 947 w 952"/>
                <a:gd name="T1" fmla="*/ 520 h 566"/>
                <a:gd name="T2" fmla="*/ 952 w 952"/>
                <a:gd name="T3" fmla="*/ 513 h 566"/>
                <a:gd name="T4" fmla="*/ 951 w 952"/>
                <a:gd name="T5" fmla="*/ 506 h 566"/>
                <a:gd name="T6" fmla="*/ 947 w 952"/>
                <a:gd name="T7" fmla="*/ 500 h 566"/>
                <a:gd name="T8" fmla="*/ 938 w 952"/>
                <a:gd name="T9" fmla="*/ 497 h 566"/>
                <a:gd name="T10" fmla="*/ 936 w 952"/>
                <a:gd name="T11" fmla="*/ 497 h 566"/>
                <a:gd name="T12" fmla="*/ 900 w 952"/>
                <a:gd name="T13" fmla="*/ 510 h 566"/>
                <a:gd name="T14" fmla="*/ 866 w 952"/>
                <a:gd name="T15" fmla="*/ 518 h 566"/>
                <a:gd name="T16" fmla="*/ 834 w 952"/>
                <a:gd name="T17" fmla="*/ 527 h 566"/>
                <a:gd name="T18" fmla="*/ 799 w 952"/>
                <a:gd name="T19" fmla="*/ 533 h 566"/>
                <a:gd name="T20" fmla="*/ 767 w 952"/>
                <a:gd name="T21" fmla="*/ 537 h 566"/>
                <a:gd name="T22" fmla="*/ 735 w 952"/>
                <a:gd name="T23" fmla="*/ 541 h 566"/>
                <a:gd name="T24" fmla="*/ 656 w 952"/>
                <a:gd name="T25" fmla="*/ 539 h 566"/>
                <a:gd name="T26" fmla="*/ 624 w 952"/>
                <a:gd name="T27" fmla="*/ 537 h 566"/>
                <a:gd name="T28" fmla="*/ 594 w 952"/>
                <a:gd name="T29" fmla="*/ 532 h 566"/>
                <a:gd name="T30" fmla="*/ 549 w 952"/>
                <a:gd name="T31" fmla="*/ 521 h 566"/>
                <a:gd name="T32" fmla="*/ 520 w 952"/>
                <a:gd name="T33" fmla="*/ 513 h 566"/>
                <a:gd name="T34" fmla="*/ 476 w 952"/>
                <a:gd name="T35" fmla="*/ 496 h 566"/>
                <a:gd name="T36" fmla="*/ 447 w 952"/>
                <a:gd name="T37" fmla="*/ 482 h 566"/>
                <a:gd name="T38" fmla="*/ 434 w 952"/>
                <a:gd name="T39" fmla="*/ 476 h 566"/>
                <a:gd name="T40" fmla="*/ 391 w 952"/>
                <a:gd name="T41" fmla="*/ 449 h 566"/>
                <a:gd name="T42" fmla="*/ 349 w 952"/>
                <a:gd name="T43" fmla="*/ 421 h 566"/>
                <a:gd name="T44" fmla="*/ 295 w 952"/>
                <a:gd name="T45" fmla="*/ 377 h 566"/>
                <a:gd name="T46" fmla="*/ 268 w 952"/>
                <a:gd name="T47" fmla="*/ 352 h 566"/>
                <a:gd name="T48" fmla="*/ 243 w 952"/>
                <a:gd name="T49" fmla="*/ 325 h 566"/>
                <a:gd name="T50" fmla="*/ 217 w 952"/>
                <a:gd name="T51" fmla="*/ 297 h 566"/>
                <a:gd name="T52" fmla="*/ 166 w 952"/>
                <a:gd name="T53" fmla="*/ 236 h 566"/>
                <a:gd name="T54" fmla="*/ 129 w 952"/>
                <a:gd name="T55" fmla="*/ 183 h 566"/>
                <a:gd name="T56" fmla="*/ 105 w 952"/>
                <a:gd name="T57" fmla="*/ 149 h 566"/>
                <a:gd name="T58" fmla="*/ 59 w 952"/>
                <a:gd name="T59" fmla="*/ 70 h 566"/>
                <a:gd name="T60" fmla="*/ 36 w 952"/>
                <a:gd name="T61" fmla="*/ 28 h 566"/>
                <a:gd name="T62" fmla="*/ 22 w 952"/>
                <a:gd name="T63" fmla="*/ 4 h 566"/>
                <a:gd name="T64" fmla="*/ 17 w 952"/>
                <a:gd name="T65" fmla="*/ 0 h 566"/>
                <a:gd name="T66" fmla="*/ 7 w 952"/>
                <a:gd name="T67" fmla="*/ 1 h 566"/>
                <a:gd name="T68" fmla="*/ 3 w 952"/>
                <a:gd name="T69" fmla="*/ 6 h 566"/>
                <a:gd name="T70" fmla="*/ 0 w 952"/>
                <a:gd name="T71" fmla="*/ 15 h 566"/>
                <a:gd name="T72" fmla="*/ 13 w 952"/>
                <a:gd name="T73" fmla="*/ 41 h 566"/>
                <a:gd name="T74" fmla="*/ 36 w 952"/>
                <a:gd name="T75" fmla="*/ 83 h 566"/>
                <a:gd name="T76" fmla="*/ 73 w 952"/>
                <a:gd name="T77" fmla="*/ 143 h 566"/>
                <a:gd name="T78" fmla="*/ 97 w 952"/>
                <a:gd name="T79" fmla="*/ 181 h 566"/>
                <a:gd name="T80" fmla="*/ 134 w 952"/>
                <a:gd name="T81" fmla="*/ 234 h 566"/>
                <a:gd name="T82" fmla="*/ 159 w 952"/>
                <a:gd name="T83" fmla="*/ 268 h 566"/>
                <a:gd name="T84" fmla="*/ 211 w 952"/>
                <a:gd name="T85" fmla="*/ 329 h 566"/>
                <a:gd name="T86" fmla="*/ 238 w 952"/>
                <a:gd name="T87" fmla="*/ 357 h 566"/>
                <a:gd name="T88" fmla="*/ 264 w 952"/>
                <a:gd name="T89" fmla="*/ 382 h 566"/>
                <a:gd name="T90" fmla="*/ 321 w 952"/>
                <a:gd name="T91" fmla="*/ 431 h 566"/>
                <a:gd name="T92" fmla="*/ 363 w 952"/>
                <a:gd name="T93" fmla="*/ 462 h 566"/>
                <a:gd name="T94" fmla="*/ 406 w 952"/>
                <a:gd name="T95" fmla="*/ 490 h 566"/>
                <a:gd name="T96" fmla="*/ 423 w 952"/>
                <a:gd name="T97" fmla="*/ 499 h 566"/>
                <a:gd name="T98" fmla="*/ 451 w 952"/>
                <a:gd name="T99" fmla="*/ 513 h 566"/>
                <a:gd name="T100" fmla="*/ 480 w 952"/>
                <a:gd name="T101" fmla="*/ 525 h 566"/>
                <a:gd name="T102" fmla="*/ 526 w 952"/>
                <a:gd name="T103" fmla="*/ 541 h 566"/>
                <a:gd name="T104" fmla="*/ 573 w 952"/>
                <a:gd name="T105" fmla="*/ 555 h 566"/>
                <a:gd name="T106" fmla="*/ 605 w 952"/>
                <a:gd name="T107" fmla="*/ 560 h 566"/>
                <a:gd name="T108" fmla="*/ 637 w 952"/>
                <a:gd name="T109" fmla="*/ 564 h 566"/>
                <a:gd name="T110" fmla="*/ 670 w 952"/>
                <a:gd name="T111" fmla="*/ 566 h 566"/>
                <a:gd name="T112" fmla="*/ 753 w 952"/>
                <a:gd name="T113" fmla="*/ 565 h 566"/>
                <a:gd name="T114" fmla="*/ 787 w 952"/>
                <a:gd name="T115" fmla="*/ 561 h 566"/>
                <a:gd name="T116" fmla="*/ 821 w 952"/>
                <a:gd name="T117" fmla="*/ 555 h 566"/>
                <a:gd name="T118" fmla="*/ 857 w 952"/>
                <a:gd name="T119" fmla="*/ 548 h 566"/>
                <a:gd name="T120" fmla="*/ 891 w 952"/>
                <a:gd name="T121" fmla="*/ 539 h 566"/>
                <a:gd name="T122" fmla="*/ 926 w 952"/>
                <a:gd name="T123" fmla="*/ 528 h 566"/>
                <a:gd name="T124" fmla="*/ 943 w 952"/>
                <a:gd name="T125" fmla="*/ 521 h 5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2" h="566">
                  <a:moveTo>
                    <a:pt x="943" y="521"/>
                  </a:moveTo>
                  <a:lnTo>
                    <a:pt x="947" y="520"/>
                  </a:lnTo>
                  <a:lnTo>
                    <a:pt x="950" y="518"/>
                  </a:lnTo>
                  <a:lnTo>
                    <a:pt x="952" y="513"/>
                  </a:lnTo>
                  <a:lnTo>
                    <a:pt x="952" y="509"/>
                  </a:lnTo>
                  <a:lnTo>
                    <a:pt x="951" y="506"/>
                  </a:lnTo>
                  <a:lnTo>
                    <a:pt x="950" y="502"/>
                  </a:lnTo>
                  <a:lnTo>
                    <a:pt x="947" y="500"/>
                  </a:lnTo>
                  <a:lnTo>
                    <a:pt x="942" y="497"/>
                  </a:lnTo>
                  <a:lnTo>
                    <a:pt x="938" y="497"/>
                  </a:lnTo>
                  <a:lnTo>
                    <a:pt x="936" y="499"/>
                  </a:lnTo>
                  <a:lnTo>
                    <a:pt x="936" y="497"/>
                  </a:lnTo>
                  <a:lnTo>
                    <a:pt x="918" y="502"/>
                  </a:lnTo>
                  <a:lnTo>
                    <a:pt x="900" y="510"/>
                  </a:lnTo>
                  <a:lnTo>
                    <a:pt x="884" y="514"/>
                  </a:lnTo>
                  <a:lnTo>
                    <a:pt x="866" y="518"/>
                  </a:lnTo>
                  <a:lnTo>
                    <a:pt x="849" y="523"/>
                  </a:lnTo>
                  <a:lnTo>
                    <a:pt x="834" y="527"/>
                  </a:lnTo>
                  <a:lnTo>
                    <a:pt x="816" y="529"/>
                  </a:lnTo>
                  <a:lnTo>
                    <a:pt x="799" y="533"/>
                  </a:lnTo>
                  <a:lnTo>
                    <a:pt x="784" y="536"/>
                  </a:lnTo>
                  <a:lnTo>
                    <a:pt x="767" y="537"/>
                  </a:lnTo>
                  <a:lnTo>
                    <a:pt x="751" y="539"/>
                  </a:lnTo>
                  <a:lnTo>
                    <a:pt x="735" y="541"/>
                  </a:lnTo>
                  <a:lnTo>
                    <a:pt x="670" y="541"/>
                  </a:lnTo>
                  <a:lnTo>
                    <a:pt x="656" y="539"/>
                  </a:lnTo>
                  <a:lnTo>
                    <a:pt x="640" y="538"/>
                  </a:lnTo>
                  <a:lnTo>
                    <a:pt x="624" y="537"/>
                  </a:lnTo>
                  <a:lnTo>
                    <a:pt x="610" y="534"/>
                  </a:lnTo>
                  <a:lnTo>
                    <a:pt x="594" y="532"/>
                  </a:lnTo>
                  <a:lnTo>
                    <a:pt x="578" y="529"/>
                  </a:lnTo>
                  <a:lnTo>
                    <a:pt x="549" y="521"/>
                  </a:lnTo>
                  <a:lnTo>
                    <a:pt x="534" y="518"/>
                  </a:lnTo>
                  <a:lnTo>
                    <a:pt x="520" y="513"/>
                  </a:lnTo>
                  <a:lnTo>
                    <a:pt x="490" y="502"/>
                  </a:lnTo>
                  <a:lnTo>
                    <a:pt x="476" y="496"/>
                  </a:lnTo>
                  <a:lnTo>
                    <a:pt x="461" y="490"/>
                  </a:lnTo>
                  <a:lnTo>
                    <a:pt x="447" y="482"/>
                  </a:lnTo>
                  <a:lnTo>
                    <a:pt x="433" y="476"/>
                  </a:lnTo>
                  <a:lnTo>
                    <a:pt x="434" y="476"/>
                  </a:lnTo>
                  <a:lnTo>
                    <a:pt x="419" y="467"/>
                  </a:lnTo>
                  <a:lnTo>
                    <a:pt x="391" y="449"/>
                  </a:lnTo>
                  <a:lnTo>
                    <a:pt x="376" y="441"/>
                  </a:lnTo>
                  <a:lnTo>
                    <a:pt x="349" y="421"/>
                  </a:lnTo>
                  <a:lnTo>
                    <a:pt x="336" y="410"/>
                  </a:lnTo>
                  <a:lnTo>
                    <a:pt x="295" y="377"/>
                  </a:lnTo>
                  <a:lnTo>
                    <a:pt x="282" y="365"/>
                  </a:lnTo>
                  <a:lnTo>
                    <a:pt x="268" y="352"/>
                  </a:lnTo>
                  <a:lnTo>
                    <a:pt x="256" y="339"/>
                  </a:lnTo>
                  <a:lnTo>
                    <a:pt x="243" y="325"/>
                  </a:lnTo>
                  <a:lnTo>
                    <a:pt x="229" y="311"/>
                  </a:lnTo>
                  <a:lnTo>
                    <a:pt x="217" y="297"/>
                  </a:lnTo>
                  <a:lnTo>
                    <a:pt x="179" y="252"/>
                  </a:lnTo>
                  <a:lnTo>
                    <a:pt x="166" y="236"/>
                  </a:lnTo>
                  <a:lnTo>
                    <a:pt x="155" y="219"/>
                  </a:lnTo>
                  <a:lnTo>
                    <a:pt x="129" y="183"/>
                  </a:lnTo>
                  <a:lnTo>
                    <a:pt x="118" y="166"/>
                  </a:lnTo>
                  <a:lnTo>
                    <a:pt x="105" y="149"/>
                  </a:lnTo>
                  <a:lnTo>
                    <a:pt x="82" y="111"/>
                  </a:lnTo>
                  <a:lnTo>
                    <a:pt x="59" y="70"/>
                  </a:lnTo>
                  <a:lnTo>
                    <a:pt x="48" y="48"/>
                  </a:lnTo>
                  <a:lnTo>
                    <a:pt x="36" y="28"/>
                  </a:lnTo>
                  <a:lnTo>
                    <a:pt x="25" y="6"/>
                  </a:lnTo>
                  <a:lnTo>
                    <a:pt x="22" y="4"/>
                  </a:lnTo>
                  <a:lnTo>
                    <a:pt x="19" y="2"/>
                  </a:lnTo>
                  <a:lnTo>
                    <a:pt x="17" y="0"/>
                  </a:lnTo>
                  <a:lnTo>
                    <a:pt x="11" y="0"/>
                  </a:lnTo>
                  <a:lnTo>
                    <a:pt x="7" y="1"/>
                  </a:lnTo>
                  <a:lnTo>
                    <a:pt x="4" y="4"/>
                  </a:lnTo>
                  <a:lnTo>
                    <a:pt x="3" y="6"/>
                  </a:lnTo>
                  <a:lnTo>
                    <a:pt x="0" y="9"/>
                  </a:lnTo>
                  <a:lnTo>
                    <a:pt x="0" y="15"/>
                  </a:lnTo>
                  <a:lnTo>
                    <a:pt x="2" y="19"/>
                  </a:lnTo>
                  <a:lnTo>
                    <a:pt x="13" y="41"/>
                  </a:lnTo>
                  <a:lnTo>
                    <a:pt x="25" y="61"/>
                  </a:lnTo>
                  <a:lnTo>
                    <a:pt x="36" y="83"/>
                  </a:lnTo>
                  <a:lnTo>
                    <a:pt x="59" y="123"/>
                  </a:lnTo>
                  <a:lnTo>
                    <a:pt x="73" y="143"/>
                  </a:lnTo>
                  <a:lnTo>
                    <a:pt x="85" y="162"/>
                  </a:lnTo>
                  <a:lnTo>
                    <a:pt x="97" y="181"/>
                  </a:lnTo>
                  <a:lnTo>
                    <a:pt x="109" y="199"/>
                  </a:lnTo>
                  <a:lnTo>
                    <a:pt x="134" y="234"/>
                  </a:lnTo>
                  <a:lnTo>
                    <a:pt x="146" y="251"/>
                  </a:lnTo>
                  <a:lnTo>
                    <a:pt x="159" y="268"/>
                  </a:lnTo>
                  <a:lnTo>
                    <a:pt x="197" y="315"/>
                  </a:lnTo>
                  <a:lnTo>
                    <a:pt x="211" y="329"/>
                  </a:lnTo>
                  <a:lnTo>
                    <a:pt x="225" y="343"/>
                  </a:lnTo>
                  <a:lnTo>
                    <a:pt x="238" y="357"/>
                  </a:lnTo>
                  <a:lnTo>
                    <a:pt x="250" y="370"/>
                  </a:lnTo>
                  <a:lnTo>
                    <a:pt x="264" y="382"/>
                  </a:lnTo>
                  <a:lnTo>
                    <a:pt x="277" y="395"/>
                  </a:lnTo>
                  <a:lnTo>
                    <a:pt x="321" y="431"/>
                  </a:lnTo>
                  <a:lnTo>
                    <a:pt x="333" y="441"/>
                  </a:lnTo>
                  <a:lnTo>
                    <a:pt x="363" y="462"/>
                  </a:lnTo>
                  <a:lnTo>
                    <a:pt x="378" y="472"/>
                  </a:lnTo>
                  <a:lnTo>
                    <a:pt x="406" y="490"/>
                  </a:lnTo>
                  <a:lnTo>
                    <a:pt x="421" y="499"/>
                  </a:lnTo>
                  <a:lnTo>
                    <a:pt x="423" y="499"/>
                  </a:lnTo>
                  <a:lnTo>
                    <a:pt x="437" y="505"/>
                  </a:lnTo>
                  <a:lnTo>
                    <a:pt x="451" y="513"/>
                  </a:lnTo>
                  <a:lnTo>
                    <a:pt x="466" y="519"/>
                  </a:lnTo>
                  <a:lnTo>
                    <a:pt x="480" y="525"/>
                  </a:lnTo>
                  <a:lnTo>
                    <a:pt x="512" y="536"/>
                  </a:lnTo>
                  <a:lnTo>
                    <a:pt x="526" y="541"/>
                  </a:lnTo>
                  <a:lnTo>
                    <a:pt x="541" y="547"/>
                  </a:lnTo>
                  <a:lnTo>
                    <a:pt x="573" y="555"/>
                  </a:lnTo>
                  <a:lnTo>
                    <a:pt x="589" y="557"/>
                  </a:lnTo>
                  <a:lnTo>
                    <a:pt x="605" y="560"/>
                  </a:lnTo>
                  <a:lnTo>
                    <a:pt x="622" y="562"/>
                  </a:lnTo>
                  <a:lnTo>
                    <a:pt x="637" y="564"/>
                  </a:lnTo>
                  <a:lnTo>
                    <a:pt x="654" y="565"/>
                  </a:lnTo>
                  <a:lnTo>
                    <a:pt x="670" y="566"/>
                  </a:lnTo>
                  <a:lnTo>
                    <a:pt x="735" y="566"/>
                  </a:lnTo>
                  <a:lnTo>
                    <a:pt x="753" y="565"/>
                  </a:lnTo>
                  <a:lnTo>
                    <a:pt x="770" y="562"/>
                  </a:lnTo>
                  <a:lnTo>
                    <a:pt x="787" y="561"/>
                  </a:lnTo>
                  <a:lnTo>
                    <a:pt x="804" y="558"/>
                  </a:lnTo>
                  <a:lnTo>
                    <a:pt x="821" y="555"/>
                  </a:lnTo>
                  <a:lnTo>
                    <a:pt x="839" y="552"/>
                  </a:lnTo>
                  <a:lnTo>
                    <a:pt x="857" y="548"/>
                  </a:lnTo>
                  <a:lnTo>
                    <a:pt x="873" y="543"/>
                  </a:lnTo>
                  <a:lnTo>
                    <a:pt x="891" y="539"/>
                  </a:lnTo>
                  <a:lnTo>
                    <a:pt x="908" y="533"/>
                  </a:lnTo>
                  <a:lnTo>
                    <a:pt x="926" y="528"/>
                  </a:lnTo>
                  <a:lnTo>
                    <a:pt x="943" y="523"/>
                  </a:lnTo>
                  <a:lnTo>
                    <a:pt x="943"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89" name="Rectangle 28"/>
            <p:cNvSpPr>
              <a:spLocks noChangeArrowheads="1"/>
            </p:cNvSpPr>
            <p:nvPr/>
          </p:nvSpPr>
          <p:spPr bwMode="auto">
            <a:xfrm>
              <a:off x="3527" y="864"/>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0</a:t>
              </a:r>
              <a:endParaRPr kumimoji="0" lang="en-US" altLang="tr-TR" b="1">
                <a:solidFill>
                  <a:srgbClr val="00FF00"/>
                </a:solidFill>
              </a:endParaRPr>
            </a:p>
          </p:txBody>
        </p:sp>
        <p:sp>
          <p:nvSpPr>
            <p:cNvPr id="189590" name="Rectangle 29"/>
            <p:cNvSpPr>
              <a:spLocks noChangeArrowheads="1"/>
            </p:cNvSpPr>
            <p:nvPr/>
          </p:nvSpPr>
          <p:spPr bwMode="auto">
            <a:xfrm>
              <a:off x="4914" y="1103"/>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0</a:t>
              </a:r>
              <a:endParaRPr kumimoji="0" lang="en-US" altLang="tr-TR" b="1">
                <a:solidFill>
                  <a:srgbClr val="00FF00"/>
                </a:solidFill>
              </a:endParaRPr>
            </a:p>
          </p:txBody>
        </p:sp>
        <p:sp>
          <p:nvSpPr>
            <p:cNvPr id="189591" name="Rectangle 30"/>
            <p:cNvSpPr>
              <a:spLocks noChangeArrowheads="1"/>
            </p:cNvSpPr>
            <p:nvPr/>
          </p:nvSpPr>
          <p:spPr bwMode="auto">
            <a:xfrm>
              <a:off x="4077" y="1821"/>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0</a:t>
              </a:r>
              <a:endParaRPr kumimoji="0" lang="en-US" altLang="tr-TR" b="1">
                <a:solidFill>
                  <a:srgbClr val="00FF00"/>
                </a:solidFill>
              </a:endParaRPr>
            </a:p>
          </p:txBody>
        </p:sp>
        <p:sp>
          <p:nvSpPr>
            <p:cNvPr id="189592" name="Rectangle 31"/>
            <p:cNvSpPr>
              <a:spLocks noChangeArrowheads="1"/>
            </p:cNvSpPr>
            <p:nvPr/>
          </p:nvSpPr>
          <p:spPr bwMode="auto">
            <a:xfrm>
              <a:off x="4293" y="1151"/>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1</a:t>
              </a:r>
              <a:endParaRPr kumimoji="0" lang="en-US" altLang="tr-TR" b="1">
                <a:solidFill>
                  <a:srgbClr val="00FF00"/>
                </a:solidFill>
              </a:endParaRPr>
            </a:p>
          </p:txBody>
        </p:sp>
        <p:sp>
          <p:nvSpPr>
            <p:cNvPr id="189593" name="Rectangle 32"/>
            <p:cNvSpPr>
              <a:spLocks noChangeArrowheads="1"/>
            </p:cNvSpPr>
            <p:nvPr/>
          </p:nvSpPr>
          <p:spPr bwMode="auto">
            <a:xfrm>
              <a:off x="3694" y="1151"/>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1</a:t>
              </a:r>
              <a:endParaRPr kumimoji="0" lang="en-US" altLang="tr-TR" b="1">
                <a:solidFill>
                  <a:srgbClr val="00FF00"/>
                </a:solidFill>
              </a:endParaRPr>
            </a:p>
          </p:txBody>
        </p:sp>
        <p:sp>
          <p:nvSpPr>
            <p:cNvPr id="189594" name="Rectangle 33"/>
            <p:cNvSpPr>
              <a:spLocks noChangeArrowheads="1"/>
            </p:cNvSpPr>
            <p:nvPr/>
          </p:nvSpPr>
          <p:spPr bwMode="auto">
            <a:xfrm>
              <a:off x="4794" y="864"/>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1</a:t>
              </a:r>
              <a:endParaRPr kumimoji="0" lang="en-US" altLang="tr-TR" b="1">
                <a:solidFill>
                  <a:srgbClr val="00FF00"/>
                </a:solidFill>
              </a:endParaRPr>
            </a:p>
          </p:txBody>
        </p:sp>
        <p:sp>
          <p:nvSpPr>
            <p:cNvPr id="189595" name="Rectangle 34"/>
            <p:cNvSpPr>
              <a:spLocks noChangeArrowheads="1"/>
            </p:cNvSpPr>
            <p:nvPr/>
          </p:nvSpPr>
          <p:spPr bwMode="auto">
            <a:xfrm>
              <a:off x="4939" y="1605"/>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1</a:t>
              </a:r>
              <a:endParaRPr kumimoji="0" lang="en-US" altLang="tr-TR" b="1">
                <a:solidFill>
                  <a:srgbClr val="00FF00"/>
                </a:solidFill>
              </a:endParaRPr>
            </a:p>
          </p:txBody>
        </p:sp>
        <p:sp>
          <p:nvSpPr>
            <p:cNvPr id="189596" name="Rectangle 35"/>
            <p:cNvSpPr>
              <a:spLocks noChangeArrowheads="1"/>
            </p:cNvSpPr>
            <p:nvPr/>
          </p:nvSpPr>
          <p:spPr bwMode="auto">
            <a:xfrm>
              <a:off x="4436" y="1534"/>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1</a:t>
              </a:r>
              <a:endParaRPr kumimoji="0" lang="en-US" altLang="tr-TR" b="1">
                <a:solidFill>
                  <a:srgbClr val="00FF00"/>
                </a:solidFill>
              </a:endParaRPr>
            </a:p>
          </p:txBody>
        </p:sp>
        <p:sp>
          <p:nvSpPr>
            <p:cNvPr id="189597" name="Rectangle 36"/>
            <p:cNvSpPr>
              <a:spLocks noChangeArrowheads="1"/>
            </p:cNvSpPr>
            <p:nvPr/>
          </p:nvSpPr>
          <p:spPr bwMode="auto">
            <a:xfrm>
              <a:off x="3790" y="1534"/>
              <a:ext cx="7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Swiss 721 SWA" charset="0"/>
                </a:rPr>
                <a:t>0</a:t>
              </a:r>
              <a:endParaRPr kumimoji="0" lang="en-US" altLang="tr-TR" b="1">
                <a:solidFill>
                  <a:srgbClr val="00FF00"/>
                </a:solidFill>
              </a:endParaRPr>
            </a:p>
          </p:txBody>
        </p:sp>
        <p:sp>
          <p:nvSpPr>
            <p:cNvPr id="189598" name="Freeform 37"/>
            <p:cNvSpPr>
              <a:spLocks/>
            </p:cNvSpPr>
            <p:nvPr/>
          </p:nvSpPr>
          <p:spPr bwMode="auto">
            <a:xfrm>
              <a:off x="3269" y="1064"/>
              <a:ext cx="102" cy="78"/>
            </a:xfrm>
            <a:custGeom>
              <a:avLst/>
              <a:gdLst>
                <a:gd name="T0" fmla="*/ 82 w 102"/>
                <a:gd name="T1" fmla="*/ 76 h 78"/>
                <a:gd name="T2" fmla="*/ 86 w 102"/>
                <a:gd name="T3" fmla="*/ 77 h 78"/>
                <a:gd name="T4" fmla="*/ 88 w 102"/>
                <a:gd name="T5" fmla="*/ 78 h 78"/>
                <a:gd name="T6" fmla="*/ 92 w 102"/>
                <a:gd name="T7" fmla="*/ 78 h 78"/>
                <a:gd name="T8" fmla="*/ 95 w 102"/>
                <a:gd name="T9" fmla="*/ 77 h 78"/>
                <a:gd name="T10" fmla="*/ 98 w 102"/>
                <a:gd name="T11" fmla="*/ 76 h 78"/>
                <a:gd name="T12" fmla="*/ 100 w 102"/>
                <a:gd name="T13" fmla="*/ 73 h 78"/>
                <a:gd name="T14" fmla="*/ 101 w 102"/>
                <a:gd name="T15" fmla="*/ 69 h 78"/>
                <a:gd name="T16" fmla="*/ 102 w 102"/>
                <a:gd name="T17" fmla="*/ 67 h 78"/>
                <a:gd name="T18" fmla="*/ 102 w 102"/>
                <a:gd name="T19" fmla="*/ 63 h 78"/>
                <a:gd name="T20" fmla="*/ 101 w 102"/>
                <a:gd name="T21" fmla="*/ 60 h 78"/>
                <a:gd name="T22" fmla="*/ 100 w 102"/>
                <a:gd name="T23" fmla="*/ 56 h 78"/>
                <a:gd name="T24" fmla="*/ 97 w 102"/>
                <a:gd name="T25" fmla="*/ 55 h 78"/>
                <a:gd name="T26" fmla="*/ 21 w 102"/>
                <a:gd name="T27" fmla="*/ 3 h 78"/>
                <a:gd name="T28" fmla="*/ 17 w 102"/>
                <a:gd name="T29" fmla="*/ 2 h 78"/>
                <a:gd name="T30" fmla="*/ 14 w 102"/>
                <a:gd name="T31" fmla="*/ 0 h 78"/>
                <a:gd name="T32" fmla="*/ 10 w 102"/>
                <a:gd name="T33" fmla="*/ 0 h 78"/>
                <a:gd name="T34" fmla="*/ 8 w 102"/>
                <a:gd name="T35" fmla="*/ 2 h 78"/>
                <a:gd name="T36" fmla="*/ 4 w 102"/>
                <a:gd name="T37" fmla="*/ 3 h 78"/>
                <a:gd name="T38" fmla="*/ 3 w 102"/>
                <a:gd name="T39" fmla="*/ 5 h 78"/>
                <a:gd name="T40" fmla="*/ 1 w 102"/>
                <a:gd name="T41" fmla="*/ 9 h 78"/>
                <a:gd name="T42" fmla="*/ 0 w 102"/>
                <a:gd name="T43" fmla="*/ 12 h 78"/>
                <a:gd name="T44" fmla="*/ 0 w 102"/>
                <a:gd name="T45" fmla="*/ 16 h 78"/>
                <a:gd name="T46" fmla="*/ 1 w 102"/>
                <a:gd name="T47" fmla="*/ 18 h 78"/>
                <a:gd name="T48" fmla="*/ 3 w 102"/>
                <a:gd name="T49" fmla="*/ 22 h 78"/>
                <a:gd name="T50" fmla="*/ 5 w 102"/>
                <a:gd name="T51" fmla="*/ 23 h 78"/>
                <a:gd name="T52" fmla="*/ 82 w 102"/>
                <a:gd name="T53" fmla="*/ 76 h 7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2" h="78">
                  <a:moveTo>
                    <a:pt x="82" y="76"/>
                  </a:moveTo>
                  <a:lnTo>
                    <a:pt x="86" y="77"/>
                  </a:lnTo>
                  <a:lnTo>
                    <a:pt x="88" y="78"/>
                  </a:lnTo>
                  <a:lnTo>
                    <a:pt x="92" y="78"/>
                  </a:lnTo>
                  <a:lnTo>
                    <a:pt x="95" y="77"/>
                  </a:lnTo>
                  <a:lnTo>
                    <a:pt x="98" y="76"/>
                  </a:lnTo>
                  <a:lnTo>
                    <a:pt x="100" y="73"/>
                  </a:lnTo>
                  <a:lnTo>
                    <a:pt x="101" y="69"/>
                  </a:lnTo>
                  <a:lnTo>
                    <a:pt x="102" y="67"/>
                  </a:lnTo>
                  <a:lnTo>
                    <a:pt x="102" y="63"/>
                  </a:lnTo>
                  <a:lnTo>
                    <a:pt x="101" y="60"/>
                  </a:lnTo>
                  <a:lnTo>
                    <a:pt x="100" y="56"/>
                  </a:lnTo>
                  <a:lnTo>
                    <a:pt x="97" y="55"/>
                  </a:lnTo>
                  <a:lnTo>
                    <a:pt x="21" y="3"/>
                  </a:lnTo>
                  <a:lnTo>
                    <a:pt x="17" y="2"/>
                  </a:lnTo>
                  <a:lnTo>
                    <a:pt x="14" y="0"/>
                  </a:lnTo>
                  <a:lnTo>
                    <a:pt x="10" y="0"/>
                  </a:lnTo>
                  <a:lnTo>
                    <a:pt x="8" y="2"/>
                  </a:lnTo>
                  <a:lnTo>
                    <a:pt x="4" y="3"/>
                  </a:lnTo>
                  <a:lnTo>
                    <a:pt x="3" y="5"/>
                  </a:lnTo>
                  <a:lnTo>
                    <a:pt x="1" y="9"/>
                  </a:lnTo>
                  <a:lnTo>
                    <a:pt x="0" y="12"/>
                  </a:lnTo>
                  <a:lnTo>
                    <a:pt x="0" y="16"/>
                  </a:lnTo>
                  <a:lnTo>
                    <a:pt x="1" y="18"/>
                  </a:lnTo>
                  <a:lnTo>
                    <a:pt x="3" y="22"/>
                  </a:lnTo>
                  <a:lnTo>
                    <a:pt x="5" y="23"/>
                  </a:lnTo>
                  <a:lnTo>
                    <a:pt x="82"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599" name="Freeform 38"/>
            <p:cNvSpPr>
              <a:spLocks/>
            </p:cNvSpPr>
            <p:nvPr/>
          </p:nvSpPr>
          <p:spPr bwMode="auto">
            <a:xfrm>
              <a:off x="3334" y="1021"/>
              <a:ext cx="55" cy="121"/>
            </a:xfrm>
            <a:custGeom>
              <a:avLst/>
              <a:gdLst>
                <a:gd name="T0" fmla="*/ 0 w 55"/>
                <a:gd name="T1" fmla="*/ 105 h 121"/>
                <a:gd name="T2" fmla="*/ 0 w 55"/>
                <a:gd name="T3" fmla="*/ 111 h 121"/>
                <a:gd name="T4" fmla="*/ 1 w 55"/>
                <a:gd name="T5" fmla="*/ 115 h 121"/>
                <a:gd name="T6" fmla="*/ 4 w 55"/>
                <a:gd name="T7" fmla="*/ 117 h 121"/>
                <a:gd name="T8" fmla="*/ 7 w 55"/>
                <a:gd name="T9" fmla="*/ 119 h 121"/>
                <a:gd name="T10" fmla="*/ 9 w 55"/>
                <a:gd name="T11" fmla="*/ 121 h 121"/>
                <a:gd name="T12" fmla="*/ 16 w 55"/>
                <a:gd name="T13" fmla="*/ 121 h 121"/>
                <a:gd name="T14" fmla="*/ 19 w 55"/>
                <a:gd name="T15" fmla="*/ 120 h 121"/>
                <a:gd name="T16" fmla="*/ 22 w 55"/>
                <a:gd name="T17" fmla="*/ 117 h 121"/>
                <a:gd name="T18" fmla="*/ 23 w 55"/>
                <a:gd name="T19" fmla="*/ 115 h 121"/>
                <a:gd name="T20" fmla="*/ 26 w 55"/>
                <a:gd name="T21" fmla="*/ 112 h 121"/>
                <a:gd name="T22" fmla="*/ 55 w 55"/>
                <a:gd name="T23" fmla="*/ 16 h 121"/>
                <a:gd name="T24" fmla="*/ 55 w 55"/>
                <a:gd name="T25" fmla="*/ 10 h 121"/>
                <a:gd name="T26" fmla="*/ 54 w 55"/>
                <a:gd name="T27" fmla="*/ 6 h 121"/>
                <a:gd name="T28" fmla="*/ 51 w 55"/>
                <a:gd name="T29" fmla="*/ 4 h 121"/>
                <a:gd name="T30" fmla="*/ 49 w 55"/>
                <a:gd name="T31" fmla="*/ 2 h 121"/>
                <a:gd name="T32" fmla="*/ 46 w 55"/>
                <a:gd name="T33" fmla="*/ 0 h 121"/>
                <a:gd name="T34" fmla="*/ 40 w 55"/>
                <a:gd name="T35" fmla="*/ 0 h 121"/>
                <a:gd name="T36" fmla="*/ 36 w 55"/>
                <a:gd name="T37" fmla="*/ 1 h 121"/>
                <a:gd name="T38" fmla="*/ 33 w 55"/>
                <a:gd name="T39" fmla="*/ 4 h 121"/>
                <a:gd name="T40" fmla="*/ 32 w 55"/>
                <a:gd name="T41" fmla="*/ 6 h 121"/>
                <a:gd name="T42" fmla="*/ 30 w 55"/>
                <a:gd name="T43" fmla="*/ 9 h 121"/>
                <a:gd name="T44" fmla="*/ 0 w 55"/>
                <a:gd name="T45" fmla="*/ 105 h 1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5" h="121">
                  <a:moveTo>
                    <a:pt x="0" y="105"/>
                  </a:moveTo>
                  <a:lnTo>
                    <a:pt x="0" y="111"/>
                  </a:lnTo>
                  <a:lnTo>
                    <a:pt x="1" y="115"/>
                  </a:lnTo>
                  <a:lnTo>
                    <a:pt x="4" y="117"/>
                  </a:lnTo>
                  <a:lnTo>
                    <a:pt x="7" y="119"/>
                  </a:lnTo>
                  <a:lnTo>
                    <a:pt x="9" y="121"/>
                  </a:lnTo>
                  <a:lnTo>
                    <a:pt x="16" y="121"/>
                  </a:lnTo>
                  <a:lnTo>
                    <a:pt x="19" y="120"/>
                  </a:lnTo>
                  <a:lnTo>
                    <a:pt x="22" y="117"/>
                  </a:lnTo>
                  <a:lnTo>
                    <a:pt x="23" y="115"/>
                  </a:lnTo>
                  <a:lnTo>
                    <a:pt x="26" y="112"/>
                  </a:lnTo>
                  <a:lnTo>
                    <a:pt x="55" y="16"/>
                  </a:lnTo>
                  <a:lnTo>
                    <a:pt x="55" y="10"/>
                  </a:lnTo>
                  <a:lnTo>
                    <a:pt x="54" y="6"/>
                  </a:lnTo>
                  <a:lnTo>
                    <a:pt x="51" y="4"/>
                  </a:lnTo>
                  <a:lnTo>
                    <a:pt x="49" y="2"/>
                  </a:lnTo>
                  <a:lnTo>
                    <a:pt x="46" y="0"/>
                  </a:lnTo>
                  <a:lnTo>
                    <a:pt x="40" y="0"/>
                  </a:lnTo>
                  <a:lnTo>
                    <a:pt x="36" y="1"/>
                  </a:lnTo>
                  <a:lnTo>
                    <a:pt x="33" y="4"/>
                  </a:lnTo>
                  <a:lnTo>
                    <a:pt x="32" y="6"/>
                  </a:lnTo>
                  <a:lnTo>
                    <a:pt x="30" y="9"/>
                  </a:lnTo>
                  <a:lnTo>
                    <a:pt x="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0" name="Freeform 39"/>
            <p:cNvSpPr>
              <a:spLocks/>
            </p:cNvSpPr>
            <p:nvPr/>
          </p:nvSpPr>
          <p:spPr bwMode="auto">
            <a:xfrm>
              <a:off x="3786" y="1236"/>
              <a:ext cx="120" cy="62"/>
            </a:xfrm>
            <a:custGeom>
              <a:avLst/>
              <a:gdLst>
                <a:gd name="T0" fmla="*/ 18 w 120"/>
                <a:gd name="T1" fmla="*/ 2 h 62"/>
                <a:gd name="T2" fmla="*/ 14 w 120"/>
                <a:gd name="T3" fmla="*/ 0 h 62"/>
                <a:gd name="T4" fmla="*/ 10 w 120"/>
                <a:gd name="T5" fmla="*/ 0 h 62"/>
                <a:gd name="T6" fmla="*/ 5 w 120"/>
                <a:gd name="T7" fmla="*/ 3 h 62"/>
                <a:gd name="T8" fmla="*/ 3 w 120"/>
                <a:gd name="T9" fmla="*/ 6 h 62"/>
                <a:gd name="T10" fmla="*/ 1 w 120"/>
                <a:gd name="T11" fmla="*/ 8 h 62"/>
                <a:gd name="T12" fmla="*/ 0 w 120"/>
                <a:gd name="T13" fmla="*/ 12 h 62"/>
                <a:gd name="T14" fmla="*/ 0 w 120"/>
                <a:gd name="T15" fmla="*/ 16 h 62"/>
                <a:gd name="T16" fmla="*/ 3 w 120"/>
                <a:gd name="T17" fmla="*/ 21 h 62"/>
                <a:gd name="T18" fmla="*/ 5 w 120"/>
                <a:gd name="T19" fmla="*/ 23 h 62"/>
                <a:gd name="T20" fmla="*/ 8 w 120"/>
                <a:gd name="T21" fmla="*/ 25 h 62"/>
                <a:gd name="T22" fmla="*/ 102 w 120"/>
                <a:gd name="T23" fmla="*/ 60 h 62"/>
                <a:gd name="T24" fmla="*/ 106 w 120"/>
                <a:gd name="T25" fmla="*/ 62 h 62"/>
                <a:gd name="T26" fmla="*/ 110 w 120"/>
                <a:gd name="T27" fmla="*/ 62 h 62"/>
                <a:gd name="T28" fmla="*/ 115 w 120"/>
                <a:gd name="T29" fmla="*/ 59 h 62"/>
                <a:gd name="T30" fmla="*/ 117 w 120"/>
                <a:gd name="T31" fmla="*/ 57 h 62"/>
                <a:gd name="T32" fmla="*/ 119 w 120"/>
                <a:gd name="T33" fmla="*/ 54 h 62"/>
                <a:gd name="T34" fmla="*/ 120 w 120"/>
                <a:gd name="T35" fmla="*/ 50 h 62"/>
                <a:gd name="T36" fmla="*/ 120 w 120"/>
                <a:gd name="T37" fmla="*/ 46 h 62"/>
                <a:gd name="T38" fmla="*/ 117 w 120"/>
                <a:gd name="T39" fmla="*/ 41 h 62"/>
                <a:gd name="T40" fmla="*/ 115 w 120"/>
                <a:gd name="T41" fmla="*/ 39 h 62"/>
                <a:gd name="T42" fmla="*/ 112 w 120"/>
                <a:gd name="T43" fmla="*/ 37 h 62"/>
                <a:gd name="T44" fmla="*/ 18 w 120"/>
                <a:gd name="T45" fmla="*/ 2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0" h="62">
                  <a:moveTo>
                    <a:pt x="18" y="2"/>
                  </a:moveTo>
                  <a:lnTo>
                    <a:pt x="14" y="0"/>
                  </a:lnTo>
                  <a:lnTo>
                    <a:pt x="10" y="0"/>
                  </a:lnTo>
                  <a:lnTo>
                    <a:pt x="5" y="3"/>
                  </a:lnTo>
                  <a:lnTo>
                    <a:pt x="3" y="6"/>
                  </a:lnTo>
                  <a:lnTo>
                    <a:pt x="1" y="8"/>
                  </a:lnTo>
                  <a:lnTo>
                    <a:pt x="0" y="12"/>
                  </a:lnTo>
                  <a:lnTo>
                    <a:pt x="0" y="16"/>
                  </a:lnTo>
                  <a:lnTo>
                    <a:pt x="3" y="21"/>
                  </a:lnTo>
                  <a:lnTo>
                    <a:pt x="5" y="23"/>
                  </a:lnTo>
                  <a:lnTo>
                    <a:pt x="8" y="25"/>
                  </a:lnTo>
                  <a:lnTo>
                    <a:pt x="102" y="60"/>
                  </a:lnTo>
                  <a:lnTo>
                    <a:pt x="106" y="62"/>
                  </a:lnTo>
                  <a:lnTo>
                    <a:pt x="110" y="62"/>
                  </a:lnTo>
                  <a:lnTo>
                    <a:pt x="115" y="59"/>
                  </a:lnTo>
                  <a:lnTo>
                    <a:pt x="117" y="57"/>
                  </a:lnTo>
                  <a:lnTo>
                    <a:pt x="119" y="54"/>
                  </a:lnTo>
                  <a:lnTo>
                    <a:pt x="120" y="50"/>
                  </a:lnTo>
                  <a:lnTo>
                    <a:pt x="120" y="46"/>
                  </a:lnTo>
                  <a:lnTo>
                    <a:pt x="117" y="41"/>
                  </a:lnTo>
                  <a:lnTo>
                    <a:pt x="115" y="39"/>
                  </a:lnTo>
                  <a:lnTo>
                    <a:pt x="112" y="37"/>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1" name="Freeform 40"/>
            <p:cNvSpPr>
              <a:spLocks/>
            </p:cNvSpPr>
            <p:nvPr/>
          </p:nvSpPr>
          <p:spPr bwMode="auto">
            <a:xfrm>
              <a:off x="3773" y="1277"/>
              <a:ext cx="128" cy="55"/>
            </a:xfrm>
            <a:custGeom>
              <a:avLst/>
              <a:gdLst>
                <a:gd name="T0" fmla="*/ 9 w 128"/>
                <a:gd name="T1" fmla="*/ 30 h 55"/>
                <a:gd name="T2" fmla="*/ 7 w 128"/>
                <a:gd name="T3" fmla="*/ 31 h 55"/>
                <a:gd name="T4" fmla="*/ 2 w 128"/>
                <a:gd name="T5" fmla="*/ 36 h 55"/>
                <a:gd name="T6" fmla="*/ 0 w 128"/>
                <a:gd name="T7" fmla="*/ 40 h 55"/>
                <a:gd name="T8" fmla="*/ 0 w 128"/>
                <a:gd name="T9" fmla="*/ 46 h 55"/>
                <a:gd name="T10" fmla="*/ 2 w 128"/>
                <a:gd name="T11" fmla="*/ 49 h 55"/>
                <a:gd name="T12" fmla="*/ 7 w 128"/>
                <a:gd name="T13" fmla="*/ 54 h 55"/>
                <a:gd name="T14" fmla="*/ 10 w 128"/>
                <a:gd name="T15" fmla="*/ 55 h 55"/>
                <a:gd name="T16" fmla="*/ 17 w 128"/>
                <a:gd name="T17" fmla="*/ 55 h 55"/>
                <a:gd name="T18" fmla="*/ 119 w 128"/>
                <a:gd name="T19" fmla="*/ 26 h 55"/>
                <a:gd name="T20" fmla="*/ 121 w 128"/>
                <a:gd name="T21" fmla="*/ 25 h 55"/>
                <a:gd name="T22" fmla="*/ 127 w 128"/>
                <a:gd name="T23" fmla="*/ 19 h 55"/>
                <a:gd name="T24" fmla="*/ 128 w 128"/>
                <a:gd name="T25" fmla="*/ 16 h 55"/>
                <a:gd name="T26" fmla="*/ 128 w 128"/>
                <a:gd name="T27" fmla="*/ 9 h 55"/>
                <a:gd name="T28" fmla="*/ 127 w 128"/>
                <a:gd name="T29" fmla="*/ 7 h 55"/>
                <a:gd name="T30" fmla="*/ 121 w 128"/>
                <a:gd name="T31" fmla="*/ 2 h 55"/>
                <a:gd name="T32" fmla="*/ 118 w 128"/>
                <a:gd name="T33" fmla="*/ 0 h 55"/>
                <a:gd name="T34" fmla="*/ 111 w 128"/>
                <a:gd name="T35" fmla="*/ 0 h 55"/>
                <a:gd name="T36" fmla="*/ 9 w 128"/>
                <a:gd name="T37" fmla="*/ 30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55">
                  <a:moveTo>
                    <a:pt x="9" y="30"/>
                  </a:moveTo>
                  <a:lnTo>
                    <a:pt x="7" y="31"/>
                  </a:lnTo>
                  <a:lnTo>
                    <a:pt x="2" y="36"/>
                  </a:lnTo>
                  <a:lnTo>
                    <a:pt x="0" y="40"/>
                  </a:lnTo>
                  <a:lnTo>
                    <a:pt x="0" y="46"/>
                  </a:lnTo>
                  <a:lnTo>
                    <a:pt x="2" y="49"/>
                  </a:lnTo>
                  <a:lnTo>
                    <a:pt x="7" y="54"/>
                  </a:lnTo>
                  <a:lnTo>
                    <a:pt x="10" y="55"/>
                  </a:lnTo>
                  <a:lnTo>
                    <a:pt x="17" y="55"/>
                  </a:lnTo>
                  <a:lnTo>
                    <a:pt x="119" y="26"/>
                  </a:lnTo>
                  <a:lnTo>
                    <a:pt x="121" y="25"/>
                  </a:lnTo>
                  <a:lnTo>
                    <a:pt x="127" y="19"/>
                  </a:lnTo>
                  <a:lnTo>
                    <a:pt x="128" y="16"/>
                  </a:lnTo>
                  <a:lnTo>
                    <a:pt x="128" y="9"/>
                  </a:lnTo>
                  <a:lnTo>
                    <a:pt x="127" y="7"/>
                  </a:lnTo>
                  <a:lnTo>
                    <a:pt x="121" y="2"/>
                  </a:lnTo>
                  <a:lnTo>
                    <a:pt x="118" y="0"/>
                  </a:lnTo>
                  <a:lnTo>
                    <a:pt x="111" y="0"/>
                  </a:lnTo>
                  <a:lnTo>
                    <a:pt x="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2" name="Freeform 41"/>
            <p:cNvSpPr>
              <a:spLocks/>
            </p:cNvSpPr>
            <p:nvPr/>
          </p:nvSpPr>
          <p:spPr bwMode="auto">
            <a:xfrm>
              <a:off x="4428" y="1230"/>
              <a:ext cx="126" cy="68"/>
            </a:xfrm>
            <a:custGeom>
              <a:avLst/>
              <a:gdLst>
                <a:gd name="T0" fmla="*/ 108 w 126"/>
                <a:gd name="T1" fmla="*/ 66 h 68"/>
                <a:gd name="T2" fmla="*/ 112 w 126"/>
                <a:gd name="T3" fmla="*/ 68 h 68"/>
                <a:gd name="T4" fmla="*/ 115 w 126"/>
                <a:gd name="T5" fmla="*/ 68 h 68"/>
                <a:gd name="T6" fmla="*/ 119 w 126"/>
                <a:gd name="T7" fmla="*/ 66 h 68"/>
                <a:gd name="T8" fmla="*/ 121 w 126"/>
                <a:gd name="T9" fmla="*/ 65 h 68"/>
                <a:gd name="T10" fmla="*/ 124 w 126"/>
                <a:gd name="T11" fmla="*/ 63 h 68"/>
                <a:gd name="T12" fmla="*/ 125 w 126"/>
                <a:gd name="T13" fmla="*/ 60 h 68"/>
                <a:gd name="T14" fmla="*/ 126 w 126"/>
                <a:gd name="T15" fmla="*/ 56 h 68"/>
                <a:gd name="T16" fmla="*/ 126 w 126"/>
                <a:gd name="T17" fmla="*/ 54 h 68"/>
                <a:gd name="T18" fmla="*/ 125 w 126"/>
                <a:gd name="T19" fmla="*/ 50 h 68"/>
                <a:gd name="T20" fmla="*/ 124 w 126"/>
                <a:gd name="T21" fmla="*/ 47 h 68"/>
                <a:gd name="T22" fmla="*/ 121 w 126"/>
                <a:gd name="T23" fmla="*/ 45 h 68"/>
                <a:gd name="T24" fmla="*/ 119 w 126"/>
                <a:gd name="T25" fmla="*/ 43 h 68"/>
                <a:gd name="T26" fmla="*/ 18 w 126"/>
                <a:gd name="T27" fmla="*/ 1 h 68"/>
                <a:gd name="T28" fmla="*/ 14 w 126"/>
                <a:gd name="T29" fmla="*/ 0 h 68"/>
                <a:gd name="T30" fmla="*/ 11 w 126"/>
                <a:gd name="T31" fmla="*/ 0 h 68"/>
                <a:gd name="T32" fmla="*/ 8 w 126"/>
                <a:gd name="T33" fmla="*/ 1 h 68"/>
                <a:gd name="T34" fmla="*/ 5 w 126"/>
                <a:gd name="T35" fmla="*/ 3 h 68"/>
                <a:gd name="T36" fmla="*/ 3 w 126"/>
                <a:gd name="T37" fmla="*/ 5 h 68"/>
                <a:gd name="T38" fmla="*/ 1 w 126"/>
                <a:gd name="T39" fmla="*/ 8 h 68"/>
                <a:gd name="T40" fmla="*/ 0 w 126"/>
                <a:gd name="T41" fmla="*/ 12 h 68"/>
                <a:gd name="T42" fmla="*/ 0 w 126"/>
                <a:gd name="T43" fmla="*/ 14 h 68"/>
                <a:gd name="T44" fmla="*/ 1 w 126"/>
                <a:gd name="T45" fmla="*/ 18 h 68"/>
                <a:gd name="T46" fmla="*/ 3 w 126"/>
                <a:gd name="T47" fmla="*/ 21 h 68"/>
                <a:gd name="T48" fmla="*/ 5 w 126"/>
                <a:gd name="T49" fmla="*/ 23 h 68"/>
                <a:gd name="T50" fmla="*/ 8 w 126"/>
                <a:gd name="T51" fmla="*/ 24 h 68"/>
                <a:gd name="T52" fmla="*/ 108 w 126"/>
                <a:gd name="T53" fmla="*/ 66 h 6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6" h="68">
                  <a:moveTo>
                    <a:pt x="108" y="66"/>
                  </a:moveTo>
                  <a:lnTo>
                    <a:pt x="112" y="68"/>
                  </a:lnTo>
                  <a:lnTo>
                    <a:pt x="115" y="68"/>
                  </a:lnTo>
                  <a:lnTo>
                    <a:pt x="119" y="66"/>
                  </a:lnTo>
                  <a:lnTo>
                    <a:pt x="121" y="65"/>
                  </a:lnTo>
                  <a:lnTo>
                    <a:pt x="124" y="63"/>
                  </a:lnTo>
                  <a:lnTo>
                    <a:pt x="125" y="60"/>
                  </a:lnTo>
                  <a:lnTo>
                    <a:pt x="126" y="56"/>
                  </a:lnTo>
                  <a:lnTo>
                    <a:pt x="126" y="54"/>
                  </a:lnTo>
                  <a:lnTo>
                    <a:pt x="125" y="50"/>
                  </a:lnTo>
                  <a:lnTo>
                    <a:pt x="124" y="47"/>
                  </a:lnTo>
                  <a:lnTo>
                    <a:pt x="121" y="45"/>
                  </a:lnTo>
                  <a:lnTo>
                    <a:pt x="119" y="43"/>
                  </a:lnTo>
                  <a:lnTo>
                    <a:pt x="18" y="1"/>
                  </a:lnTo>
                  <a:lnTo>
                    <a:pt x="14" y="0"/>
                  </a:lnTo>
                  <a:lnTo>
                    <a:pt x="11" y="0"/>
                  </a:lnTo>
                  <a:lnTo>
                    <a:pt x="8" y="1"/>
                  </a:lnTo>
                  <a:lnTo>
                    <a:pt x="5" y="3"/>
                  </a:lnTo>
                  <a:lnTo>
                    <a:pt x="3" y="5"/>
                  </a:lnTo>
                  <a:lnTo>
                    <a:pt x="1" y="8"/>
                  </a:lnTo>
                  <a:lnTo>
                    <a:pt x="0" y="12"/>
                  </a:lnTo>
                  <a:lnTo>
                    <a:pt x="0" y="14"/>
                  </a:lnTo>
                  <a:lnTo>
                    <a:pt x="1" y="18"/>
                  </a:lnTo>
                  <a:lnTo>
                    <a:pt x="3" y="21"/>
                  </a:lnTo>
                  <a:lnTo>
                    <a:pt x="5" y="23"/>
                  </a:lnTo>
                  <a:lnTo>
                    <a:pt x="8" y="24"/>
                  </a:lnTo>
                  <a:lnTo>
                    <a:pt x="108"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3" name="Freeform 42"/>
            <p:cNvSpPr>
              <a:spLocks/>
            </p:cNvSpPr>
            <p:nvPr/>
          </p:nvSpPr>
          <p:spPr bwMode="auto">
            <a:xfrm>
              <a:off x="4423" y="1277"/>
              <a:ext cx="131" cy="56"/>
            </a:xfrm>
            <a:custGeom>
              <a:avLst/>
              <a:gdLst>
                <a:gd name="T0" fmla="*/ 122 w 131"/>
                <a:gd name="T1" fmla="*/ 26 h 56"/>
                <a:gd name="T2" fmla="*/ 125 w 131"/>
                <a:gd name="T3" fmla="*/ 25 h 56"/>
                <a:gd name="T4" fmla="*/ 130 w 131"/>
                <a:gd name="T5" fmla="*/ 19 h 56"/>
                <a:gd name="T6" fmla="*/ 131 w 131"/>
                <a:gd name="T7" fmla="*/ 16 h 56"/>
                <a:gd name="T8" fmla="*/ 131 w 131"/>
                <a:gd name="T9" fmla="*/ 9 h 56"/>
                <a:gd name="T10" fmla="*/ 130 w 131"/>
                <a:gd name="T11" fmla="*/ 7 h 56"/>
                <a:gd name="T12" fmla="*/ 125 w 131"/>
                <a:gd name="T13" fmla="*/ 2 h 56"/>
                <a:gd name="T14" fmla="*/ 121 w 131"/>
                <a:gd name="T15" fmla="*/ 0 h 56"/>
                <a:gd name="T16" fmla="*/ 115 w 131"/>
                <a:gd name="T17" fmla="*/ 0 h 56"/>
                <a:gd name="T18" fmla="*/ 9 w 131"/>
                <a:gd name="T19" fmla="*/ 31 h 56"/>
                <a:gd name="T20" fmla="*/ 6 w 131"/>
                <a:gd name="T21" fmla="*/ 32 h 56"/>
                <a:gd name="T22" fmla="*/ 1 w 131"/>
                <a:gd name="T23" fmla="*/ 37 h 56"/>
                <a:gd name="T24" fmla="*/ 0 w 131"/>
                <a:gd name="T25" fmla="*/ 41 h 56"/>
                <a:gd name="T26" fmla="*/ 0 w 131"/>
                <a:gd name="T27" fmla="*/ 47 h 56"/>
                <a:gd name="T28" fmla="*/ 1 w 131"/>
                <a:gd name="T29" fmla="*/ 50 h 56"/>
                <a:gd name="T30" fmla="*/ 6 w 131"/>
                <a:gd name="T31" fmla="*/ 55 h 56"/>
                <a:gd name="T32" fmla="*/ 10 w 131"/>
                <a:gd name="T33" fmla="*/ 56 h 56"/>
                <a:gd name="T34" fmla="*/ 16 w 131"/>
                <a:gd name="T35" fmla="*/ 56 h 56"/>
                <a:gd name="T36" fmla="*/ 122 w 131"/>
                <a:gd name="T37" fmla="*/ 26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56">
                  <a:moveTo>
                    <a:pt x="122" y="26"/>
                  </a:moveTo>
                  <a:lnTo>
                    <a:pt x="125" y="25"/>
                  </a:lnTo>
                  <a:lnTo>
                    <a:pt x="130" y="19"/>
                  </a:lnTo>
                  <a:lnTo>
                    <a:pt x="131" y="16"/>
                  </a:lnTo>
                  <a:lnTo>
                    <a:pt x="131" y="9"/>
                  </a:lnTo>
                  <a:lnTo>
                    <a:pt x="130" y="7"/>
                  </a:lnTo>
                  <a:lnTo>
                    <a:pt x="125" y="2"/>
                  </a:lnTo>
                  <a:lnTo>
                    <a:pt x="121" y="0"/>
                  </a:lnTo>
                  <a:lnTo>
                    <a:pt x="115" y="0"/>
                  </a:lnTo>
                  <a:lnTo>
                    <a:pt x="9" y="31"/>
                  </a:lnTo>
                  <a:lnTo>
                    <a:pt x="6" y="32"/>
                  </a:lnTo>
                  <a:lnTo>
                    <a:pt x="1" y="37"/>
                  </a:lnTo>
                  <a:lnTo>
                    <a:pt x="0" y="41"/>
                  </a:lnTo>
                  <a:lnTo>
                    <a:pt x="0" y="47"/>
                  </a:lnTo>
                  <a:lnTo>
                    <a:pt x="1" y="50"/>
                  </a:lnTo>
                  <a:lnTo>
                    <a:pt x="6" y="55"/>
                  </a:lnTo>
                  <a:lnTo>
                    <a:pt x="10" y="56"/>
                  </a:lnTo>
                  <a:lnTo>
                    <a:pt x="16" y="56"/>
                  </a:lnTo>
                  <a:lnTo>
                    <a:pt x="12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4" name="Freeform 43"/>
            <p:cNvSpPr>
              <a:spLocks/>
            </p:cNvSpPr>
            <p:nvPr/>
          </p:nvSpPr>
          <p:spPr bwMode="auto">
            <a:xfrm>
              <a:off x="4547" y="1081"/>
              <a:ext cx="97" cy="92"/>
            </a:xfrm>
            <a:custGeom>
              <a:avLst/>
              <a:gdLst>
                <a:gd name="T0" fmla="*/ 75 w 97"/>
                <a:gd name="T1" fmla="*/ 88 h 92"/>
                <a:gd name="T2" fmla="*/ 78 w 97"/>
                <a:gd name="T3" fmla="*/ 90 h 92"/>
                <a:gd name="T4" fmla="*/ 81 w 97"/>
                <a:gd name="T5" fmla="*/ 92 h 92"/>
                <a:gd name="T6" fmla="*/ 88 w 97"/>
                <a:gd name="T7" fmla="*/ 92 h 92"/>
                <a:gd name="T8" fmla="*/ 90 w 97"/>
                <a:gd name="T9" fmla="*/ 89 h 92"/>
                <a:gd name="T10" fmla="*/ 93 w 97"/>
                <a:gd name="T11" fmla="*/ 88 h 92"/>
                <a:gd name="T12" fmla="*/ 95 w 97"/>
                <a:gd name="T13" fmla="*/ 85 h 92"/>
                <a:gd name="T14" fmla="*/ 97 w 97"/>
                <a:gd name="T15" fmla="*/ 81 h 92"/>
                <a:gd name="T16" fmla="*/ 97 w 97"/>
                <a:gd name="T17" fmla="*/ 75 h 92"/>
                <a:gd name="T18" fmla="*/ 94 w 97"/>
                <a:gd name="T19" fmla="*/ 73 h 92"/>
                <a:gd name="T20" fmla="*/ 93 w 97"/>
                <a:gd name="T21" fmla="*/ 70 h 92"/>
                <a:gd name="T22" fmla="*/ 21 w 97"/>
                <a:gd name="T23" fmla="*/ 4 h 92"/>
                <a:gd name="T24" fmla="*/ 19 w 97"/>
                <a:gd name="T25" fmla="*/ 1 h 92"/>
                <a:gd name="T26" fmla="*/ 15 w 97"/>
                <a:gd name="T27" fmla="*/ 0 h 92"/>
                <a:gd name="T28" fmla="*/ 9 w 97"/>
                <a:gd name="T29" fmla="*/ 0 h 92"/>
                <a:gd name="T30" fmla="*/ 6 w 97"/>
                <a:gd name="T31" fmla="*/ 2 h 92"/>
                <a:gd name="T32" fmla="*/ 4 w 97"/>
                <a:gd name="T33" fmla="*/ 4 h 92"/>
                <a:gd name="T34" fmla="*/ 1 w 97"/>
                <a:gd name="T35" fmla="*/ 6 h 92"/>
                <a:gd name="T36" fmla="*/ 0 w 97"/>
                <a:gd name="T37" fmla="*/ 10 h 92"/>
                <a:gd name="T38" fmla="*/ 0 w 97"/>
                <a:gd name="T39" fmla="*/ 16 h 92"/>
                <a:gd name="T40" fmla="*/ 2 w 97"/>
                <a:gd name="T41" fmla="*/ 19 h 92"/>
                <a:gd name="T42" fmla="*/ 4 w 97"/>
                <a:gd name="T43" fmla="*/ 22 h 92"/>
                <a:gd name="T44" fmla="*/ 75 w 97"/>
                <a:gd name="T45" fmla="*/ 88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7" h="92">
                  <a:moveTo>
                    <a:pt x="75" y="88"/>
                  </a:moveTo>
                  <a:lnTo>
                    <a:pt x="78" y="90"/>
                  </a:lnTo>
                  <a:lnTo>
                    <a:pt x="81" y="92"/>
                  </a:lnTo>
                  <a:lnTo>
                    <a:pt x="88" y="92"/>
                  </a:lnTo>
                  <a:lnTo>
                    <a:pt x="90" y="89"/>
                  </a:lnTo>
                  <a:lnTo>
                    <a:pt x="93" y="88"/>
                  </a:lnTo>
                  <a:lnTo>
                    <a:pt x="95" y="85"/>
                  </a:lnTo>
                  <a:lnTo>
                    <a:pt x="97" y="81"/>
                  </a:lnTo>
                  <a:lnTo>
                    <a:pt x="97" y="75"/>
                  </a:lnTo>
                  <a:lnTo>
                    <a:pt x="94" y="73"/>
                  </a:lnTo>
                  <a:lnTo>
                    <a:pt x="93" y="70"/>
                  </a:lnTo>
                  <a:lnTo>
                    <a:pt x="21" y="4"/>
                  </a:lnTo>
                  <a:lnTo>
                    <a:pt x="19" y="1"/>
                  </a:lnTo>
                  <a:lnTo>
                    <a:pt x="15" y="0"/>
                  </a:lnTo>
                  <a:lnTo>
                    <a:pt x="9" y="0"/>
                  </a:lnTo>
                  <a:lnTo>
                    <a:pt x="6" y="2"/>
                  </a:lnTo>
                  <a:lnTo>
                    <a:pt x="4" y="4"/>
                  </a:lnTo>
                  <a:lnTo>
                    <a:pt x="1" y="6"/>
                  </a:lnTo>
                  <a:lnTo>
                    <a:pt x="0" y="10"/>
                  </a:lnTo>
                  <a:lnTo>
                    <a:pt x="0" y="16"/>
                  </a:lnTo>
                  <a:lnTo>
                    <a:pt x="2" y="19"/>
                  </a:lnTo>
                  <a:lnTo>
                    <a:pt x="4" y="22"/>
                  </a:lnTo>
                  <a:lnTo>
                    <a:pt x="75"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5" name="Freeform 44"/>
            <p:cNvSpPr>
              <a:spLocks/>
            </p:cNvSpPr>
            <p:nvPr/>
          </p:nvSpPr>
          <p:spPr bwMode="auto">
            <a:xfrm>
              <a:off x="4618" y="1052"/>
              <a:ext cx="32" cy="121"/>
            </a:xfrm>
            <a:custGeom>
              <a:avLst/>
              <a:gdLst>
                <a:gd name="T0" fmla="*/ 0 w 32"/>
                <a:gd name="T1" fmla="*/ 107 h 121"/>
                <a:gd name="T2" fmla="*/ 0 w 32"/>
                <a:gd name="T3" fmla="*/ 110 h 121"/>
                <a:gd name="T4" fmla="*/ 1 w 32"/>
                <a:gd name="T5" fmla="*/ 113 h 121"/>
                <a:gd name="T6" fmla="*/ 3 w 32"/>
                <a:gd name="T7" fmla="*/ 117 h 121"/>
                <a:gd name="T8" fmla="*/ 5 w 32"/>
                <a:gd name="T9" fmla="*/ 118 h 121"/>
                <a:gd name="T10" fmla="*/ 9 w 32"/>
                <a:gd name="T11" fmla="*/ 119 h 121"/>
                <a:gd name="T12" fmla="*/ 12 w 32"/>
                <a:gd name="T13" fmla="*/ 121 h 121"/>
                <a:gd name="T14" fmla="*/ 15 w 32"/>
                <a:gd name="T15" fmla="*/ 121 h 121"/>
                <a:gd name="T16" fmla="*/ 18 w 32"/>
                <a:gd name="T17" fmla="*/ 119 h 121"/>
                <a:gd name="T18" fmla="*/ 22 w 32"/>
                <a:gd name="T19" fmla="*/ 118 h 121"/>
                <a:gd name="T20" fmla="*/ 23 w 32"/>
                <a:gd name="T21" fmla="*/ 116 h 121"/>
                <a:gd name="T22" fmla="*/ 24 w 32"/>
                <a:gd name="T23" fmla="*/ 112 h 121"/>
                <a:gd name="T24" fmla="*/ 26 w 32"/>
                <a:gd name="T25" fmla="*/ 109 h 121"/>
                <a:gd name="T26" fmla="*/ 32 w 32"/>
                <a:gd name="T27" fmla="*/ 14 h 121"/>
                <a:gd name="T28" fmla="*/ 32 w 32"/>
                <a:gd name="T29" fmla="*/ 10 h 121"/>
                <a:gd name="T30" fmla="*/ 31 w 32"/>
                <a:gd name="T31" fmla="*/ 7 h 121"/>
                <a:gd name="T32" fmla="*/ 30 w 32"/>
                <a:gd name="T33" fmla="*/ 3 h 121"/>
                <a:gd name="T34" fmla="*/ 27 w 32"/>
                <a:gd name="T35" fmla="*/ 2 h 121"/>
                <a:gd name="T36" fmla="*/ 23 w 32"/>
                <a:gd name="T37" fmla="*/ 1 h 121"/>
                <a:gd name="T38" fmla="*/ 21 w 32"/>
                <a:gd name="T39" fmla="*/ 0 h 121"/>
                <a:gd name="T40" fmla="*/ 17 w 32"/>
                <a:gd name="T41" fmla="*/ 0 h 121"/>
                <a:gd name="T42" fmla="*/ 14 w 32"/>
                <a:gd name="T43" fmla="*/ 1 h 121"/>
                <a:gd name="T44" fmla="*/ 10 w 32"/>
                <a:gd name="T45" fmla="*/ 2 h 121"/>
                <a:gd name="T46" fmla="*/ 9 w 32"/>
                <a:gd name="T47" fmla="*/ 5 h 121"/>
                <a:gd name="T48" fmla="*/ 8 w 32"/>
                <a:gd name="T49" fmla="*/ 8 h 121"/>
                <a:gd name="T50" fmla="*/ 7 w 32"/>
                <a:gd name="T51" fmla="*/ 11 h 121"/>
                <a:gd name="T52" fmla="*/ 0 w 32"/>
                <a:gd name="T53" fmla="*/ 107 h 1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2" h="121">
                  <a:moveTo>
                    <a:pt x="0" y="107"/>
                  </a:moveTo>
                  <a:lnTo>
                    <a:pt x="0" y="110"/>
                  </a:lnTo>
                  <a:lnTo>
                    <a:pt x="1" y="113"/>
                  </a:lnTo>
                  <a:lnTo>
                    <a:pt x="3" y="117"/>
                  </a:lnTo>
                  <a:lnTo>
                    <a:pt x="5" y="118"/>
                  </a:lnTo>
                  <a:lnTo>
                    <a:pt x="9" y="119"/>
                  </a:lnTo>
                  <a:lnTo>
                    <a:pt x="12" y="121"/>
                  </a:lnTo>
                  <a:lnTo>
                    <a:pt x="15" y="121"/>
                  </a:lnTo>
                  <a:lnTo>
                    <a:pt x="18" y="119"/>
                  </a:lnTo>
                  <a:lnTo>
                    <a:pt x="22" y="118"/>
                  </a:lnTo>
                  <a:lnTo>
                    <a:pt x="23" y="116"/>
                  </a:lnTo>
                  <a:lnTo>
                    <a:pt x="24" y="112"/>
                  </a:lnTo>
                  <a:lnTo>
                    <a:pt x="26" y="109"/>
                  </a:lnTo>
                  <a:lnTo>
                    <a:pt x="32" y="14"/>
                  </a:lnTo>
                  <a:lnTo>
                    <a:pt x="32" y="10"/>
                  </a:lnTo>
                  <a:lnTo>
                    <a:pt x="31" y="7"/>
                  </a:lnTo>
                  <a:lnTo>
                    <a:pt x="30" y="3"/>
                  </a:lnTo>
                  <a:lnTo>
                    <a:pt x="27" y="2"/>
                  </a:lnTo>
                  <a:lnTo>
                    <a:pt x="23" y="1"/>
                  </a:lnTo>
                  <a:lnTo>
                    <a:pt x="21" y="0"/>
                  </a:lnTo>
                  <a:lnTo>
                    <a:pt x="17" y="0"/>
                  </a:lnTo>
                  <a:lnTo>
                    <a:pt x="14" y="1"/>
                  </a:lnTo>
                  <a:lnTo>
                    <a:pt x="10" y="2"/>
                  </a:lnTo>
                  <a:lnTo>
                    <a:pt x="9" y="5"/>
                  </a:lnTo>
                  <a:lnTo>
                    <a:pt x="8" y="8"/>
                  </a:lnTo>
                  <a:lnTo>
                    <a:pt x="7" y="11"/>
                  </a:lnTo>
                  <a:lnTo>
                    <a:pt x="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6" name="Freeform 45"/>
            <p:cNvSpPr>
              <a:spLocks/>
            </p:cNvSpPr>
            <p:nvPr/>
          </p:nvSpPr>
          <p:spPr bwMode="auto">
            <a:xfrm>
              <a:off x="5058" y="1277"/>
              <a:ext cx="127" cy="62"/>
            </a:xfrm>
            <a:custGeom>
              <a:avLst/>
              <a:gdLst>
                <a:gd name="T0" fmla="*/ 118 w 127"/>
                <a:gd name="T1" fmla="*/ 25 h 62"/>
                <a:gd name="T2" fmla="*/ 122 w 127"/>
                <a:gd name="T3" fmla="*/ 23 h 62"/>
                <a:gd name="T4" fmla="*/ 124 w 127"/>
                <a:gd name="T5" fmla="*/ 21 h 62"/>
                <a:gd name="T6" fmla="*/ 127 w 127"/>
                <a:gd name="T7" fmla="*/ 16 h 62"/>
                <a:gd name="T8" fmla="*/ 127 w 127"/>
                <a:gd name="T9" fmla="*/ 12 h 62"/>
                <a:gd name="T10" fmla="*/ 126 w 127"/>
                <a:gd name="T11" fmla="*/ 9 h 62"/>
                <a:gd name="T12" fmla="*/ 124 w 127"/>
                <a:gd name="T13" fmla="*/ 5 h 62"/>
                <a:gd name="T14" fmla="*/ 122 w 127"/>
                <a:gd name="T15" fmla="*/ 3 h 62"/>
                <a:gd name="T16" fmla="*/ 117 w 127"/>
                <a:gd name="T17" fmla="*/ 0 h 62"/>
                <a:gd name="T18" fmla="*/ 113 w 127"/>
                <a:gd name="T19" fmla="*/ 0 h 62"/>
                <a:gd name="T20" fmla="*/ 110 w 127"/>
                <a:gd name="T21" fmla="*/ 2 h 62"/>
                <a:gd name="T22" fmla="*/ 9 w 127"/>
                <a:gd name="T23" fmla="*/ 37 h 62"/>
                <a:gd name="T24" fmla="*/ 6 w 127"/>
                <a:gd name="T25" fmla="*/ 39 h 62"/>
                <a:gd name="T26" fmla="*/ 3 w 127"/>
                <a:gd name="T27" fmla="*/ 41 h 62"/>
                <a:gd name="T28" fmla="*/ 0 w 127"/>
                <a:gd name="T29" fmla="*/ 46 h 62"/>
                <a:gd name="T30" fmla="*/ 0 w 127"/>
                <a:gd name="T31" fmla="*/ 50 h 62"/>
                <a:gd name="T32" fmla="*/ 2 w 127"/>
                <a:gd name="T33" fmla="*/ 53 h 62"/>
                <a:gd name="T34" fmla="*/ 3 w 127"/>
                <a:gd name="T35" fmla="*/ 56 h 62"/>
                <a:gd name="T36" fmla="*/ 6 w 127"/>
                <a:gd name="T37" fmla="*/ 59 h 62"/>
                <a:gd name="T38" fmla="*/ 11 w 127"/>
                <a:gd name="T39" fmla="*/ 62 h 62"/>
                <a:gd name="T40" fmla="*/ 15 w 127"/>
                <a:gd name="T41" fmla="*/ 62 h 62"/>
                <a:gd name="T42" fmla="*/ 17 w 127"/>
                <a:gd name="T43" fmla="*/ 60 h 62"/>
                <a:gd name="T44" fmla="*/ 118 w 127"/>
                <a:gd name="T45" fmla="*/ 25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7" h="62">
                  <a:moveTo>
                    <a:pt x="118" y="25"/>
                  </a:moveTo>
                  <a:lnTo>
                    <a:pt x="122" y="23"/>
                  </a:lnTo>
                  <a:lnTo>
                    <a:pt x="124" y="21"/>
                  </a:lnTo>
                  <a:lnTo>
                    <a:pt x="127" y="16"/>
                  </a:lnTo>
                  <a:lnTo>
                    <a:pt x="127" y="12"/>
                  </a:lnTo>
                  <a:lnTo>
                    <a:pt x="126" y="9"/>
                  </a:lnTo>
                  <a:lnTo>
                    <a:pt x="124" y="5"/>
                  </a:lnTo>
                  <a:lnTo>
                    <a:pt x="122" y="3"/>
                  </a:lnTo>
                  <a:lnTo>
                    <a:pt x="117" y="0"/>
                  </a:lnTo>
                  <a:lnTo>
                    <a:pt x="113" y="0"/>
                  </a:lnTo>
                  <a:lnTo>
                    <a:pt x="110" y="2"/>
                  </a:lnTo>
                  <a:lnTo>
                    <a:pt x="9" y="37"/>
                  </a:lnTo>
                  <a:lnTo>
                    <a:pt x="6" y="39"/>
                  </a:lnTo>
                  <a:lnTo>
                    <a:pt x="3" y="41"/>
                  </a:lnTo>
                  <a:lnTo>
                    <a:pt x="0" y="46"/>
                  </a:lnTo>
                  <a:lnTo>
                    <a:pt x="0" y="50"/>
                  </a:lnTo>
                  <a:lnTo>
                    <a:pt x="2" y="53"/>
                  </a:lnTo>
                  <a:lnTo>
                    <a:pt x="3" y="56"/>
                  </a:lnTo>
                  <a:lnTo>
                    <a:pt x="6" y="59"/>
                  </a:lnTo>
                  <a:lnTo>
                    <a:pt x="11" y="62"/>
                  </a:lnTo>
                  <a:lnTo>
                    <a:pt x="15" y="62"/>
                  </a:lnTo>
                  <a:lnTo>
                    <a:pt x="17" y="60"/>
                  </a:lnTo>
                  <a:lnTo>
                    <a:pt x="118"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7" name="Freeform 46"/>
            <p:cNvSpPr>
              <a:spLocks/>
            </p:cNvSpPr>
            <p:nvPr/>
          </p:nvSpPr>
          <p:spPr bwMode="auto">
            <a:xfrm>
              <a:off x="5058" y="1242"/>
              <a:ext cx="127" cy="56"/>
            </a:xfrm>
            <a:custGeom>
              <a:avLst/>
              <a:gdLst>
                <a:gd name="T0" fmla="*/ 110 w 127"/>
                <a:gd name="T1" fmla="*/ 56 h 56"/>
                <a:gd name="T2" fmla="*/ 117 w 127"/>
                <a:gd name="T3" fmla="*/ 56 h 56"/>
                <a:gd name="T4" fmla="*/ 120 w 127"/>
                <a:gd name="T5" fmla="*/ 54 h 56"/>
                <a:gd name="T6" fmla="*/ 123 w 127"/>
                <a:gd name="T7" fmla="*/ 52 h 56"/>
                <a:gd name="T8" fmla="*/ 124 w 127"/>
                <a:gd name="T9" fmla="*/ 49 h 56"/>
                <a:gd name="T10" fmla="*/ 127 w 127"/>
                <a:gd name="T11" fmla="*/ 47 h 56"/>
                <a:gd name="T12" fmla="*/ 127 w 127"/>
                <a:gd name="T13" fmla="*/ 40 h 56"/>
                <a:gd name="T14" fmla="*/ 126 w 127"/>
                <a:gd name="T15" fmla="*/ 37 h 56"/>
                <a:gd name="T16" fmla="*/ 123 w 127"/>
                <a:gd name="T17" fmla="*/ 34 h 56"/>
                <a:gd name="T18" fmla="*/ 120 w 127"/>
                <a:gd name="T19" fmla="*/ 33 h 56"/>
                <a:gd name="T20" fmla="*/ 118 w 127"/>
                <a:gd name="T21" fmla="*/ 30 h 56"/>
                <a:gd name="T22" fmla="*/ 17 w 127"/>
                <a:gd name="T23" fmla="*/ 0 h 56"/>
                <a:gd name="T24" fmla="*/ 11 w 127"/>
                <a:gd name="T25" fmla="*/ 0 h 56"/>
                <a:gd name="T26" fmla="*/ 7 w 127"/>
                <a:gd name="T27" fmla="*/ 1 h 56"/>
                <a:gd name="T28" fmla="*/ 4 w 127"/>
                <a:gd name="T29" fmla="*/ 3 h 56"/>
                <a:gd name="T30" fmla="*/ 3 w 127"/>
                <a:gd name="T31" fmla="*/ 6 h 56"/>
                <a:gd name="T32" fmla="*/ 0 w 127"/>
                <a:gd name="T33" fmla="*/ 9 h 56"/>
                <a:gd name="T34" fmla="*/ 0 w 127"/>
                <a:gd name="T35" fmla="*/ 15 h 56"/>
                <a:gd name="T36" fmla="*/ 2 w 127"/>
                <a:gd name="T37" fmla="*/ 19 h 56"/>
                <a:gd name="T38" fmla="*/ 4 w 127"/>
                <a:gd name="T39" fmla="*/ 21 h 56"/>
                <a:gd name="T40" fmla="*/ 7 w 127"/>
                <a:gd name="T41" fmla="*/ 23 h 56"/>
                <a:gd name="T42" fmla="*/ 9 w 127"/>
                <a:gd name="T43" fmla="*/ 25 h 56"/>
                <a:gd name="T44" fmla="*/ 110 w 127"/>
                <a:gd name="T45" fmla="*/ 5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7" h="56">
                  <a:moveTo>
                    <a:pt x="110" y="56"/>
                  </a:moveTo>
                  <a:lnTo>
                    <a:pt x="117" y="56"/>
                  </a:lnTo>
                  <a:lnTo>
                    <a:pt x="120" y="54"/>
                  </a:lnTo>
                  <a:lnTo>
                    <a:pt x="123" y="52"/>
                  </a:lnTo>
                  <a:lnTo>
                    <a:pt x="124" y="49"/>
                  </a:lnTo>
                  <a:lnTo>
                    <a:pt x="127" y="47"/>
                  </a:lnTo>
                  <a:lnTo>
                    <a:pt x="127" y="40"/>
                  </a:lnTo>
                  <a:lnTo>
                    <a:pt x="126" y="37"/>
                  </a:lnTo>
                  <a:lnTo>
                    <a:pt x="123" y="34"/>
                  </a:lnTo>
                  <a:lnTo>
                    <a:pt x="120" y="33"/>
                  </a:lnTo>
                  <a:lnTo>
                    <a:pt x="118" y="30"/>
                  </a:lnTo>
                  <a:lnTo>
                    <a:pt x="17" y="0"/>
                  </a:lnTo>
                  <a:lnTo>
                    <a:pt x="11" y="0"/>
                  </a:lnTo>
                  <a:lnTo>
                    <a:pt x="7" y="1"/>
                  </a:lnTo>
                  <a:lnTo>
                    <a:pt x="4" y="3"/>
                  </a:lnTo>
                  <a:lnTo>
                    <a:pt x="3" y="6"/>
                  </a:lnTo>
                  <a:lnTo>
                    <a:pt x="0" y="9"/>
                  </a:lnTo>
                  <a:lnTo>
                    <a:pt x="0" y="15"/>
                  </a:lnTo>
                  <a:lnTo>
                    <a:pt x="2" y="19"/>
                  </a:lnTo>
                  <a:lnTo>
                    <a:pt x="4" y="21"/>
                  </a:lnTo>
                  <a:lnTo>
                    <a:pt x="7" y="23"/>
                  </a:lnTo>
                  <a:lnTo>
                    <a:pt x="9" y="25"/>
                  </a:lnTo>
                  <a:lnTo>
                    <a:pt x="11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8" name="Freeform 47"/>
            <p:cNvSpPr>
              <a:spLocks/>
            </p:cNvSpPr>
            <p:nvPr/>
          </p:nvSpPr>
          <p:spPr bwMode="auto">
            <a:xfrm>
              <a:off x="4631" y="1782"/>
              <a:ext cx="131" cy="57"/>
            </a:xfrm>
            <a:custGeom>
              <a:avLst/>
              <a:gdLst>
                <a:gd name="T0" fmla="*/ 9 w 131"/>
                <a:gd name="T1" fmla="*/ 31 h 57"/>
                <a:gd name="T2" fmla="*/ 6 w 131"/>
                <a:gd name="T3" fmla="*/ 32 h 57"/>
                <a:gd name="T4" fmla="*/ 1 w 131"/>
                <a:gd name="T5" fmla="*/ 37 h 57"/>
                <a:gd name="T6" fmla="*/ 0 w 131"/>
                <a:gd name="T7" fmla="*/ 41 h 57"/>
                <a:gd name="T8" fmla="*/ 0 w 131"/>
                <a:gd name="T9" fmla="*/ 48 h 57"/>
                <a:gd name="T10" fmla="*/ 1 w 131"/>
                <a:gd name="T11" fmla="*/ 50 h 57"/>
                <a:gd name="T12" fmla="*/ 6 w 131"/>
                <a:gd name="T13" fmla="*/ 55 h 57"/>
                <a:gd name="T14" fmla="*/ 10 w 131"/>
                <a:gd name="T15" fmla="*/ 57 h 57"/>
                <a:gd name="T16" fmla="*/ 17 w 131"/>
                <a:gd name="T17" fmla="*/ 57 h 57"/>
                <a:gd name="T18" fmla="*/ 122 w 131"/>
                <a:gd name="T19" fmla="*/ 26 h 57"/>
                <a:gd name="T20" fmla="*/ 125 w 131"/>
                <a:gd name="T21" fmla="*/ 25 h 57"/>
                <a:gd name="T22" fmla="*/ 130 w 131"/>
                <a:gd name="T23" fmla="*/ 20 h 57"/>
                <a:gd name="T24" fmla="*/ 131 w 131"/>
                <a:gd name="T25" fmla="*/ 16 h 57"/>
                <a:gd name="T26" fmla="*/ 131 w 131"/>
                <a:gd name="T27" fmla="*/ 9 h 57"/>
                <a:gd name="T28" fmla="*/ 130 w 131"/>
                <a:gd name="T29" fmla="*/ 7 h 57"/>
                <a:gd name="T30" fmla="*/ 125 w 131"/>
                <a:gd name="T31" fmla="*/ 2 h 57"/>
                <a:gd name="T32" fmla="*/ 121 w 131"/>
                <a:gd name="T33" fmla="*/ 0 h 57"/>
                <a:gd name="T34" fmla="*/ 115 w 131"/>
                <a:gd name="T35" fmla="*/ 0 h 57"/>
                <a:gd name="T36" fmla="*/ 9 w 131"/>
                <a:gd name="T37" fmla="*/ 31 h 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57">
                  <a:moveTo>
                    <a:pt x="9" y="31"/>
                  </a:moveTo>
                  <a:lnTo>
                    <a:pt x="6" y="32"/>
                  </a:lnTo>
                  <a:lnTo>
                    <a:pt x="1" y="37"/>
                  </a:lnTo>
                  <a:lnTo>
                    <a:pt x="0" y="41"/>
                  </a:lnTo>
                  <a:lnTo>
                    <a:pt x="0" y="48"/>
                  </a:lnTo>
                  <a:lnTo>
                    <a:pt x="1" y="50"/>
                  </a:lnTo>
                  <a:lnTo>
                    <a:pt x="6" y="55"/>
                  </a:lnTo>
                  <a:lnTo>
                    <a:pt x="10" y="57"/>
                  </a:lnTo>
                  <a:lnTo>
                    <a:pt x="17" y="57"/>
                  </a:lnTo>
                  <a:lnTo>
                    <a:pt x="122" y="26"/>
                  </a:lnTo>
                  <a:lnTo>
                    <a:pt x="125" y="25"/>
                  </a:lnTo>
                  <a:lnTo>
                    <a:pt x="130" y="20"/>
                  </a:lnTo>
                  <a:lnTo>
                    <a:pt x="131" y="16"/>
                  </a:lnTo>
                  <a:lnTo>
                    <a:pt x="131" y="9"/>
                  </a:lnTo>
                  <a:lnTo>
                    <a:pt x="130" y="7"/>
                  </a:lnTo>
                  <a:lnTo>
                    <a:pt x="125" y="2"/>
                  </a:lnTo>
                  <a:lnTo>
                    <a:pt x="121" y="0"/>
                  </a:lnTo>
                  <a:lnTo>
                    <a:pt x="115" y="0"/>
                  </a:lnTo>
                  <a:lnTo>
                    <a:pt x="9"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09" name="Freeform 48"/>
            <p:cNvSpPr>
              <a:spLocks/>
            </p:cNvSpPr>
            <p:nvPr/>
          </p:nvSpPr>
          <p:spPr bwMode="auto">
            <a:xfrm>
              <a:off x="4653" y="1724"/>
              <a:ext cx="69" cy="112"/>
            </a:xfrm>
            <a:custGeom>
              <a:avLst/>
              <a:gdLst>
                <a:gd name="T0" fmla="*/ 1 w 69"/>
                <a:gd name="T1" fmla="*/ 94 h 112"/>
                <a:gd name="T2" fmla="*/ 0 w 69"/>
                <a:gd name="T3" fmla="*/ 97 h 112"/>
                <a:gd name="T4" fmla="*/ 0 w 69"/>
                <a:gd name="T5" fmla="*/ 101 h 112"/>
                <a:gd name="T6" fmla="*/ 1 w 69"/>
                <a:gd name="T7" fmla="*/ 103 h 112"/>
                <a:gd name="T8" fmla="*/ 2 w 69"/>
                <a:gd name="T9" fmla="*/ 107 h 112"/>
                <a:gd name="T10" fmla="*/ 3 w 69"/>
                <a:gd name="T11" fmla="*/ 108 h 112"/>
                <a:gd name="T12" fmla="*/ 7 w 69"/>
                <a:gd name="T13" fmla="*/ 111 h 112"/>
                <a:gd name="T14" fmla="*/ 10 w 69"/>
                <a:gd name="T15" fmla="*/ 112 h 112"/>
                <a:gd name="T16" fmla="*/ 14 w 69"/>
                <a:gd name="T17" fmla="*/ 112 h 112"/>
                <a:gd name="T18" fmla="*/ 16 w 69"/>
                <a:gd name="T19" fmla="*/ 111 h 112"/>
                <a:gd name="T20" fmla="*/ 20 w 69"/>
                <a:gd name="T21" fmla="*/ 109 h 112"/>
                <a:gd name="T22" fmla="*/ 21 w 69"/>
                <a:gd name="T23" fmla="*/ 108 h 112"/>
                <a:gd name="T24" fmla="*/ 24 w 69"/>
                <a:gd name="T25" fmla="*/ 104 h 112"/>
                <a:gd name="T26" fmla="*/ 67 w 69"/>
                <a:gd name="T27" fmla="*/ 18 h 112"/>
                <a:gd name="T28" fmla="*/ 69 w 69"/>
                <a:gd name="T29" fmla="*/ 15 h 112"/>
                <a:gd name="T30" fmla="*/ 69 w 69"/>
                <a:gd name="T31" fmla="*/ 11 h 112"/>
                <a:gd name="T32" fmla="*/ 67 w 69"/>
                <a:gd name="T33" fmla="*/ 9 h 112"/>
                <a:gd name="T34" fmla="*/ 66 w 69"/>
                <a:gd name="T35" fmla="*/ 5 h 112"/>
                <a:gd name="T36" fmla="*/ 65 w 69"/>
                <a:gd name="T37" fmla="*/ 4 h 112"/>
                <a:gd name="T38" fmla="*/ 61 w 69"/>
                <a:gd name="T39" fmla="*/ 1 h 112"/>
                <a:gd name="T40" fmla="*/ 58 w 69"/>
                <a:gd name="T41" fmla="*/ 0 h 112"/>
                <a:gd name="T42" fmla="*/ 54 w 69"/>
                <a:gd name="T43" fmla="*/ 0 h 112"/>
                <a:gd name="T44" fmla="*/ 52 w 69"/>
                <a:gd name="T45" fmla="*/ 1 h 112"/>
                <a:gd name="T46" fmla="*/ 48 w 69"/>
                <a:gd name="T47" fmla="*/ 2 h 112"/>
                <a:gd name="T48" fmla="*/ 47 w 69"/>
                <a:gd name="T49" fmla="*/ 4 h 112"/>
                <a:gd name="T50" fmla="*/ 44 w 69"/>
                <a:gd name="T51" fmla="*/ 7 h 112"/>
                <a:gd name="T52" fmla="*/ 1 w 69"/>
                <a:gd name="T53" fmla="*/ 94 h 1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 h="112">
                  <a:moveTo>
                    <a:pt x="1" y="94"/>
                  </a:moveTo>
                  <a:lnTo>
                    <a:pt x="0" y="97"/>
                  </a:lnTo>
                  <a:lnTo>
                    <a:pt x="0" y="101"/>
                  </a:lnTo>
                  <a:lnTo>
                    <a:pt x="1" y="103"/>
                  </a:lnTo>
                  <a:lnTo>
                    <a:pt x="2" y="107"/>
                  </a:lnTo>
                  <a:lnTo>
                    <a:pt x="3" y="108"/>
                  </a:lnTo>
                  <a:lnTo>
                    <a:pt x="7" y="111"/>
                  </a:lnTo>
                  <a:lnTo>
                    <a:pt x="10" y="112"/>
                  </a:lnTo>
                  <a:lnTo>
                    <a:pt x="14" y="112"/>
                  </a:lnTo>
                  <a:lnTo>
                    <a:pt x="16" y="111"/>
                  </a:lnTo>
                  <a:lnTo>
                    <a:pt x="20" y="109"/>
                  </a:lnTo>
                  <a:lnTo>
                    <a:pt x="21" y="108"/>
                  </a:lnTo>
                  <a:lnTo>
                    <a:pt x="24" y="104"/>
                  </a:lnTo>
                  <a:lnTo>
                    <a:pt x="67" y="18"/>
                  </a:lnTo>
                  <a:lnTo>
                    <a:pt x="69" y="15"/>
                  </a:lnTo>
                  <a:lnTo>
                    <a:pt x="69" y="11"/>
                  </a:lnTo>
                  <a:lnTo>
                    <a:pt x="67" y="9"/>
                  </a:lnTo>
                  <a:lnTo>
                    <a:pt x="66" y="5"/>
                  </a:lnTo>
                  <a:lnTo>
                    <a:pt x="65" y="4"/>
                  </a:lnTo>
                  <a:lnTo>
                    <a:pt x="61" y="1"/>
                  </a:lnTo>
                  <a:lnTo>
                    <a:pt x="58" y="0"/>
                  </a:lnTo>
                  <a:lnTo>
                    <a:pt x="54" y="0"/>
                  </a:lnTo>
                  <a:lnTo>
                    <a:pt x="52" y="1"/>
                  </a:lnTo>
                  <a:lnTo>
                    <a:pt x="48" y="2"/>
                  </a:lnTo>
                  <a:lnTo>
                    <a:pt x="47" y="4"/>
                  </a:lnTo>
                  <a:lnTo>
                    <a:pt x="44" y="7"/>
                  </a:lnTo>
                  <a:lnTo>
                    <a:pt x="1"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10" name="Freeform 49"/>
            <p:cNvSpPr>
              <a:spLocks/>
            </p:cNvSpPr>
            <p:nvPr/>
          </p:nvSpPr>
          <p:spPr bwMode="auto">
            <a:xfrm>
              <a:off x="4558" y="1409"/>
              <a:ext cx="79" cy="108"/>
            </a:xfrm>
            <a:custGeom>
              <a:avLst/>
              <a:gdLst>
                <a:gd name="T0" fmla="*/ 77 w 79"/>
                <a:gd name="T1" fmla="*/ 19 h 108"/>
                <a:gd name="T2" fmla="*/ 79 w 79"/>
                <a:gd name="T3" fmla="*/ 16 h 108"/>
                <a:gd name="T4" fmla="*/ 79 w 79"/>
                <a:gd name="T5" fmla="*/ 10 h 108"/>
                <a:gd name="T6" fmla="*/ 78 w 79"/>
                <a:gd name="T7" fmla="*/ 6 h 108"/>
                <a:gd name="T8" fmla="*/ 75 w 79"/>
                <a:gd name="T9" fmla="*/ 4 h 108"/>
                <a:gd name="T10" fmla="*/ 73 w 79"/>
                <a:gd name="T11" fmla="*/ 2 h 108"/>
                <a:gd name="T12" fmla="*/ 70 w 79"/>
                <a:gd name="T13" fmla="*/ 0 h 108"/>
                <a:gd name="T14" fmla="*/ 64 w 79"/>
                <a:gd name="T15" fmla="*/ 0 h 108"/>
                <a:gd name="T16" fmla="*/ 60 w 79"/>
                <a:gd name="T17" fmla="*/ 1 h 108"/>
                <a:gd name="T18" fmla="*/ 58 w 79"/>
                <a:gd name="T19" fmla="*/ 4 h 108"/>
                <a:gd name="T20" fmla="*/ 56 w 79"/>
                <a:gd name="T21" fmla="*/ 6 h 108"/>
                <a:gd name="T22" fmla="*/ 3 w 79"/>
                <a:gd name="T23" fmla="*/ 89 h 108"/>
                <a:gd name="T24" fmla="*/ 0 w 79"/>
                <a:gd name="T25" fmla="*/ 92 h 108"/>
                <a:gd name="T26" fmla="*/ 0 w 79"/>
                <a:gd name="T27" fmla="*/ 98 h 108"/>
                <a:gd name="T28" fmla="*/ 1 w 79"/>
                <a:gd name="T29" fmla="*/ 102 h 108"/>
                <a:gd name="T30" fmla="*/ 4 w 79"/>
                <a:gd name="T31" fmla="*/ 104 h 108"/>
                <a:gd name="T32" fmla="*/ 7 w 79"/>
                <a:gd name="T33" fmla="*/ 106 h 108"/>
                <a:gd name="T34" fmla="*/ 9 w 79"/>
                <a:gd name="T35" fmla="*/ 108 h 108"/>
                <a:gd name="T36" fmla="*/ 15 w 79"/>
                <a:gd name="T37" fmla="*/ 108 h 108"/>
                <a:gd name="T38" fmla="*/ 19 w 79"/>
                <a:gd name="T39" fmla="*/ 107 h 108"/>
                <a:gd name="T40" fmla="*/ 22 w 79"/>
                <a:gd name="T41" fmla="*/ 104 h 108"/>
                <a:gd name="T42" fmla="*/ 23 w 79"/>
                <a:gd name="T43" fmla="*/ 102 h 108"/>
                <a:gd name="T44" fmla="*/ 77 w 79"/>
                <a:gd name="T45" fmla="*/ 19 h 1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108">
                  <a:moveTo>
                    <a:pt x="77" y="19"/>
                  </a:moveTo>
                  <a:lnTo>
                    <a:pt x="79" y="16"/>
                  </a:lnTo>
                  <a:lnTo>
                    <a:pt x="79" y="10"/>
                  </a:lnTo>
                  <a:lnTo>
                    <a:pt x="78" y="6"/>
                  </a:lnTo>
                  <a:lnTo>
                    <a:pt x="75" y="4"/>
                  </a:lnTo>
                  <a:lnTo>
                    <a:pt x="73" y="2"/>
                  </a:lnTo>
                  <a:lnTo>
                    <a:pt x="70" y="0"/>
                  </a:lnTo>
                  <a:lnTo>
                    <a:pt x="64" y="0"/>
                  </a:lnTo>
                  <a:lnTo>
                    <a:pt x="60" y="1"/>
                  </a:lnTo>
                  <a:lnTo>
                    <a:pt x="58" y="4"/>
                  </a:lnTo>
                  <a:lnTo>
                    <a:pt x="56" y="6"/>
                  </a:lnTo>
                  <a:lnTo>
                    <a:pt x="3" y="89"/>
                  </a:lnTo>
                  <a:lnTo>
                    <a:pt x="0" y="92"/>
                  </a:lnTo>
                  <a:lnTo>
                    <a:pt x="0" y="98"/>
                  </a:lnTo>
                  <a:lnTo>
                    <a:pt x="1" y="102"/>
                  </a:lnTo>
                  <a:lnTo>
                    <a:pt x="4" y="104"/>
                  </a:lnTo>
                  <a:lnTo>
                    <a:pt x="7" y="106"/>
                  </a:lnTo>
                  <a:lnTo>
                    <a:pt x="9" y="108"/>
                  </a:lnTo>
                  <a:lnTo>
                    <a:pt x="15" y="108"/>
                  </a:lnTo>
                  <a:lnTo>
                    <a:pt x="19" y="107"/>
                  </a:lnTo>
                  <a:lnTo>
                    <a:pt x="22" y="104"/>
                  </a:lnTo>
                  <a:lnTo>
                    <a:pt x="23" y="102"/>
                  </a:lnTo>
                  <a:lnTo>
                    <a:pt x="7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11" name="Freeform 50"/>
            <p:cNvSpPr>
              <a:spLocks/>
            </p:cNvSpPr>
            <p:nvPr/>
          </p:nvSpPr>
          <p:spPr bwMode="auto">
            <a:xfrm>
              <a:off x="4618" y="1402"/>
              <a:ext cx="32" cy="128"/>
            </a:xfrm>
            <a:custGeom>
              <a:avLst/>
              <a:gdLst>
                <a:gd name="T0" fmla="*/ 26 w 32"/>
                <a:gd name="T1" fmla="*/ 12 h 128"/>
                <a:gd name="T2" fmla="*/ 24 w 32"/>
                <a:gd name="T3" fmla="*/ 9 h 128"/>
                <a:gd name="T4" fmla="*/ 23 w 32"/>
                <a:gd name="T5" fmla="*/ 5 h 128"/>
                <a:gd name="T6" fmla="*/ 22 w 32"/>
                <a:gd name="T7" fmla="*/ 3 h 128"/>
                <a:gd name="T8" fmla="*/ 18 w 32"/>
                <a:gd name="T9" fmla="*/ 2 h 128"/>
                <a:gd name="T10" fmla="*/ 15 w 32"/>
                <a:gd name="T11" fmla="*/ 0 h 128"/>
                <a:gd name="T12" fmla="*/ 12 w 32"/>
                <a:gd name="T13" fmla="*/ 0 h 128"/>
                <a:gd name="T14" fmla="*/ 9 w 32"/>
                <a:gd name="T15" fmla="*/ 2 h 128"/>
                <a:gd name="T16" fmla="*/ 5 w 32"/>
                <a:gd name="T17" fmla="*/ 3 h 128"/>
                <a:gd name="T18" fmla="*/ 3 w 32"/>
                <a:gd name="T19" fmla="*/ 4 h 128"/>
                <a:gd name="T20" fmla="*/ 1 w 32"/>
                <a:gd name="T21" fmla="*/ 8 h 128"/>
                <a:gd name="T22" fmla="*/ 0 w 32"/>
                <a:gd name="T23" fmla="*/ 11 h 128"/>
                <a:gd name="T24" fmla="*/ 0 w 32"/>
                <a:gd name="T25" fmla="*/ 14 h 128"/>
                <a:gd name="T26" fmla="*/ 7 w 32"/>
                <a:gd name="T27" fmla="*/ 116 h 128"/>
                <a:gd name="T28" fmla="*/ 8 w 32"/>
                <a:gd name="T29" fmla="*/ 119 h 128"/>
                <a:gd name="T30" fmla="*/ 9 w 32"/>
                <a:gd name="T31" fmla="*/ 123 h 128"/>
                <a:gd name="T32" fmla="*/ 10 w 32"/>
                <a:gd name="T33" fmla="*/ 125 h 128"/>
                <a:gd name="T34" fmla="*/ 14 w 32"/>
                <a:gd name="T35" fmla="*/ 127 h 128"/>
                <a:gd name="T36" fmla="*/ 17 w 32"/>
                <a:gd name="T37" fmla="*/ 128 h 128"/>
                <a:gd name="T38" fmla="*/ 21 w 32"/>
                <a:gd name="T39" fmla="*/ 128 h 128"/>
                <a:gd name="T40" fmla="*/ 23 w 32"/>
                <a:gd name="T41" fmla="*/ 127 h 128"/>
                <a:gd name="T42" fmla="*/ 27 w 32"/>
                <a:gd name="T43" fmla="*/ 125 h 128"/>
                <a:gd name="T44" fmla="*/ 30 w 32"/>
                <a:gd name="T45" fmla="*/ 124 h 128"/>
                <a:gd name="T46" fmla="*/ 31 w 32"/>
                <a:gd name="T47" fmla="*/ 120 h 128"/>
                <a:gd name="T48" fmla="*/ 32 w 32"/>
                <a:gd name="T49" fmla="*/ 118 h 128"/>
                <a:gd name="T50" fmla="*/ 32 w 32"/>
                <a:gd name="T51" fmla="*/ 114 h 128"/>
                <a:gd name="T52" fmla="*/ 26 w 32"/>
                <a:gd name="T53" fmla="*/ 12 h 1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2" h="128">
                  <a:moveTo>
                    <a:pt x="26" y="12"/>
                  </a:moveTo>
                  <a:lnTo>
                    <a:pt x="24" y="9"/>
                  </a:lnTo>
                  <a:lnTo>
                    <a:pt x="23" y="5"/>
                  </a:lnTo>
                  <a:lnTo>
                    <a:pt x="22" y="3"/>
                  </a:lnTo>
                  <a:lnTo>
                    <a:pt x="18" y="2"/>
                  </a:lnTo>
                  <a:lnTo>
                    <a:pt x="15" y="0"/>
                  </a:lnTo>
                  <a:lnTo>
                    <a:pt x="12" y="0"/>
                  </a:lnTo>
                  <a:lnTo>
                    <a:pt x="9" y="2"/>
                  </a:lnTo>
                  <a:lnTo>
                    <a:pt x="5" y="3"/>
                  </a:lnTo>
                  <a:lnTo>
                    <a:pt x="3" y="4"/>
                  </a:lnTo>
                  <a:lnTo>
                    <a:pt x="1" y="8"/>
                  </a:lnTo>
                  <a:lnTo>
                    <a:pt x="0" y="11"/>
                  </a:lnTo>
                  <a:lnTo>
                    <a:pt x="0" y="14"/>
                  </a:lnTo>
                  <a:lnTo>
                    <a:pt x="7" y="116"/>
                  </a:lnTo>
                  <a:lnTo>
                    <a:pt x="8" y="119"/>
                  </a:lnTo>
                  <a:lnTo>
                    <a:pt x="9" y="123"/>
                  </a:lnTo>
                  <a:lnTo>
                    <a:pt x="10" y="125"/>
                  </a:lnTo>
                  <a:lnTo>
                    <a:pt x="14" y="127"/>
                  </a:lnTo>
                  <a:lnTo>
                    <a:pt x="17" y="128"/>
                  </a:lnTo>
                  <a:lnTo>
                    <a:pt x="21" y="128"/>
                  </a:lnTo>
                  <a:lnTo>
                    <a:pt x="23" y="127"/>
                  </a:lnTo>
                  <a:lnTo>
                    <a:pt x="27" y="125"/>
                  </a:lnTo>
                  <a:lnTo>
                    <a:pt x="30" y="124"/>
                  </a:lnTo>
                  <a:lnTo>
                    <a:pt x="31" y="120"/>
                  </a:lnTo>
                  <a:lnTo>
                    <a:pt x="32" y="118"/>
                  </a:lnTo>
                  <a:lnTo>
                    <a:pt x="32" y="114"/>
                  </a:lnTo>
                  <a:lnTo>
                    <a:pt x="2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12" name="Freeform 51"/>
            <p:cNvSpPr>
              <a:spLocks/>
            </p:cNvSpPr>
            <p:nvPr/>
          </p:nvSpPr>
          <p:spPr bwMode="auto">
            <a:xfrm>
              <a:off x="3506" y="1361"/>
              <a:ext cx="50" cy="120"/>
            </a:xfrm>
            <a:custGeom>
              <a:avLst/>
              <a:gdLst>
                <a:gd name="T0" fmla="*/ 26 w 50"/>
                <a:gd name="T1" fmla="*/ 11 h 120"/>
                <a:gd name="T2" fmla="*/ 25 w 50"/>
                <a:gd name="T3" fmla="*/ 7 h 120"/>
                <a:gd name="T4" fmla="*/ 20 w 50"/>
                <a:gd name="T5" fmla="*/ 2 h 120"/>
                <a:gd name="T6" fmla="*/ 17 w 50"/>
                <a:gd name="T7" fmla="*/ 0 h 120"/>
                <a:gd name="T8" fmla="*/ 11 w 50"/>
                <a:gd name="T9" fmla="*/ 0 h 120"/>
                <a:gd name="T10" fmla="*/ 7 w 50"/>
                <a:gd name="T11" fmla="*/ 2 h 120"/>
                <a:gd name="T12" fmla="*/ 2 w 50"/>
                <a:gd name="T13" fmla="*/ 7 h 120"/>
                <a:gd name="T14" fmla="*/ 0 w 50"/>
                <a:gd name="T15" fmla="*/ 9 h 120"/>
                <a:gd name="T16" fmla="*/ 0 w 50"/>
                <a:gd name="T17" fmla="*/ 16 h 120"/>
                <a:gd name="T18" fmla="*/ 25 w 50"/>
                <a:gd name="T19" fmla="*/ 110 h 120"/>
                <a:gd name="T20" fmla="*/ 26 w 50"/>
                <a:gd name="T21" fmla="*/ 114 h 120"/>
                <a:gd name="T22" fmla="*/ 31 w 50"/>
                <a:gd name="T23" fmla="*/ 119 h 120"/>
                <a:gd name="T24" fmla="*/ 34 w 50"/>
                <a:gd name="T25" fmla="*/ 120 h 120"/>
                <a:gd name="T26" fmla="*/ 40 w 50"/>
                <a:gd name="T27" fmla="*/ 120 h 120"/>
                <a:gd name="T28" fmla="*/ 44 w 50"/>
                <a:gd name="T29" fmla="*/ 119 h 120"/>
                <a:gd name="T30" fmla="*/ 49 w 50"/>
                <a:gd name="T31" fmla="*/ 114 h 120"/>
                <a:gd name="T32" fmla="*/ 50 w 50"/>
                <a:gd name="T33" fmla="*/ 111 h 120"/>
                <a:gd name="T34" fmla="*/ 50 w 50"/>
                <a:gd name="T35" fmla="*/ 105 h 120"/>
                <a:gd name="T36" fmla="*/ 26 w 50"/>
                <a:gd name="T37" fmla="*/ 11 h 1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20">
                  <a:moveTo>
                    <a:pt x="26" y="11"/>
                  </a:moveTo>
                  <a:lnTo>
                    <a:pt x="25" y="7"/>
                  </a:lnTo>
                  <a:lnTo>
                    <a:pt x="20" y="2"/>
                  </a:lnTo>
                  <a:lnTo>
                    <a:pt x="17" y="0"/>
                  </a:lnTo>
                  <a:lnTo>
                    <a:pt x="11" y="0"/>
                  </a:lnTo>
                  <a:lnTo>
                    <a:pt x="7" y="2"/>
                  </a:lnTo>
                  <a:lnTo>
                    <a:pt x="2" y="7"/>
                  </a:lnTo>
                  <a:lnTo>
                    <a:pt x="0" y="9"/>
                  </a:lnTo>
                  <a:lnTo>
                    <a:pt x="0" y="16"/>
                  </a:lnTo>
                  <a:lnTo>
                    <a:pt x="25" y="110"/>
                  </a:lnTo>
                  <a:lnTo>
                    <a:pt x="26" y="114"/>
                  </a:lnTo>
                  <a:lnTo>
                    <a:pt x="31" y="119"/>
                  </a:lnTo>
                  <a:lnTo>
                    <a:pt x="34" y="120"/>
                  </a:lnTo>
                  <a:lnTo>
                    <a:pt x="40" y="120"/>
                  </a:lnTo>
                  <a:lnTo>
                    <a:pt x="44" y="119"/>
                  </a:lnTo>
                  <a:lnTo>
                    <a:pt x="49" y="114"/>
                  </a:lnTo>
                  <a:lnTo>
                    <a:pt x="50" y="111"/>
                  </a:lnTo>
                  <a:lnTo>
                    <a:pt x="50" y="105"/>
                  </a:lnTo>
                  <a:lnTo>
                    <a:pt x="2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13" name="Freeform 52"/>
            <p:cNvSpPr>
              <a:spLocks/>
            </p:cNvSpPr>
            <p:nvPr/>
          </p:nvSpPr>
          <p:spPr bwMode="auto">
            <a:xfrm>
              <a:off x="3506" y="1355"/>
              <a:ext cx="91" cy="86"/>
            </a:xfrm>
            <a:custGeom>
              <a:avLst/>
              <a:gdLst>
                <a:gd name="T0" fmla="*/ 22 w 91"/>
                <a:gd name="T1" fmla="*/ 4 h 86"/>
                <a:gd name="T2" fmla="*/ 20 w 91"/>
                <a:gd name="T3" fmla="*/ 1 h 86"/>
                <a:gd name="T4" fmla="*/ 16 w 91"/>
                <a:gd name="T5" fmla="*/ 0 h 86"/>
                <a:gd name="T6" fmla="*/ 9 w 91"/>
                <a:gd name="T7" fmla="*/ 0 h 86"/>
                <a:gd name="T8" fmla="*/ 7 w 91"/>
                <a:gd name="T9" fmla="*/ 3 h 86"/>
                <a:gd name="T10" fmla="*/ 4 w 91"/>
                <a:gd name="T11" fmla="*/ 4 h 86"/>
                <a:gd name="T12" fmla="*/ 2 w 91"/>
                <a:gd name="T13" fmla="*/ 6 h 86"/>
                <a:gd name="T14" fmla="*/ 0 w 91"/>
                <a:gd name="T15" fmla="*/ 10 h 86"/>
                <a:gd name="T16" fmla="*/ 0 w 91"/>
                <a:gd name="T17" fmla="*/ 17 h 86"/>
                <a:gd name="T18" fmla="*/ 3 w 91"/>
                <a:gd name="T19" fmla="*/ 19 h 86"/>
                <a:gd name="T20" fmla="*/ 4 w 91"/>
                <a:gd name="T21" fmla="*/ 22 h 86"/>
                <a:gd name="T22" fmla="*/ 69 w 91"/>
                <a:gd name="T23" fmla="*/ 82 h 86"/>
                <a:gd name="T24" fmla="*/ 72 w 91"/>
                <a:gd name="T25" fmla="*/ 84 h 86"/>
                <a:gd name="T26" fmla="*/ 76 w 91"/>
                <a:gd name="T27" fmla="*/ 86 h 86"/>
                <a:gd name="T28" fmla="*/ 82 w 91"/>
                <a:gd name="T29" fmla="*/ 86 h 86"/>
                <a:gd name="T30" fmla="*/ 85 w 91"/>
                <a:gd name="T31" fmla="*/ 83 h 86"/>
                <a:gd name="T32" fmla="*/ 87 w 91"/>
                <a:gd name="T33" fmla="*/ 82 h 86"/>
                <a:gd name="T34" fmla="*/ 90 w 91"/>
                <a:gd name="T35" fmla="*/ 79 h 86"/>
                <a:gd name="T36" fmla="*/ 91 w 91"/>
                <a:gd name="T37" fmla="*/ 75 h 86"/>
                <a:gd name="T38" fmla="*/ 91 w 91"/>
                <a:gd name="T39" fmla="*/ 69 h 86"/>
                <a:gd name="T40" fmla="*/ 89 w 91"/>
                <a:gd name="T41" fmla="*/ 66 h 86"/>
                <a:gd name="T42" fmla="*/ 87 w 91"/>
                <a:gd name="T43" fmla="*/ 64 h 86"/>
                <a:gd name="T44" fmla="*/ 22 w 91"/>
                <a:gd name="T45" fmla="*/ 4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1" h="86">
                  <a:moveTo>
                    <a:pt x="22" y="4"/>
                  </a:moveTo>
                  <a:lnTo>
                    <a:pt x="20" y="1"/>
                  </a:lnTo>
                  <a:lnTo>
                    <a:pt x="16" y="0"/>
                  </a:lnTo>
                  <a:lnTo>
                    <a:pt x="9" y="0"/>
                  </a:lnTo>
                  <a:lnTo>
                    <a:pt x="7" y="3"/>
                  </a:lnTo>
                  <a:lnTo>
                    <a:pt x="4" y="4"/>
                  </a:lnTo>
                  <a:lnTo>
                    <a:pt x="2" y="6"/>
                  </a:lnTo>
                  <a:lnTo>
                    <a:pt x="0" y="10"/>
                  </a:lnTo>
                  <a:lnTo>
                    <a:pt x="0" y="17"/>
                  </a:lnTo>
                  <a:lnTo>
                    <a:pt x="3" y="19"/>
                  </a:lnTo>
                  <a:lnTo>
                    <a:pt x="4" y="22"/>
                  </a:lnTo>
                  <a:lnTo>
                    <a:pt x="69" y="82"/>
                  </a:lnTo>
                  <a:lnTo>
                    <a:pt x="72" y="84"/>
                  </a:lnTo>
                  <a:lnTo>
                    <a:pt x="76" y="86"/>
                  </a:lnTo>
                  <a:lnTo>
                    <a:pt x="82" y="86"/>
                  </a:lnTo>
                  <a:lnTo>
                    <a:pt x="85" y="83"/>
                  </a:lnTo>
                  <a:lnTo>
                    <a:pt x="87" y="82"/>
                  </a:lnTo>
                  <a:lnTo>
                    <a:pt x="90" y="79"/>
                  </a:lnTo>
                  <a:lnTo>
                    <a:pt x="91" y="75"/>
                  </a:lnTo>
                  <a:lnTo>
                    <a:pt x="91" y="69"/>
                  </a:lnTo>
                  <a:lnTo>
                    <a:pt x="89" y="66"/>
                  </a:lnTo>
                  <a:lnTo>
                    <a:pt x="87" y="64"/>
                  </a:lnTo>
                  <a:lnTo>
                    <a:pt x="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14" name="Freeform 53"/>
            <p:cNvSpPr>
              <a:spLocks/>
            </p:cNvSpPr>
            <p:nvPr/>
          </p:nvSpPr>
          <p:spPr bwMode="auto">
            <a:xfrm>
              <a:off x="3429" y="1402"/>
              <a:ext cx="79" cy="91"/>
            </a:xfrm>
            <a:custGeom>
              <a:avLst/>
              <a:gdLst>
                <a:gd name="T0" fmla="*/ 23 w 79"/>
                <a:gd name="T1" fmla="*/ 5 h 91"/>
                <a:gd name="T2" fmla="*/ 20 w 79"/>
                <a:gd name="T3" fmla="*/ 3 h 91"/>
                <a:gd name="T4" fmla="*/ 18 w 79"/>
                <a:gd name="T5" fmla="*/ 2 h 91"/>
                <a:gd name="T6" fmla="*/ 14 w 79"/>
                <a:gd name="T7" fmla="*/ 0 h 91"/>
                <a:gd name="T8" fmla="*/ 10 w 79"/>
                <a:gd name="T9" fmla="*/ 0 h 91"/>
                <a:gd name="T10" fmla="*/ 5 w 79"/>
                <a:gd name="T11" fmla="*/ 3 h 91"/>
                <a:gd name="T12" fmla="*/ 2 w 79"/>
                <a:gd name="T13" fmla="*/ 5 h 91"/>
                <a:gd name="T14" fmla="*/ 1 w 79"/>
                <a:gd name="T15" fmla="*/ 8 h 91"/>
                <a:gd name="T16" fmla="*/ 0 w 79"/>
                <a:gd name="T17" fmla="*/ 12 h 91"/>
                <a:gd name="T18" fmla="*/ 0 w 79"/>
                <a:gd name="T19" fmla="*/ 16 h 91"/>
                <a:gd name="T20" fmla="*/ 2 w 79"/>
                <a:gd name="T21" fmla="*/ 21 h 91"/>
                <a:gd name="T22" fmla="*/ 56 w 79"/>
                <a:gd name="T23" fmla="*/ 86 h 91"/>
                <a:gd name="T24" fmla="*/ 58 w 79"/>
                <a:gd name="T25" fmla="*/ 88 h 91"/>
                <a:gd name="T26" fmla="*/ 61 w 79"/>
                <a:gd name="T27" fmla="*/ 90 h 91"/>
                <a:gd name="T28" fmla="*/ 65 w 79"/>
                <a:gd name="T29" fmla="*/ 91 h 91"/>
                <a:gd name="T30" fmla="*/ 69 w 79"/>
                <a:gd name="T31" fmla="*/ 91 h 91"/>
                <a:gd name="T32" fmla="*/ 74 w 79"/>
                <a:gd name="T33" fmla="*/ 88 h 91"/>
                <a:gd name="T34" fmla="*/ 76 w 79"/>
                <a:gd name="T35" fmla="*/ 86 h 91"/>
                <a:gd name="T36" fmla="*/ 77 w 79"/>
                <a:gd name="T37" fmla="*/ 83 h 91"/>
                <a:gd name="T38" fmla="*/ 79 w 79"/>
                <a:gd name="T39" fmla="*/ 79 h 91"/>
                <a:gd name="T40" fmla="*/ 79 w 79"/>
                <a:gd name="T41" fmla="*/ 76 h 91"/>
                <a:gd name="T42" fmla="*/ 76 w 79"/>
                <a:gd name="T43" fmla="*/ 70 h 91"/>
                <a:gd name="T44" fmla="*/ 23 w 79"/>
                <a:gd name="T45" fmla="*/ 5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9" h="91">
                  <a:moveTo>
                    <a:pt x="23" y="5"/>
                  </a:moveTo>
                  <a:lnTo>
                    <a:pt x="20" y="3"/>
                  </a:lnTo>
                  <a:lnTo>
                    <a:pt x="18" y="2"/>
                  </a:lnTo>
                  <a:lnTo>
                    <a:pt x="14" y="0"/>
                  </a:lnTo>
                  <a:lnTo>
                    <a:pt x="10" y="0"/>
                  </a:lnTo>
                  <a:lnTo>
                    <a:pt x="5" y="3"/>
                  </a:lnTo>
                  <a:lnTo>
                    <a:pt x="2" y="5"/>
                  </a:lnTo>
                  <a:lnTo>
                    <a:pt x="1" y="8"/>
                  </a:lnTo>
                  <a:lnTo>
                    <a:pt x="0" y="12"/>
                  </a:lnTo>
                  <a:lnTo>
                    <a:pt x="0" y="16"/>
                  </a:lnTo>
                  <a:lnTo>
                    <a:pt x="2" y="21"/>
                  </a:lnTo>
                  <a:lnTo>
                    <a:pt x="56" y="86"/>
                  </a:lnTo>
                  <a:lnTo>
                    <a:pt x="58" y="88"/>
                  </a:lnTo>
                  <a:lnTo>
                    <a:pt x="61" y="90"/>
                  </a:lnTo>
                  <a:lnTo>
                    <a:pt x="65" y="91"/>
                  </a:lnTo>
                  <a:lnTo>
                    <a:pt x="69" y="91"/>
                  </a:lnTo>
                  <a:lnTo>
                    <a:pt x="74" y="88"/>
                  </a:lnTo>
                  <a:lnTo>
                    <a:pt x="76" y="86"/>
                  </a:lnTo>
                  <a:lnTo>
                    <a:pt x="77" y="83"/>
                  </a:lnTo>
                  <a:lnTo>
                    <a:pt x="79" y="79"/>
                  </a:lnTo>
                  <a:lnTo>
                    <a:pt x="79" y="76"/>
                  </a:lnTo>
                  <a:lnTo>
                    <a:pt x="76" y="70"/>
                  </a:lnTo>
                  <a:lnTo>
                    <a:pt x="2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15" name="Freeform 54"/>
            <p:cNvSpPr>
              <a:spLocks/>
            </p:cNvSpPr>
            <p:nvPr/>
          </p:nvSpPr>
          <p:spPr bwMode="auto">
            <a:xfrm>
              <a:off x="3412" y="1402"/>
              <a:ext cx="49" cy="121"/>
            </a:xfrm>
            <a:custGeom>
              <a:avLst/>
              <a:gdLst>
                <a:gd name="T0" fmla="*/ 26 w 49"/>
                <a:gd name="T1" fmla="*/ 11 h 121"/>
                <a:gd name="T2" fmla="*/ 24 w 49"/>
                <a:gd name="T3" fmla="*/ 7 h 121"/>
                <a:gd name="T4" fmla="*/ 19 w 49"/>
                <a:gd name="T5" fmla="*/ 2 h 121"/>
                <a:gd name="T6" fmla="*/ 17 w 49"/>
                <a:gd name="T7" fmla="*/ 0 h 121"/>
                <a:gd name="T8" fmla="*/ 10 w 49"/>
                <a:gd name="T9" fmla="*/ 0 h 121"/>
                <a:gd name="T10" fmla="*/ 6 w 49"/>
                <a:gd name="T11" fmla="*/ 2 h 121"/>
                <a:gd name="T12" fmla="*/ 1 w 49"/>
                <a:gd name="T13" fmla="*/ 7 h 121"/>
                <a:gd name="T14" fmla="*/ 0 w 49"/>
                <a:gd name="T15" fmla="*/ 9 h 121"/>
                <a:gd name="T16" fmla="*/ 0 w 49"/>
                <a:gd name="T17" fmla="*/ 16 h 121"/>
                <a:gd name="T18" fmla="*/ 23 w 49"/>
                <a:gd name="T19" fmla="*/ 111 h 121"/>
                <a:gd name="T20" fmla="*/ 24 w 49"/>
                <a:gd name="T21" fmla="*/ 115 h 121"/>
                <a:gd name="T22" fmla="*/ 29 w 49"/>
                <a:gd name="T23" fmla="*/ 120 h 121"/>
                <a:gd name="T24" fmla="*/ 32 w 49"/>
                <a:gd name="T25" fmla="*/ 121 h 121"/>
                <a:gd name="T26" fmla="*/ 38 w 49"/>
                <a:gd name="T27" fmla="*/ 121 h 121"/>
                <a:gd name="T28" fmla="*/ 42 w 49"/>
                <a:gd name="T29" fmla="*/ 120 h 121"/>
                <a:gd name="T30" fmla="*/ 47 w 49"/>
                <a:gd name="T31" fmla="*/ 115 h 121"/>
                <a:gd name="T32" fmla="*/ 49 w 49"/>
                <a:gd name="T33" fmla="*/ 113 h 121"/>
                <a:gd name="T34" fmla="*/ 49 w 49"/>
                <a:gd name="T35" fmla="*/ 106 h 121"/>
                <a:gd name="T36" fmla="*/ 26 w 49"/>
                <a:gd name="T37" fmla="*/ 11 h 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21">
                  <a:moveTo>
                    <a:pt x="26" y="11"/>
                  </a:moveTo>
                  <a:lnTo>
                    <a:pt x="24" y="7"/>
                  </a:lnTo>
                  <a:lnTo>
                    <a:pt x="19" y="2"/>
                  </a:lnTo>
                  <a:lnTo>
                    <a:pt x="17" y="0"/>
                  </a:lnTo>
                  <a:lnTo>
                    <a:pt x="10" y="0"/>
                  </a:lnTo>
                  <a:lnTo>
                    <a:pt x="6" y="2"/>
                  </a:lnTo>
                  <a:lnTo>
                    <a:pt x="1" y="7"/>
                  </a:lnTo>
                  <a:lnTo>
                    <a:pt x="0" y="9"/>
                  </a:lnTo>
                  <a:lnTo>
                    <a:pt x="0" y="16"/>
                  </a:lnTo>
                  <a:lnTo>
                    <a:pt x="23" y="111"/>
                  </a:lnTo>
                  <a:lnTo>
                    <a:pt x="24" y="115"/>
                  </a:lnTo>
                  <a:lnTo>
                    <a:pt x="29" y="120"/>
                  </a:lnTo>
                  <a:lnTo>
                    <a:pt x="32" y="121"/>
                  </a:lnTo>
                  <a:lnTo>
                    <a:pt x="38" y="121"/>
                  </a:lnTo>
                  <a:lnTo>
                    <a:pt x="42" y="120"/>
                  </a:lnTo>
                  <a:lnTo>
                    <a:pt x="47" y="115"/>
                  </a:lnTo>
                  <a:lnTo>
                    <a:pt x="49" y="113"/>
                  </a:lnTo>
                  <a:lnTo>
                    <a:pt x="49" y="106"/>
                  </a:lnTo>
                  <a:lnTo>
                    <a:pt x="2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16" name="Freeform 55"/>
            <p:cNvSpPr>
              <a:spLocks/>
            </p:cNvSpPr>
            <p:nvPr/>
          </p:nvSpPr>
          <p:spPr bwMode="auto">
            <a:xfrm>
              <a:off x="3323" y="1391"/>
              <a:ext cx="48" cy="148"/>
            </a:xfrm>
            <a:custGeom>
              <a:avLst/>
              <a:gdLst>
                <a:gd name="T0" fmla="*/ 48 w 48"/>
                <a:gd name="T1" fmla="*/ 15 h 148"/>
                <a:gd name="T2" fmla="*/ 48 w 48"/>
                <a:gd name="T3" fmla="*/ 11 h 148"/>
                <a:gd name="T4" fmla="*/ 47 w 48"/>
                <a:gd name="T5" fmla="*/ 9 h 148"/>
                <a:gd name="T6" fmla="*/ 46 w 48"/>
                <a:gd name="T7" fmla="*/ 5 h 148"/>
                <a:gd name="T8" fmla="*/ 44 w 48"/>
                <a:gd name="T9" fmla="*/ 2 h 148"/>
                <a:gd name="T10" fmla="*/ 41 w 48"/>
                <a:gd name="T11" fmla="*/ 1 h 148"/>
                <a:gd name="T12" fmla="*/ 38 w 48"/>
                <a:gd name="T13" fmla="*/ 0 h 148"/>
                <a:gd name="T14" fmla="*/ 34 w 48"/>
                <a:gd name="T15" fmla="*/ 0 h 148"/>
                <a:gd name="T16" fmla="*/ 32 w 48"/>
                <a:gd name="T17" fmla="*/ 1 h 148"/>
                <a:gd name="T18" fmla="*/ 28 w 48"/>
                <a:gd name="T19" fmla="*/ 2 h 148"/>
                <a:gd name="T20" fmla="*/ 25 w 48"/>
                <a:gd name="T21" fmla="*/ 4 h 148"/>
                <a:gd name="T22" fmla="*/ 24 w 48"/>
                <a:gd name="T23" fmla="*/ 7 h 148"/>
                <a:gd name="T24" fmla="*/ 23 w 48"/>
                <a:gd name="T25" fmla="*/ 10 h 148"/>
                <a:gd name="T26" fmla="*/ 0 w 48"/>
                <a:gd name="T27" fmla="*/ 132 h 148"/>
                <a:gd name="T28" fmla="*/ 0 w 48"/>
                <a:gd name="T29" fmla="*/ 136 h 148"/>
                <a:gd name="T30" fmla="*/ 1 w 48"/>
                <a:gd name="T31" fmla="*/ 139 h 148"/>
                <a:gd name="T32" fmla="*/ 2 w 48"/>
                <a:gd name="T33" fmla="*/ 143 h 148"/>
                <a:gd name="T34" fmla="*/ 4 w 48"/>
                <a:gd name="T35" fmla="*/ 145 h 148"/>
                <a:gd name="T36" fmla="*/ 7 w 48"/>
                <a:gd name="T37" fmla="*/ 147 h 148"/>
                <a:gd name="T38" fmla="*/ 10 w 48"/>
                <a:gd name="T39" fmla="*/ 148 h 148"/>
                <a:gd name="T40" fmla="*/ 14 w 48"/>
                <a:gd name="T41" fmla="*/ 148 h 148"/>
                <a:gd name="T42" fmla="*/ 16 w 48"/>
                <a:gd name="T43" fmla="*/ 147 h 148"/>
                <a:gd name="T44" fmla="*/ 20 w 48"/>
                <a:gd name="T45" fmla="*/ 145 h 148"/>
                <a:gd name="T46" fmla="*/ 23 w 48"/>
                <a:gd name="T47" fmla="*/ 144 h 148"/>
                <a:gd name="T48" fmla="*/ 24 w 48"/>
                <a:gd name="T49" fmla="*/ 140 h 148"/>
                <a:gd name="T50" fmla="*/ 25 w 48"/>
                <a:gd name="T51" fmla="*/ 138 h 148"/>
                <a:gd name="T52" fmla="*/ 48 w 48"/>
                <a:gd name="T53" fmla="*/ 15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8" h="148">
                  <a:moveTo>
                    <a:pt x="48" y="15"/>
                  </a:moveTo>
                  <a:lnTo>
                    <a:pt x="48" y="11"/>
                  </a:lnTo>
                  <a:lnTo>
                    <a:pt x="47" y="9"/>
                  </a:lnTo>
                  <a:lnTo>
                    <a:pt x="46" y="5"/>
                  </a:lnTo>
                  <a:lnTo>
                    <a:pt x="44" y="2"/>
                  </a:lnTo>
                  <a:lnTo>
                    <a:pt x="41" y="1"/>
                  </a:lnTo>
                  <a:lnTo>
                    <a:pt x="38" y="0"/>
                  </a:lnTo>
                  <a:lnTo>
                    <a:pt x="34" y="0"/>
                  </a:lnTo>
                  <a:lnTo>
                    <a:pt x="32" y="1"/>
                  </a:lnTo>
                  <a:lnTo>
                    <a:pt x="28" y="2"/>
                  </a:lnTo>
                  <a:lnTo>
                    <a:pt x="25" y="4"/>
                  </a:lnTo>
                  <a:lnTo>
                    <a:pt x="24" y="7"/>
                  </a:lnTo>
                  <a:lnTo>
                    <a:pt x="23" y="10"/>
                  </a:lnTo>
                  <a:lnTo>
                    <a:pt x="0" y="132"/>
                  </a:lnTo>
                  <a:lnTo>
                    <a:pt x="0" y="136"/>
                  </a:lnTo>
                  <a:lnTo>
                    <a:pt x="1" y="139"/>
                  </a:lnTo>
                  <a:lnTo>
                    <a:pt x="2" y="143"/>
                  </a:lnTo>
                  <a:lnTo>
                    <a:pt x="4" y="145"/>
                  </a:lnTo>
                  <a:lnTo>
                    <a:pt x="7" y="147"/>
                  </a:lnTo>
                  <a:lnTo>
                    <a:pt x="10" y="148"/>
                  </a:lnTo>
                  <a:lnTo>
                    <a:pt x="14" y="148"/>
                  </a:lnTo>
                  <a:lnTo>
                    <a:pt x="16" y="147"/>
                  </a:lnTo>
                  <a:lnTo>
                    <a:pt x="20" y="145"/>
                  </a:lnTo>
                  <a:lnTo>
                    <a:pt x="23" y="144"/>
                  </a:lnTo>
                  <a:lnTo>
                    <a:pt x="24" y="140"/>
                  </a:lnTo>
                  <a:lnTo>
                    <a:pt x="25" y="138"/>
                  </a:lnTo>
                  <a:lnTo>
                    <a:pt x="4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17" name="Freeform 56"/>
            <p:cNvSpPr>
              <a:spLocks/>
            </p:cNvSpPr>
            <p:nvPr/>
          </p:nvSpPr>
          <p:spPr bwMode="auto">
            <a:xfrm>
              <a:off x="3346" y="1384"/>
              <a:ext cx="52" cy="146"/>
            </a:xfrm>
            <a:custGeom>
              <a:avLst/>
              <a:gdLst>
                <a:gd name="T0" fmla="*/ 25 w 52"/>
                <a:gd name="T1" fmla="*/ 11 h 146"/>
                <a:gd name="T2" fmla="*/ 24 w 52"/>
                <a:gd name="T3" fmla="*/ 7 h 146"/>
                <a:gd name="T4" fmla="*/ 21 w 52"/>
                <a:gd name="T5" fmla="*/ 4 h 146"/>
                <a:gd name="T6" fmla="*/ 19 w 52"/>
                <a:gd name="T7" fmla="*/ 3 h 146"/>
                <a:gd name="T8" fmla="*/ 16 w 52"/>
                <a:gd name="T9" fmla="*/ 0 h 146"/>
                <a:gd name="T10" fmla="*/ 10 w 52"/>
                <a:gd name="T11" fmla="*/ 0 h 146"/>
                <a:gd name="T12" fmla="*/ 6 w 52"/>
                <a:gd name="T13" fmla="*/ 2 h 146"/>
                <a:gd name="T14" fmla="*/ 4 w 52"/>
                <a:gd name="T15" fmla="*/ 4 h 146"/>
                <a:gd name="T16" fmla="*/ 2 w 52"/>
                <a:gd name="T17" fmla="*/ 7 h 146"/>
                <a:gd name="T18" fmla="*/ 0 w 52"/>
                <a:gd name="T19" fmla="*/ 9 h 146"/>
                <a:gd name="T20" fmla="*/ 0 w 52"/>
                <a:gd name="T21" fmla="*/ 16 h 146"/>
                <a:gd name="T22" fmla="*/ 26 w 52"/>
                <a:gd name="T23" fmla="*/ 136 h 146"/>
                <a:gd name="T24" fmla="*/ 28 w 52"/>
                <a:gd name="T25" fmla="*/ 139 h 146"/>
                <a:gd name="T26" fmla="*/ 30 w 52"/>
                <a:gd name="T27" fmla="*/ 142 h 146"/>
                <a:gd name="T28" fmla="*/ 33 w 52"/>
                <a:gd name="T29" fmla="*/ 143 h 146"/>
                <a:gd name="T30" fmla="*/ 35 w 52"/>
                <a:gd name="T31" fmla="*/ 146 h 146"/>
                <a:gd name="T32" fmla="*/ 42 w 52"/>
                <a:gd name="T33" fmla="*/ 146 h 146"/>
                <a:gd name="T34" fmla="*/ 46 w 52"/>
                <a:gd name="T35" fmla="*/ 145 h 146"/>
                <a:gd name="T36" fmla="*/ 48 w 52"/>
                <a:gd name="T37" fmla="*/ 142 h 146"/>
                <a:gd name="T38" fmla="*/ 49 w 52"/>
                <a:gd name="T39" fmla="*/ 139 h 146"/>
                <a:gd name="T40" fmla="*/ 52 w 52"/>
                <a:gd name="T41" fmla="*/ 137 h 146"/>
                <a:gd name="T42" fmla="*/ 52 w 52"/>
                <a:gd name="T43" fmla="*/ 131 h 146"/>
                <a:gd name="T44" fmla="*/ 25 w 52"/>
                <a:gd name="T45" fmla="*/ 11 h 1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2" h="146">
                  <a:moveTo>
                    <a:pt x="25" y="11"/>
                  </a:moveTo>
                  <a:lnTo>
                    <a:pt x="24" y="7"/>
                  </a:lnTo>
                  <a:lnTo>
                    <a:pt x="21" y="4"/>
                  </a:lnTo>
                  <a:lnTo>
                    <a:pt x="19" y="3"/>
                  </a:lnTo>
                  <a:lnTo>
                    <a:pt x="16" y="0"/>
                  </a:lnTo>
                  <a:lnTo>
                    <a:pt x="10" y="0"/>
                  </a:lnTo>
                  <a:lnTo>
                    <a:pt x="6" y="2"/>
                  </a:lnTo>
                  <a:lnTo>
                    <a:pt x="4" y="4"/>
                  </a:lnTo>
                  <a:lnTo>
                    <a:pt x="2" y="7"/>
                  </a:lnTo>
                  <a:lnTo>
                    <a:pt x="0" y="9"/>
                  </a:lnTo>
                  <a:lnTo>
                    <a:pt x="0" y="16"/>
                  </a:lnTo>
                  <a:lnTo>
                    <a:pt x="26" y="136"/>
                  </a:lnTo>
                  <a:lnTo>
                    <a:pt x="28" y="139"/>
                  </a:lnTo>
                  <a:lnTo>
                    <a:pt x="30" y="142"/>
                  </a:lnTo>
                  <a:lnTo>
                    <a:pt x="33" y="143"/>
                  </a:lnTo>
                  <a:lnTo>
                    <a:pt x="35" y="146"/>
                  </a:lnTo>
                  <a:lnTo>
                    <a:pt x="42" y="146"/>
                  </a:lnTo>
                  <a:lnTo>
                    <a:pt x="46" y="145"/>
                  </a:lnTo>
                  <a:lnTo>
                    <a:pt x="48" y="142"/>
                  </a:lnTo>
                  <a:lnTo>
                    <a:pt x="49" y="139"/>
                  </a:lnTo>
                  <a:lnTo>
                    <a:pt x="52" y="137"/>
                  </a:lnTo>
                  <a:lnTo>
                    <a:pt x="52" y="131"/>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89618" name="Freeform 57"/>
            <p:cNvSpPr>
              <a:spLocks/>
            </p:cNvSpPr>
            <p:nvPr/>
          </p:nvSpPr>
          <p:spPr bwMode="auto">
            <a:xfrm>
              <a:off x="3346" y="1396"/>
              <a:ext cx="32" cy="103"/>
            </a:xfrm>
            <a:custGeom>
              <a:avLst/>
              <a:gdLst>
                <a:gd name="T0" fmla="*/ 0 w 32"/>
                <a:gd name="T1" fmla="*/ 89 h 103"/>
                <a:gd name="T2" fmla="*/ 0 w 32"/>
                <a:gd name="T3" fmla="*/ 93 h 103"/>
                <a:gd name="T4" fmla="*/ 2 w 32"/>
                <a:gd name="T5" fmla="*/ 98 h 103"/>
                <a:gd name="T6" fmla="*/ 5 w 32"/>
                <a:gd name="T7" fmla="*/ 101 h 103"/>
                <a:gd name="T8" fmla="*/ 9 w 32"/>
                <a:gd name="T9" fmla="*/ 102 h 103"/>
                <a:gd name="T10" fmla="*/ 11 w 32"/>
                <a:gd name="T11" fmla="*/ 103 h 103"/>
                <a:gd name="T12" fmla="*/ 15 w 32"/>
                <a:gd name="T13" fmla="*/ 103 h 103"/>
                <a:gd name="T14" fmla="*/ 20 w 32"/>
                <a:gd name="T15" fmla="*/ 101 h 103"/>
                <a:gd name="T16" fmla="*/ 23 w 32"/>
                <a:gd name="T17" fmla="*/ 98 h 103"/>
                <a:gd name="T18" fmla="*/ 24 w 32"/>
                <a:gd name="T19" fmla="*/ 94 h 103"/>
                <a:gd name="T20" fmla="*/ 25 w 32"/>
                <a:gd name="T21" fmla="*/ 92 h 103"/>
                <a:gd name="T22" fmla="*/ 32 w 32"/>
                <a:gd name="T23" fmla="*/ 14 h 103"/>
                <a:gd name="T24" fmla="*/ 32 w 32"/>
                <a:gd name="T25" fmla="*/ 10 h 103"/>
                <a:gd name="T26" fmla="*/ 29 w 32"/>
                <a:gd name="T27" fmla="*/ 5 h 103"/>
                <a:gd name="T28" fmla="*/ 26 w 32"/>
                <a:gd name="T29" fmla="*/ 2 h 103"/>
                <a:gd name="T30" fmla="*/ 23 w 32"/>
                <a:gd name="T31" fmla="*/ 1 h 103"/>
                <a:gd name="T32" fmla="*/ 20 w 32"/>
                <a:gd name="T33" fmla="*/ 0 h 103"/>
                <a:gd name="T34" fmla="*/ 16 w 32"/>
                <a:gd name="T35" fmla="*/ 0 h 103"/>
                <a:gd name="T36" fmla="*/ 11 w 32"/>
                <a:gd name="T37" fmla="*/ 2 h 103"/>
                <a:gd name="T38" fmla="*/ 9 w 32"/>
                <a:gd name="T39" fmla="*/ 5 h 103"/>
                <a:gd name="T40" fmla="*/ 7 w 32"/>
                <a:gd name="T41" fmla="*/ 9 h 103"/>
                <a:gd name="T42" fmla="*/ 6 w 32"/>
                <a:gd name="T43" fmla="*/ 11 h 103"/>
                <a:gd name="T44" fmla="*/ 0 w 32"/>
                <a:gd name="T45" fmla="*/ 89 h 1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103">
                  <a:moveTo>
                    <a:pt x="0" y="89"/>
                  </a:moveTo>
                  <a:lnTo>
                    <a:pt x="0" y="93"/>
                  </a:lnTo>
                  <a:lnTo>
                    <a:pt x="2" y="98"/>
                  </a:lnTo>
                  <a:lnTo>
                    <a:pt x="5" y="101"/>
                  </a:lnTo>
                  <a:lnTo>
                    <a:pt x="9" y="102"/>
                  </a:lnTo>
                  <a:lnTo>
                    <a:pt x="11" y="103"/>
                  </a:lnTo>
                  <a:lnTo>
                    <a:pt x="15" y="103"/>
                  </a:lnTo>
                  <a:lnTo>
                    <a:pt x="20" y="101"/>
                  </a:lnTo>
                  <a:lnTo>
                    <a:pt x="23" y="98"/>
                  </a:lnTo>
                  <a:lnTo>
                    <a:pt x="24" y="94"/>
                  </a:lnTo>
                  <a:lnTo>
                    <a:pt x="25" y="92"/>
                  </a:lnTo>
                  <a:lnTo>
                    <a:pt x="32" y="14"/>
                  </a:lnTo>
                  <a:lnTo>
                    <a:pt x="32" y="10"/>
                  </a:lnTo>
                  <a:lnTo>
                    <a:pt x="29" y="5"/>
                  </a:lnTo>
                  <a:lnTo>
                    <a:pt x="26" y="2"/>
                  </a:lnTo>
                  <a:lnTo>
                    <a:pt x="23" y="1"/>
                  </a:lnTo>
                  <a:lnTo>
                    <a:pt x="20" y="0"/>
                  </a:lnTo>
                  <a:lnTo>
                    <a:pt x="16" y="0"/>
                  </a:lnTo>
                  <a:lnTo>
                    <a:pt x="11" y="2"/>
                  </a:lnTo>
                  <a:lnTo>
                    <a:pt x="9" y="5"/>
                  </a:lnTo>
                  <a:lnTo>
                    <a:pt x="7" y="9"/>
                  </a:lnTo>
                  <a:lnTo>
                    <a:pt x="6" y="11"/>
                  </a:lnTo>
                  <a:lnTo>
                    <a:pt x="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grpSp>
      <p:sp>
        <p:nvSpPr>
          <p:cNvPr id="189446" name="Rectangle 58"/>
          <p:cNvSpPr>
            <a:spLocks noChangeArrowheads="1"/>
          </p:cNvSpPr>
          <p:nvPr/>
        </p:nvSpPr>
        <p:spPr bwMode="auto">
          <a:xfrm>
            <a:off x="1060450" y="6435725"/>
            <a:ext cx="317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000" b="1">
                <a:solidFill>
                  <a:srgbClr val="000000"/>
                </a:solidFill>
              </a:rPr>
              <a:t> </a:t>
            </a:r>
            <a:endParaRPr kumimoji="0" lang="en-US" altLang="tr-TR" sz="2400">
              <a:solidFill>
                <a:srgbClr val="00FF00"/>
              </a:solidFill>
            </a:endParaRPr>
          </a:p>
        </p:txBody>
      </p:sp>
      <p:grpSp>
        <p:nvGrpSpPr>
          <p:cNvPr id="538683" name="Group 59"/>
          <p:cNvGrpSpPr>
            <a:grpSpLocks/>
          </p:cNvGrpSpPr>
          <p:nvPr/>
        </p:nvGrpSpPr>
        <p:grpSpPr bwMode="auto">
          <a:xfrm>
            <a:off x="509588" y="3424238"/>
            <a:ext cx="4910137" cy="2522537"/>
            <a:chOff x="654" y="2464"/>
            <a:chExt cx="3093" cy="1589"/>
          </a:xfrm>
        </p:grpSpPr>
        <p:sp>
          <p:nvSpPr>
            <p:cNvPr id="189448" name="Rectangle 60"/>
            <p:cNvSpPr>
              <a:spLocks noChangeArrowheads="1"/>
            </p:cNvSpPr>
            <p:nvPr/>
          </p:nvSpPr>
          <p:spPr bwMode="auto">
            <a:xfrm>
              <a:off x="811" y="2483"/>
              <a:ext cx="639"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Present </a:t>
              </a:r>
              <a:endParaRPr kumimoji="0" lang="en-US" altLang="tr-TR" sz="2400">
                <a:solidFill>
                  <a:srgbClr val="00FF00"/>
                </a:solidFill>
              </a:endParaRPr>
            </a:p>
          </p:txBody>
        </p:sp>
        <p:sp>
          <p:nvSpPr>
            <p:cNvPr id="189449" name="Rectangle 61"/>
            <p:cNvSpPr>
              <a:spLocks noChangeArrowheads="1"/>
            </p:cNvSpPr>
            <p:nvPr/>
          </p:nvSpPr>
          <p:spPr bwMode="auto">
            <a:xfrm>
              <a:off x="908" y="2703"/>
              <a:ext cx="39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State</a:t>
              </a:r>
              <a:endParaRPr kumimoji="0" lang="en-US" altLang="tr-TR" sz="2400">
                <a:solidFill>
                  <a:srgbClr val="00FF00"/>
                </a:solidFill>
              </a:endParaRPr>
            </a:p>
          </p:txBody>
        </p:sp>
        <p:sp>
          <p:nvSpPr>
            <p:cNvPr id="189450" name="Rectangle 62"/>
            <p:cNvSpPr>
              <a:spLocks noChangeArrowheads="1"/>
            </p:cNvSpPr>
            <p:nvPr/>
          </p:nvSpPr>
          <p:spPr bwMode="auto">
            <a:xfrm>
              <a:off x="1311" y="2703"/>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51" name="Rectangle 63"/>
            <p:cNvSpPr>
              <a:spLocks noChangeArrowheads="1"/>
            </p:cNvSpPr>
            <p:nvPr/>
          </p:nvSpPr>
          <p:spPr bwMode="auto">
            <a:xfrm>
              <a:off x="1847" y="2483"/>
              <a:ext cx="81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Next State</a:t>
              </a:r>
              <a:endParaRPr kumimoji="0" lang="en-US" altLang="tr-TR" sz="2400">
                <a:solidFill>
                  <a:srgbClr val="00FF00"/>
                </a:solidFill>
              </a:endParaRPr>
            </a:p>
          </p:txBody>
        </p:sp>
        <p:sp>
          <p:nvSpPr>
            <p:cNvPr id="189452" name="Rectangle 64"/>
            <p:cNvSpPr>
              <a:spLocks noChangeArrowheads="1"/>
            </p:cNvSpPr>
            <p:nvPr/>
          </p:nvSpPr>
          <p:spPr bwMode="auto">
            <a:xfrm>
              <a:off x="2668" y="2483"/>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53" name="Rectangle 65"/>
            <p:cNvSpPr>
              <a:spLocks noChangeArrowheads="1"/>
            </p:cNvSpPr>
            <p:nvPr/>
          </p:nvSpPr>
          <p:spPr bwMode="auto">
            <a:xfrm>
              <a:off x="1849" y="2703"/>
              <a:ext cx="80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x=0     x=1</a:t>
              </a:r>
              <a:endParaRPr kumimoji="0" lang="en-US" altLang="tr-TR" sz="2400">
                <a:solidFill>
                  <a:srgbClr val="00FF00"/>
                </a:solidFill>
              </a:endParaRPr>
            </a:p>
          </p:txBody>
        </p:sp>
        <p:sp>
          <p:nvSpPr>
            <p:cNvPr id="189454" name="Rectangle 66"/>
            <p:cNvSpPr>
              <a:spLocks noChangeArrowheads="1"/>
            </p:cNvSpPr>
            <p:nvPr/>
          </p:nvSpPr>
          <p:spPr bwMode="auto">
            <a:xfrm>
              <a:off x="2668" y="2703"/>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55" name="Rectangle 67"/>
            <p:cNvSpPr>
              <a:spLocks noChangeArrowheads="1"/>
            </p:cNvSpPr>
            <p:nvPr/>
          </p:nvSpPr>
          <p:spPr bwMode="auto">
            <a:xfrm>
              <a:off x="3064" y="2483"/>
              <a:ext cx="571"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Output</a:t>
              </a:r>
              <a:endParaRPr kumimoji="0" lang="en-US" altLang="tr-TR" sz="2400">
                <a:solidFill>
                  <a:srgbClr val="00FF00"/>
                </a:solidFill>
              </a:endParaRPr>
            </a:p>
          </p:txBody>
        </p:sp>
        <p:sp>
          <p:nvSpPr>
            <p:cNvPr id="189456" name="Rectangle 68"/>
            <p:cNvSpPr>
              <a:spLocks noChangeArrowheads="1"/>
            </p:cNvSpPr>
            <p:nvPr/>
          </p:nvSpPr>
          <p:spPr bwMode="auto">
            <a:xfrm>
              <a:off x="3646" y="2483"/>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57" name="Rectangle 69"/>
            <p:cNvSpPr>
              <a:spLocks noChangeArrowheads="1"/>
            </p:cNvSpPr>
            <p:nvPr/>
          </p:nvSpPr>
          <p:spPr bwMode="auto">
            <a:xfrm>
              <a:off x="3308" y="2703"/>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y</a:t>
              </a:r>
              <a:endParaRPr kumimoji="0" lang="en-US" altLang="tr-TR" sz="2400">
                <a:solidFill>
                  <a:srgbClr val="00FF00"/>
                </a:solidFill>
              </a:endParaRPr>
            </a:p>
          </p:txBody>
        </p:sp>
        <p:sp>
          <p:nvSpPr>
            <p:cNvPr id="189458" name="Rectangle 70"/>
            <p:cNvSpPr>
              <a:spLocks noChangeArrowheads="1"/>
            </p:cNvSpPr>
            <p:nvPr/>
          </p:nvSpPr>
          <p:spPr bwMode="auto">
            <a:xfrm>
              <a:off x="3401" y="2703"/>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59" name="Rectangle 71"/>
            <p:cNvSpPr>
              <a:spLocks noChangeArrowheads="1"/>
            </p:cNvSpPr>
            <p:nvPr/>
          </p:nvSpPr>
          <p:spPr bwMode="auto">
            <a:xfrm>
              <a:off x="654" y="2464"/>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60" name="Line 72"/>
            <p:cNvSpPr>
              <a:spLocks noChangeShapeType="1"/>
            </p:cNvSpPr>
            <p:nvPr/>
          </p:nvSpPr>
          <p:spPr bwMode="auto">
            <a:xfrm>
              <a:off x="654" y="2464"/>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61" name="Line 73"/>
            <p:cNvSpPr>
              <a:spLocks noChangeShapeType="1"/>
            </p:cNvSpPr>
            <p:nvPr/>
          </p:nvSpPr>
          <p:spPr bwMode="auto">
            <a:xfrm>
              <a:off x="654" y="2464"/>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62" name="Rectangle 74"/>
            <p:cNvSpPr>
              <a:spLocks noChangeArrowheads="1"/>
            </p:cNvSpPr>
            <p:nvPr/>
          </p:nvSpPr>
          <p:spPr bwMode="auto">
            <a:xfrm>
              <a:off x="654" y="2464"/>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63" name="Line 75"/>
            <p:cNvSpPr>
              <a:spLocks noChangeShapeType="1"/>
            </p:cNvSpPr>
            <p:nvPr/>
          </p:nvSpPr>
          <p:spPr bwMode="auto">
            <a:xfrm>
              <a:off x="654" y="2464"/>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64" name="Line 76"/>
            <p:cNvSpPr>
              <a:spLocks noChangeShapeType="1"/>
            </p:cNvSpPr>
            <p:nvPr/>
          </p:nvSpPr>
          <p:spPr bwMode="auto">
            <a:xfrm>
              <a:off x="654" y="2464"/>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65" name="Rectangle 77"/>
            <p:cNvSpPr>
              <a:spLocks noChangeArrowheads="1"/>
            </p:cNvSpPr>
            <p:nvPr/>
          </p:nvSpPr>
          <p:spPr bwMode="auto">
            <a:xfrm>
              <a:off x="666" y="2464"/>
              <a:ext cx="888"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66" name="Line 78"/>
            <p:cNvSpPr>
              <a:spLocks noChangeShapeType="1"/>
            </p:cNvSpPr>
            <p:nvPr/>
          </p:nvSpPr>
          <p:spPr bwMode="auto">
            <a:xfrm>
              <a:off x="666" y="2464"/>
              <a:ext cx="88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67" name="Rectangle 79"/>
            <p:cNvSpPr>
              <a:spLocks noChangeArrowheads="1"/>
            </p:cNvSpPr>
            <p:nvPr/>
          </p:nvSpPr>
          <p:spPr bwMode="auto">
            <a:xfrm>
              <a:off x="1565" y="2464"/>
              <a:ext cx="1388"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68" name="Line 80"/>
            <p:cNvSpPr>
              <a:spLocks noChangeShapeType="1"/>
            </p:cNvSpPr>
            <p:nvPr/>
          </p:nvSpPr>
          <p:spPr bwMode="auto">
            <a:xfrm>
              <a:off x="1565" y="2464"/>
              <a:ext cx="138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69" name="Rectangle 81"/>
            <p:cNvSpPr>
              <a:spLocks noChangeArrowheads="1"/>
            </p:cNvSpPr>
            <p:nvPr/>
          </p:nvSpPr>
          <p:spPr bwMode="auto">
            <a:xfrm>
              <a:off x="2965" y="2464"/>
              <a:ext cx="78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70" name="Line 82"/>
            <p:cNvSpPr>
              <a:spLocks noChangeShapeType="1"/>
            </p:cNvSpPr>
            <p:nvPr/>
          </p:nvSpPr>
          <p:spPr bwMode="auto">
            <a:xfrm>
              <a:off x="2965" y="2464"/>
              <a:ext cx="78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71" name="Rectangle 83"/>
            <p:cNvSpPr>
              <a:spLocks noChangeArrowheads="1"/>
            </p:cNvSpPr>
            <p:nvPr/>
          </p:nvSpPr>
          <p:spPr bwMode="auto">
            <a:xfrm>
              <a:off x="654" y="2475"/>
              <a:ext cx="12" cy="44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72" name="Line 84"/>
            <p:cNvSpPr>
              <a:spLocks noChangeShapeType="1"/>
            </p:cNvSpPr>
            <p:nvPr/>
          </p:nvSpPr>
          <p:spPr bwMode="auto">
            <a:xfrm>
              <a:off x="654" y="2475"/>
              <a:ext cx="1" cy="44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73" name="Rectangle 85"/>
            <p:cNvSpPr>
              <a:spLocks noChangeArrowheads="1"/>
            </p:cNvSpPr>
            <p:nvPr/>
          </p:nvSpPr>
          <p:spPr bwMode="auto">
            <a:xfrm>
              <a:off x="1043" y="2929"/>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a:t>
              </a:r>
              <a:endParaRPr kumimoji="0" lang="en-US" altLang="tr-TR" sz="2400">
                <a:solidFill>
                  <a:srgbClr val="00FF00"/>
                </a:solidFill>
              </a:endParaRPr>
            </a:p>
          </p:txBody>
        </p:sp>
        <p:sp>
          <p:nvSpPr>
            <p:cNvPr id="189474" name="Rectangle 86"/>
            <p:cNvSpPr>
              <a:spLocks noChangeArrowheads="1"/>
            </p:cNvSpPr>
            <p:nvPr/>
          </p:nvSpPr>
          <p:spPr bwMode="auto">
            <a:xfrm>
              <a:off x="1177" y="292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75" name="Rectangle 87"/>
            <p:cNvSpPr>
              <a:spLocks noChangeArrowheads="1"/>
            </p:cNvSpPr>
            <p:nvPr/>
          </p:nvSpPr>
          <p:spPr bwMode="auto">
            <a:xfrm>
              <a:off x="1964" y="2929"/>
              <a:ext cx="22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a:t>
              </a:r>
              <a:endParaRPr kumimoji="0" lang="en-US" altLang="tr-TR" sz="2400">
                <a:solidFill>
                  <a:srgbClr val="00FF00"/>
                </a:solidFill>
              </a:endParaRPr>
            </a:p>
          </p:txBody>
        </p:sp>
        <p:sp>
          <p:nvSpPr>
            <p:cNvPr id="189476" name="Rectangle 88"/>
            <p:cNvSpPr>
              <a:spLocks noChangeArrowheads="1"/>
            </p:cNvSpPr>
            <p:nvPr/>
          </p:nvSpPr>
          <p:spPr bwMode="auto">
            <a:xfrm>
              <a:off x="2192" y="2929"/>
              <a:ext cx="13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77" name="Rectangle 89"/>
            <p:cNvSpPr>
              <a:spLocks noChangeArrowheads="1"/>
            </p:cNvSpPr>
            <p:nvPr/>
          </p:nvSpPr>
          <p:spPr bwMode="auto">
            <a:xfrm>
              <a:off x="2332" y="2929"/>
              <a:ext cx="21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B</a:t>
              </a:r>
              <a:endParaRPr kumimoji="0" lang="en-US" altLang="tr-TR" sz="2400">
                <a:solidFill>
                  <a:srgbClr val="00FF00"/>
                </a:solidFill>
              </a:endParaRPr>
            </a:p>
          </p:txBody>
        </p:sp>
        <p:sp>
          <p:nvSpPr>
            <p:cNvPr id="189478" name="Rectangle 90"/>
            <p:cNvSpPr>
              <a:spLocks noChangeArrowheads="1"/>
            </p:cNvSpPr>
            <p:nvPr/>
          </p:nvSpPr>
          <p:spPr bwMode="auto">
            <a:xfrm>
              <a:off x="2550" y="292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79" name="Rectangle 91"/>
            <p:cNvSpPr>
              <a:spLocks noChangeArrowheads="1"/>
            </p:cNvSpPr>
            <p:nvPr/>
          </p:nvSpPr>
          <p:spPr bwMode="auto">
            <a:xfrm>
              <a:off x="3308" y="2929"/>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solidFill>
                  <a:srgbClr val="00FF00"/>
                </a:solidFill>
              </a:endParaRPr>
            </a:p>
          </p:txBody>
        </p:sp>
        <p:sp>
          <p:nvSpPr>
            <p:cNvPr id="189480" name="Rectangle 92"/>
            <p:cNvSpPr>
              <a:spLocks noChangeArrowheads="1"/>
            </p:cNvSpPr>
            <p:nvPr/>
          </p:nvSpPr>
          <p:spPr bwMode="auto">
            <a:xfrm>
              <a:off x="3401" y="2929"/>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81" name="Rectangle 93"/>
            <p:cNvSpPr>
              <a:spLocks noChangeArrowheads="1"/>
            </p:cNvSpPr>
            <p:nvPr/>
          </p:nvSpPr>
          <p:spPr bwMode="auto">
            <a:xfrm>
              <a:off x="654" y="2916"/>
              <a:ext cx="1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82" name="Line 94"/>
            <p:cNvSpPr>
              <a:spLocks noChangeShapeType="1"/>
            </p:cNvSpPr>
            <p:nvPr/>
          </p:nvSpPr>
          <p:spPr bwMode="auto">
            <a:xfrm>
              <a:off x="654" y="2916"/>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83" name="Rectangle 95"/>
            <p:cNvSpPr>
              <a:spLocks noChangeArrowheads="1"/>
            </p:cNvSpPr>
            <p:nvPr/>
          </p:nvSpPr>
          <p:spPr bwMode="auto">
            <a:xfrm>
              <a:off x="666" y="2916"/>
              <a:ext cx="88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84" name="Line 96"/>
            <p:cNvSpPr>
              <a:spLocks noChangeShapeType="1"/>
            </p:cNvSpPr>
            <p:nvPr/>
          </p:nvSpPr>
          <p:spPr bwMode="auto">
            <a:xfrm>
              <a:off x="666" y="2916"/>
              <a:ext cx="88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85" name="Rectangle 97"/>
            <p:cNvSpPr>
              <a:spLocks noChangeArrowheads="1"/>
            </p:cNvSpPr>
            <p:nvPr/>
          </p:nvSpPr>
          <p:spPr bwMode="auto">
            <a:xfrm>
              <a:off x="1571" y="2916"/>
              <a:ext cx="138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86" name="Line 98"/>
            <p:cNvSpPr>
              <a:spLocks noChangeShapeType="1"/>
            </p:cNvSpPr>
            <p:nvPr/>
          </p:nvSpPr>
          <p:spPr bwMode="auto">
            <a:xfrm>
              <a:off x="1571" y="2916"/>
              <a:ext cx="138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87" name="Rectangle 99"/>
            <p:cNvSpPr>
              <a:spLocks noChangeArrowheads="1"/>
            </p:cNvSpPr>
            <p:nvPr/>
          </p:nvSpPr>
          <p:spPr bwMode="auto">
            <a:xfrm>
              <a:off x="2970" y="2916"/>
              <a:ext cx="7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88" name="Line 100"/>
            <p:cNvSpPr>
              <a:spLocks noChangeShapeType="1"/>
            </p:cNvSpPr>
            <p:nvPr/>
          </p:nvSpPr>
          <p:spPr bwMode="auto">
            <a:xfrm>
              <a:off x="2970" y="2916"/>
              <a:ext cx="77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89" name="Rectangle 101"/>
            <p:cNvSpPr>
              <a:spLocks noChangeArrowheads="1"/>
            </p:cNvSpPr>
            <p:nvPr/>
          </p:nvSpPr>
          <p:spPr bwMode="auto">
            <a:xfrm>
              <a:off x="654" y="2921"/>
              <a:ext cx="12" cy="2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490" name="Line 102"/>
            <p:cNvSpPr>
              <a:spLocks noChangeShapeType="1"/>
            </p:cNvSpPr>
            <p:nvPr/>
          </p:nvSpPr>
          <p:spPr bwMode="auto">
            <a:xfrm>
              <a:off x="654" y="2921"/>
              <a:ext cx="1" cy="22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491" name="Rectangle 103"/>
            <p:cNvSpPr>
              <a:spLocks noChangeArrowheads="1"/>
            </p:cNvSpPr>
            <p:nvPr/>
          </p:nvSpPr>
          <p:spPr bwMode="auto">
            <a:xfrm>
              <a:off x="1046" y="3155"/>
              <a:ext cx="12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B</a:t>
              </a:r>
              <a:endParaRPr kumimoji="0" lang="en-US" altLang="tr-TR" sz="2400">
                <a:solidFill>
                  <a:srgbClr val="00FF00"/>
                </a:solidFill>
              </a:endParaRPr>
            </a:p>
          </p:txBody>
        </p:sp>
        <p:sp>
          <p:nvSpPr>
            <p:cNvPr id="189492" name="Rectangle 104"/>
            <p:cNvSpPr>
              <a:spLocks noChangeArrowheads="1"/>
            </p:cNvSpPr>
            <p:nvPr/>
          </p:nvSpPr>
          <p:spPr bwMode="auto">
            <a:xfrm>
              <a:off x="1171" y="3155"/>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93" name="Rectangle 105"/>
            <p:cNvSpPr>
              <a:spLocks noChangeArrowheads="1"/>
            </p:cNvSpPr>
            <p:nvPr/>
          </p:nvSpPr>
          <p:spPr bwMode="auto">
            <a:xfrm>
              <a:off x="1961" y="3155"/>
              <a:ext cx="22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a:t>
              </a:r>
              <a:endParaRPr kumimoji="0" lang="en-US" altLang="tr-TR" sz="2400">
                <a:solidFill>
                  <a:srgbClr val="00FF00"/>
                </a:solidFill>
              </a:endParaRPr>
            </a:p>
          </p:txBody>
        </p:sp>
        <p:sp>
          <p:nvSpPr>
            <p:cNvPr id="189494" name="Rectangle 106"/>
            <p:cNvSpPr>
              <a:spLocks noChangeArrowheads="1"/>
            </p:cNvSpPr>
            <p:nvPr/>
          </p:nvSpPr>
          <p:spPr bwMode="auto">
            <a:xfrm>
              <a:off x="2188" y="3155"/>
              <a:ext cx="13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95" name="Rectangle 107"/>
            <p:cNvSpPr>
              <a:spLocks noChangeArrowheads="1"/>
            </p:cNvSpPr>
            <p:nvPr/>
          </p:nvSpPr>
          <p:spPr bwMode="auto">
            <a:xfrm>
              <a:off x="2328" y="3155"/>
              <a:ext cx="22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C</a:t>
              </a:r>
              <a:endParaRPr kumimoji="0" lang="en-US" altLang="tr-TR" sz="2400">
                <a:solidFill>
                  <a:srgbClr val="00FF00"/>
                </a:solidFill>
              </a:endParaRPr>
            </a:p>
          </p:txBody>
        </p:sp>
        <p:sp>
          <p:nvSpPr>
            <p:cNvPr id="189496" name="Rectangle 108"/>
            <p:cNvSpPr>
              <a:spLocks noChangeArrowheads="1"/>
            </p:cNvSpPr>
            <p:nvPr/>
          </p:nvSpPr>
          <p:spPr bwMode="auto">
            <a:xfrm>
              <a:off x="2556" y="3155"/>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97" name="Rectangle 109"/>
            <p:cNvSpPr>
              <a:spLocks noChangeArrowheads="1"/>
            </p:cNvSpPr>
            <p:nvPr/>
          </p:nvSpPr>
          <p:spPr bwMode="auto">
            <a:xfrm>
              <a:off x="3308" y="3155"/>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solidFill>
                  <a:srgbClr val="00FF00"/>
                </a:solidFill>
              </a:endParaRPr>
            </a:p>
          </p:txBody>
        </p:sp>
        <p:sp>
          <p:nvSpPr>
            <p:cNvPr id="189498" name="Rectangle 110"/>
            <p:cNvSpPr>
              <a:spLocks noChangeArrowheads="1"/>
            </p:cNvSpPr>
            <p:nvPr/>
          </p:nvSpPr>
          <p:spPr bwMode="auto">
            <a:xfrm>
              <a:off x="3401" y="3155"/>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499" name="Rectangle 111"/>
            <p:cNvSpPr>
              <a:spLocks noChangeArrowheads="1"/>
            </p:cNvSpPr>
            <p:nvPr/>
          </p:nvSpPr>
          <p:spPr bwMode="auto">
            <a:xfrm>
              <a:off x="654" y="3142"/>
              <a:ext cx="1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00" name="Line 112"/>
            <p:cNvSpPr>
              <a:spLocks noChangeShapeType="1"/>
            </p:cNvSpPr>
            <p:nvPr/>
          </p:nvSpPr>
          <p:spPr bwMode="auto">
            <a:xfrm>
              <a:off x="654" y="3142"/>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01" name="Rectangle 113"/>
            <p:cNvSpPr>
              <a:spLocks noChangeArrowheads="1"/>
            </p:cNvSpPr>
            <p:nvPr/>
          </p:nvSpPr>
          <p:spPr bwMode="auto">
            <a:xfrm>
              <a:off x="666" y="3142"/>
              <a:ext cx="890"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02" name="Line 114"/>
            <p:cNvSpPr>
              <a:spLocks noChangeShapeType="1"/>
            </p:cNvSpPr>
            <p:nvPr/>
          </p:nvSpPr>
          <p:spPr bwMode="auto">
            <a:xfrm>
              <a:off x="666" y="3142"/>
              <a:ext cx="89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03" name="Rectangle 115"/>
            <p:cNvSpPr>
              <a:spLocks noChangeArrowheads="1"/>
            </p:cNvSpPr>
            <p:nvPr/>
          </p:nvSpPr>
          <p:spPr bwMode="auto">
            <a:xfrm>
              <a:off x="1561" y="3142"/>
              <a:ext cx="139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04" name="Line 116"/>
            <p:cNvSpPr>
              <a:spLocks noChangeShapeType="1"/>
            </p:cNvSpPr>
            <p:nvPr/>
          </p:nvSpPr>
          <p:spPr bwMode="auto">
            <a:xfrm>
              <a:off x="1561" y="3142"/>
              <a:ext cx="139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05" name="Rectangle 117"/>
            <p:cNvSpPr>
              <a:spLocks noChangeArrowheads="1"/>
            </p:cNvSpPr>
            <p:nvPr/>
          </p:nvSpPr>
          <p:spPr bwMode="auto">
            <a:xfrm>
              <a:off x="2961" y="3142"/>
              <a:ext cx="78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06" name="Line 118"/>
            <p:cNvSpPr>
              <a:spLocks noChangeShapeType="1"/>
            </p:cNvSpPr>
            <p:nvPr/>
          </p:nvSpPr>
          <p:spPr bwMode="auto">
            <a:xfrm>
              <a:off x="2961" y="3142"/>
              <a:ext cx="78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07" name="Rectangle 119"/>
            <p:cNvSpPr>
              <a:spLocks noChangeArrowheads="1"/>
            </p:cNvSpPr>
            <p:nvPr/>
          </p:nvSpPr>
          <p:spPr bwMode="auto">
            <a:xfrm>
              <a:off x="654" y="3147"/>
              <a:ext cx="12" cy="2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08" name="Line 120"/>
            <p:cNvSpPr>
              <a:spLocks noChangeShapeType="1"/>
            </p:cNvSpPr>
            <p:nvPr/>
          </p:nvSpPr>
          <p:spPr bwMode="auto">
            <a:xfrm>
              <a:off x="654" y="3147"/>
              <a:ext cx="1" cy="2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09" name="Rectangle 121"/>
            <p:cNvSpPr>
              <a:spLocks noChangeArrowheads="1"/>
            </p:cNvSpPr>
            <p:nvPr/>
          </p:nvSpPr>
          <p:spPr bwMode="auto">
            <a:xfrm>
              <a:off x="1043" y="3381"/>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C</a:t>
              </a:r>
              <a:endParaRPr kumimoji="0" lang="en-US" altLang="tr-TR" sz="2400">
                <a:solidFill>
                  <a:srgbClr val="00FF00"/>
                </a:solidFill>
              </a:endParaRPr>
            </a:p>
          </p:txBody>
        </p:sp>
        <p:sp>
          <p:nvSpPr>
            <p:cNvPr id="189510" name="Rectangle 122"/>
            <p:cNvSpPr>
              <a:spLocks noChangeArrowheads="1"/>
            </p:cNvSpPr>
            <p:nvPr/>
          </p:nvSpPr>
          <p:spPr bwMode="auto">
            <a:xfrm>
              <a:off x="1177" y="338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11" name="Rectangle 123"/>
            <p:cNvSpPr>
              <a:spLocks noChangeArrowheads="1"/>
            </p:cNvSpPr>
            <p:nvPr/>
          </p:nvSpPr>
          <p:spPr bwMode="auto">
            <a:xfrm>
              <a:off x="1961" y="3381"/>
              <a:ext cx="22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D  </a:t>
              </a:r>
              <a:endParaRPr kumimoji="0" lang="en-US" altLang="tr-TR" sz="2400">
                <a:solidFill>
                  <a:srgbClr val="00FF00"/>
                </a:solidFill>
              </a:endParaRPr>
            </a:p>
          </p:txBody>
        </p:sp>
        <p:sp>
          <p:nvSpPr>
            <p:cNvPr id="189512" name="Rectangle 124"/>
            <p:cNvSpPr>
              <a:spLocks noChangeArrowheads="1"/>
            </p:cNvSpPr>
            <p:nvPr/>
          </p:nvSpPr>
          <p:spPr bwMode="auto">
            <a:xfrm>
              <a:off x="2188" y="3381"/>
              <a:ext cx="13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13" name="Rectangle 125"/>
            <p:cNvSpPr>
              <a:spLocks noChangeArrowheads="1"/>
            </p:cNvSpPr>
            <p:nvPr/>
          </p:nvSpPr>
          <p:spPr bwMode="auto">
            <a:xfrm>
              <a:off x="2328" y="3381"/>
              <a:ext cx="22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C</a:t>
              </a:r>
              <a:endParaRPr kumimoji="0" lang="en-US" altLang="tr-TR" sz="2400">
                <a:solidFill>
                  <a:srgbClr val="00FF00"/>
                </a:solidFill>
              </a:endParaRPr>
            </a:p>
          </p:txBody>
        </p:sp>
        <p:sp>
          <p:nvSpPr>
            <p:cNvPr id="189514" name="Rectangle 126"/>
            <p:cNvSpPr>
              <a:spLocks noChangeArrowheads="1"/>
            </p:cNvSpPr>
            <p:nvPr/>
          </p:nvSpPr>
          <p:spPr bwMode="auto">
            <a:xfrm>
              <a:off x="2556" y="338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15" name="Rectangle 127"/>
            <p:cNvSpPr>
              <a:spLocks noChangeArrowheads="1"/>
            </p:cNvSpPr>
            <p:nvPr/>
          </p:nvSpPr>
          <p:spPr bwMode="auto">
            <a:xfrm>
              <a:off x="3308" y="3381"/>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solidFill>
                  <a:srgbClr val="00FF00"/>
                </a:solidFill>
              </a:endParaRPr>
            </a:p>
          </p:txBody>
        </p:sp>
        <p:sp>
          <p:nvSpPr>
            <p:cNvPr id="189516" name="Rectangle 128"/>
            <p:cNvSpPr>
              <a:spLocks noChangeArrowheads="1"/>
            </p:cNvSpPr>
            <p:nvPr/>
          </p:nvSpPr>
          <p:spPr bwMode="auto">
            <a:xfrm>
              <a:off x="3401" y="338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17" name="Rectangle 129"/>
            <p:cNvSpPr>
              <a:spLocks noChangeArrowheads="1"/>
            </p:cNvSpPr>
            <p:nvPr/>
          </p:nvSpPr>
          <p:spPr bwMode="auto">
            <a:xfrm>
              <a:off x="654" y="3367"/>
              <a:ext cx="1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18" name="Line 130"/>
            <p:cNvSpPr>
              <a:spLocks noChangeShapeType="1"/>
            </p:cNvSpPr>
            <p:nvPr/>
          </p:nvSpPr>
          <p:spPr bwMode="auto">
            <a:xfrm>
              <a:off x="654" y="3367"/>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19" name="Rectangle 131"/>
            <p:cNvSpPr>
              <a:spLocks noChangeArrowheads="1"/>
            </p:cNvSpPr>
            <p:nvPr/>
          </p:nvSpPr>
          <p:spPr bwMode="auto">
            <a:xfrm>
              <a:off x="666" y="3367"/>
              <a:ext cx="89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20" name="Rectangle 132"/>
            <p:cNvSpPr>
              <a:spLocks noChangeArrowheads="1"/>
            </p:cNvSpPr>
            <p:nvPr/>
          </p:nvSpPr>
          <p:spPr bwMode="auto">
            <a:xfrm>
              <a:off x="1561" y="3367"/>
              <a:ext cx="139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21" name="Rectangle 133"/>
            <p:cNvSpPr>
              <a:spLocks noChangeArrowheads="1"/>
            </p:cNvSpPr>
            <p:nvPr/>
          </p:nvSpPr>
          <p:spPr bwMode="auto">
            <a:xfrm>
              <a:off x="2961" y="3367"/>
              <a:ext cx="78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22" name="Rectangle 134"/>
            <p:cNvSpPr>
              <a:spLocks noChangeArrowheads="1"/>
            </p:cNvSpPr>
            <p:nvPr/>
          </p:nvSpPr>
          <p:spPr bwMode="auto">
            <a:xfrm>
              <a:off x="654" y="3373"/>
              <a:ext cx="12" cy="2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23" name="Line 135"/>
            <p:cNvSpPr>
              <a:spLocks noChangeShapeType="1"/>
            </p:cNvSpPr>
            <p:nvPr/>
          </p:nvSpPr>
          <p:spPr bwMode="auto">
            <a:xfrm>
              <a:off x="654" y="3373"/>
              <a:ext cx="1" cy="2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24" name="Rectangle 136"/>
            <p:cNvSpPr>
              <a:spLocks noChangeArrowheads="1"/>
            </p:cNvSpPr>
            <p:nvPr/>
          </p:nvSpPr>
          <p:spPr bwMode="auto">
            <a:xfrm>
              <a:off x="1043" y="3606"/>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D</a:t>
              </a:r>
              <a:endParaRPr kumimoji="0" lang="en-US" altLang="tr-TR" sz="2400">
                <a:solidFill>
                  <a:srgbClr val="00FF00"/>
                </a:solidFill>
              </a:endParaRPr>
            </a:p>
          </p:txBody>
        </p:sp>
        <p:sp>
          <p:nvSpPr>
            <p:cNvPr id="189525" name="Rectangle 137"/>
            <p:cNvSpPr>
              <a:spLocks noChangeArrowheads="1"/>
            </p:cNvSpPr>
            <p:nvPr/>
          </p:nvSpPr>
          <p:spPr bwMode="auto">
            <a:xfrm>
              <a:off x="1177" y="360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26" name="Rectangle 138"/>
            <p:cNvSpPr>
              <a:spLocks noChangeArrowheads="1"/>
            </p:cNvSpPr>
            <p:nvPr/>
          </p:nvSpPr>
          <p:spPr bwMode="auto">
            <a:xfrm>
              <a:off x="1964" y="3606"/>
              <a:ext cx="22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a:t>
              </a:r>
              <a:endParaRPr kumimoji="0" lang="en-US" altLang="tr-TR" sz="2400">
                <a:solidFill>
                  <a:srgbClr val="00FF00"/>
                </a:solidFill>
              </a:endParaRPr>
            </a:p>
          </p:txBody>
        </p:sp>
        <p:sp>
          <p:nvSpPr>
            <p:cNvPr id="189527" name="Rectangle 139"/>
            <p:cNvSpPr>
              <a:spLocks noChangeArrowheads="1"/>
            </p:cNvSpPr>
            <p:nvPr/>
          </p:nvSpPr>
          <p:spPr bwMode="auto">
            <a:xfrm>
              <a:off x="2192" y="3606"/>
              <a:ext cx="13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28" name="Rectangle 140"/>
            <p:cNvSpPr>
              <a:spLocks noChangeArrowheads="1"/>
            </p:cNvSpPr>
            <p:nvPr/>
          </p:nvSpPr>
          <p:spPr bwMode="auto">
            <a:xfrm>
              <a:off x="2332" y="3606"/>
              <a:ext cx="21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E</a:t>
              </a:r>
              <a:endParaRPr kumimoji="0" lang="en-US" altLang="tr-TR" sz="2400">
                <a:solidFill>
                  <a:srgbClr val="00FF00"/>
                </a:solidFill>
              </a:endParaRPr>
            </a:p>
          </p:txBody>
        </p:sp>
        <p:sp>
          <p:nvSpPr>
            <p:cNvPr id="189529" name="Rectangle 141"/>
            <p:cNvSpPr>
              <a:spLocks noChangeArrowheads="1"/>
            </p:cNvSpPr>
            <p:nvPr/>
          </p:nvSpPr>
          <p:spPr bwMode="auto">
            <a:xfrm>
              <a:off x="2550" y="360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30" name="Rectangle 142"/>
            <p:cNvSpPr>
              <a:spLocks noChangeArrowheads="1"/>
            </p:cNvSpPr>
            <p:nvPr/>
          </p:nvSpPr>
          <p:spPr bwMode="auto">
            <a:xfrm>
              <a:off x="3308" y="3606"/>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a:t>
              </a:r>
              <a:endParaRPr kumimoji="0" lang="en-US" altLang="tr-TR" sz="2400">
                <a:solidFill>
                  <a:srgbClr val="00FF00"/>
                </a:solidFill>
              </a:endParaRPr>
            </a:p>
          </p:txBody>
        </p:sp>
        <p:sp>
          <p:nvSpPr>
            <p:cNvPr id="189531" name="Rectangle 143"/>
            <p:cNvSpPr>
              <a:spLocks noChangeArrowheads="1"/>
            </p:cNvSpPr>
            <p:nvPr/>
          </p:nvSpPr>
          <p:spPr bwMode="auto">
            <a:xfrm>
              <a:off x="3401" y="360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32" name="Rectangle 144"/>
            <p:cNvSpPr>
              <a:spLocks noChangeArrowheads="1"/>
            </p:cNvSpPr>
            <p:nvPr/>
          </p:nvSpPr>
          <p:spPr bwMode="auto">
            <a:xfrm>
              <a:off x="654" y="3593"/>
              <a:ext cx="1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33" name="Line 145"/>
            <p:cNvSpPr>
              <a:spLocks noChangeShapeType="1"/>
            </p:cNvSpPr>
            <p:nvPr/>
          </p:nvSpPr>
          <p:spPr bwMode="auto">
            <a:xfrm>
              <a:off x="654" y="3593"/>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34" name="Rectangle 146"/>
            <p:cNvSpPr>
              <a:spLocks noChangeArrowheads="1"/>
            </p:cNvSpPr>
            <p:nvPr/>
          </p:nvSpPr>
          <p:spPr bwMode="auto">
            <a:xfrm>
              <a:off x="666" y="3593"/>
              <a:ext cx="89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35" name="Line 147"/>
            <p:cNvSpPr>
              <a:spLocks noChangeShapeType="1"/>
            </p:cNvSpPr>
            <p:nvPr/>
          </p:nvSpPr>
          <p:spPr bwMode="auto">
            <a:xfrm>
              <a:off x="666" y="3593"/>
              <a:ext cx="89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36" name="Rectangle 148"/>
            <p:cNvSpPr>
              <a:spLocks noChangeArrowheads="1"/>
            </p:cNvSpPr>
            <p:nvPr/>
          </p:nvSpPr>
          <p:spPr bwMode="auto">
            <a:xfrm>
              <a:off x="1561" y="3593"/>
              <a:ext cx="139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37" name="Line 149"/>
            <p:cNvSpPr>
              <a:spLocks noChangeShapeType="1"/>
            </p:cNvSpPr>
            <p:nvPr/>
          </p:nvSpPr>
          <p:spPr bwMode="auto">
            <a:xfrm>
              <a:off x="1561" y="3593"/>
              <a:ext cx="139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38" name="Rectangle 150"/>
            <p:cNvSpPr>
              <a:spLocks noChangeArrowheads="1"/>
            </p:cNvSpPr>
            <p:nvPr/>
          </p:nvSpPr>
          <p:spPr bwMode="auto">
            <a:xfrm>
              <a:off x="2961" y="3593"/>
              <a:ext cx="78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39" name="Line 151"/>
            <p:cNvSpPr>
              <a:spLocks noChangeShapeType="1"/>
            </p:cNvSpPr>
            <p:nvPr/>
          </p:nvSpPr>
          <p:spPr bwMode="auto">
            <a:xfrm>
              <a:off x="2961" y="3593"/>
              <a:ext cx="78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40" name="Rectangle 152"/>
            <p:cNvSpPr>
              <a:spLocks noChangeArrowheads="1"/>
            </p:cNvSpPr>
            <p:nvPr/>
          </p:nvSpPr>
          <p:spPr bwMode="auto">
            <a:xfrm>
              <a:off x="654" y="3599"/>
              <a:ext cx="12" cy="2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41" name="Line 153"/>
            <p:cNvSpPr>
              <a:spLocks noChangeShapeType="1"/>
            </p:cNvSpPr>
            <p:nvPr/>
          </p:nvSpPr>
          <p:spPr bwMode="auto">
            <a:xfrm>
              <a:off x="654" y="3599"/>
              <a:ext cx="1" cy="2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42" name="Rectangle 154"/>
            <p:cNvSpPr>
              <a:spLocks noChangeArrowheads="1"/>
            </p:cNvSpPr>
            <p:nvPr/>
          </p:nvSpPr>
          <p:spPr bwMode="auto">
            <a:xfrm>
              <a:off x="1046" y="3832"/>
              <a:ext cx="12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E</a:t>
              </a:r>
              <a:endParaRPr kumimoji="0" lang="en-US" altLang="tr-TR" sz="2400">
                <a:solidFill>
                  <a:srgbClr val="00FF00"/>
                </a:solidFill>
              </a:endParaRPr>
            </a:p>
          </p:txBody>
        </p:sp>
        <p:sp>
          <p:nvSpPr>
            <p:cNvPr id="189543" name="Rectangle 155"/>
            <p:cNvSpPr>
              <a:spLocks noChangeArrowheads="1"/>
            </p:cNvSpPr>
            <p:nvPr/>
          </p:nvSpPr>
          <p:spPr bwMode="auto">
            <a:xfrm>
              <a:off x="1171" y="383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44" name="Rectangle 156"/>
            <p:cNvSpPr>
              <a:spLocks noChangeArrowheads="1"/>
            </p:cNvSpPr>
            <p:nvPr/>
          </p:nvSpPr>
          <p:spPr bwMode="auto">
            <a:xfrm>
              <a:off x="1961" y="3832"/>
              <a:ext cx="22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a:t>
              </a:r>
              <a:endParaRPr kumimoji="0" lang="en-US" altLang="tr-TR" sz="2400">
                <a:solidFill>
                  <a:srgbClr val="00FF00"/>
                </a:solidFill>
              </a:endParaRPr>
            </a:p>
          </p:txBody>
        </p:sp>
        <p:sp>
          <p:nvSpPr>
            <p:cNvPr id="189545" name="Rectangle 157"/>
            <p:cNvSpPr>
              <a:spLocks noChangeArrowheads="1"/>
            </p:cNvSpPr>
            <p:nvPr/>
          </p:nvSpPr>
          <p:spPr bwMode="auto">
            <a:xfrm>
              <a:off x="2188" y="3832"/>
              <a:ext cx="13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46" name="Rectangle 158"/>
            <p:cNvSpPr>
              <a:spLocks noChangeArrowheads="1"/>
            </p:cNvSpPr>
            <p:nvPr/>
          </p:nvSpPr>
          <p:spPr bwMode="auto">
            <a:xfrm>
              <a:off x="2328" y="3832"/>
              <a:ext cx="225"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C</a:t>
              </a:r>
              <a:endParaRPr kumimoji="0" lang="en-US" altLang="tr-TR" sz="2400">
                <a:solidFill>
                  <a:srgbClr val="00FF00"/>
                </a:solidFill>
              </a:endParaRPr>
            </a:p>
          </p:txBody>
        </p:sp>
        <p:sp>
          <p:nvSpPr>
            <p:cNvPr id="189547" name="Rectangle 159"/>
            <p:cNvSpPr>
              <a:spLocks noChangeArrowheads="1"/>
            </p:cNvSpPr>
            <p:nvPr/>
          </p:nvSpPr>
          <p:spPr bwMode="auto">
            <a:xfrm>
              <a:off x="2556" y="383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48" name="Rectangle 160"/>
            <p:cNvSpPr>
              <a:spLocks noChangeArrowheads="1"/>
            </p:cNvSpPr>
            <p:nvPr/>
          </p:nvSpPr>
          <p:spPr bwMode="auto">
            <a:xfrm>
              <a:off x="3308" y="3832"/>
              <a:ext cx="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1</a:t>
              </a:r>
              <a:endParaRPr kumimoji="0" lang="en-US" altLang="tr-TR" sz="2400">
                <a:solidFill>
                  <a:srgbClr val="00FF00"/>
                </a:solidFill>
              </a:endParaRPr>
            </a:p>
          </p:txBody>
        </p:sp>
        <p:sp>
          <p:nvSpPr>
            <p:cNvPr id="189549" name="Rectangle 161"/>
            <p:cNvSpPr>
              <a:spLocks noChangeArrowheads="1"/>
            </p:cNvSpPr>
            <p:nvPr/>
          </p:nvSpPr>
          <p:spPr bwMode="auto">
            <a:xfrm>
              <a:off x="3401" y="383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89550" name="Rectangle 162"/>
            <p:cNvSpPr>
              <a:spLocks noChangeArrowheads="1"/>
            </p:cNvSpPr>
            <p:nvPr/>
          </p:nvSpPr>
          <p:spPr bwMode="auto">
            <a:xfrm>
              <a:off x="654" y="3819"/>
              <a:ext cx="1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51" name="Line 163"/>
            <p:cNvSpPr>
              <a:spLocks noChangeShapeType="1"/>
            </p:cNvSpPr>
            <p:nvPr/>
          </p:nvSpPr>
          <p:spPr bwMode="auto">
            <a:xfrm>
              <a:off x="654" y="3819"/>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52" name="Rectangle 164"/>
            <p:cNvSpPr>
              <a:spLocks noChangeArrowheads="1"/>
            </p:cNvSpPr>
            <p:nvPr/>
          </p:nvSpPr>
          <p:spPr bwMode="auto">
            <a:xfrm>
              <a:off x="666" y="3819"/>
              <a:ext cx="89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53" name="Rectangle 165"/>
            <p:cNvSpPr>
              <a:spLocks noChangeArrowheads="1"/>
            </p:cNvSpPr>
            <p:nvPr/>
          </p:nvSpPr>
          <p:spPr bwMode="auto">
            <a:xfrm>
              <a:off x="1561" y="3819"/>
              <a:ext cx="139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54" name="Rectangle 166"/>
            <p:cNvSpPr>
              <a:spLocks noChangeArrowheads="1"/>
            </p:cNvSpPr>
            <p:nvPr/>
          </p:nvSpPr>
          <p:spPr bwMode="auto">
            <a:xfrm>
              <a:off x="2961" y="3819"/>
              <a:ext cx="78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55" name="Rectangle 167"/>
            <p:cNvSpPr>
              <a:spLocks noChangeArrowheads="1"/>
            </p:cNvSpPr>
            <p:nvPr/>
          </p:nvSpPr>
          <p:spPr bwMode="auto">
            <a:xfrm>
              <a:off x="654" y="3825"/>
              <a:ext cx="12" cy="2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56" name="Line 168"/>
            <p:cNvSpPr>
              <a:spLocks noChangeShapeType="1"/>
            </p:cNvSpPr>
            <p:nvPr/>
          </p:nvSpPr>
          <p:spPr bwMode="auto">
            <a:xfrm>
              <a:off x="654" y="3825"/>
              <a:ext cx="1" cy="2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57" name="Rectangle 169"/>
            <p:cNvSpPr>
              <a:spLocks noChangeArrowheads="1"/>
            </p:cNvSpPr>
            <p:nvPr/>
          </p:nvSpPr>
          <p:spPr bwMode="auto">
            <a:xfrm>
              <a:off x="654" y="4045"/>
              <a:ext cx="90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58" name="Line 170"/>
            <p:cNvSpPr>
              <a:spLocks noChangeShapeType="1"/>
            </p:cNvSpPr>
            <p:nvPr/>
          </p:nvSpPr>
          <p:spPr bwMode="auto">
            <a:xfrm>
              <a:off x="654" y="4045"/>
              <a:ext cx="90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59" name="Rectangle 171"/>
            <p:cNvSpPr>
              <a:spLocks noChangeArrowheads="1"/>
            </p:cNvSpPr>
            <p:nvPr/>
          </p:nvSpPr>
          <p:spPr bwMode="auto">
            <a:xfrm>
              <a:off x="1561" y="4045"/>
              <a:ext cx="139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60" name="Line 172"/>
            <p:cNvSpPr>
              <a:spLocks noChangeShapeType="1"/>
            </p:cNvSpPr>
            <p:nvPr/>
          </p:nvSpPr>
          <p:spPr bwMode="auto">
            <a:xfrm>
              <a:off x="1561" y="4045"/>
              <a:ext cx="139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61" name="Rectangle 173"/>
            <p:cNvSpPr>
              <a:spLocks noChangeArrowheads="1"/>
            </p:cNvSpPr>
            <p:nvPr/>
          </p:nvSpPr>
          <p:spPr bwMode="auto">
            <a:xfrm>
              <a:off x="2961" y="4045"/>
              <a:ext cx="78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89562" name="Line 174"/>
            <p:cNvSpPr>
              <a:spLocks noChangeShapeType="1"/>
            </p:cNvSpPr>
            <p:nvPr/>
          </p:nvSpPr>
          <p:spPr bwMode="auto">
            <a:xfrm>
              <a:off x="2961" y="4045"/>
              <a:ext cx="78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89563" name="Line 175"/>
            <p:cNvSpPr>
              <a:spLocks noChangeShapeType="1"/>
            </p:cNvSpPr>
            <p:nvPr/>
          </p:nvSpPr>
          <p:spPr bwMode="auto">
            <a:xfrm>
              <a:off x="3744" y="2466"/>
              <a:ext cx="0" cy="157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89564" name="Line 176"/>
            <p:cNvSpPr>
              <a:spLocks noChangeShapeType="1"/>
            </p:cNvSpPr>
            <p:nvPr/>
          </p:nvSpPr>
          <p:spPr bwMode="auto">
            <a:xfrm>
              <a:off x="1560" y="2466"/>
              <a:ext cx="0" cy="15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89565" name="Line 177"/>
            <p:cNvSpPr>
              <a:spLocks noChangeShapeType="1"/>
            </p:cNvSpPr>
            <p:nvPr/>
          </p:nvSpPr>
          <p:spPr bwMode="auto">
            <a:xfrm>
              <a:off x="2952" y="2472"/>
              <a:ext cx="0" cy="15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8628"/>
                                        </p:tgtEl>
                                        <p:attrNameLst>
                                          <p:attrName>style.visibility</p:attrName>
                                        </p:attrNameLst>
                                      </p:cBhvr>
                                      <p:to>
                                        <p:strVal val="visible"/>
                                      </p:to>
                                    </p:set>
                                    <p:animEffect transition="in" filter="dissolve">
                                      <p:cBhvr>
                                        <p:cTn id="7" dur="500"/>
                                        <p:tgtEl>
                                          <p:spTgt spid="5386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38627">
                                            <p:txEl>
                                              <p:pRg st="0" end="0"/>
                                            </p:txEl>
                                          </p:spTgt>
                                        </p:tgtEl>
                                        <p:attrNameLst>
                                          <p:attrName>style.visibility</p:attrName>
                                        </p:attrNameLst>
                                      </p:cBhvr>
                                      <p:to>
                                        <p:strVal val="visible"/>
                                      </p:to>
                                    </p:set>
                                    <p:animEffect transition="in" filter="dissolve">
                                      <p:cBhvr>
                                        <p:cTn id="12" dur="500"/>
                                        <p:tgtEl>
                                          <p:spTgt spid="53862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8683"/>
                                        </p:tgtEl>
                                        <p:attrNameLst>
                                          <p:attrName>style.visibility</p:attrName>
                                        </p:attrNameLst>
                                      </p:cBhvr>
                                      <p:to>
                                        <p:strVal val="visible"/>
                                      </p:to>
                                    </p:set>
                                    <p:animEffect transition="in" filter="dissolve">
                                      <p:cBhvr>
                                        <p:cTn id="17" dur="500"/>
                                        <p:tgtEl>
                                          <p:spTgt spid="5386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627"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F45DEFB-0CB8-4DB2-95B1-F96D5734C2F4}" type="slidenum">
              <a:rPr kumimoji="0" lang="en-US" altLang="tr-TR" sz="1200" smtClean="0"/>
              <a:pPr>
                <a:spcBef>
                  <a:spcPct val="50000"/>
                </a:spcBef>
                <a:buFontTx/>
                <a:buNone/>
              </a:pPr>
              <a:t>155</a:t>
            </a:fld>
            <a:endParaRPr kumimoji="0" lang="en-US" altLang="tr-TR" sz="1200" smtClean="0"/>
          </a:p>
        </p:txBody>
      </p:sp>
      <p:sp>
        <p:nvSpPr>
          <p:cNvPr id="539650" name="Rectangle 2"/>
          <p:cNvSpPr>
            <a:spLocks noGrp="1" noChangeArrowheads="1"/>
          </p:cNvSpPr>
          <p:nvPr>
            <p:ph type="body" idx="1"/>
          </p:nvPr>
        </p:nvSpPr>
        <p:spPr>
          <a:xfrm>
            <a:off x="574675" y="2744788"/>
            <a:ext cx="7785100" cy="3081337"/>
          </a:xfrm>
        </p:spPr>
        <p:txBody>
          <a:bodyPr/>
          <a:lstStyle/>
          <a:p>
            <a:pPr marL="288925" indent="-288925">
              <a:lnSpc>
                <a:spcPct val="90000"/>
              </a:lnSpc>
            </a:pPr>
            <a:r>
              <a:rPr lang="en-US" altLang="tr-TR" smtClean="0"/>
              <a:t>How may assignments of codes with a minimum number of bits?</a:t>
            </a:r>
          </a:p>
          <a:p>
            <a:pPr marL="692150" lvl="1" indent="-234950">
              <a:lnSpc>
                <a:spcPct val="90000"/>
              </a:lnSpc>
            </a:pPr>
            <a:r>
              <a:rPr lang="en-US" altLang="tr-TR" smtClean="0"/>
              <a:t>Two </a:t>
            </a:r>
            <a:r>
              <a:rPr lang="tr-TR" altLang="tr-TR" smtClean="0"/>
              <a:t>	</a:t>
            </a:r>
            <a:r>
              <a:rPr lang="en-US" altLang="tr-TR" smtClean="0"/>
              <a:t> </a:t>
            </a:r>
            <a:endParaRPr lang="tr-TR" altLang="tr-TR" smtClean="0"/>
          </a:p>
          <a:p>
            <a:pPr lvl="2">
              <a:lnSpc>
                <a:spcPct val="90000"/>
              </a:lnSpc>
              <a:buFontTx/>
              <a:buNone/>
            </a:pPr>
            <a:r>
              <a:rPr lang="en-US" altLang="tr-TR" smtClean="0"/>
              <a:t>A = 0, B = 1 </a:t>
            </a:r>
            <a:r>
              <a:rPr lang="tr-TR" altLang="tr-TR" smtClean="0"/>
              <a:t>	</a:t>
            </a:r>
            <a:r>
              <a:rPr lang="en-US" altLang="tr-TR" smtClean="0"/>
              <a:t>or </a:t>
            </a:r>
            <a:r>
              <a:rPr lang="tr-TR" altLang="tr-TR" smtClean="0"/>
              <a:t>	</a:t>
            </a:r>
            <a:r>
              <a:rPr lang="en-US" altLang="tr-TR" smtClean="0"/>
              <a:t>A = 1, B = 0</a:t>
            </a:r>
          </a:p>
          <a:p>
            <a:pPr marL="288925" indent="-288925">
              <a:lnSpc>
                <a:spcPct val="90000"/>
              </a:lnSpc>
            </a:pPr>
            <a:r>
              <a:rPr lang="en-US" altLang="tr-TR" smtClean="0"/>
              <a:t>Does it make a difference?</a:t>
            </a:r>
          </a:p>
          <a:p>
            <a:pPr marL="692150" lvl="1" indent="-234950">
              <a:lnSpc>
                <a:spcPct val="90000"/>
              </a:lnSpc>
            </a:pPr>
            <a:r>
              <a:rPr lang="en-US" altLang="tr-TR" smtClean="0"/>
              <a:t>Only in variable inversion, so small, if any.</a:t>
            </a:r>
          </a:p>
        </p:txBody>
      </p:sp>
      <p:sp>
        <p:nvSpPr>
          <p:cNvPr id="190468" name="Rectangle 3"/>
          <p:cNvSpPr>
            <a:spLocks noGrp="1" noChangeArrowheads="1"/>
          </p:cNvSpPr>
          <p:nvPr>
            <p:ph type="title"/>
          </p:nvPr>
        </p:nvSpPr>
        <p:spPr>
          <a:xfrm>
            <a:off x="715963" y="-3175"/>
            <a:ext cx="7772400" cy="728663"/>
          </a:xfrm>
        </p:spPr>
        <p:txBody>
          <a:bodyPr/>
          <a:lstStyle/>
          <a:p>
            <a:r>
              <a:rPr lang="en-US" altLang="tr-TR" smtClean="0"/>
              <a:t>State Assignment – Example 1</a:t>
            </a:r>
          </a:p>
        </p:txBody>
      </p:sp>
      <p:sp>
        <p:nvSpPr>
          <p:cNvPr id="190469" name="Rectangle 4"/>
          <p:cNvSpPr>
            <a:spLocks noChangeArrowheads="1"/>
          </p:cNvSpPr>
          <p:nvPr/>
        </p:nvSpPr>
        <p:spPr bwMode="auto">
          <a:xfrm>
            <a:off x="5354638" y="2173288"/>
            <a:ext cx="9525" cy="79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470" name="Rectangle 5"/>
          <p:cNvSpPr>
            <a:spLocks noChangeArrowheads="1"/>
          </p:cNvSpPr>
          <p:nvPr/>
        </p:nvSpPr>
        <p:spPr bwMode="auto">
          <a:xfrm>
            <a:off x="3525838" y="2544763"/>
            <a:ext cx="7937"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539654" name="Group 6"/>
          <p:cNvGrpSpPr>
            <a:grpSpLocks/>
          </p:cNvGrpSpPr>
          <p:nvPr/>
        </p:nvGrpSpPr>
        <p:grpSpPr bwMode="auto">
          <a:xfrm>
            <a:off x="2103438" y="1065213"/>
            <a:ext cx="4840287" cy="1655762"/>
            <a:chOff x="1380" y="900"/>
            <a:chExt cx="3049" cy="1043"/>
          </a:xfrm>
        </p:grpSpPr>
        <p:sp>
          <p:nvSpPr>
            <p:cNvPr id="190472" name="Rectangle 7"/>
            <p:cNvSpPr>
              <a:spLocks noChangeArrowheads="1"/>
            </p:cNvSpPr>
            <p:nvPr/>
          </p:nvSpPr>
          <p:spPr bwMode="auto">
            <a:xfrm>
              <a:off x="1497" y="919"/>
              <a:ext cx="66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Present </a:t>
              </a:r>
              <a:endParaRPr kumimoji="0" lang="en-US" altLang="tr-TR" sz="2400">
                <a:solidFill>
                  <a:srgbClr val="00FF00"/>
                </a:solidFill>
              </a:endParaRPr>
            </a:p>
          </p:txBody>
        </p:sp>
        <p:sp>
          <p:nvSpPr>
            <p:cNvPr id="190473" name="Rectangle 8"/>
            <p:cNvSpPr>
              <a:spLocks noChangeArrowheads="1"/>
            </p:cNvSpPr>
            <p:nvPr/>
          </p:nvSpPr>
          <p:spPr bwMode="auto">
            <a:xfrm>
              <a:off x="1597" y="1148"/>
              <a:ext cx="41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State</a:t>
              </a:r>
              <a:endParaRPr kumimoji="0" lang="en-US" altLang="tr-TR" sz="2400">
                <a:solidFill>
                  <a:srgbClr val="00FF00"/>
                </a:solidFill>
              </a:endParaRPr>
            </a:p>
          </p:txBody>
        </p:sp>
        <p:sp>
          <p:nvSpPr>
            <p:cNvPr id="190474" name="Rectangle 9"/>
            <p:cNvSpPr>
              <a:spLocks noChangeArrowheads="1"/>
            </p:cNvSpPr>
            <p:nvPr/>
          </p:nvSpPr>
          <p:spPr bwMode="auto">
            <a:xfrm>
              <a:off x="2013" y="1148"/>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475" name="Rectangle 10"/>
            <p:cNvSpPr>
              <a:spLocks noChangeArrowheads="1"/>
            </p:cNvSpPr>
            <p:nvPr/>
          </p:nvSpPr>
          <p:spPr bwMode="auto">
            <a:xfrm>
              <a:off x="2376" y="919"/>
              <a:ext cx="8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Next State</a:t>
              </a:r>
              <a:endParaRPr kumimoji="0" lang="en-US" altLang="tr-TR" sz="2400">
                <a:solidFill>
                  <a:srgbClr val="00FF00"/>
                </a:solidFill>
              </a:endParaRPr>
            </a:p>
          </p:txBody>
        </p:sp>
        <p:sp>
          <p:nvSpPr>
            <p:cNvPr id="190476" name="Rectangle 11"/>
            <p:cNvSpPr>
              <a:spLocks noChangeArrowheads="1"/>
            </p:cNvSpPr>
            <p:nvPr/>
          </p:nvSpPr>
          <p:spPr bwMode="auto">
            <a:xfrm>
              <a:off x="3223" y="919"/>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477" name="Rectangle 12"/>
            <p:cNvSpPr>
              <a:spLocks noChangeArrowheads="1"/>
            </p:cNvSpPr>
            <p:nvPr/>
          </p:nvSpPr>
          <p:spPr bwMode="auto">
            <a:xfrm>
              <a:off x="2378" y="1148"/>
              <a:ext cx="84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x=0     x=1</a:t>
              </a:r>
              <a:endParaRPr kumimoji="0" lang="en-US" altLang="tr-TR" sz="2400">
                <a:solidFill>
                  <a:srgbClr val="00FF00"/>
                </a:solidFill>
              </a:endParaRPr>
            </a:p>
          </p:txBody>
        </p:sp>
        <p:sp>
          <p:nvSpPr>
            <p:cNvPr id="190478" name="Rectangle 13"/>
            <p:cNvSpPr>
              <a:spLocks noChangeArrowheads="1"/>
            </p:cNvSpPr>
            <p:nvPr/>
          </p:nvSpPr>
          <p:spPr bwMode="auto">
            <a:xfrm>
              <a:off x="3223" y="1148"/>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479" name="Rectangle 14"/>
            <p:cNvSpPr>
              <a:spLocks noChangeArrowheads="1"/>
            </p:cNvSpPr>
            <p:nvPr/>
          </p:nvSpPr>
          <p:spPr bwMode="auto">
            <a:xfrm>
              <a:off x="3600" y="919"/>
              <a:ext cx="59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Output</a:t>
              </a:r>
              <a:endParaRPr kumimoji="0" lang="en-US" altLang="tr-TR" sz="2400">
                <a:solidFill>
                  <a:srgbClr val="00FF00"/>
                </a:solidFill>
              </a:endParaRPr>
            </a:p>
          </p:txBody>
        </p:sp>
        <p:sp>
          <p:nvSpPr>
            <p:cNvPr id="190480" name="Rectangle 15"/>
            <p:cNvSpPr>
              <a:spLocks noChangeArrowheads="1"/>
            </p:cNvSpPr>
            <p:nvPr/>
          </p:nvSpPr>
          <p:spPr bwMode="auto">
            <a:xfrm>
              <a:off x="4200" y="919"/>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481" name="Rectangle 16"/>
            <p:cNvSpPr>
              <a:spLocks noChangeArrowheads="1"/>
            </p:cNvSpPr>
            <p:nvPr/>
          </p:nvSpPr>
          <p:spPr bwMode="auto">
            <a:xfrm>
              <a:off x="3527" y="1148"/>
              <a:ext cx="74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x=0   x=1</a:t>
              </a:r>
              <a:endParaRPr kumimoji="0" lang="en-US" altLang="tr-TR" sz="2400">
                <a:solidFill>
                  <a:srgbClr val="00FF00"/>
                </a:solidFill>
              </a:endParaRPr>
            </a:p>
          </p:txBody>
        </p:sp>
        <p:sp>
          <p:nvSpPr>
            <p:cNvPr id="190482" name="Rectangle 17"/>
            <p:cNvSpPr>
              <a:spLocks noChangeArrowheads="1"/>
            </p:cNvSpPr>
            <p:nvPr/>
          </p:nvSpPr>
          <p:spPr bwMode="auto">
            <a:xfrm>
              <a:off x="4275" y="1148"/>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483" name="Rectangle 18"/>
            <p:cNvSpPr>
              <a:spLocks noChangeArrowheads="1"/>
            </p:cNvSpPr>
            <p:nvPr/>
          </p:nvSpPr>
          <p:spPr bwMode="auto">
            <a:xfrm>
              <a:off x="1380" y="900"/>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484" name="Line 19"/>
            <p:cNvSpPr>
              <a:spLocks noChangeShapeType="1"/>
            </p:cNvSpPr>
            <p:nvPr/>
          </p:nvSpPr>
          <p:spPr bwMode="auto">
            <a:xfrm>
              <a:off x="1380" y="900"/>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485" name="Line 20"/>
            <p:cNvSpPr>
              <a:spLocks noChangeShapeType="1"/>
            </p:cNvSpPr>
            <p:nvPr/>
          </p:nvSpPr>
          <p:spPr bwMode="auto">
            <a:xfrm>
              <a:off x="1380" y="900"/>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486" name="Rectangle 21"/>
            <p:cNvSpPr>
              <a:spLocks noChangeArrowheads="1"/>
            </p:cNvSpPr>
            <p:nvPr/>
          </p:nvSpPr>
          <p:spPr bwMode="auto">
            <a:xfrm>
              <a:off x="1380" y="900"/>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487" name="Line 22"/>
            <p:cNvSpPr>
              <a:spLocks noChangeShapeType="1"/>
            </p:cNvSpPr>
            <p:nvPr/>
          </p:nvSpPr>
          <p:spPr bwMode="auto">
            <a:xfrm>
              <a:off x="1380" y="900"/>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488" name="Line 23"/>
            <p:cNvSpPr>
              <a:spLocks noChangeShapeType="1"/>
            </p:cNvSpPr>
            <p:nvPr/>
          </p:nvSpPr>
          <p:spPr bwMode="auto">
            <a:xfrm>
              <a:off x="1380" y="900"/>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489" name="Rectangle 24"/>
            <p:cNvSpPr>
              <a:spLocks noChangeArrowheads="1"/>
            </p:cNvSpPr>
            <p:nvPr/>
          </p:nvSpPr>
          <p:spPr bwMode="auto">
            <a:xfrm>
              <a:off x="1392" y="900"/>
              <a:ext cx="827"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490" name="Line 25"/>
            <p:cNvSpPr>
              <a:spLocks noChangeShapeType="1"/>
            </p:cNvSpPr>
            <p:nvPr/>
          </p:nvSpPr>
          <p:spPr bwMode="auto">
            <a:xfrm>
              <a:off x="1392" y="900"/>
              <a:ext cx="82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491" name="Rectangle 26"/>
            <p:cNvSpPr>
              <a:spLocks noChangeArrowheads="1"/>
            </p:cNvSpPr>
            <p:nvPr/>
          </p:nvSpPr>
          <p:spPr bwMode="auto">
            <a:xfrm>
              <a:off x="2230" y="900"/>
              <a:ext cx="1143"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492" name="Line 27"/>
            <p:cNvSpPr>
              <a:spLocks noChangeShapeType="1"/>
            </p:cNvSpPr>
            <p:nvPr/>
          </p:nvSpPr>
          <p:spPr bwMode="auto">
            <a:xfrm>
              <a:off x="2230" y="900"/>
              <a:ext cx="114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493" name="Rectangle 28"/>
            <p:cNvSpPr>
              <a:spLocks noChangeArrowheads="1"/>
            </p:cNvSpPr>
            <p:nvPr/>
          </p:nvSpPr>
          <p:spPr bwMode="auto">
            <a:xfrm>
              <a:off x="3373" y="900"/>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494" name="Line 29"/>
            <p:cNvSpPr>
              <a:spLocks noChangeShapeType="1"/>
            </p:cNvSpPr>
            <p:nvPr/>
          </p:nvSpPr>
          <p:spPr bwMode="auto">
            <a:xfrm>
              <a:off x="3373" y="900"/>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495" name="Line 30"/>
            <p:cNvSpPr>
              <a:spLocks noChangeShapeType="1"/>
            </p:cNvSpPr>
            <p:nvPr/>
          </p:nvSpPr>
          <p:spPr bwMode="auto">
            <a:xfrm>
              <a:off x="3373" y="900"/>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496" name="Rectangle 31"/>
            <p:cNvSpPr>
              <a:spLocks noChangeArrowheads="1"/>
            </p:cNvSpPr>
            <p:nvPr/>
          </p:nvSpPr>
          <p:spPr bwMode="auto">
            <a:xfrm>
              <a:off x="3384" y="900"/>
              <a:ext cx="1033"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497" name="Line 32"/>
            <p:cNvSpPr>
              <a:spLocks noChangeShapeType="1"/>
            </p:cNvSpPr>
            <p:nvPr/>
          </p:nvSpPr>
          <p:spPr bwMode="auto">
            <a:xfrm>
              <a:off x="3384" y="900"/>
              <a:ext cx="103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498" name="Rectangle 33"/>
            <p:cNvSpPr>
              <a:spLocks noChangeArrowheads="1"/>
            </p:cNvSpPr>
            <p:nvPr/>
          </p:nvSpPr>
          <p:spPr bwMode="auto">
            <a:xfrm>
              <a:off x="4417" y="900"/>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499" name="Line 34"/>
            <p:cNvSpPr>
              <a:spLocks noChangeShapeType="1"/>
            </p:cNvSpPr>
            <p:nvPr/>
          </p:nvSpPr>
          <p:spPr bwMode="auto">
            <a:xfrm>
              <a:off x="4417" y="900"/>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00" name="Line 35"/>
            <p:cNvSpPr>
              <a:spLocks noChangeShapeType="1"/>
            </p:cNvSpPr>
            <p:nvPr/>
          </p:nvSpPr>
          <p:spPr bwMode="auto">
            <a:xfrm>
              <a:off x="4417" y="900"/>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01" name="Rectangle 36"/>
            <p:cNvSpPr>
              <a:spLocks noChangeArrowheads="1"/>
            </p:cNvSpPr>
            <p:nvPr/>
          </p:nvSpPr>
          <p:spPr bwMode="auto">
            <a:xfrm>
              <a:off x="4417" y="900"/>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02" name="Line 37"/>
            <p:cNvSpPr>
              <a:spLocks noChangeShapeType="1"/>
            </p:cNvSpPr>
            <p:nvPr/>
          </p:nvSpPr>
          <p:spPr bwMode="auto">
            <a:xfrm>
              <a:off x="4417" y="900"/>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03" name="Line 38"/>
            <p:cNvSpPr>
              <a:spLocks noChangeShapeType="1"/>
            </p:cNvSpPr>
            <p:nvPr/>
          </p:nvSpPr>
          <p:spPr bwMode="auto">
            <a:xfrm>
              <a:off x="4417" y="900"/>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04" name="Rectangle 39"/>
            <p:cNvSpPr>
              <a:spLocks noChangeArrowheads="1"/>
            </p:cNvSpPr>
            <p:nvPr/>
          </p:nvSpPr>
          <p:spPr bwMode="auto">
            <a:xfrm>
              <a:off x="1380" y="912"/>
              <a:ext cx="12" cy="4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05" name="Line 40"/>
            <p:cNvSpPr>
              <a:spLocks noChangeShapeType="1"/>
            </p:cNvSpPr>
            <p:nvPr/>
          </p:nvSpPr>
          <p:spPr bwMode="auto">
            <a:xfrm>
              <a:off x="1380" y="912"/>
              <a:ext cx="1" cy="45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06" name="Rectangle 41"/>
            <p:cNvSpPr>
              <a:spLocks noChangeArrowheads="1"/>
            </p:cNvSpPr>
            <p:nvPr/>
          </p:nvSpPr>
          <p:spPr bwMode="auto">
            <a:xfrm>
              <a:off x="3373" y="912"/>
              <a:ext cx="11" cy="4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07" name="Line 42"/>
            <p:cNvSpPr>
              <a:spLocks noChangeShapeType="1"/>
            </p:cNvSpPr>
            <p:nvPr/>
          </p:nvSpPr>
          <p:spPr bwMode="auto">
            <a:xfrm>
              <a:off x="3373" y="912"/>
              <a:ext cx="1" cy="45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08" name="Rectangle 43"/>
            <p:cNvSpPr>
              <a:spLocks noChangeArrowheads="1"/>
            </p:cNvSpPr>
            <p:nvPr/>
          </p:nvSpPr>
          <p:spPr bwMode="auto">
            <a:xfrm>
              <a:off x="4417" y="912"/>
              <a:ext cx="12" cy="4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09" name="Line 44"/>
            <p:cNvSpPr>
              <a:spLocks noChangeShapeType="1"/>
            </p:cNvSpPr>
            <p:nvPr/>
          </p:nvSpPr>
          <p:spPr bwMode="auto">
            <a:xfrm>
              <a:off x="4417" y="912"/>
              <a:ext cx="1" cy="45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10" name="Rectangle 45"/>
            <p:cNvSpPr>
              <a:spLocks noChangeArrowheads="1"/>
            </p:cNvSpPr>
            <p:nvPr/>
          </p:nvSpPr>
          <p:spPr bwMode="auto">
            <a:xfrm>
              <a:off x="1736" y="1382"/>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A</a:t>
              </a:r>
              <a:endParaRPr kumimoji="0" lang="en-US" altLang="tr-TR" sz="2400">
                <a:solidFill>
                  <a:srgbClr val="00FF00"/>
                </a:solidFill>
              </a:endParaRPr>
            </a:p>
          </p:txBody>
        </p:sp>
        <p:sp>
          <p:nvSpPr>
            <p:cNvPr id="190511" name="Rectangle 46"/>
            <p:cNvSpPr>
              <a:spLocks noChangeArrowheads="1"/>
            </p:cNvSpPr>
            <p:nvPr/>
          </p:nvSpPr>
          <p:spPr bwMode="auto">
            <a:xfrm>
              <a:off x="1874" y="1382"/>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12" name="Rectangle 47"/>
            <p:cNvSpPr>
              <a:spLocks noChangeArrowheads="1"/>
            </p:cNvSpPr>
            <p:nvPr/>
          </p:nvSpPr>
          <p:spPr bwMode="auto">
            <a:xfrm>
              <a:off x="2498" y="1382"/>
              <a:ext cx="23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A  </a:t>
              </a:r>
              <a:endParaRPr kumimoji="0" lang="en-US" altLang="tr-TR" sz="2400">
                <a:solidFill>
                  <a:srgbClr val="00FF00"/>
                </a:solidFill>
              </a:endParaRPr>
            </a:p>
          </p:txBody>
        </p:sp>
        <p:sp>
          <p:nvSpPr>
            <p:cNvPr id="190513" name="Rectangle 48"/>
            <p:cNvSpPr>
              <a:spLocks noChangeArrowheads="1"/>
            </p:cNvSpPr>
            <p:nvPr/>
          </p:nvSpPr>
          <p:spPr bwMode="auto">
            <a:xfrm>
              <a:off x="2732" y="1382"/>
              <a:ext cx="14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14" name="Rectangle 49"/>
            <p:cNvSpPr>
              <a:spLocks noChangeArrowheads="1"/>
            </p:cNvSpPr>
            <p:nvPr/>
          </p:nvSpPr>
          <p:spPr bwMode="auto">
            <a:xfrm>
              <a:off x="2877" y="1382"/>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B</a:t>
              </a:r>
              <a:endParaRPr kumimoji="0" lang="en-US" altLang="tr-TR" sz="2400">
                <a:solidFill>
                  <a:srgbClr val="00FF00"/>
                </a:solidFill>
              </a:endParaRPr>
            </a:p>
          </p:txBody>
        </p:sp>
        <p:sp>
          <p:nvSpPr>
            <p:cNvPr id="190515" name="Rectangle 50"/>
            <p:cNvSpPr>
              <a:spLocks noChangeArrowheads="1"/>
            </p:cNvSpPr>
            <p:nvPr/>
          </p:nvSpPr>
          <p:spPr bwMode="auto">
            <a:xfrm>
              <a:off x="3102" y="1382"/>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16" name="Rectangle 51"/>
            <p:cNvSpPr>
              <a:spLocks noChangeArrowheads="1"/>
            </p:cNvSpPr>
            <p:nvPr/>
          </p:nvSpPr>
          <p:spPr bwMode="auto">
            <a:xfrm>
              <a:off x="3611" y="1382"/>
              <a:ext cx="24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   </a:t>
              </a:r>
              <a:endParaRPr kumimoji="0" lang="en-US" altLang="tr-TR" sz="2400">
                <a:solidFill>
                  <a:srgbClr val="00FF00"/>
                </a:solidFill>
              </a:endParaRPr>
            </a:p>
          </p:txBody>
        </p:sp>
        <p:sp>
          <p:nvSpPr>
            <p:cNvPr id="190517" name="Rectangle 52"/>
            <p:cNvSpPr>
              <a:spLocks noChangeArrowheads="1"/>
            </p:cNvSpPr>
            <p:nvPr/>
          </p:nvSpPr>
          <p:spPr bwMode="auto">
            <a:xfrm>
              <a:off x="3852" y="1382"/>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18" name="Rectangle 53"/>
            <p:cNvSpPr>
              <a:spLocks noChangeArrowheads="1"/>
            </p:cNvSpPr>
            <p:nvPr/>
          </p:nvSpPr>
          <p:spPr bwMode="auto">
            <a:xfrm>
              <a:off x="4044" y="1382"/>
              <a:ext cx="14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0</a:t>
              </a:r>
              <a:endParaRPr kumimoji="0" lang="en-US" altLang="tr-TR" sz="2400">
                <a:solidFill>
                  <a:srgbClr val="00FF00"/>
                </a:solidFill>
              </a:endParaRPr>
            </a:p>
          </p:txBody>
        </p:sp>
        <p:sp>
          <p:nvSpPr>
            <p:cNvPr id="190519" name="Rectangle 54"/>
            <p:cNvSpPr>
              <a:spLocks noChangeArrowheads="1"/>
            </p:cNvSpPr>
            <p:nvPr/>
          </p:nvSpPr>
          <p:spPr bwMode="auto">
            <a:xfrm>
              <a:off x="4189" y="1382"/>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20" name="Rectangle 55"/>
            <p:cNvSpPr>
              <a:spLocks noChangeArrowheads="1"/>
            </p:cNvSpPr>
            <p:nvPr/>
          </p:nvSpPr>
          <p:spPr bwMode="auto">
            <a:xfrm>
              <a:off x="1380" y="1369"/>
              <a:ext cx="1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21" name="Line 56"/>
            <p:cNvSpPr>
              <a:spLocks noChangeShapeType="1"/>
            </p:cNvSpPr>
            <p:nvPr/>
          </p:nvSpPr>
          <p:spPr bwMode="auto">
            <a:xfrm>
              <a:off x="1380" y="1369"/>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22" name="Rectangle 57"/>
            <p:cNvSpPr>
              <a:spLocks noChangeArrowheads="1"/>
            </p:cNvSpPr>
            <p:nvPr/>
          </p:nvSpPr>
          <p:spPr bwMode="auto">
            <a:xfrm>
              <a:off x="1392" y="1369"/>
              <a:ext cx="82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23" name="Line 58"/>
            <p:cNvSpPr>
              <a:spLocks noChangeShapeType="1"/>
            </p:cNvSpPr>
            <p:nvPr/>
          </p:nvSpPr>
          <p:spPr bwMode="auto">
            <a:xfrm>
              <a:off x="1392" y="1369"/>
              <a:ext cx="82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24" name="Rectangle 59"/>
            <p:cNvSpPr>
              <a:spLocks noChangeArrowheads="1"/>
            </p:cNvSpPr>
            <p:nvPr/>
          </p:nvSpPr>
          <p:spPr bwMode="auto">
            <a:xfrm>
              <a:off x="2236" y="1369"/>
              <a:ext cx="113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25" name="Line 60"/>
            <p:cNvSpPr>
              <a:spLocks noChangeShapeType="1"/>
            </p:cNvSpPr>
            <p:nvPr/>
          </p:nvSpPr>
          <p:spPr bwMode="auto">
            <a:xfrm>
              <a:off x="2236" y="1369"/>
              <a:ext cx="113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26" name="Line 61"/>
            <p:cNvSpPr>
              <a:spLocks noChangeShapeType="1"/>
            </p:cNvSpPr>
            <p:nvPr/>
          </p:nvSpPr>
          <p:spPr bwMode="auto">
            <a:xfrm>
              <a:off x="3373" y="1369"/>
              <a:ext cx="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27" name="Line 62"/>
            <p:cNvSpPr>
              <a:spLocks noChangeShapeType="1"/>
            </p:cNvSpPr>
            <p:nvPr/>
          </p:nvSpPr>
          <p:spPr bwMode="auto">
            <a:xfrm>
              <a:off x="3373" y="1369"/>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28" name="Rectangle 63"/>
            <p:cNvSpPr>
              <a:spLocks noChangeArrowheads="1"/>
            </p:cNvSpPr>
            <p:nvPr/>
          </p:nvSpPr>
          <p:spPr bwMode="auto">
            <a:xfrm>
              <a:off x="3379" y="1369"/>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29" name="Line 64"/>
            <p:cNvSpPr>
              <a:spLocks noChangeShapeType="1"/>
            </p:cNvSpPr>
            <p:nvPr/>
          </p:nvSpPr>
          <p:spPr bwMode="auto">
            <a:xfrm>
              <a:off x="3379" y="1369"/>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30" name="Line 65"/>
            <p:cNvSpPr>
              <a:spLocks noChangeShapeType="1"/>
            </p:cNvSpPr>
            <p:nvPr/>
          </p:nvSpPr>
          <p:spPr bwMode="auto">
            <a:xfrm>
              <a:off x="3379" y="1369"/>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31" name="Rectangle 66"/>
            <p:cNvSpPr>
              <a:spLocks noChangeArrowheads="1"/>
            </p:cNvSpPr>
            <p:nvPr/>
          </p:nvSpPr>
          <p:spPr bwMode="auto">
            <a:xfrm>
              <a:off x="3384" y="1369"/>
              <a:ext cx="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32" name="Line 67"/>
            <p:cNvSpPr>
              <a:spLocks noChangeShapeType="1"/>
            </p:cNvSpPr>
            <p:nvPr/>
          </p:nvSpPr>
          <p:spPr bwMode="auto">
            <a:xfrm>
              <a:off x="3384" y="1369"/>
              <a:ext cx="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33" name="Line 68"/>
            <p:cNvSpPr>
              <a:spLocks noChangeShapeType="1"/>
            </p:cNvSpPr>
            <p:nvPr/>
          </p:nvSpPr>
          <p:spPr bwMode="auto">
            <a:xfrm>
              <a:off x="3384" y="1369"/>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34" name="Rectangle 69"/>
            <p:cNvSpPr>
              <a:spLocks noChangeArrowheads="1"/>
            </p:cNvSpPr>
            <p:nvPr/>
          </p:nvSpPr>
          <p:spPr bwMode="auto">
            <a:xfrm>
              <a:off x="3390" y="1369"/>
              <a:ext cx="102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35" name="Line 70"/>
            <p:cNvSpPr>
              <a:spLocks noChangeShapeType="1"/>
            </p:cNvSpPr>
            <p:nvPr/>
          </p:nvSpPr>
          <p:spPr bwMode="auto">
            <a:xfrm>
              <a:off x="3390" y="1369"/>
              <a:ext cx="102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36" name="Rectangle 71"/>
            <p:cNvSpPr>
              <a:spLocks noChangeArrowheads="1"/>
            </p:cNvSpPr>
            <p:nvPr/>
          </p:nvSpPr>
          <p:spPr bwMode="auto">
            <a:xfrm>
              <a:off x="4417" y="1369"/>
              <a:ext cx="1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37" name="Line 72"/>
            <p:cNvSpPr>
              <a:spLocks noChangeShapeType="1"/>
            </p:cNvSpPr>
            <p:nvPr/>
          </p:nvSpPr>
          <p:spPr bwMode="auto">
            <a:xfrm>
              <a:off x="4417" y="1369"/>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38" name="Rectangle 73"/>
            <p:cNvSpPr>
              <a:spLocks noChangeArrowheads="1"/>
            </p:cNvSpPr>
            <p:nvPr/>
          </p:nvSpPr>
          <p:spPr bwMode="auto">
            <a:xfrm>
              <a:off x="1380" y="1374"/>
              <a:ext cx="12" cy="22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39" name="Line 74"/>
            <p:cNvSpPr>
              <a:spLocks noChangeShapeType="1"/>
            </p:cNvSpPr>
            <p:nvPr/>
          </p:nvSpPr>
          <p:spPr bwMode="auto">
            <a:xfrm>
              <a:off x="1380" y="1374"/>
              <a:ext cx="1" cy="2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40" name="Rectangle 75"/>
            <p:cNvSpPr>
              <a:spLocks noChangeArrowheads="1"/>
            </p:cNvSpPr>
            <p:nvPr/>
          </p:nvSpPr>
          <p:spPr bwMode="auto">
            <a:xfrm>
              <a:off x="3375" y="1374"/>
              <a:ext cx="6" cy="22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41" name="Line 76"/>
            <p:cNvSpPr>
              <a:spLocks noChangeShapeType="1"/>
            </p:cNvSpPr>
            <p:nvPr/>
          </p:nvSpPr>
          <p:spPr bwMode="auto">
            <a:xfrm>
              <a:off x="3375" y="1374"/>
              <a:ext cx="1" cy="2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42" name="Rectangle 77"/>
            <p:cNvSpPr>
              <a:spLocks noChangeArrowheads="1"/>
            </p:cNvSpPr>
            <p:nvPr/>
          </p:nvSpPr>
          <p:spPr bwMode="auto">
            <a:xfrm>
              <a:off x="4417" y="1374"/>
              <a:ext cx="12" cy="22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43" name="Line 78"/>
            <p:cNvSpPr>
              <a:spLocks noChangeShapeType="1"/>
            </p:cNvSpPr>
            <p:nvPr/>
          </p:nvSpPr>
          <p:spPr bwMode="auto">
            <a:xfrm>
              <a:off x="4417" y="1374"/>
              <a:ext cx="1" cy="2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44" name="Rectangle 79"/>
            <p:cNvSpPr>
              <a:spLocks noChangeArrowheads="1"/>
            </p:cNvSpPr>
            <p:nvPr/>
          </p:nvSpPr>
          <p:spPr bwMode="auto">
            <a:xfrm>
              <a:off x="1740" y="1617"/>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B</a:t>
              </a:r>
              <a:endParaRPr kumimoji="0" lang="en-US" altLang="tr-TR" sz="2400">
                <a:solidFill>
                  <a:srgbClr val="00FF00"/>
                </a:solidFill>
              </a:endParaRPr>
            </a:p>
          </p:txBody>
        </p:sp>
        <p:sp>
          <p:nvSpPr>
            <p:cNvPr id="190545" name="Rectangle 80"/>
            <p:cNvSpPr>
              <a:spLocks noChangeArrowheads="1"/>
            </p:cNvSpPr>
            <p:nvPr/>
          </p:nvSpPr>
          <p:spPr bwMode="auto">
            <a:xfrm>
              <a:off x="1869" y="1617"/>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46" name="Rectangle 81"/>
            <p:cNvSpPr>
              <a:spLocks noChangeArrowheads="1"/>
            </p:cNvSpPr>
            <p:nvPr/>
          </p:nvSpPr>
          <p:spPr bwMode="auto">
            <a:xfrm>
              <a:off x="2498" y="1617"/>
              <a:ext cx="23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A  </a:t>
              </a:r>
              <a:endParaRPr kumimoji="0" lang="en-US" altLang="tr-TR" sz="2400">
                <a:solidFill>
                  <a:srgbClr val="00FF00"/>
                </a:solidFill>
              </a:endParaRPr>
            </a:p>
          </p:txBody>
        </p:sp>
        <p:sp>
          <p:nvSpPr>
            <p:cNvPr id="190547" name="Rectangle 82"/>
            <p:cNvSpPr>
              <a:spLocks noChangeArrowheads="1"/>
            </p:cNvSpPr>
            <p:nvPr/>
          </p:nvSpPr>
          <p:spPr bwMode="auto">
            <a:xfrm>
              <a:off x="2732" y="1617"/>
              <a:ext cx="14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48" name="Rectangle 83"/>
            <p:cNvSpPr>
              <a:spLocks noChangeArrowheads="1"/>
            </p:cNvSpPr>
            <p:nvPr/>
          </p:nvSpPr>
          <p:spPr bwMode="auto">
            <a:xfrm>
              <a:off x="2877" y="1617"/>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B</a:t>
              </a:r>
              <a:endParaRPr kumimoji="0" lang="en-US" altLang="tr-TR" sz="2400">
                <a:solidFill>
                  <a:srgbClr val="00FF00"/>
                </a:solidFill>
              </a:endParaRPr>
            </a:p>
          </p:txBody>
        </p:sp>
        <p:sp>
          <p:nvSpPr>
            <p:cNvPr id="190549" name="Rectangle 84"/>
            <p:cNvSpPr>
              <a:spLocks noChangeArrowheads="1"/>
            </p:cNvSpPr>
            <p:nvPr/>
          </p:nvSpPr>
          <p:spPr bwMode="auto">
            <a:xfrm>
              <a:off x="3102" y="1617"/>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50" name="Rectangle 85"/>
            <p:cNvSpPr>
              <a:spLocks noChangeArrowheads="1"/>
            </p:cNvSpPr>
            <p:nvPr/>
          </p:nvSpPr>
          <p:spPr bwMode="auto">
            <a:xfrm>
              <a:off x="3611" y="1617"/>
              <a:ext cx="24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0   </a:t>
              </a:r>
              <a:endParaRPr kumimoji="0" lang="en-US" altLang="tr-TR" sz="2400">
                <a:solidFill>
                  <a:srgbClr val="00FF00"/>
                </a:solidFill>
              </a:endParaRPr>
            </a:p>
          </p:txBody>
        </p:sp>
        <p:sp>
          <p:nvSpPr>
            <p:cNvPr id="190551" name="Rectangle 86"/>
            <p:cNvSpPr>
              <a:spLocks noChangeArrowheads="1"/>
            </p:cNvSpPr>
            <p:nvPr/>
          </p:nvSpPr>
          <p:spPr bwMode="auto">
            <a:xfrm>
              <a:off x="3852" y="1617"/>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52" name="Rectangle 87"/>
            <p:cNvSpPr>
              <a:spLocks noChangeArrowheads="1"/>
            </p:cNvSpPr>
            <p:nvPr/>
          </p:nvSpPr>
          <p:spPr bwMode="auto">
            <a:xfrm>
              <a:off x="4044" y="1617"/>
              <a:ext cx="14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1</a:t>
              </a:r>
              <a:endParaRPr kumimoji="0" lang="en-US" altLang="tr-TR" sz="2400">
                <a:solidFill>
                  <a:srgbClr val="00FF00"/>
                </a:solidFill>
              </a:endParaRPr>
            </a:p>
          </p:txBody>
        </p:sp>
        <p:sp>
          <p:nvSpPr>
            <p:cNvPr id="190553" name="Rectangle 88"/>
            <p:cNvSpPr>
              <a:spLocks noChangeArrowheads="1"/>
            </p:cNvSpPr>
            <p:nvPr/>
          </p:nvSpPr>
          <p:spPr bwMode="auto">
            <a:xfrm>
              <a:off x="4189" y="1617"/>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400" b="1">
                  <a:solidFill>
                    <a:srgbClr val="000000"/>
                  </a:solidFill>
                </a:rPr>
                <a:t> </a:t>
              </a:r>
              <a:endParaRPr kumimoji="0" lang="en-US" altLang="tr-TR" sz="2400">
                <a:solidFill>
                  <a:srgbClr val="00FF00"/>
                </a:solidFill>
              </a:endParaRPr>
            </a:p>
          </p:txBody>
        </p:sp>
        <p:sp>
          <p:nvSpPr>
            <p:cNvPr id="190554" name="Rectangle 89"/>
            <p:cNvSpPr>
              <a:spLocks noChangeArrowheads="1"/>
            </p:cNvSpPr>
            <p:nvPr/>
          </p:nvSpPr>
          <p:spPr bwMode="auto">
            <a:xfrm>
              <a:off x="1380" y="1603"/>
              <a:ext cx="1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55" name="Line 90"/>
            <p:cNvSpPr>
              <a:spLocks noChangeShapeType="1"/>
            </p:cNvSpPr>
            <p:nvPr/>
          </p:nvSpPr>
          <p:spPr bwMode="auto">
            <a:xfrm>
              <a:off x="1380" y="1603"/>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56" name="Rectangle 91"/>
            <p:cNvSpPr>
              <a:spLocks noChangeArrowheads="1"/>
            </p:cNvSpPr>
            <p:nvPr/>
          </p:nvSpPr>
          <p:spPr bwMode="auto">
            <a:xfrm>
              <a:off x="1392" y="1603"/>
              <a:ext cx="82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57" name="Line 92"/>
            <p:cNvSpPr>
              <a:spLocks noChangeShapeType="1"/>
            </p:cNvSpPr>
            <p:nvPr/>
          </p:nvSpPr>
          <p:spPr bwMode="auto">
            <a:xfrm>
              <a:off x="1392" y="1603"/>
              <a:ext cx="82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58" name="Rectangle 93"/>
            <p:cNvSpPr>
              <a:spLocks noChangeArrowheads="1"/>
            </p:cNvSpPr>
            <p:nvPr/>
          </p:nvSpPr>
          <p:spPr bwMode="auto">
            <a:xfrm>
              <a:off x="2226" y="1603"/>
              <a:ext cx="114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59" name="Line 94"/>
            <p:cNvSpPr>
              <a:spLocks noChangeShapeType="1"/>
            </p:cNvSpPr>
            <p:nvPr/>
          </p:nvSpPr>
          <p:spPr bwMode="auto">
            <a:xfrm>
              <a:off x="2226" y="1603"/>
              <a:ext cx="114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60" name="Rectangle 95"/>
            <p:cNvSpPr>
              <a:spLocks noChangeArrowheads="1"/>
            </p:cNvSpPr>
            <p:nvPr/>
          </p:nvSpPr>
          <p:spPr bwMode="auto">
            <a:xfrm>
              <a:off x="3375" y="1603"/>
              <a:ext cx="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61" name="Line 96"/>
            <p:cNvSpPr>
              <a:spLocks noChangeShapeType="1"/>
            </p:cNvSpPr>
            <p:nvPr/>
          </p:nvSpPr>
          <p:spPr bwMode="auto">
            <a:xfrm>
              <a:off x="3375" y="1603"/>
              <a:ext cx="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62" name="Line 97"/>
            <p:cNvSpPr>
              <a:spLocks noChangeShapeType="1"/>
            </p:cNvSpPr>
            <p:nvPr/>
          </p:nvSpPr>
          <p:spPr bwMode="auto">
            <a:xfrm>
              <a:off x="3375" y="1603"/>
              <a:ext cx="1" cy="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63" name="Rectangle 98"/>
            <p:cNvSpPr>
              <a:spLocks noChangeArrowheads="1"/>
            </p:cNvSpPr>
            <p:nvPr/>
          </p:nvSpPr>
          <p:spPr bwMode="auto">
            <a:xfrm>
              <a:off x="3381" y="1603"/>
              <a:ext cx="103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64" name="Line 99"/>
            <p:cNvSpPr>
              <a:spLocks noChangeShapeType="1"/>
            </p:cNvSpPr>
            <p:nvPr/>
          </p:nvSpPr>
          <p:spPr bwMode="auto">
            <a:xfrm>
              <a:off x="3381" y="1603"/>
              <a:ext cx="103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65" name="Rectangle 100"/>
            <p:cNvSpPr>
              <a:spLocks noChangeArrowheads="1"/>
            </p:cNvSpPr>
            <p:nvPr/>
          </p:nvSpPr>
          <p:spPr bwMode="auto">
            <a:xfrm>
              <a:off x="4417" y="1603"/>
              <a:ext cx="1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66" name="Line 101"/>
            <p:cNvSpPr>
              <a:spLocks noChangeShapeType="1"/>
            </p:cNvSpPr>
            <p:nvPr/>
          </p:nvSpPr>
          <p:spPr bwMode="auto">
            <a:xfrm>
              <a:off x="4417" y="1603"/>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67" name="Rectangle 102"/>
            <p:cNvSpPr>
              <a:spLocks noChangeArrowheads="1"/>
            </p:cNvSpPr>
            <p:nvPr/>
          </p:nvSpPr>
          <p:spPr bwMode="auto">
            <a:xfrm>
              <a:off x="1380" y="1609"/>
              <a:ext cx="12" cy="22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68" name="Line 103"/>
            <p:cNvSpPr>
              <a:spLocks noChangeShapeType="1"/>
            </p:cNvSpPr>
            <p:nvPr/>
          </p:nvSpPr>
          <p:spPr bwMode="auto">
            <a:xfrm>
              <a:off x="1380" y="1609"/>
              <a:ext cx="1" cy="22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69" name="Line 104"/>
            <p:cNvSpPr>
              <a:spLocks noChangeShapeType="1"/>
            </p:cNvSpPr>
            <p:nvPr/>
          </p:nvSpPr>
          <p:spPr bwMode="auto">
            <a:xfrm>
              <a:off x="1380" y="1837"/>
              <a:ext cx="8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70" name="Line 105"/>
            <p:cNvSpPr>
              <a:spLocks noChangeShapeType="1"/>
            </p:cNvSpPr>
            <p:nvPr/>
          </p:nvSpPr>
          <p:spPr bwMode="auto">
            <a:xfrm>
              <a:off x="2226" y="1837"/>
              <a:ext cx="114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71" name="Rectangle 106"/>
            <p:cNvSpPr>
              <a:spLocks noChangeArrowheads="1"/>
            </p:cNvSpPr>
            <p:nvPr/>
          </p:nvSpPr>
          <p:spPr bwMode="auto">
            <a:xfrm>
              <a:off x="3375" y="1609"/>
              <a:ext cx="6" cy="22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72" name="Line 107"/>
            <p:cNvSpPr>
              <a:spLocks noChangeShapeType="1"/>
            </p:cNvSpPr>
            <p:nvPr/>
          </p:nvSpPr>
          <p:spPr bwMode="auto">
            <a:xfrm>
              <a:off x="3375" y="1609"/>
              <a:ext cx="1" cy="22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73" name="Line 108"/>
            <p:cNvSpPr>
              <a:spLocks noChangeShapeType="1"/>
            </p:cNvSpPr>
            <p:nvPr/>
          </p:nvSpPr>
          <p:spPr bwMode="auto">
            <a:xfrm>
              <a:off x="3375" y="1837"/>
              <a:ext cx="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74" name="Line 109"/>
            <p:cNvSpPr>
              <a:spLocks noChangeShapeType="1"/>
            </p:cNvSpPr>
            <p:nvPr/>
          </p:nvSpPr>
          <p:spPr bwMode="auto">
            <a:xfrm>
              <a:off x="3375" y="1837"/>
              <a:ext cx="1" cy="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75" name="Line 110"/>
            <p:cNvSpPr>
              <a:spLocks noChangeShapeType="1"/>
            </p:cNvSpPr>
            <p:nvPr/>
          </p:nvSpPr>
          <p:spPr bwMode="auto">
            <a:xfrm>
              <a:off x="3381" y="1837"/>
              <a:ext cx="103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76" name="Rectangle 111"/>
            <p:cNvSpPr>
              <a:spLocks noChangeArrowheads="1"/>
            </p:cNvSpPr>
            <p:nvPr/>
          </p:nvSpPr>
          <p:spPr bwMode="auto">
            <a:xfrm>
              <a:off x="4417" y="1609"/>
              <a:ext cx="12" cy="22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0577" name="Line 112"/>
            <p:cNvSpPr>
              <a:spLocks noChangeShapeType="1"/>
            </p:cNvSpPr>
            <p:nvPr/>
          </p:nvSpPr>
          <p:spPr bwMode="auto">
            <a:xfrm>
              <a:off x="4417" y="1609"/>
              <a:ext cx="1" cy="22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78" name="Line 113"/>
            <p:cNvSpPr>
              <a:spLocks noChangeShapeType="1"/>
            </p:cNvSpPr>
            <p:nvPr/>
          </p:nvSpPr>
          <p:spPr bwMode="auto">
            <a:xfrm>
              <a:off x="4417" y="1837"/>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0579" name="Rectangle 114"/>
            <p:cNvSpPr>
              <a:spLocks noChangeArrowheads="1"/>
            </p:cNvSpPr>
            <p:nvPr/>
          </p:nvSpPr>
          <p:spPr bwMode="auto">
            <a:xfrm>
              <a:off x="1430" y="1847"/>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000" b="1">
                  <a:solidFill>
                    <a:srgbClr val="000000"/>
                  </a:solidFill>
                </a:rPr>
                <a:t> </a:t>
              </a:r>
              <a:endParaRPr kumimoji="0" lang="en-US" altLang="tr-TR" sz="2400">
                <a:solidFill>
                  <a:srgbClr val="00FF00"/>
                </a:solidFill>
              </a:endParaRPr>
            </a:p>
          </p:txBody>
        </p:sp>
        <p:sp>
          <p:nvSpPr>
            <p:cNvPr id="190580" name="Line 115"/>
            <p:cNvSpPr>
              <a:spLocks noChangeShapeType="1"/>
            </p:cNvSpPr>
            <p:nvPr/>
          </p:nvSpPr>
          <p:spPr bwMode="auto">
            <a:xfrm>
              <a:off x="2208" y="912"/>
              <a:ext cx="0" cy="93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9654"/>
                                        </p:tgtEl>
                                        <p:attrNameLst>
                                          <p:attrName>style.visibility</p:attrName>
                                        </p:attrNameLst>
                                      </p:cBhvr>
                                      <p:to>
                                        <p:strVal val="visible"/>
                                      </p:to>
                                    </p:set>
                                    <p:animEffect transition="in" filter="dissolve">
                                      <p:cBhvr>
                                        <p:cTn id="7" dur="500"/>
                                        <p:tgtEl>
                                          <p:spTgt spid="53965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39650">
                                            <p:txEl>
                                              <p:pRg st="0" end="0"/>
                                            </p:txEl>
                                          </p:spTgt>
                                        </p:tgtEl>
                                        <p:attrNameLst>
                                          <p:attrName>style.visibility</p:attrName>
                                        </p:attrNameLst>
                                      </p:cBhvr>
                                      <p:to>
                                        <p:strVal val="visible"/>
                                      </p:to>
                                    </p:set>
                                    <p:animEffect transition="in" filter="dissolve">
                                      <p:cBhvr>
                                        <p:cTn id="12" dur="500"/>
                                        <p:tgtEl>
                                          <p:spTgt spid="539650">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39650">
                                            <p:txEl>
                                              <p:pRg st="1" end="1"/>
                                            </p:txEl>
                                          </p:spTgt>
                                        </p:tgtEl>
                                        <p:attrNameLst>
                                          <p:attrName>style.visibility</p:attrName>
                                        </p:attrNameLst>
                                      </p:cBhvr>
                                      <p:to>
                                        <p:strVal val="visible"/>
                                      </p:to>
                                    </p:set>
                                    <p:animEffect transition="in" filter="dissolve">
                                      <p:cBhvr>
                                        <p:cTn id="17" dur="500"/>
                                        <p:tgtEl>
                                          <p:spTgt spid="539650">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39650">
                                            <p:txEl>
                                              <p:pRg st="2" end="2"/>
                                            </p:txEl>
                                          </p:spTgt>
                                        </p:tgtEl>
                                        <p:attrNameLst>
                                          <p:attrName>style.visibility</p:attrName>
                                        </p:attrNameLst>
                                      </p:cBhvr>
                                      <p:to>
                                        <p:strVal val="visible"/>
                                      </p:to>
                                    </p:set>
                                    <p:animEffect transition="in" filter="dissolve">
                                      <p:cBhvr>
                                        <p:cTn id="22" dur="500"/>
                                        <p:tgtEl>
                                          <p:spTgt spid="539650">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39650">
                                            <p:txEl>
                                              <p:pRg st="3" end="3"/>
                                            </p:txEl>
                                          </p:spTgt>
                                        </p:tgtEl>
                                        <p:attrNameLst>
                                          <p:attrName>style.visibility</p:attrName>
                                        </p:attrNameLst>
                                      </p:cBhvr>
                                      <p:to>
                                        <p:strVal val="visible"/>
                                      </p:to>
                                    </p:set>
                                    <p:animEffect transition="in" filter="dissolve">
                                      <p:cBhvr>
                                        <p:cTn id="27" dur="500"/>
                                        <p:tgtEl>
                                          <p:spTgt spid="539650">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9650">
                                            <p:txEl>
                                              <p:pRg st="4" end="4"/>
                                            </p:txEl>
                                          </p:spTgt>
                                        </p:tgtEl>
                                        <p:attrNameLst>
                                          <p:attrName>style.visibility</p:attrName>
                                        </p:attrNameLst>
                                      </p:cBhvr>
                                      <p:to>
                                        <p:strVal val="visible"/>
                                      </p:to>
                                    </p:set>
                                    <p:animEffect transition="in" filter="dissolve">
                                      <p:cBhvr>
                                        <p:cTn id="32" dur="500"/>
                                        <p:tgtEl>
                                          <p:spTgt spid="53965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9650" grpId="0" build="p"/>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795DAEB-691D-41F1-9EE1-AD562798340E}" type="slidenum">
              <a:rPr kumimoji="0" lang="en-US" altLang="tr-TR" sz="1200" smtClean="0"/>
              <a:pPr>
                <a:spcBef>
                  <a:spcPct val="50000"/>
                </a:spcBef>
                <a:buFontTx/>
                <a:buNone/>
              </a:pPr>
              <a:t>156</a:t>
            </a:fld>
            <a:endParaRPr kumimoji="0" lang="en-US" altLang="tr-TR" sz="1200" smtClean="0"/>
          </a:p>
        </p:txBody>
      </p:sp>
      <p:sp>
        <p:nvSpPr>
          <p:cNvPr id="541698" name="Rectangle 2"/>
          <p:cNvSpPr>
            <a:spLocks noGrp="1" noChangeArrowheads="1"/>
          </p:cNvSpPr>
          <p:nvPr>
            <p:ph type="body" idx="1"/>
          </p:nvPr>
        </p:nvSpPr>
        <p:spPr>
          <a:xfrm>
            <a:off x="611188" y="3581400"/>
            <a:ext cx="7785100" cy="2519363"/>
          </a:xfrm>
        </p:spPr>
        <p:txBody>
          <a:bodyPr/>
          <a:lstStyle/>
          <a:p>
            <a:pPr>
              <a:lnSpc>
                <a:spcPct val="90000"/>
              </a:lnSpc>
            </a:pPr>
            <a:r>
              <a:rPr lang="en-US" altLang="tr-TR" smtClean="0"/>
              <a:t>How may assignments of codes with a minimum number of bits?</a:t>
            </a:r>
            <a:endParaRPr lang="tr-TR" altLang="tr-TR" smtClean="0"/>
          </a:p>
          <a:p>
            <a:pPr lvl="1">
              <a:lnSpc>
                <a:spcPct val="90000"/>
              </a:lnSpc>
              <a:buFontTx/>
              <a:buNone/>
            </a:pPr>
            <a:r>
              <a:rPr lang="en-US" altLang="tr-TR" smtClean="0"/>
              <a:t>4 </a:t>
            </a:r>
            <a:r>
              <a:rPr lang="en-US" altLang="tr-TR" smtClean="0">
                <a:sym typeface="Symbol" panose="05050102010706020507" pitchFamily="18" charset="2"/>
              </a:rPr>
              <a:t> 3  2  1 = 24</a:t>
            </a:r>
          </a:p>
          <a:p>
            <a:pPr>
              <a:lnSpc>
                <a:spcPct val="90000"/>
              </a:lnSpc>
            </a:pPr>
            <a:r>
              <a:rPr lang="en-US" altLang="tr-TR" smtClean="0"/>
              <a:t>Does code assignment make a difference in cost?</a:t>
            </a:r>
          </a:p>
          <a:p>
            <a:pPr lvl="1">
              <a:lnSpc>
                <a:spcPct val="90000"/>
              </a:lnSpc>
            </a:pPr>
            <a:endParaRPr lang="en-US" altLang="tr-TR" smtClean="0"/>
          </a:p>
        </p:txBody>
      </p:sp>
      <p:sp>
        <p:nvSpPr>
          <p:cNvPr id="192516" name="Rectangle 3"/>
          <p:cNvSpPr>
            <a:spLocks noGrp="1" noChangeArrowheads="1"/>
          </p:cNvSpPr>
          <p:nvPr>
            <p:ph type="title"/>
          </p:nvPr>
        </p:nvSpPr>
        <p:spPr>
          <a:xfrm>
            <a:off x="715963" y="-3175"/>
            <a:ext cx="7772400" cy="728663"/>
          </a:xfrm>
        </p:spPr>
        <p:txBody>
          <a:bodyPr/>
          <a:lstStyle/>
          <a:p>
            <a:r>
              <a:rPr lang="en-US" altLang="tr-TR" smtClean="0"/>
              <a:t>State Assignment – Example 2</a:t>
            </a:r>
          </a:p>
        </p:txBody>
      </p:sp>
      <p:sp>
        <p:nvSpPr>
          <p:cNvPr id="192517" name="Rectangle 4"/>
          <p:cNvSpPr>
            <a:spLocks noChangeArrowheads="1"/>
          </p:cNvSpPr>
          <p:nvPr/>
        </p:nvSpPr>
        <p:spPr bwMode="auto">
          <a:xfrm>
            <a:off x="3559175" y="3654425"/>
            <a:ext cx="952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18" name="Rectangle 5"/>
          <p:cNvSpPr>
            <a:spLocks noChangeArrowheads="1"/>
          </p:cNvSpPr>
          <p:nvPr/>
        </p:nvSpPr>
        <p:spPr bwMode="auto">
          <a:xfrm>
            <a:off x="3559175" y="2916238"/>
            <a:ext cx="9525" cy="79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19" name="Rectangle 6"/>
          <p:cNvSpPr>
            <a:spLocks noChangeArrowheads="1"/>
          </p:cNvSpPr>
          <p:nvPr/>
        </p:nvSpPr>
        <p:spPr bwMode="auto">
          <a:xfrm>
            <a:off x="2152650" y="3287713"/>
            <a:ext cx="317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000" b="1">
                <a:solidFill>
                  <a:srgbClr val="000000"/>
                </a:solidFill>
              </a:rPr>
              <a:t> </a:t>
            </a:r>
            <a:endParaRPr kumimoji="0" lang="en-US" altLang="tr-TR" sz="2400">
              <a:solidFill>
                <a:srgbClr val="00FF00"/>
              </a:solidFill>
            </a:endParaRPr>
          </a:p>
        </p:txBody>
      </p:sp>
      <p:grpSp>
        <p:nvGrpSpPr>
          <p:cNvPr id="541703" name="Group 7"/>
          <p:cNvGrpSpPr>
            <a:grpSpLocks/>
          </p:cNvGrpSpPr>
          <p:nvPr/>
        </p:nvGrpSpPr>
        <p:grpSpPr bwMode="auto">
          <a:xfrm>
            <a:off x="2132013" y="1016000"/>
            <a:ext cx="5357812" cy="2171700"/>
            <a:chOff x="1343" y="952"/>
            <a:chExt cx="3375" cy="1368"/>
          </a:xfrm>
        </p:grpSpPr>
        <p:sp>
          <p:nvSpPr>
            <p:cNvPr id="192521" name="Rectangle 8"/>
            <p:cNvSpPr>
              <a:spLocks noChangeArrowheads="1"/>
            </p:cNvSpPr>
            <p:nvPr/>
          </p:nvSpPr>
          <p:spPr bwMode="auto">
            <a:xfrm>
              <a:off x="1500" y="972"/>
              <a:ext cx="639"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Present </a:t>
              </a:r>
              <a:endParaRPr kumimoji="0" lang="en-US" altLang="tr-TR" sz="2400">
                <a:solidFill>
                  <a:srgbClr val="00FF00"/>
                </a:solidFill>
              </a:endParaRPr>
            </a:p>
          </p:txBody>
        </p:sp>
        <p:sp>
          <p:nvSpPr>
            <p:cNvPr id="192522" name="Rectangle 9"/>
            <p:cNvSpPr>
              <a:spLocks noChangeArrowheads="1"/>
            </p:cNvSpPr>
            <p:nvPr/>
          </p:nvSpPr>
          <p:spPr bwMode="auto">
            <a:xfrm>
              <a:off x="1596" y="1191"/>
              <a:ext cx="39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State</a:t>
              </a:r>
              <a:endParaRPr kumimoji="0" lang="en-US" altLang="tr-TR" sz="2400">
                <a:solidFill>
                  <a:srgbClr val="00FF00"/>
                </a:solidFill>
              </a:endParaRPr>
            </a:p>
          </p:txBody>
        </p:sp>
        <p:sp>
          <p:nvSpPr>
            <p:cNvPr id="192523" name="Rectangle 10"/>
            <p:cNvSpPr>
              <a:spLocks noChangeArrowheads="1"/>
            </p:cNvSpPr>
            <p:nvPr/>
          </p:nvSpPr>
          <p:spPr bwMode="auto">
            <a:xfrm>
              <a:off x="1999" y="119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24" name="Rectangle 11"/>
            <p:cNvSpPr>
              <a:spLocks noChangeArrowheads="1"/>
            </p:cNvSpPr>
            <p:nvPr/>
          </p:nvSpPr>
          <p:spPr bwMode="auto">
            <a:xfrm>
              <a:off x="2464" y="972"/>
              <a:ext cx="81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Next State</a:t>
              </a:r>
              <a:endParaRPr kumimoji="0" lang="en-US" altLang="tr-TR" sz="2400">
                <a:solidFill>
                  <a:srgbClr val="00FF00"/>
                </a:solidFill>
              </a:endParaRPr>
            </a:p>
          </p:txBody>
        </p:sp>
        <p:sp>
          <p:nvSpPr>
            <p:cNvPr id="192525" name="Rectangle 12"/>
            <p:cNvSpPr>
              <a:spLocks noChangeArrowheads="1"/>
            </p:cNvSpPr>
            <p:nvPr/>
          </p:nvSpPr>
          <p:spPr bwMode="auto">
            <a:xfrm>
              <a:off x="3283" y="97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26" name="Rectangle 13"/>
            <p:cNvSpPr>
              <a:spLocks noChangeArrowheads="1"/>
            </p:cNvSpPr>
            <p:nvPr/>
          </p:nvSpPr>
          <p:spPr bwMode="auto">
            <a:xfrm>
              <a:off x="2464" y="1191"/>
              <a:ext cx="80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x=0     x=1</a:t>
              </a:r>
              <a:endParaRPr kumimoji="0" lang="en-US" altLang="tr-TR" sz="2400">
                <a:solidFill>
                  <a:srgbClr val="00FF00"/>
                </a:solidFill>
              </a:endParaRPr>
            </a:p>
          </p:txBody>
        </p:sp>
        <p:sp>
          <p:nvSpPr>
            <p:cNvPr id="192527" name="Rectangle 14"/>
            <p:cNvSpPr>
              <a:spLocks noChangeArrowheads="1"/>
            </p:cNvSpPr>
            <p:nvPr/>
          </p:nvSpPr>
          <p:spPr bwMode="auto">
            <a:xfrm>
              <a:off x="3281" y="119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28" name="Rectangle 15"/>
            <p:cNvSpPr>
              <a:spLocks noChangeArrowheads="1"/>
            </p:cNvSpPr>
            <p:nvPr/>
          </p:nvSpPr>
          <p:spPr bwMode="auto">
            <a:xfrm>
              <a:off x="3815" y="972"/>
              <a:ext cx="571"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Output</a:t>
              </a:r>
              <a:endParaRPr kumimoji="0" lang="en-US" altLang="tr-TR" sz="2400">
                <a:solidFill>
                  <a:srgbClr val="00FF00"/>
                </a:solidFill>
              </a:endParaRPr>
            </a:p>
          </p:txBody>
        </p:sp>
        <p:sp>
          <p:nvSpPr>
            <p:cNvPr id="192529" name="Rectangle 16"/>
            <p:cNvSpPr>
              <a:spLocks noChangeArrowheads="1"/>
            </p:cNvSpPr>
            <p:nvPr/>
          </p:nvSpPr>
          <p:spPr bwMode="auto">
            <a:xfrm>
              <a:off x="4396" y="972"/>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30" name="Rectangle 17"/>
            <p:cNvSpPr>
              <a:spLocks noChangeArrowheads="1"/>
            </p:cNvSpPr>
            <p:nvPr/>
          </p:nvSpPr>
          <p:spPr bwMode="auto">
            <a:xfrm>
              <a:off x="3744" y="1191"/>
              <a:ext cx="71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x=0   x=1</a:t>
              </a:r>
              <a:endParaRPr kumimoji="0" lang="en-US" altLang="tr-TR" sz="2400">
                <a:solidFill>
                  <a:srgbClr val="00FF00"/>
                </a:solidFill>
              </a:endParaRPr>
            </a:p>
          </p:txBody>
        </p:sp>
        <p:sp>
          <p:nvSpPr>
            <p:cNvPr id="192531" name="Rectangle 18"/>
            <p:cNvSpPr>
              <a:spLocks noChangeArrowheads="1"/>
            </p:cNvSpPr>
            <p:nvPr/>
          </p:nvSpPr>
          <p:spPr bwMode="auto">
            <a:xfrm>
              <a:off x="4468" y="1191"/>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32" name="Rectangle 19"/>
            <p:cNvSpPr>
              <a:spLocks noChangeArrowheads="1"/>
            </p:cNvSpPr>
            <p:nvPr/>
          </p:nvSpPr>
          <p:spPr bwMode="auto">
            <a:xfrm>
              <a:off x="1343" y="953"/>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33" name="Line 20"/>
            <p:cNvSpPr>
              <a:spLocks noChangeShapeType="1"/>
            </p:cNvSpPr>
            <p:nvPr/>
          </p:nvSpPr>
          <p:spPr bwMode="auto">
            <a:xfrm>
              <a:off x="1343" y="953"/>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34" name="Line 21"/>
            <p:cNvSpPr>
              <a:spLocks noChangeShapeType="1"/>
            </p:cNvSpPr>
            <p:nvPr/>
          </p:nvSpPr>
          <p:spPr bwMode="auto">
            <a:xfrm>
              <a:off x="1343" y="953"/>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35" name="Rectangle 22"/>
            <p:cNvSpPr>
              <a:spLocks noChangeArrowheads="1"/>
            </p:cNvSpPr>
            <p:nvPr/>
          </p:nvSpPr>
          <p:spPr bwMode="auto">
            <a:xfrm>
              <a:off x="1343" y="953"/>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36" name="Line 23"/>
            <p:cNvSpPr>
              <a:spLocks noChangeShapeType="1"/>
            </p:cNvSpPr>
            <p:nvPr/>
          </p:nvSpPr>
          <p:spPr bwMode="auto">
            <a:xfrm>
              <a:off x="1343" y="953"/>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37" name="Line 24"/>
            <p:cNvSpPr>
              <a:spLocks noChangeShapeType="1"/>
            </p:cNvSpPr>
            <p:nvPr/>
          </p:nvSpPr>
          <p:spPr bwMode="auto">
            <a:xfrm>
              <a:off x="1343" y="953"/>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38" name="Rectangle 25"/>
            <p:cNvSpPr>
              <a:spLocks noChangeArrowheads="1"/>
            </p:cNvSpPr>
            <p:nvPr/>
          </p:nvSpPr>
          <p:spPr bwMode="auto">
            <a:xfrm>
              <a:off x="1355" y="953"/>
              <a:ext cx="885"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39" name="Line 26"/>
            <p:cNvSpPr>
              <a:spLocks noChangeShapeType="1"/>
            </p:cNvSpPr>
            <p:nvPr/>
          </p:nvSpPr>
          <p:spPr bwMode="auto">
            <a:xfrm>
              <a:off x="1355" y="953"/>
              <a:ext cx="88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40" name="Rectangle 27"/>
            <p:cNvSpPr>
              <a:spLocks noChangeArrowheads="1"/>
            </p:cNvSpPr>
            <p:nvPr/>
          </p:nvSpPr>
          <p:spPr bwMode="auto">
            <a:xfrm>
              <a:off x="2252" y="953"/>
              <a:ext cx="1245"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41" name="Line 28"/>
            <p:cNvSpPr>
              <a:spLocks noChangeShapeType="1"/>
            </p:cNvSpPr>
            <p:nvPr/>
          </p:nvSpPr>
          <p:spPr bwMode="auto">
            <a:xfrm>
              <a:off x="2252" y="953"/>
              <a:ext cx="124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42" name="Rectangle 29"/>
            <p:cNvSpPr>
              <a:spLocks noChangeArrowheads="1"/>
            </p:cNvSpPr>
            <p:nvPr/>
          </p:nvSpPr>
          <p:spPr bwMode="auto">
            <a:xfrm>
              <a:off x="3508" y="953"/>
              <a:ext cx="1199"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43" name="Line 30"/>
            <p:cNvSpPr>
              <a:spLocks noChangeShapeType="1"/>
            </p:cNvSpPr>
            <p:nvPr/>
          </p:nvSpPr>
          <p:spPr bwMode="auto">
            <a:xfrm>
              <a:off x="3508" y="953"/>
              <a:ext cx="11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44" name="Rectangle 31"/>
            <p:cNvSpPr>
              <a:spLocks noChangeArrowheads="1"/>
            </p:cNvSpPr>
            <p:nvPr/>
          </p:nvSpPr>
          <p:spPr bwMode="auto">
            <a:xfrm>
              <a:off x="4707" y="953"/>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45" name="Line 32"/>
            <p:cNvSpPr>
              <a:spLocks noChangeShapeType="1"/>
            </p:cNvSpPr>
            <p:nvPr/>
          </p:nvSpPr>
          <p:spPr bwMode="auto">
            <a:xfrm>
              <a:off x="4707" y="953"/>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46" name="Line 33"/>
            <p:cNvSpPr>
              <a:spLocks noChangeShapeType="1"/>
            </p:cNvSpPr>
            <p:nvPr/>
          </p:nvSpPr>
          <p:spPr bwMode="auto">
            <a:xfrm>
              <a:off x="4707" y="953"/>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47" name="Rectangle 34"/>
            <p:cNvSpPr>
              <a:spLocks noChangeArrowheads="1"/>
            </p:cNvSpPr>
            <p:nvPr/>
          </p:nvSpPr>
          <p:spPr bwMode="auto">
            <a:xfrm>
              <a:off x="4707" y="953"/>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48" name="Line 35"/>
            <p:cNvSpPr>
              <a:spLocks noChangeShapeType="1"/>
            </p:cNvSpPr>
            <p:nvPr/>
          </p:nvSpPr>
          <p:spPr bwMode="auto">
            <a:xfrm>
              <a:off x="4707" y="953"/>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49" name="Line 36"/>
            <p:cNvSpPr>
              <a:spLocks noChangeShapeType="1"/>
            </p:cNvSpPr>
            <p:nvPr/>
          </p:nvSpPr>
          <p:spPr bwMode="auto">
            <a:xfrm>
              <a:off x="4707" y="953"/>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50" name="Rectangle 37"/>
            <p:cNvSpPr>
              <a:spLocks noChangeArrowheads="1"/>
            </p:cNvSpPr>
            <p:nvPr/>
          </p:nvSpPr>
          <p:spPr bwMode="auto">
            <a:xfrm>
              <a:off x="1343" y="964"/>
              <a:ext cx="12" cy="43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51" name="Line 38"/>
            <p:cNvSpPr>
              <a:spLocks noChangeShapeType="1"/>
            </p:cNvSpPr>
            <p:nvPr/>
          </p:nvSpPr>
          <p:spPr bwMode="auto">
            <a:xfrm>
              <a:off x="1343" y="964"/>
              <a:ext cx="1" cy="43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52" name="Rectangle 39"/>
            <p:cNvSpPr>
              <a:spLocks noChangeArrowheads="1"/>
            </p:cNvSpPr>
            <p:nvPr/>
          </p:nvSpPr>
          <p:spPr bwMode="auto">
            <a:xfrm>
              <a:off x="4707" y="964"/>
              <a:ext cx="11" cy="43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53" name="Line 40"/>
            <p:cNvSpPr>
              <a:spLocks noChangeShapeType="1"/>
            </p:cNvSpPr>
            <p:nvPr/>
          </p:nvSpPr>
          <p:spPr bwMode="auto">
            <a:xfrm>
              <a:off x="4707" y="964"/>
              <a:ext cx="1" cy="43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54" name="Rectangle 41"/>
            <p:cNvSpPr>
              <a:spLocks noChangeArrowheads="1"/>
            </p:cNvSpPr>
            <p:nvPr/>
          </p:nvSpPr>
          <p:spPr bwMode="auto">
            <a:xfrm>
              <a:off x="1730" y="1416"/>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a:t>
              </a:r>
              <a:endParaRPr kumimoji="0" lang="en-US" altLang="tr-TR" sz="2400">
                <a:solidFill>
                  <a:srgbClr val="00FF00"/>
                </a:solidFill>
              </a:endParaRPr>
            </a:p>
          </p:txBody>
        </p:sp>
        <p:sp>
          <p:nvSpPr>
            <p:cNvPr id="192555" name="Rectangle 42"/>
            <p:cNvSpPr>
              <a:spLocks noChangeArrowheads="1"/>
            </p:cNvSpPr>
            <p:nvPr/>
          </p:nvSpPr>
          <p:spPr bwMode="auto">
            <a:xfrm>
              <a:off x="1865" y="141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56" name="Rectangle 43"/>
            <p:cNvSpPr>
              <a:spLocks noChangeArrowheads="1"/>
            </p:cNvSpPr>
            <p:nvPr/>
          </p:nvSpPr>
          <p:spPr bwMode="auto">
            <a:xfrm>
              <a:off x="2581" y="1416"/>
              <a:ext cx="57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B</a:t>
              </a:r>
              <a:endParaRPr kumimoji="0" lang="en-US" altLang="tr-TR" sz="2400">
                <a:solidFill>
                  <a:srgbClr val="00FF00"/>
                </a:solidFill>
              </a:endParaRPr>
            </a:p>
          </p:txBody>
        </p:sp>
        <p:sp>
          <p:nvSpPr>
            <p:cNvPr id="192557" name="Rectangle 44"/>
            <p:cNvSpPr>
              <a:spLocks noChangeArrowheads="1"/>
            </p:cNvSpPr>
            <p:nvPr/>
          </p:nvSpPr>
          <p:spPr bwMode="auto">
            <a:xfrm>
              <a:off x="3166" y="141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58" name="Rectangle 45"/>
            <p:cNvSpPr>
              <a:spLocks noChangeArrowheads="1"/>
            </p:cNvSpPr>
            <p:nvPr/>
          </p:nvSpPr>
          <p:spPr bwMode="auto">
            <a:xfrm>
              <a:off x="3826" y="1416"/>
              <a:ext cx="55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0        0</a:t>
              </a:r>
              <a:endParaRPr kumimoji="0" lang="en-US" altLang="tr-TR" sz="2400">
                <a:solidFill>
                  <a:srgbClr val="00FF00"/>
                </a:solidFill>
              </a:endParaRPr>
            </a:p>
          </p:txBody>
        </p:sp>
        <p:sp>
          <p:nvSpPr>
            <p:cNvPr id="192559" name="Rectangle 46"/>
            <p:cNvSpPr>
              <a:spLocks noChangeArrowheads="1"/>
            </p:cNvSpPr>
            <p:nvPr/>
          </p:nvSpPr>
          <p:spPr bwMode="auto">
            <a:xfrm>
              <a:off x="4385" y="1416"/>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60" name="Rectangle 47"/>
            <p:cNvSpPr>
              <a:spLocks noChangeArrowheads="1"/>
            </p:cNvSpPr>
            <p:nvPr/>
          </p:nvSpPr>
          <p:spPr bwMode="auto">
            <a:xfrm>
              <a:off x="1343" y="1403"/>
              <a:ext cx="1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61" name="Line 48"/>
            <p:cNvSpPr>
              <a:spLocks noChangeShapeType="1"/>
            </p:cNvSpPr>
            <p:nvPr/>
          </p:nvSpPr>
          <p:spPr bwMode="auto">
            <a:xfrm>
              <a:off x="1343" y="1403"/>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62" name="Rectangle 49"/>
            <p:cNvSpPr>
              <a:spLocks noChangeArrowheads="1"/>
            </p:cNvSpPr>
            <p:nvPr/>
          </p:nvSpPr>
          <p:spPr bwMode="auto">
            <a:xfrm>
              <a:off x="1355" y="1403"/>
              <a:ext cx="88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63" name="Line 50"/>
            <p:cNvSpPr>
              <a:spLocks noChangeShapeType="1"/>
            </p:cNvSpPr>
            <p:nvPr/>
          </p:nvSpPr>
          <p:spPr bwMode="auto">
            <a:xfrm>
              <a:off x="1355" y="1403"/>
              <a:ext cx="88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64" name="Rectangle 51"/>
            <p:cNvSpPr>
              <a:spLocks noChangeArrowheads="1"/>
            </p:cNvSpPr>
            <p:nvPr/>
          </p:nvSpPr>
          <p:spPr bwMode="auto">
            <a:xfrm>
              <a:off x="2257" y="1403"/>
              <a:ext cx="1240"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65" name="Line 52"/>
            <p:cNvSpPr>
              <a:spLocks noChangeShapeType="1"/>
            </p:cNvSpPr>
            <p:nvPr/>
          </p:nvSpPr>
          <p:spPr bwMode="auto">
            <a:xfrm>
              <a:off x="2257" y="1403"/>
              <a:ext cx="124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66" name="Rectangle 53"/>
            <p:cNvSpPr>
              <a:spLocks noChangeArrowheads="1"/>
            </p:cNvSpPr>
            <p:nvPr/>
          </p:nvSpPr>
          <p:spPr bwMode="auto">
            <a:xfrm>
              <a:off x="3514" y="1403"/>
              <a:ext cx="119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67" name="Line 54"/>
            <p:cNvSpPr>
              <a:spLocks noChangeShapeType="1"/>
            </p:cNvSpPr>
            <p:nvPr/>
          </p:nvSpPr>
          <p:spPr bwMode="auto">
            <a:xfrm>
              <a:off x="3514" y="1403"/>
              <a:ext cx="119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68" name="Rectangle 55"/>
            <p:cNvSpPr>
              <a:spLocks noChangeArrowheads="1"/>
            </p:cNvSpPr>
            <p:nvPr/>
          </p:nvSpPr>
          <p:spPr bwMode="auto">
            <a:xfrm>
              <a:off x="4707" y="1403"/>
              <a:ext cx="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69" name="Line 56"/>
            <p:cNvSpPr>
              <a:spLocks noChangeShapeType="1"/>
            </p:cNvSpPr>
            <p:nvPr/>
          </p:nvSpPr>
          <p:spPr bwMode="auto">
            <a:xfrm>
              <a:off x="4707" y="1403"/>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70" name="Rectangle 57"/>
            <p:cNvSpPr>
              <a:spLocks noChangeArrowheads="1"/>
            </p:cNvSpPr>
            <p:nvPr/>
          </p:nvSpPr>
          <p:spPr bwMode="auto">
            <a:xfrm>
              <a:off x="1343" y="1408"/>
              <a:ext cx="12"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71" name="Line 58"/>
            <p:cNvSpPr>
              <a:spLocks noChangeShapeType="1"/>
            </p:cNvSpPr>
            <p:nvPr/>
          </p:nvSpPr>
          <p:spPr bwMode="auto">
            <a:xfrm>
              <a:off x="1343" y="1408"/>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72" name="Rectangle 59"/>
            <p:cNvSpPr>
              <a:spLocks noChangeArrowheads="1"/>
            </p:cNvSpPr>
            <p:nvPr/>
          </p:nvSpPr>
          <p:spPr bwMode="auto">
            <a:xfrm>
              <a:off x="4707" y="1408"/>
              <a:ext cx="11"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73" name="Line 60"/>
            <p:cNvSpPr>
              <a:spLocks noChangeShapeType="1"/>
            </p:cNvSpPr>
            <p:nvPr/>
          </p:nvSpPr>
          <p:spPr bwMode="auto">
            <a:xfrm>
              <a:off x="4707" y="1408"/>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74" name="Rectangle 61"/>
            <p:cNvSpPr>
              <a:spLocks noChangeArrowheads="1"/>
            </p:cNvSpPr>
            <p:nvPr/>
          </p:nvSpPr>
          <p:spPr bwMode="auto">
            <a:xfrm>
              <a:off x="1734" y="1640"/>
              <a:ext cx="12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B</a:t>
              </a:r>
              <a:endParaRPr kumimoji="0" lang="en-US" altLang="tr-TR" sz="2400">
                <a:solidFill>
                  <a:srgbClr val="00FF00"/>
                </a:solidFill>
              </a:endParaRPr>
            </a:p>
          </p:txBody>
        </p:sp>
        <p:sp>
          <p:nvSpPr>
            <p:cNvPr id="192575" name="Rectangle 62"/>
            <p:cNvSpPr>
              <a:spLocks noChangeArrowheads="1"/>
            </p:cNvSpPr>
            <p:nvPr/>
          </p:nvSpPr>
          <p:spPr bwMode="auto">
            <a:xfrm>
              <a:off x="1859" y="1640"/>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76" name="Rectangle 63"/>
            <p:cNvSpPr>
              <a:spLocks noChangeArrowheads="1"/>
            </p:cNvSpPr>
            <p:nvPr/>
          </p:nvSpPr>
          <p:spPr bwMode="auto">
            <a:xfrm>
              <a:off x="2575" y="1640"/>
              <a:ext cx="58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C</a:t>
              </a:r>
              <a:endParaRPr kumimoji="0" lang="en-US" altLang="tr-TR" sz="2400">
                <a:solidFill>
                  <a:srgbClr val="00FF00"/>
                </a:solidFill>
              </a:endParaRPr>
            </a:p>
          </p:txBody>
        </p:sp>
        <p:sp>
          <p:nvSpPr>
            <p:cNvPr id="192577" name="Rectangle 64"/>
            <p:cNvSpPr>
              <a:spLocks noChangeArrowheads="1"/>
            </p:cNvSpPr>
            <p:nvPr/>
          </p:nvSpPr>
          <p:spPr bwMode="auto">
            <a:xfrm>
              <a:off x="3169" y="1640"/>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78" name="Rectangle 65"/>
            <p:cNvSpPr>
              <a:spLocks noChangeArrowheads="1"/>
            </p:cNvSpPr>
            <p:nvPr/>
          </p:nvSpPr>
          <p:spPr bwMode="auto">
            <a:xfrm>
              <a:off x="3826" y="1640"/>
              <a:ext cx="55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0        0</a:t>
              </a:r>
              <a:endParaRPr kumimoji="0" lang="en-US" altLang="tr-TR" sz="2400">
                <a:solidFill>
                  <a:srgbClr val="00FF00"/>
                </a:solidFill>
              </a:endParaRPr>
            </a:p>
          </p:txBody>
        </p:sp>
        <p:sp>
          <p:nvSpPr>
            <p:cNvPr id="192579" name="Rectangle 66"/>
            <p:cNvSpPr>
              <a:spLocks noChangeArrowheads="1"/>
            </p:cNvSpPr>
            <p:nvPr/>
          </p:nvSpPr>
          <p:spPr bwMode="auto">
            <a:xfrm>
              <a:off x="4385" y="1640"/>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80" name="Rectangle 67"/>
            <p:cNvSpPr>
              <a:spLocks noChangeArrowheads="1"/>
            </p:cNvSpPr>
            <p:nvPr/>
          </p:nvSpPr>
          <p:spPr bwMode="auto">
            <a:xfrm>
              <a:off x="1343" y="1627"/>
              <a:ext cx="1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81" name="Line 68"/>
            <p:cNvSpPr>
              <a:spLocks noChangeShapeType="1"/>
            </p:cNvSpPr>
            <p:nvPr/>
          </p:nvSpPr>
          <p:spPr bwMode="auto">
            <a:xfrm>
              <a:off x="1343" y="1627"/>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82" name="Rectangle 69"/>
            <p:cNvSpPr>
              <a:spLocks noChangeArrowheads="1"/>
            </p:cNvSpPr>
            <p:nvPr/>
          </p:nvSpPr>
          <p:spPr bwMode="auto">
            <a:xfrm>
              <a:off x="1355" y="1627"/>
              <a:ext cx="887"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83" name="Rectangle 70"/>
            <p:cNvSpPr>
              <a:spLocks noChangeArrowheads="1"/>
            </p:cNvSpPr>
            <p:nvPr/>
          </p:nvSpPr>
          <p:spPr bwMode="auto">
            <a:xfrm>
              <a:off x="2248" y="1627"/>
              <a:ext cx="125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84" name="Rectangle 71"/>
            <p:cNvSpPr>
              <a:spLocks noChangeArrowheads="1"/>
            </p:cNvSpPr>
            <p:nvPr/>
          </p:nvSpPr>
          <p:spPr bwMode="auto">
            <a:xfrm>
              <a:off x="3504" y="1627"/>
              <a:ext cx="1203"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85" name="Rectangle 72"/>
            <p:cNvSpPr>
              <a:spLocks noChangeArrowheads="1"/>
            </p:cNvSpPr>
            <p:nvPr/>
          </p:nvSpPr>
          <p:spPr bwMode="auto">
            <a:xfrm>
              <a:off x="4707" y="1627"/>
              <a:ext cx="1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86" name="Line 73"/>
            <p:cNvSpPr>
              <a:spLocks noChangeShapeType="1"/>
            </p:cNvSpPr>
            <p:nvPr/>
          </p:nvSpPr>
          <p:spPr bwMode="auto">
            <a:xfrm>
              <a:off x="4707" y="1627"/>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87" name="Rectangle 74"/>
            <p:cNvSpPr>
              <a:spLocks noChangeArrowheads="1"/>
            </p:cNvSpPr>
            <p:nvPr/>
          </p:nvSpPr>
          <p:spPr bwMode="auto">
            <a:xfrm>
              <a:off x="1343" y="1633"/>
              <a:ext cx="12"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88" name="Line 75"/>
            <p:cNvSpPr>
              <a:spLocks noChangeShapeType="1"/>
            </p:cNvSpPr>
            <p:nvPr/>
          </p:nvSpPr>
          <p:spPr bwMode="auto">
            <a:xfrm>
              <a:off x="1343" y="1633"/>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89" name="Rectangle 76"/>
            <p:cNvSpPr>
              <a:spLocks noChangeArrowheads="1"/>
            </p:cNvSpPr>
            <p:nvPr/>
          </p:nvSpPr>
          <p:spPr bwMode="auto">
            <a:xfrm>
              <a:off x="4707" y="1633"/>
              <a:ext cx="11"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90" name="Line 77"/>
            <p:cNvSpPr>
              <a:spLocks noChangeShapeType="1"/>
            </p:cNvSpPr>
            <p:nvPr/>
          </p:nvSpPr>
          <p:spPr bwMode="auto">
            <a:xfrm>
              <a:off x="4707" y="1633"/>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91" name="Rectangle 78"/>
            <p:cNvSpPr>
              <a:spLocks noChangeArrowheads="1"/>
            </p:cNvSpPr>
            <p:nvPr/>
          </p:nvSpPr>
          <p:spPr bwMode="auto">
            <a:xfrm>
              <a:off x="1730" y="1865"/>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C</a:t>
              </a:r>
              <a:endParaRPr kumimoji="0" lang="en-US" altLang="tr-TR" sz="2400">
                <a:solidFill>
                  <a:srgbClr val="00FF00"/>
                </a:solidFill>
              </a:endParaRPr>
            </a:p>
          </p:txBody>
        </p:sp>
        <p:sp>
          <p:nvSpPr>
            <p:cNvPr id="192592" name="Rectangle 79"/>
            <p:cNvSpPr>
              <a:spLocks noChangeArrowheads="1"/>
            </p:cNvSpPr>
            <p:nvPr/>
          </p:nvSpPr>
          <p:spPr bwMode="auto">
            <a:xfrm>
              <a:off x="1865" y="1865"/>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93" name="Rectangle 80"/>
            <p:cNvSpPr>
              <a:spLocks noChangeArrowheads="1"/>
            </p:cNvSpPr>
            <p:nvPr/>
          </p:nvSpPr>
          <p:spPr bwMode="auto">
            <a:xfrm>
              <a:off x="2575" y="1865"/>
              <a:ext cx="58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D       C</a:t>
              </a:r>
              <a:endParaRPr kumimoji="0" lang="en-US" altLang="tr-TR" sz="2400">
                <a:solidFill>
                  <a:srgbClr val="00FF00"/>
                </a:solidFill>
              </a:endParaRPr>
            </a:p>
          </p:txBody>
        </p:sp>
        <p:sp>
          <p:nvSpPr>
            <p:cNvPr id="192594" name="Rectangle 81"/>
            <p:cNvSpPr>
              <a:spLocks noChangeArrowheads="1"/>
            </p:cNvSpPr>
            <p:nvPr/>
          </p:nvSpPr>
          <p:spPr bwMode="auto">
            <a:xfrm>
              <a:off x="3169" y="1865"/>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95" name="Rectangle 82"/>
            <p:cNvSpPr>
              <a:spLocks noChangeArrowheads="1"/>
            </p:cNvSpPr>
            <p:nvPr/>
          </p:nvSpPr>
          <p:spPr bwMode="auto">
            <a:xfrm>
              <a:off x="3826" y="1865"/>
              <a:ext cx="55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0        0</a:t>
              </a:r>
              <a:endParaRPr kumimoji="0" lang="en-US" altLang="tr-TR" sz="2400">
                <a:solidFill>
                  <a:srgbClr val="00FF00"/>
                </a:solidFill>
              </a:endParaRPr>
            </a:p>
          </p:txBody>
        </p:sp>
        <p:sp>
          <p:nvSpPr>
            <p:cNvPr id="192596" name="Rectangle 83"/>
            <p:cNvSpPr>
              <a:spLocks noChangeArrowheads="1"/>
            </p:cNvSpPr>
            <p:nvPr/>
          </p:nvSpPr>
          <p:spPr bwMode="auto">
            <a:xfrm>
              <a:off x="4385" y="1865"/>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597" name="Rectangle 84"/>
            <p:cNvSpPr>
              <a:spLocks noChangeArrowheads="1"/>
            </p:cNvSpPr>
            <p:nvPr/>
          </p:nvSpPr>
          <p:spPr bwMode="auto">
            <a:xfrm>
              <a:off x="1343" y="1852"/>
              <a:ext cx="1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598" name="Line 85"/>
            <p:cNvSpPr>
              <a:spLocks noChangeShapeType="1"/>
            </p:cNvSpPr>
            <p:nvPr/>
          </p:nvSpPr>
          <p:spPr bwMode="auto">
            <a:xfrm>
              <a:off x="1343" y="1852"/>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599" name="Rectangle 86"/>
            <p:cNvSpPr>
              <a:spLocks noChangeArrowheads="1"/>
            </p:cNvSpPr>
            <p:nvPr/>
          </p:nvSpPr>
          <p:spPr bwMode="auto">
            <a:xfrm>
              <a:off x="1355" y="1852"/>
              <a:ext cx="887"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600" name="Line 87"/>
            <p:cNvSpPr>
              <a:spLocks noChangeShapeType="1"/>
            </p:cNvSpPr>
            <p:nvPr/>
          </p:nvSpPr>
          <p:spPr bwMode="auto">
            <a:xfrm>
              <a:off x="1355" y="1852"/>
              <a:ext cx="88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01" name="Rectangle 88"/>
            <p:cNvSpPr>
              <a:spLocks noChangeArrowheads="1"/>
            </p:cNvSpPr>
            <p:nvPr/>
          </p:nvSpPr>
          <p:spPr bwMode="auto">
            <a:xfrm>
              <a:off x="2248" y="1852"/>
              <a:ext cx="125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602" name="Line 89"/>
            <p:cNvSpPr>
              <a:spLocks noChangeShapeType="1"/>
            </p:cNvSpPr>
            <p:nvPr/>
          </p:nvSpPr>
          <p:spPr bwMode="auto">
            <a:xfrm>
              <a:off x="2248" y="1852"/>
              <a:ext cx="125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03" name="Rectangle 90"/>
            <p:cNvSpPr>
              <a:spLocks noChangeArrowheads="1"/>
            </p:cNvSpPr>
            <p:nvPr/>
          </p:nvSpPr>
          <p:spPr bwMode="auto">
            <a:xfrm>
              <a:off x="3504" y="1852"/>
              <a:ext cx="1203"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604" name="Line 91"/>
            <p:cNvSpPr>
              <a:spLocks noChangeShapeType="1"/>
            </p:cNvSpPr>
            <p:nvPr/>
          </p:nvSpPr>
          <p:spPr bwMode="auto">
            <a:xfrm>
              <a:off x="3504" y="1852"/>
              <a:ext cx="120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05" name="Rectangle 92"/>
            <p:cNvSpPr>
              <a:spLocks noChangeArrowheads="1"/>
            </p:cNvSpPr>
            <p:nvPr/>
          </p:nvSpPr>
          <p:spPr bwMode="auto">
            <a:xfrm>
              <a:off x="4707" y="1852"/>
              <a:ext cx="1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606" name="Line 93"/>
            <p:cNvSpPr>
              <a:spLocks noChangeShapeType="1"/>
            </p:cNvSpPr>
            <p:nvPr/>
          </p:nvSpPr>
          <p:spPr bwMode="auto">
            <a:xfrm>
              <a:off x="4707" y="185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07" name="Rectangle 94"/>
            <p:cNvSpPr>
              <a:spLocks noChangeArrowheads="1"/>
            </p:cNvSpPr>
            <p:nvPr/>
          </p:nvSpPr>
          <p:spPr bwMode="auto">
            <a:xfrm>
              <a:off x="1343" y="1858"/>
              <a:ext cx="12"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608" name="Line 95"/>
            <p:cNvSpPr>
              <a:spLocks noChangeShapeType="1"/>
            </p:cNvSpPr>
            <p:nvPr/>
          </p:nvSpPr>
          <p:spPr bwMode="auto">
            <a:xfrm>
              <a:off x="1343" y="1858"/>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09" name="Rectangle 96"/>
            <p:cNvSpPr>
              <a:spLocks noChangeArrowheads="1"/>
            </p:cNvSpPr>
            <p:nvPr/>
          </p:nvSpPr>
          <p:spPr bwMode="auto">
            <a:xfrm>
              <a:off x="4707" y="1858"/>
              <a:ext cx="11"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610" name="Line 97"/>
            <p:cNvSpPr>
              <a:spLocks noChangeShapeType="1"/>
            </p:cNvSpPr>
            <p:nvPr/>
          </p:nvSpPr>
          <p:spPr bwMode="auto">
            <a:xfrm>
              <a:off x="4707" y="1858"/>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11" name="Rectangle 98"/>
            <p:cNvSpPr>
              <a:spLocks noChangeArrowheads="1"/>
            </p:cNvSpPr>
            <p:nvPr/>
          </p:nvSpPr>
          <p:spPr bwMode="auto">
            <a:xfrm>
              <a:off x="1730" y="2090"/>
              <a:ext cx="133"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D</a:t>
              </a:r>
              <a:endParaRPr kumimoji="0" lang="en-US" altLang="tr-TR" sz="2400">
                <a:solidFill>
                  <a:srgbClr val="00FF00"/>
                </a:solidFill>
              </a:endParaRPr>
            </a:p>
          </p:txBody>
        </p:sp>
        <p:sp>
          <p:nvSpPr>
            <p:cNvPr id="192612" name="Rectangle 99"/>
            <p:cNvSpPr>
              <a:spLocks noChangeArrowheads="1"/>
            </p:cNvSpPr>
            <p:nvPr/>
          </p:nvSpPr>
          <p:spPr bwMode="auto">
            <a:xfrm>
              <a:off x="1865" y="2090"/>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613" name="Rectangle 100"/>
            <p:cNvSpPr>
              <a:spLocks noChangeArrowheads="1"/>
            </p:cNvSpPr>
            <p:nvPr/>
          </p:nvSpPr>
          <p:spPr bwMode="auto">
            <a:xfrm>
              <a:off x="2581" y="2090"/>
              <a:ext cx="578"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A       B</a:t>
              </a:r>
              <a:endParaRPr kumimoji="0" lang="en-US" altLang="tr-TR" sz="2400">
                <a:solidFill>
                  <a:srgbClr val="00FF00"/>
                </a:solidFill>
              </a:endParaRPr>
            </a:p>
          </p:txBody>
        </p:sp>
        <p:sp>
          <p:nvSpPr>
            <p:cNvPr id="192614" name="Rectangle 101"/>
            <p:cNvSpPr>
              <a:spLocks noChangeArrowheads="1"/>
            </p:cNvSpPr>
            <p:nvPr/>
          </p:nvSpPr>
          <p:spPr bwMode="auto">
            <a:xfrm>
              <a:off x="3166" y="2090"/>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615" name="Rectangle 102"/>
            <p:cNvSpPr>
              <a:spLocks noChangeArrowheads="1"/>
            </p:cNvSpPr>
            <p:nvPr/>
          </p:nvSpPr>
          <p:spPr bwMode="auto">
            <a:xfrm>
              <a:off x="3826" y="2090"/>
              <a:ext cx="55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0        1</a:t>
              </a:r>
              <a:endParaRPr kumimoji="0" lang="en-US" altLang="tr-TR" sz="2400">
                <a:solidFill>
                  <a:srgbClr val="00FF00"/>
                </a:solidFill>
              </a:endParaRPr>
            </a:p>
          </p:txBody>
        </p:sp>
        <p:sp>
          <p:nvSpPr>
            <p:cNvPr id="192616" name="Rectangle 103"/>
            <p:cNvSpPr>
              <a:spLocks noChangeArrowheads="1"/>
            </p:cNvSpPr>
            <p:nvPr/>
          </p:nvSpPr>
          <p:spPr bwMode="auto">
            <a:xfrm>
              <a:off x="4385" y="2090"/>
              <a:ext cx="46"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300" b="1">
                  <a:solidFill>
                    <a:srgbClr val="000000"/>
                  </a:solidFill>
                </a:rPr>
                <a:t> </a:t>
              </a:r>
              <a:endParaRPr kumimoji="0" lang="en-US" altLang="tr-TR" sz="2400">
                <a:solidFill>
                  <a:srgbClr val="00FF00"/>
                </a:solidFill>
              </a:endParaRPr>
            </a:p>
          </p:txBody>
        </p:sp>
        <p:sp>
          <p:nvSpPr>
            <p:cNvPr id="192617" name="Line 104"/>
            <p:cNvSpPr>
              <a:spLocks noChangeShapeType="1"/>
            </p:cNvSpPr>
            <p:nvPr/>
          </p:nvSpPr>
          <p:spPr bwMode="auto">
            <a:xfrm>
              <a:off x="1343" y="2077"/>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18" name="Line 105"/>
            <p:cNvSpPr>
              <a:spLocks noChangeShapeType="1"/>
            </p:cNvSpPr>
            <p:nvPr/>
          </p:nvSpPr>
          <p:spPr bwMode="auto">
            <a:xfrm>
              <a:off x="1355" y="2077"/>
              <a:ext cx="88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19" name="Line 106"/>
            <p:cNvSpPr>
              <a:spLocks noChangeShapeType="1"/>
            </p:cNvSpPr>
            <p:nvPr/>
          </p:nvSpPr>
          <p:spPr bwMode="auto">
            <a:xfrm>
              <a:off x="2248" y="2077"/>
              <a:ext cx="125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20" name="Line 107"/>
            <p:cNvSpPr>
              <a:spLocks noChangeShapeType="1"/>
            </p:cNvSpPr>
            <p:nvPr/>
          </p:nvSpPr>
          <p:spPr bwMode="auto">
            <a:xfrm>
              <a:off x="3504" y="2077"/>
              <a:ext cx="120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21" name="Line 108"/>
            <p:cNvSpPr>
              <a:spLocks noChangeShapeType="1"/>
            </p:cNvSpPr>
            <p:nvPr/>
          </p:nvSpPr>
          <p:spPr bwMode="auto">
            <a:xfrm>
              <a:off x="4707" y="2077"/>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22" name="Rectangle 109"/>
            <p:cNvSpPr>
              <a:spLocks noChangeArrowheads="1"/>
            </p:cNvSpPr>
            <p:nvPr/>
          </p:nvSpPr>
          <p:spPr bwMode="auto">
            <a:xfrm>
              <a:off x="1343" y="2082"/>
              <a:ext cx="12" cy="2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623" name="Line 110"/>
            <p:cNvSpPr>
              <a:spLocks noChangeShapeType="1"/>
            </p:cNvSpPr>
            <p:nvPr/>
          </p:nvSpPr>
          <p:spPr bwMode="auto">
            <a:xfrm>
              <a:off x="1343" y="2082"/>
              <a:ext cx="1" cy="2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24" name="Line 111"/>
            <p:cNvSpPr>
              <a:spLocks noChangeShapeType="1"/>
            </p:cNvSpPr>
            <p:nvPr/>
          </p:nvSpPr>
          <p:spPr bwMode="auto">
            <a:xfrm>
              <a:off x="1343" y="2302"/>
              <a:ext cx="89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25" name="Line 112"/>
            <p:cNvSpPr>
              <a:spLocks noChangeShapeType="1"/>
            </p:cNvSpPr>
            <p:nvPr/>
          </p:nvSpPr>
          <p:spPr bwMode="auto">
            <a:xfrm>
              <a:off x="2248" y="2302"/>
              <a:ext cx="125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26" name="Line 113"/>
            <p:cNvSpPr>
              <a:spLocks noChangeShapeType="1"/>
            </p:cNvSpPr>
            <p:nvPr/>
          </p:nvSpPr>
          <p:spPr bwMode="auto">
            <a:xfrm>
              <a:off x="3504" y="2302"/>
              <a:ext cx="120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27" name="Rectangle 114"/>
            <p:cNvSpPr>
              <a:spLocks noChangeArrowheads="1"/>
            </p:cNvSpPr>
            <p:nvPr/>
          </p:nvSpPr>
          <p:spPr bwMode="auto">
            <a:xfrm>
              <a:off x="4707" y="2082"/>
              <a:ext cx="11" cy="2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92628" name="Line 115"/>
            <p:cNvSpPr>
              <a:spLocks noChangeShapeType="1"/>
            </p:cNvSpPr>
            <p:nvPr/>
          </p:nvSpPr>
          <p:spPr bwMode="auto">
            <a:xfrm>
              <a:off x="4707" y="2082"/>
              <a:ext cx="1" cy="2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29" name="Line 116"/>
            <p:cNvSpPr>
              <a:spLocks noChangeShapeType="1"/>
            </p:cNvSpPr>
            <p:nvPr/>
          </p:nvSpPr>
          <p:spPr bwMode="auto">
            <a:xfrm>
              <a:off x="4707" y="230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2630" name="Line 117"/>
            <p:cNvSpPr>
              <a:spLocks noChangeShapeType="1"/>
            </p:cNvSpPr>
            <p:nvPr/>
          </p:nvSpPr>
          <p:spPr bwMode="auto">
            <a:xfrm>
              <a:off x="2248" y="952"/>
              <a:ext cx="0" cy="135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92631" name="Line 118"/>
            <p:cNvSpPr>
              <a:spLocks noChangeShapeType="1"/>
            </p:cNvSpPr>
            <p:nvPr/>
          </p:nvSpPr>
          <p:spPr bwMode="auto">
            <a:xfrm>
              <a:off x="3504" y="968"/>
              <a:ext cx="0" cy="135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41703"/>
                                        </p:tgtEl>
                                        <p:attrNameLst>
                                          <p:attrName>style.visibility</p:attrName>
                                        </p:attrNameLst>
                                      </p:cBhvr>
                                      <p:to>
                                        <p:strVal val="visible"/>
                                      </p:to>
                                    </p:set>
                                    <p:animEffect transition="in" filter="dissolve">
                                      <p:cBhvr>
                                        <p:cTn id="7" dur="500"/>
                                        <p:tgtEl>
                                          <p:spTgt spid="5417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41698">
                                            <p:txEl>
                                              <p:pRg st="0" end="0"/>
                                            </p:txEl>
                                          </p:spTgt>
                                        </p:tgtEl>
                                        <p:attrNameLst>
                                          <p:attrName>style.visibility</p:attrName>
                                        </p:attrNameLst>
                                      </p:cBhvr>
                                      <p:to>
                                        <p:strVal val="visible"/>
                                      </p:to>
                                    </p:set>
                                    <p:animEffect transition="in" filter="dissolve">
                                      <p:cBhvr>
                                        <p:cTn id="12" dur="500"/>
                                        <p:tgtEl>
                                          <p:spTgt spid="541698">
                                            <p:txEl>
                                              <p:pRg st="0" end="0"/>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41698">
                                            <p:txEl>
                                              <p:pRg st="1" end="1"/>
                                            </p:txEl>
                                          </p:spTgt>
                                        </p:tgtEl>
                                        <p:attrNameLst>
                                          <p:attrName>style.visibility</p:attrName>
                                        </p:attrNameLst>
                                      </p:cBhvr>
                                      <p:to>
                                        <p:strVal val="visible"/>
                                      </p:to>
                                    </p:set>
                                    <p:animEffect transition="in" filter="dissolve">
                                      <p:cBhvr>
                                        <p:cTn id="15" dur="500"/>
                                        <p:tgtEl>
                                          <p:spTgt spid="541698">
                                            <p:txEl>
                                              <p:pRg st="1" end="1"/>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1698">
                                            <p:txEl>
                                              <p:pRg st="2" end="2"/>
                                            </p:txEl>
                                          </p:spTgt>
                                        </p:tgtEl>
                                        <p:attrNameLst>
                                          <p:attrName>style.visibility</p:attrName>
                                        </p:attrNameLst>
                                      </p:cBhvr>
                                      <p:to>
                                        <p:strVal val="visible"/>
                                      </p:to>
                                    </p:set>
                                    <p:animEffect transition="in" filter="dissolve">
                                      <p:cBhvr>
                                        <p:cTn id="20" dur="500"/>
                                        <p:tgtEl>
                                          <p:spTgt spid="54169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698" grpId="0" build="p"/>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F94CD8C1-43EB-48D1-A812-8D28C600B67A}" type="slidenum">
              <a:rPr kumimoji="0" lang="en-US" altLang="tr-TR" sz="1200" smtClean="0"/>
              <a:pPr>
                <a:spcBef>
                  <a:spcPct val="50000"/>
                </a:spcBef>
                <a:buFontTx/>
                <a:buNone/>
              </a:pPr>
              <a:t>157</a:t>
            </a:fld>
            <a:endParaRPr kumimoji="0" lang="en-US" altLang="tr-TR" sz="1200" smtClean="0"/>
          </a:p>
        </p:txBody>
      </p:sp>
      <p:sp>
        <p:nvSpPr>
          <p:cNvPr id="543746" name="Rectangle 2"/>
          <p:cNvSpPr>
            <a:spLocks noGrp="1" noChangeArrowheads="1"/>
          </p:cNvSpPr>
          <p:nvPr>
            <p:ph type="body" idx="1"/>
          </p:nvPr>
        </p:nvSpPr>
        <p:spPr>
          <a:xfrm>
            <a:off x="681038" y="1265238"/>
            <a:ext cx="7785100" cy="1554162"/>
          </a:xfrm>
        </p:spPr>
        <p:txBody>
          <a:bodyPr/>
          <a:lstStyle/>
          <a:p>
            <a:r>
              <a:rPr lang="en-US" altLang="tr-TR" sz="2800" smtClean="0"/>
              <a:t>Assignment  1: A = 0 0, B = 0 1, C = 1 0, D = 1 1</a:t>
            </a:r>
          </a:p>
          <a:p>
            <a:r>
              <a:rPr lang="en-US" altLang="tr-TR" sz="2800" smtClean="0"/>
              <a:t>The resulting coded state table:</a:t>
            </a:r>
          </a:p>
          <a:p>
            <a:pPr lvl="1"/>
            <a:endParaRPr lang="en-US" altLang="tr-TR" sz="2400" smtClean="0"/>
          </a:p>
          <a:p>
            <a:pPr lvl="1"/>
            <a:endParaRPr lang="en-US" altLang="tr-TR" sz="2000" smtClean="0"/>
          </a:p>
          <a:p>
            <a:pPr lvl="1"/>
            <a:endParaRPr lang="en-US" altLang="tr-TR" sz="2000" smtClean="0"/>
          </a:p>
        </p:txBody>
      </p:sp>
      <p:sp>
        <p:nvSpPr>
          <p:cNvPr id="194564" name="Rectangle 3"/>
          <p:cNvSpPr>
            <a:spLocks noGrp="1" noChangeArrowheads="1"/>
          </p:cNvSpPr>
          <p:nvPr>
            <p:ph type="title"/>
          </p:nvPr>
        </p:nvSpPr>
        <p:spPr>
          <a:xfrm>
            <a:off x="0" y="0"/>
            <a:ext cx="9144000" cy="760413"/>
          </a:xfrm>
        </p:spPr>
        <p:txBody>
          <a:bodyPr/>
          <a:lstStyle/>
          <a:p>
            <a:r>
              <a:rPr lang="en-US" altLang="tr-TR" smtClean="0"/>
              <a:t>State Assignment – Example 2 </a:t>
            </a:r>
            <a:r>
              <a:rPr lang="tr-TR" altLang="tr-TR" smtClean="0"/>
              <a:t>...</a:t>
            </a:r>
            <a:endParaRPr lang="en-US" altLang="tr-TR" smtClean="0"/>
          </a:p>
        </p:txBody>
      </p:sp>
      <p:graphicFrame>
        <p:nvGraphicFramePr>
          <p:cNvPr id="543748" name="Group 4"/>
          <p:cNvGraphicFramePr>
            <a:graphicFrameLocks noGrp="1"/>
          </p:cNvGraphicFramePr>
          <p:nvPr/>
        </p:nvGraphicFramePr>
        <p:xfrm>
          <a:off x="1774825" y="2616200"/>
          <a:ext cx="5027613" cy="3421062"/>
        </p:xfrm>
        <a:graphic>
          <a:graphicData uri="http://schemas.openxmlformats.org/drawingml/2006/table">
            <a:tbl>
              <a:tblPr/>
              <a:tblGrid>
                <a:gridCol w="1370013"/>
                <a:gridCol w="866775"/>
                <a:gridCol w="927100"/>
                <a:gridCol w="971550"/>
                <a:gridCol w="892175"/>
              </a:tblGrid>
              <a:tr h="1348038">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Present State</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Next State</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x = 0 x = 1</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tr-TR"/>
                    </a:p>
                  </a:txBody>
                  <a:tcPr/>
                </a:tc>
                <a:tc gridSpan="2">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Output</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 x = 0 x = 1</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tr-TR"/>
                    </a:p>
                  </a:txBody>
                  <a:tcPr/>
                </a:tc>
              </a:tr>
              <a:tr h="518256">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1</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256">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1</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256">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 </a:t>
                      </a: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256">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a:t>
                      </a:r>
                      <a:r>
                        <a:rPr kumimoji="1" lang="en-US" altLang="tr-TR" sz="2800" b="1" i="0" u="none" strike="noStrike" cap="none" normalizeH="0" baseline="0" smtClean="0">
                          <a:ln>
                            <a:noFill/>
                          </a:ln>
                          <a:solidFill>
                            <a:schemeClr val="tx1"/>
                          </a:solidFill>
                          <a:effectLst/>
                          <a:latin typeface="Times New Roman" panose="02020603050405020304" pitchFamily="18" charset="0"/>
                        </a:rPr>
                        <a:t> 1</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1</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1</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94601" name="Object 42"/>
          <p:cNvGraphicFramePr>
            <a:graphicFrameLocks noChangeAspect="1"/>
          </p:cNvGraphicFramePr>
          <p:nvPr/>
        </p:nvGraphicFramePr>
        <p:xfrm>
          <a:off x="4521200" y="3333750"/>
          <a:ext cx="101600" cy="190500"/>
        </p:xfrm>
        <a:graphic>
          <a:graphicData uri="http://schemas.openxmlformats.org/presentationml/2006/ole">
            <mc:AlternateContent xmlns:mc="http://schemas.openxmlformats.org/markup-compatibility/2006">
              <mc:Choice xmlns:v="urn:schemas-microsoft-com:vml" Requires="v">
                <p:oleObj spid="_x0000_s194607" name="Equation" r:id="rId4" imgW="101556" imgH="190417" progId="Equation.3">
                  <p:embed/>
                </p:oleObj>
              </mc:Choice>
              <mc:Fallback>
                <p:oleObj name="Equation" r:id="rId4" imgW="101556" imgH="190417" progId="Equation.3">
                  <p:embed/>
                  <p:pic>
                    <p:nvPicPr>
                      <p:cNvPr id="0" name="Object 4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21200" y="3333750"/>
                        <a:ext cx="1016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4602" name="Object 43"/>
          <p:cNvGraphicFramePr>
            <a:graphicFrameLocks noChangeAspect="1"/>
          </p:cNvGraphicFramePr>
          <p:nvPr/>
        </p:nvGraphicFramePr>
        <p:xfrm>
          <a:off x="4521200" y="3333750"/>
          <a:ext cx="101600" cy="190500"/>
        </p:xfrm>
        <a:graphic>
          <a:graphicData uri="http://schemas.openxmlformats.org/presentationml/2006/ole">
            <mc:AlternateContent xmlns:mc="http://schemas.openxmlformats.org/markup-compatibility/2006">
              <mc:Choice xmlns:v="urn:schemas-microsoft-com:vml" Requires="v">
                <p:oleObj spid="_x0000_s194608" name="Equation" r:id="rId6" imgW="101556" imgH="190417" progId="Equation.3">
                  <p:embed/>
                </p:oleObj>
              </mc:Choice>
              <mc:Fallback>
                <p:oleObj name="Equation" r:id="rId6" imgW="101556" imgH="190417" progId="Equation.3">
                  <p:embed/>
                  <p:pic>
                    <p:nvPicPr>
                      <p:cNvPr id="0" name="Object 4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21200" y="3333750"/>
                        <a:ext cx="1016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3746">
                                            <p:txEl>
                                              <p:pRg st="0" end="0"/>
                                            </p:txEl>
                                          </p:spTgt>
                                        </p:tgtEl>
                                        <p:attrNameLst>
                                          <p:attrName>style.visibility</p:attrName>
                                        </p:attrNameLst>
                                      </p:cBhvr>
                                      <p:to>
                                        <p:strVal val="visible"/>
                                      </p:to>
                                    </p:set>
                                    <p:animEffect transition="in" filter="dissolve">
                                      <p:cBhvr>
                                        <p:cTn id="7" dur="500"/>
                                        <p:tgtEl>
                                          <p:spTgt spid="54374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43746">
                                            <p:txEl>
                                              <p:pRg st="1" end="1"/>
                                            </p:txEl>
                                          </p:spTgt>
                                        </p:tgtEl>
                                        <p:attrNameLst>
                                          <p:attrName>style.visibility</p:attrName>
                                        </p:attrNameLst>
                                      </p:cBhvr>
                                      <p:to>
                                        <p:strVal val="visible"/>
                                      </p:to>
                                    </p:set>
                                    <p:animEffect transition="in" filter="dissolve">
                                      <p:cBhvr>
                                        <p:cTn id="12" dur="500"/>
                                        <p:tgtEl>
                                          <p:spTgt spid="54374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43748"/>
                                        </p:tgtEl>
                                        <p:attrNameLst>
                                          <p:attrName>style.visibility</p:attrName>
                                        </p:attrNameLst>
                                      </p:cBhvr>
                                      <p:to>
                                        <p:strVal val="visible"/>
                                      </p:to>
                                    </p:set>
                                    <p:animEffect transition="in" filter="dissolve">
                                      <p:cBhvr>
                                        <p:cTn id="17" dur="500"/>
                                        <p:tgtEl>
                                          <p:spTgt spid="543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746" grpId="0" build="p"/>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0449FA24-8970-49B4-94B8-34BD69659231}" type="slidenum">
              <a:rPr kumimoji="0" lang="en-US" altLang="tr-TR" sz="1200" smtClean="0"/>
              <a:pPr>
                <a:spcBef>
                  <a:spcPct val="50000"/>
                </a:spcBef>
                <a:buFontTx/>
                <a:buNone/>
              </a:pPr>
              <a:t>158</a:t>
            </a:fld>
            <a:endParaRPr kumimoji="0" lang="en-US" altLang="tr-TR" sz="1200" smtClean="0"/>
          </a:p>
        </p:txBody>
      </p:sp>
      <p:sp>
        <p:nvSpPr>
          <p:cNvPr id="545794" name="Rectangle 2"/>
          <p:cNvSpPr>
            <a:spLocks noGrp="1" noChangeArrowheads="1"/>
          </p:cNvSpPr>
          <p:nvPr>
            <p:ph type="body" idx="1"/>
          </p:nvPr>
        </p:nvSpPr>
        <p:spPr>
          <a:xfrm>
            <a:off x="528638" y="1065213"/>
            <a:ext cx="7785100" cy="1647825"/>
          </a:xfrm>
        </p:spPr>
        <p:txBody>
          <a:bodyPr/>
          <a:lstStyle/>
          <a:p>
            <a:pPr marL="288925" indent="-288925"/>
            <a:r>
              <a:rPr lang="en-US" altLang="tr-TR" sz="2800" smtClean="0"/>
              <a:t>Assignment 2: A = 0 0, B = 0 1, C = 1 1, D = 1 0</a:t>
            </a:r>
          </a:p>
          <a:p>
            <a:pPr marL="288925" indent="-288925"/>
            <a:r>
              <a:rPr lang="en-US" altLang="tr-TR" sz="2800" smtClean="0"/>
              <a:t>The resulting coded state table: </a:t>
            </a:r>
          </a:p>
        </p:txBody>
      </p:sp>
      <p:sp>
        <p:nvSpPr>
          <p:cNvPr id="196612" name="Rectangle 3"/>
          <p:cNvSpPr>
            <a:spLocks noGrp="1" noChangeArrowheads="1"/>
          </p:cNvSpPr>
          <p:nvPr>
            <p:ph type="title"/>
          </p:nvPr>
        </p:nvSpPr>
        <p:spPr/>
        <p:txBody>
          <a:bodyPr/>
          <a:lstStyle/>
          <a:p>
            <a:r>
              <a:rPr lang="en-US" altLang="tr-TR" smtClean="0"/>
              <a:t>State Assignment – Example 2 </a:t>
            </a:r>
            <a:r>
              <a:rPr lang="tr-TR" altLang="tr-TR" smtClean="0"/>
              <a:t>...</a:t>
            </a:r>
            <a:endParaRPr lang="en-US" altLang="tr-TR" smtClean="0"/>
          </a:p>
        </p:txBody>
      </p:sp>
      <p:graphicFrame>
        <p:nvGraphicFramePr>
          <p:cNvPr id="545796" name="Group 4"/>
          <p:cNvGraphicFramePr>
            <a:graphicFrameLocks noGrp="1"/>
          </p:cNvGraphicFramePr>
          <p:nvPr/>
        </p:nvGraphicFramePr>
        <p:xfrm>
          <a:off x="2041525" y="2730500"/>
          <a:ext cx="5027613" cy="3103564"/>
        </p:xfrm>
        <a:graphic>
          <a:graphicData uri="http://schemas.openxmlformats.org/drawingml/2006/table">
            <a:tbl>
              <a:tblPr/>
              <a:tblGrid>
                <a:gridCol w="1370013"/>
                <a:gridCol w="866775"/>
                <a:gridCol w="927100"/>
                <a:gridCol w="971550"/>
                <a:gridCol w="892175"/>
              </a:tblGrid>
              <a:tr h="1030456">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Present State</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Next State</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x = 0 x = 1</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tr-TR"/>
                    </a:p>
                  </a:txBody>
                  <a:tcPr/>
                </a:tc>
                <a:tc gridSpan="2">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Output</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 x = 0 x = 1</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tr-TR"/>
                    </a:p>
                  </a:txBody>
                  <a:tcPr/>
                </a:tc>
              </a:tr>
              <a:tr h="518277">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1</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277">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1</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 </a:t>
                      </a: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277">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a:t>
                      </a:r>
                      <a:r>
                        <a:rPr kumimoji="1" lang="en-US" altLang="tr-TR" sz="2800" b="1" i="0" u="none" strike="noStrike" cap="none" normalizeH="0" baseline="0" smtClean="0">
                          <a:ln>
                            <a:noFill/>
                          </a:ln>
                          <a:solidFill>
                            <a:schemeClr val="tx1"/>
                          </a:solidFill>
                          <a:effectLst/>
                          <a:latin typeface="Times New Roman" panose="02020603050405020304" pitchFamily="18" charset="0"/>
                        </a:rPr>
                        <a:t> 1</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 </a:t>
                      </a: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277">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1</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0</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hlink"/>
                          </a:solidFill>
                          <a:effectLst/>
                          <a:latin typeface="Times New Roman" panose="02020603050405020304" pitchFamily="18" charset="0"/>
                        </a:rPr>
                        <a:t>0</a:t>
                      </a:r>
                      <a:r>
                        <a:rPr kumimoji="1" lang="en-US" altLang="tr-TR" sz="2800" b="1" i="0" u="none" strike="noStrike" cap="none" normalizeH="0" baseline="0" smtClean="0">
                          <a:ln>
                            <a:noFill/>
                          </a:ln>
                          <a:solidFill>
                            <a:schemeClr val="tx1"/>
                          </a:solidFill>
                          <a:effectLst/>
                          <a:latin typeface="Times New Roman" panose="02020603050405020304" pitchFamily="18" charset="0"/>
                        </a:rPr>
                        <a:t> 1</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0</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rgbClr val="0000FF"/>
                          </a:solidFill>
                          <a:effectLst/>
                          <a:latin typeface="Times New Roman" panose="02020603050405020304" pitchFamily="18" charset="0"/>
                        </a:rPr>
                        <a:t>1</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96649" name="Object 42"/>
          <p:cNvGraphicFramePr>
            <a:graphicFrameLocks noChangeAspect="1"/>
          </p:cNvGraphicFramePr>
          <p:nvPr/>
        </p:nvGraphicFramePr>
        <p:xfrm>
          <a:off x="4521200" y="3333750"/>
          <a:ext cx="101600" cy="190500"/>
        </p:xfrm>
        <a:graphic>
          <a:graphicData uri="http://schemas.openxmlformats.org/presentationml/2006/ole">
            <mc:AlternateContent xmlns:mc="http://schemas.openxmlformats.org/markup-compatibility/2006">
              <mc:Choice xmlns:v="urn:schemas-microsoft-com:vml" Requires="v">
                <p:oleObj spid="_x0000_s196655" name="Equation" r:id="rId4" imgW="101556" imgH="190417" progId="Equation.3">
                  <p:embed/>
                </p:oleObj>
              </mc:Choice>
              <mc:Fallback>
                <p:oleObj name="Equation" r:id="rId4" imgW="101556" imgH="190417" progId="Equation.3">
                  <p:embed/>
                  <p:pic>
                    <p:nvPicPr>
                      <p:cNvPr id="0" name="Object 4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21200" y="3333750"/>
                        <a:ext cx="1016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6650" name="Object 43"/>
          <p:cNvGraphicFramePr>
            <a:graphicFrameLocks noChangeAspect="1"/>
          </p:cNvGraphicFramePr>
          <p:nvPr/>
        </p:nvGraphicFramePr>
        <p:xfrm>
          <a:off x="4521200" y="3333750"/>
          <a:ext cx="101600" cy="190500"/>
        </p:xfrm>
        <a:graphic>
          <a:graphicData uri="http://schemas.openxmlformats.org/presentationml/2006/ole">
            <mc:AlternateContent xmlns:mc="http://schemas.openxmlformats.org/markup-compatibility/2006">
              <mc:Choice xmlns:v="urn:schemas-microsoft-com:vml" Requires="v">
                <p:oleObj spid="_x0000_s196656" name="Equation" r:id="rId6" imgW="101556" imgH="190417" progId="Equation.3">
                  <p:embed/>
                </p:oleObj>
              </mc:Choice>
              <mc:Fallback>
                <p:oleObj name="Equation" r:id="rId6" imgW="101556" imgH="190417" progId="Equation.3">
                  <p:embed/>
                  <p:pic>
                    <p:nvPicPr>
                      <p:cNvPr id="0" name="Object 4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21200" y="3333750"/>
                        <a:ext cx="1016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5794">
                                            <p:txEl>
                                              <p:pRg st="0" end="0"/>
                                            </p:txEl>
                                          </p:spTgt>
                                        </p:tgtEl>
                                        <p:attrNameLst>
                                          <p:attrName>style.visibility</p:attrName>
                                        </p:attrNameLst>
                                      </p:cBhvr>
                                      <p:to>
                                        <p:strVal val="visible"/>
                                      </p:to>
                                    </p:set>
                                    <p:animEffect transition="in" filter="dissolve">
                                      <p:cBhvr>
                                        <p:cTn id="7" dur="500"/>
                                        <p:tgtEl>
                                          <p:spTgt spid="54579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45794">
                                            <p:txEl>
                                              <p:pRg st="1" end="1"/>
                                            </p:txEl>
                                          </p:spTgt>
                                        </p:tgtEl>
                                        <p:attrNameLst>
                                          <p:attrName>style.visibility</p:attrName>
                                        </p:attrNameLst>
                                      </p:cBhvr>
                                      <p:to>
                                        <p:strVal val="visible"/>
                                      </p:to>
                                    </p:set>
                                    <p:animEffect transition="in" filter="dissolve">
                                      <p:cBhvr>
                                        <p:cTn id="12" dur="500"/>
                                        <p:tgtEl>
                                          <p:spTgt spid="54579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45796"/>
                                        </p:tgtEl>
                                        <p:attrNameLst>
                                          <p:attrName>style.visibility</p:attrName>
                                        </p:attrNameLst>
                                      </p:cBhvr>
                                      <p:to>
                                        <p:strVal val="visible"/>
                                      </p:to>
                                    </p:set>
                                    <p:animEffect transition="in" filter="dissolve">
                                      <p:cBhvr>
                                        <p:cTn id="17" dur="500"/>
                                        <p:tgtEl>
                                          <p:spTgt spid="545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5794" grpId="0" build="p"/>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337A5C7-0FF0-4B9C-9106-3BFC9231B0EF}" type="slidenum">
              <a:rPr kumimoji="0" lang="en-US" altLang="tr-TR" sz="1200" smtClean="0"/>
              <a:pPr>
                <a:spcBef>
                  <a:spcPct val="50000"/>
                </a:spcBef>
                <a:buFontTx/>
                <a:buNone/>
              </a:pPr>
              <a:t>159</a:t>
            </a:fld>
            <a:endParaRPr kumimoji="0" lang="en-US" altLang="tr-TR" sz="1200" smtClean="0"/>
          </a:p>
        </p:txBody>
      </p:sp>
      <p:sp>
        <p:nvSpPr>
          <p:cNvPr id="198659" name="Rectangle 2"/>
          <p:cNvSpPr>
            <a:spLocks noGrp="1" noChangeArrowheads="1"/>
          </p:cNvSpPr>
          <p:nvPr>
            <p:ph type="title"/>
          </p:nvPr>
        </p:nvSpPr>
        <p:spPr>
          <a:xfrm>
            <a:off x="715963" y="0"/>
            <a:ext cx="7772400" cy="779463"/>
          </a:xfrm>
        </p:spPr>
        <p:txBody>
          <a:bodyPr/>
          <a:lstStyle/>
          <a:p>
            <a:r>
              <a:rPr lang="en-US" altLang="tr-TR" sz="2400" smtClean="0"/>
              <a:t>Find Flip-Flop Input and Output Equations: </a:t>
            </a:r>
            <a:r>
              <a:rPr lang="tr-TR" altLang="tr-TR" sz="2400" smtClean="0"/>
              <a:t/>
            </a:r>
            <a:br>
              <a:rPr lang="tr-TR" altLang="tr-TR" sz="2400" smtClean="0"/>
            </a:br>
            <a:r>
              <a:rPr lang="en-US" altLang="tr-TR" sz="2400" smtClean="0"/>
              <a:t>Example 2 - Assignment 1</a:t>
            </a:r>
          </a:p>
        </p:txBody>
      </p:sp>
      <p:grpSp>
        <p:nvGrpSpPr>
          <p:cNvPr id="547843" name="Group 3"/>
          <p:cNvGrpSpPr>
            <a:grpSpLocks/>
          </p:cNvGrpSpPr>
          <p:nvPr/>
        </p:nvGrpSpPr>
        <p:grpSpPr bwMode="auto">
          <a:xfrm>
            <a:off x="5978525" y="2898775"/>
            <a:ext cx="2262188" cy="2911475"/>
            <a:chOff x="3278" y="1010"/>
            <a:chExt cx="1425" cy="1834"/>
          </a:xfrm>
        </p:grpSpPr>
        <p:sp>
          <p:nvSpPr>
            <p:cNvPr id="198705" name="Line 4"/>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706" name="Line 5"/>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707" name="Line 6"/>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708" name="Line 7"/>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709" name="Line 8"/>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710" name="Line 9"/>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711" name="Line 10"/>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712" name="Line 11"/>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713" name="Text Box 12"/>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198714" name="Text Box 13"/>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198715" name="Text Box 14"/>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198716" name="Text Box 15"/>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1</a:t>
              </a:r>
            </a:p>
          </p:txBody>
        </p:sp>
        <p:sp>
          <p:nvSpPr>
            <p:cNvPr id="198717" name="Text Box 16"/>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8718" name="Text Box 17"/>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8719" name="Text Box 18"/>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8720" name="Text Box 19"/>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8721" name="Text Box 20"/>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8722" name="Text Box 21"/>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8723" name="Text Box 22"/>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grpSp>
      <p:grpSp>
        <p:nvGrpSpPr>
          <p:cNvPr id="547863" name="Group 23"/>
          <p:cNvGrpSpPr>
            <a:grpSpLocks/>
          </p:cNvGrpSpPr>
          <p:nvPr/>
        </p:nvGrpSpPr>
        <p:grpSpPr bwMode="auto">
          <a:xfrm>
            <a:off x="3552825" y="2987675"/>
            <a:ext cx="2262188" cy="2911475"/>
            <a:chOff x="3278" y="1010"/>
            <a:chExt cx="1425" cy="1834"/>
          </a:xfrm>
        </p:grpSpPr>
        <p:sp>
          <p:nvSpPr>
            <p:cNvPr id="198686" name="Line 24"/>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87" name="Line 25"/>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88" name="Line 26"/>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89" name="Line 27"/>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90" name="Line 28"/>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91" name="Line 29"/>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92" name="Line 30"/>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93" name="Line 31"/>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94" name="Text Box 32"/>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198695" name="Text Box 33"/>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198696" name="Text Box 34"/>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198697" name="Text Box 35"/>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8698" name="Text Box 36"/>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8699" name="Text Box 37"/>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198700" name="Text Box 38"/>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8701" name="Text Box 39"/>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198702" name="Text Box 40"/>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8703" name="Text Box 41"/>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8704" name="Text Box 42"/>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grpSp>
      <p:grpSp>
        <p:nvGrpSpPr>
          <p:cNvPr id="547883" name="Group 43"/>
          <p:cNvGrpSpPr>
            <a:grpSpLocks/>
          </p:cNvGrpSpPr>
          <p:nvPr/>
        </p:nvGrpSpPr>
        <p:grpSpPr bwMode="auto">
          <a:xfrm>
            <a:off x="1063625" y="2898775"/>
            <a:ext cx="2262188" cy="2911475"/>
            <a:chOff x="3278" y="1010"/>
            <a:chExt cx="1425" cy="1834"/>
          </a:xfrm>
        </p:grpSpPr>
        <p:sp>
          <p:nvSpPr>
            <p:cNvPr id="198667" name="Line 44"/>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68" name="Line 45"/>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69" name="Line 46"/>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70" name="Line 47"/>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71" name="Line 48"/>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72" name="Line 49"/>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73" name="Line 50"/>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74" name="Line 51"/>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8675" name="Text Box 52"/>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198676" name="Text Box 53"/>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198677" name="Text Box 54"/>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198678" name="Text Box 55"/>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198679" name="Text Box 56"/>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8680" name="Text Box 57"/>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8681" name="Text Box 58"/>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8682" name="Text Box 59"/>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8683" name="Text Box 60"/>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8684" name="Text Box 61"/>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198685" name="Text Box 62"/>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grpSp>
      <p:sp>
        <p:nvSpPr>
          <p:cNvPr id="547903" name="Text Box 63"/>
          <p:cNvSpPr txBox="1">
            <a:spLocks noChangeArrowheads="1"/>
          </p:cNvSpPr>
          <p:nvPr/>
        </p:nvSpPr>
        <p:spPr bwMode="auto">
          <a:xfrm>
            <a:off x="1092200" y="26908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chemeClr val="hlink"/>
                </a:solidFill>
              </a:rPr>
              <a:t>D</a:t>
            </a:r>
            <a:r>
              <a:rPr kumimoji="0" lang="en-US" altLang="tr-TR" sz="2400" b="1" baseline="-25000">
                <a:solidFill>
                  <a:schemeClr val="hlink"/>
                </a:solidFill>
              </a:rPr>
              <a:t>1</a:t>
            </a:r>
          </a:p>
        </p:txBody>
      </p:sp>
      <p:sp>
        <p:nvSpPr>
          <p:cNvPr id="547904" name="Text Box 64"/>
          <p:cNvSpPr txBox="1">
            <a:spLocks noChangeArrowheads="1"/>
          </p:cNvSpPr>
          <p:nvPr/>
        </p:nvSpPr>
        <p:spPr bwMode="auto">
          <a:xfrm>
            <a:off x="3695700" y="27670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t>D</a:t>
            </a:r>
            <a:r>
              <a:rPr kumimoji="0" lang="en-US" altLang="tr-TR" sz="2400" b="1" baseline="-25000"/>
              <a:t>2</a:t>
            </a:r>
          </a:p>
        </p:txBody>
      </p:sp>
      <p:sp>
        <p:nvSpPr>
          <p:cNvPr id="547905" name="Text Box 65"/>
          <p:cNvSpPr txBox="1">
            <a:spLocks noChangeArrowheads="1"/>
          </p:cNvSpPr>
          <p:nvPr/>
        </p:nvSpPr>
        <p:spPr bwMode="auto">
          <a:xfrm>
            <a:off x="6210300" y="27289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rgbClr val="0000FF"/>
                </a:solidFill>
              </a:rPr>
              <a:t>Z</a:t>
            </a:r>
            <a:endParaRPr kumimoji="0" lang="en-US" altLang="tr-TR" sz="2400" b="1" baseline="-25000">
              <a:solidFill>
                <a:srgbClr val="0000FF"/>
              </a:solidFill>
            </a:endParaRPr>
          </a:p>
        </p:txBody>
      </p:sp>
      <p:sp>
        <p:nvSpPr>
          <p:cNvPr id="547906" name="Rectangle 66"/>
          <p:cNvSpPr>
            <a:spLocks noChangeArrowheads="1"/>
          </p:cNvSpPr>
          <p:nvPr/>
        </p:nvSpPr>
        <p:spPr bwMode="auto">
          <a:xfrm>
            <a:off x="708025" y="1027113"/>
            <a:ext cx="7772400" cy="5027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288925" indent="-288925">
              <a:spcBef>
                <a:spcPct val="20000"/>
              </a:spcBef>
              <a:buChar char="•"/>
              <a:defRPr kumimoji="1" sz="3200">
                <a:solidFill>
                  <a:schemeClr val="tx1"/>
                </a:solidFill>
                <a:latin typeface="Times New Roman" panose="02020603050405020304" pitchFamily="18" charset="0"/>
              </a:defRPr>
            </a:lvl1pPr>
            <a:lvl2pPr marL="692150" indent="-2349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544638" indent="-173038">
              <a:spcBef>
                <a:spcPct val="20000"/>
              </a:spcBef>
              <a:buChar char="–"/>
              <a:defRPr kumimoji="1" sz="2000">
                <a:solidFill>
                  <a:schemeClr val="tx1"/>
                </a:solidFill>
                <a:latin typeface="Times New Roman" panose="02020603050405020304" pitchFamily="18" charset="0"/>
              </a:defRPr>
            </a:lvl4pPr>
            <a:lvl5pPr marL="2006600" indent="-177800">
              <a:spcBef>
                <a:spcPct val="20000"/>
              </a:spcBef>
              <a:buChar char="•"/>
              <a:defRPr kumimoji="1" sz="2000">
                <a:solidFill>
                  <a:schemeClr val="tx1"/>
                </a:solidFill>
                <a:latin typeface="Times New Roman" panose="02020603050405020304" pitchFamily="18" charset="0"/>
              </a:defRPr>
            </a:lvl5pPr>
            <a:lvl6pPr marL="2463800" indent="-1778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21000" indent="-1778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378200" indent="-1778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35400" indent="-1778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Clr>
                <a:srgbClr val="009999"/>
              </a:buClr>
              <a:buFont typeface="Wingdings" panose="05000000000000000000" pitchFamily="2" charset="2"/>
              <a:buChar char="§"/>
            </a:pPr>
            <a:r>
              <a:rPr kumimoji="0" lang="en-US" altLang="tr-TR" sz="2800" b="1"/>
              <a:t>Assume D flip-flops</a:t>
            </a:r>
            <a:endParaRPr kumimoji="0" lang="tr-TR" altLang="tr-TR" sz="2800" b="1"/>
          </a:p>
          <a:p>
            <a:pPr>
              <a:buClr>
                <a:srgbClr val="009999"/>
              </a:buClr>
              <a:buFont typeface="Wingdings" panose="05000000000000000000" pitchFamily="2" charset="2"/>
              <a:buChar char="§"/>
            </a:pPr>
            <a:r>
              <a:rPr kumimoji="0" lang="en-US" altLang="tr-TR" sz="2800" b="1"/>
              <a:t>Interchange the bottom two rows of the state table, to obtain K-maps for D</a:t>
            </a:r>
            <a:r>
              <a:rPr kumimoji="0" lang="en-US" altLang="tr-TR" sz="2800" b="1" baseline="-25000"/>
              <a:t>1</a:t>
            </a:r>
            <a:r>
              <a:rPr kumimoji="0" lang="en-US" altLang="tr-TR" sz="2800" b="1"/>
              <a:t>, D</a:t>
            </a:r>
            <a:r>
              <a:rPr kumimoji="0" lang="en-US" altLang="tr-TR" sz="2800" b="1" baseline="-25000"/>
              <a:t>2</a:t>
            </a:r>
            <a:r>
              <a:rPr kumimoji="0" lang="en-US" altLang="tr-TR" sz="2800" b="1"/>
              <a:t>, and Z:</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7906">
                                            <p:txEl>
                                              <p:pRg st="0" end="0"/>
                                            </p:txEl>
                                          </p:spTgt>
                                        </p:tgtEl>
                                        <p:attrNameLst>
                                          <p:attrName>style.visibility</p:attrName>
                                        </p:attrNameLst>
                                      </p:cBhvr>
                                      <p:to>
                                        <p:strVal val="visible"/>
                                      </p:to>
                                    </p:set>
                                    <p:animEffect transition="in" filter="dissolve">
                                      <p:cBhvr>
                                        <p:cTn id="7" dur="500"/>
                                        <p:tgtEl>
                                          <p:spTgt spid="54790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47906">
                                            <p:txEl>
                                              <p:pRg st="1" end="1"/>
                                            </p:txEl>
                                          </p:spTgt>
                                        </p:tgtEl>
                                        <p:attrNameLst>
                                          <p:attrName>style.visibility</p:attrName>
                                        </p:attrNameLst>
                                      </p:cBhvr>
                                      <p:to>
                                        <p:strVal val="visible"/>
                                      </p:to>
                                    </p:set>
                                    <p:animEffect transition="in" filter="dissolve">
                                      <p:cBhvr>
                                        <p:cTn id="12" dur="500"/>
                                        <p:tgtEl>
                                          <p:spTgt spid="54790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47883"/>
                                        </p:tgtEl>
                                        <p:attrNameLst>
                                          <p:attrName>style.visibility</p:attrName>
                                        </p:attrNameLst>
                                      </p:cBhvr>
                                      <p:to>
                                        <p:strVal val="visible"/>
                                      </p:to>
                                    </p:set>
                                    <p:animEffect transition="in" filter="dissolve">
                                      <p:cBhvr>
                                        <p:cTn id="17" dur="500"/>
                                        <p:tgtEl>
                                          <p:spTgt spid="547883"/>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547903"/>
                                        </p:tgtEl>
                                        <p:attrNameLst>
                                          <p:attrName>style.visibility</p:attrName>
                                        </p:attrNameLst>
                                      </p:cBhvr>
                                      <p:to>
                                        <p:strVal val="visible"/>
                                      </p:to>
                                    </p:set>
                                    <p:animEffect transition="in" filter="dissolve">
                                      <p:cBhvr>
                                        <p:cTn id="20" dur="500"/>
                                        <p:tgtEl>
                                          <p:spTgt spid="5479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547863"/>
                                        </p:tgtEl>
                                        <p:attrNameLst>
                                          <p:attrName>style.visibility</p:attrName>
                                        </p:attrNameLst>
                                      </p:cBhvr>
                                      <p:to>
                                        <p:strVal val="visible"/>
                                      </p:to>
                                    </p:set>
                                    <p:animEffect transition="in" filter="dissolve">
                                      <p:cBhvr>
                                        <p:cTn id="25" dur="500"/>
                                        <p:tgtEl>
                                          <p:spTgt spid="547863"/>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7904"/>
                                        </p:tgtEl>
                                        <p:attrNameLst>
                                          <p:attrName>style.visibility</p:attrName>
                                        </p:attrNameLst>
                                      </p:cBhvr>
                                      <p:to>
                                        <p:strVal val="visible"/>
                                      </p:to>
                                    </p:set>
                                    <p:animEffect transition="in" filter="dissolve">
                                      <p:cBhvr>
                                        <p:cTn id="28" dur="500"/>
                                        <p:tgtEl>
                                          <p:spTgt spid="54790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nodeType="clickEffect">
                                  <p:stCondLst>
                                    <p:cond delay="0"/>
                                  </p:stCondLst>
                                  <p:childTnLst>
                                    <p:set>
                                      <p:cBhvr>
                                        <p:cTn id="32" dur="1" fill="hold">
                                          <p:stCondLst>
                                            <p:cond delay="0"/>
                                          </p:stCondLst>
                                        </p:cTn>
                                        <p:tgtEl>
                                          <p:spTgt spid="547843"/>
                                        </p:tgtEl>
                                        <p:attrNameLst>
                                          <p:attrName>style.visibility</p:attrName>
                                        </p:attrNameLst>
                                      </p:cBhvr>
                                      <p:to>
                                        <p:strVal val="visible"/>
                                      </p:to>
                                    </p:set>
                                    <p:animEffect transition="in" filter="dissolve">
                                      <p:cBhvr>
                                        <p:cTn id="33" dur="500"/>
                                        <p:tgtEl>
                                          <p:spTgt spid="547843"/>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547905"/>
                                        </p:tgtEl>
                                        <p:attrNameLst>
                                          <p:attrName>style.visibility</p:attrName>
                                        </p:attrNameLst>
                                      </p:cBhvr>
                                      <p:to>
                                        <p:strVal val="visible"/>
                                      </p:to>
                                    </p:set>
                                    <p:animEffect transition="in" filter="dissolve">
                                      <p:cBhvr>
                                        <p:cTn id="36" dur="500"/>
                                        <p:tgtEl>
                                          <p:spTgt spid="5479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903" grpId="0"/>
      <p:bldP spid="547904" grpId="0"/>
      <p:bldP spid="547905" grpId="0"/>
      <p:bldP spid="547906" grpId="0" build="allAtOnce"/>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r>
              <a:rPr lang="en-US" altLang="tr-TR" sz="2400" smtClean="0"/>
              <a:t>A system is an assembly of parts where:</a:t>
            </a:r>
          </a:p>
          <a:p>
            <a:pPr lvl="1"/>
            <a:r>
              <a:rPr lang="en-US" altLang="tr-TR" sz="2000" smtClean="0"/>
              <a:t>The parts or components are connected together in an organized way.</a:t>
            </a:r>
          </a:p>
          <a:p>
            <a:pPr lvl="1"/>
            <a:r>
              <a:rPr lang="en-US" altLang="tr-TR" sz="2000" smtClean="0"/>
              <a:t>The parts or components are affected by being in the system (and are changed by leaving it).</a:t>
            </a:r>
          </a:p>
          <a:p>
            <a:pPr lvl="1"/>
            <a:r>
              <a:rPr lang="en-US" altLang="tr-TR" sz="2000" smtClean="0"/>
              <a:t>The assembly does something.</a:t>
            </a:r>
          </a:p>
          <a:p>
            <a:pPr lvl="1"/>
            <a:r>
              <a:rPr lang="en-US" altLang="tr-TR" sz="2000" smtClean="0"/>
              <a:t>The assembly has been identified by a person as being of special interest.</a:t>
            </a:r>
          </a:p>
          <a:p>
            <a:r>
              <a:rPr lang="en-US" altLang="tr-TR" sz="2400" smtClean="0"/>
              <a:t>Any arrangement which involves the handling, processing or manipulation of resources of whatever type can be represented as a system.</a:t>
            </a:r>
          </a:p>
          <a:p>
            <a:r>
              <a:rPr lang="en-US" altLang="tr-TR" sz="2400" smtClean="0"/>
              <a:t>Some definitions on online dictionaries</a:t>
            </a:r>
          </a:p>
          <a:p>
            <a:pPr lvl="1"/>
            <a:r>
              <a:rPr lang="en-US" altLang="tr-TR" sz="2000" smtClean="0">
                <a:hlinkClick r:id="rId2"/>
              </a:rPr>
              <a:t>http://en.wikipedia.org/wiki/System</a:t>
            </a:r>
            <a:endParaRPr lang="en-US" altLang="tr-TR" sz="2000" smtClean="0"/>
          </a:p>
          <a:p>
            <a:pPr lvl="1"/>
            <a:r>
              <a:rPr lang="en-US" altLang="tr-TR" sz="2000" smtClean="0">
                <a:hlinkClick r:id="rId3"/>
              </a:rPr>
              <a:t>http://dictionary.reference.com/browse/systems</a:t>
            </a:r>
            <a:endParaRPr lang="en-US" altLang="tr-TR" sz="2000" smtClean="0"/>
          </a:p>
          <a:p>
            <a:pPr lvl="1"/>
            <a:r>
              <a:rPr lang="en-US" altLang="tr-TR" sz="2000" smtClean="0">
                <a:hlinkClick r:id="rId4"/>
              </a:rPr>
              <a:t>http://www.businessdictionary.com/definition/system.html</a:t>
            </a:r>
            <a:endParaRPr lang="en-US" altLang="tr-TR" sz="2000" smtClean="0"/>
          </a:p>
          <a:p>
            <a:pPr>
              <a:buFontTx/>
              <a:buNone/>
            </a:pPr>
            <a:endParaRPr lang="en-US" altLang="tr-TR" sz="2400" smtClean="0"/>
          </a:p>
        </p:txBody>
      </p:sp>
      <p:sp>
        <p:nvSpPr>
          <p:cNvPr id="21507" name="Slide Number Placeholder 2"/>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A80FDF5E-0EBD-49A7-AF2C-5CB32E44DA7F}" type="slidenum">
              <a:rPr kumimoji="0" lang="en-US" altLang="tr-TR" sz="1200" smtClean="0">
                <a:solidFill>
                  <a:srgbClr val="000000"/>
                </a:solidFill>
              </a:rPr>
              <a:pPr>
                <a:spcBef>
                  <a:spcPct val="50000"/>
                </a:spcBef>
                <a:buFontTx/>
                <a:buNone/>
              </a:pPr>
              <a:t>16</a:t>
            </a:fld>
            <a:endParaRPr kumimoji="0" lang="en-US" altLang="tr-TR" sz="1200" smtClean="0">
              <a:solidFill>
                <a:srgbClr val="000000"/>
              </a:solidFill>
            </a:endParaRPr>
          </a:p>
        </p:txBody>
      </p:sp>
      <p:sp>
        <p:nvSpPr>
          <p:cNvPr id="21508" name="Title 3"/>
          <p:cNvSpPr>
            <a:spLocks noGrp="1"/>
          </p:cNvSpPr>
          <p:nvPr>
            <p:ph type="title" idx="4294967295"/>
          </p:nvPr>
        </p:nvSpPr>
        <p:spPr/>
        <p:txBody>
          <a:bodyPr/>
          <a:lstStyle/>
          <a:p>
            <a:r>
              <a:rPr lang="en-US" altLang="tr-TR" smtClean="0"/>
              <a:t>Definition(s) of system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amond(in)">
                                      <p:cBhvr>
                                        <p:cTn id="7" dur="2000"/>
                                        <p:tgtEl>
                                          <p:spTgt spid="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amond(in)">
                                      <p:cBhvr>
                                        <p:cTn id="12" dur="2000"/>
                                        <p:tgtEl>
                                          <p:spTgt spid="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diamond(in)">
                                      <p:cBhvr>
                                        <p:cTn id="17" dur="2000"/>
                                        <p:tgtEl>
                                          <p:spTgt spid="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diamond(in)">
                                      <p:cBhvr>
                                        <p:cTn id="22" dur="2000"/>
                                        <p:tgtEl>
                                          <p:spTgt spid="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diamond(in)">
                                      <p:cBhvr>
                                        <p:cTn id="27" dur="2000"/>
                                        <p:tgtEl>
                                          <p:spTgt spid="2">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diamond(in)">
                                      <p:cBhvr>
                                        <p:cTn id="32" dur="2000"/>
                                        <p:tgtEl>
                                          <p:spTgt spid="2">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Effect transition="in" filter="diamond(in)">
                                      <p:cBhvr>
                                        <p:cTn id="37" dur="2000"/>
                                        <p:tgtEl>
                                          <p:spTgt spid="2">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2">
                                            <p:txEl>
                                              <p:pRg st="7" end="7"/>
                                            </p:txEl>
                                          </p:spTgt>
                                        </p:tgtEl>
                                        <p:attrNameLst>
                                          <p:attrName>style.visibility</p:attrName>
                                        </p:attrNameLst>
                                      </p:cBhvr>
                                      <p:to>
                                        <p:strVal val="visible"/>
                                      </p:to>
                                    </p:set>
                                    <p:animEffect transition="in" filter="diamond(in)">
                                      <p:cBhvr>
                                        <p:cTn id="42" dur="2000"/>
                                        <p:tgtEl>
                                          <p:spTgt spid="2">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2">
                                            <p:txEl>
                                              <p:pRg st="8" end="8"/>
                                            </p:txEl>
                                          </p:spTgt>
                                        </p:tgtEl>
                                        <p:attrNameLst>
                                          <p:attrName>style.visibility</p:attrName>
                                        </p:attrNameLst>
                                      </p:cBhvr>
                                      <p:to>
                                        <p:strVal val="visible"/>
                                      </p:to>
                                    </p:set>
                                    <p:animEffect transition="in" filter="diamond(in)">
                                      <p:cBhvr>
                                        <p:cTn id="47" dur="2000"/>
                                        <p:tgtEl>
                                          <p:spTgt spid="2">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2">
                                            <p:txEl>
                                              <p:pRg st="9" end="9"/>
                                            </p:txEl>
                                          </p:spTgt>
                                        </p:tgtEl>
                                        <p:attrNameLst>
                                          <p:attrName>style.visibility</p:attrName>
                                        </p:attrNameLst>
                                      </p:cBhvr>
                                      <p:to>
                                        <p:strVal val="visible"/>
                                      </p:to>
                                    </p:set>
                                    <p:animEffect transition="in" filter="diamond(in)">
                                      <p:cBhvr>
                                        <p:cTn id="52" dur="2000"/>
                                        <p:tgtEl>
                                          <p:spTgt spid="2">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28867CFC-48B6-48D5-9C66-C8D02AD21518}" type="slidenum">
              <a:rPr kumimoji="0" lang="en-US" altLang="tr-TR" sz="1200" smtClean="0"/>
              <a:pPr>
                <a:spcBef>
                  <a:spcPct val="50000"/>
                </a:spcBef>
                <a:buFontTx/>
                <a:buNone/>
              </a:pPr>
              <a:t>160</a:t>
            </a:fld>
            <a:endParaRPr kumimoji="0" lang="en-US" altLang="tr-TR" sz="1200" smtClean="0"/>
          </a:p>
        </p:txBody>
      </p:sp>
      <p:sp>
        <p:nvSpPr>
          <p:cNvPr id="199683" name="Rectangle 2"/>
          <p:cNvSpPr>
            <a:spLocks noGrp="1" noChangeArrowheads="1"/>
          </p:cNvSpPr>
          <p:nvPr>
            <p:ph type="title"/>
          </p:nvPr>
        </p:nvSpPr>
        <p:spPr>
          <a:xfrm>
            <a:off x="0" y="0"/>
            <a:ext cx="9144000" cy="728663"/>
          </a:xfrm>
        </p:spPr>
        <p:txBody>
          <a:bodyPr/>
          <a:lstStyle/>
          <a:p>
            <a:r>
              <a:rPr lang="en-US" altLang="tr-TR" sz="3600" smtClean="0"/>
              <a:t>Optimization: Example 2: Assignment 1</a:t>
            </a:r>
          </a:p>
        </p:txBody>
      </p:sp>
      <p:sp>
        <p:nvSpPr>
          <p:cNvPr id="548867" name="Rectangle 3"/>
          <p:cNvSpPr>
            <a:spLocks noGrp="1" noChangeArrowheads="1"/>
          </p:cNvSpPr>
          <p:nvPr>
            <p:ph type="body" idx="1"/>
          </p:nvPr>
        </p:nvSpPr>
        <p:spPr>
          <a:xfrm>
            <a:off x="700088" y="809625"/>
            <a:ext cx="7781925" cy="4940300"/>
          </a:xfrm>
          <a:noFill/>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lIns="91440" tIns="45720" rIns="91440" bIns="45720"/>
          <a:lstStyle/>
          <a:p>
            <a:pPr marL="288925" indent="-288925"/>
            <a:r>
              <a:rPr lang="en-US" altLang="tr-TR" smtClean="0"/>
              <a:t>Performing two-level optimization:</a:t>
            </a:r>
          </a:p>
          <a:p>
            <a:pPr marL="288925" indent="-288925"/>
            <a:endParaRPr lang="en-US" altLang="tr-TR" smtClean="0"/>
          </a:p>
          <a:p>
            <a:pPr marL="288925" indent="-288925"/>
            <a:endParaRPr lang="en-US" altLang="tr-TR" smtClean="0"/>
          </a:p>
          <a:p>
            <a:pPr marL="288925" indent="-288925"/>
            <a:endParaRPr lang="en-US" altLang="tr-TR" smtClean="0"/>
          </a:p>
          <a:p>
            <a:pPr marL="288925" indent="-288925"/>
            <a:endParaRPr lang="en-US" altLang="tr-TR" smtClean="0"/>
          </a:p>
          <a:p>
            <a:pPr marL="288925" indent="-288925"/>
            <a:endParaRPr lang="tr-TR" altLang="tr-TR" smtClean="0"/>
          </a:p>
          <a:p>
            <a:pPr marL="288925" indent="-288925"/>
            <a:endParaRPr lang="en-US" altLang="tr-TR" smtClean="0"/>
          </a:p>
          <a:p>
            <a:pPr marL="288925" indent="-288925">
              <a:buFontTx/>
              <a:buNone/>
            </a:pPr>
            <a:r>
              <a:rPr lang="en-US" altLang="tr-TR" smtClean="0"/>
              <a:t>	D</a:t>
            </a:r>
            <a:r>
              <a:rPr lang="en-US" altLang="tr-TR" baseline="-25000" smtClean="0"/>
              <a:t>1</a:t>
            </a:r>
            <a:r>
              <a:rPr lang="en-US" altLang="tr-TR" smtClean="0"/>
              <a:t> = Y</a:t>
            </a:r>
            <a:r>
              <a:rPr lang="en-US" altLang="tr-TR" baseline="-25000" smtClean="0"/>
              <a:t>1</a:t>
            </a:r>
            <a:r>
              <a:rPr lang="en-US" altLang="tr-TR" smtClean="0"/>
              <a:t>Y</a:t>
            </a:r>
            <a:r>
              <a:rPr lang="en-US" altLang="tr-TR" baseline="-25000" smtClean="0"/>
              <a:t>2</a:t>
            </a:r>
            <a:r>
              <a:rPr lang="en-US" altLang="tr-TR" smtClean="0"/>
              <a:t> + XY</a:t>
            </a:r>
            <a:r>
              <a:rPr lang="en-US" altLang="tr-TR" baseline="-25000" smtClean="0"/>
              <a:t>1</a:t>
            </a:r>
            <a:r>
              <a:rPr lang="en-US" altLang="tr-TR" smtClean="0"/>
              <a:t>Y</a:t>
            </a:r>
            <a:r>
              <a:rPr lang="en-US" altLang="tr-TR" baseline="-25000" smtClean="0"/>
              <a:t>2</a:t>
            </a:r>
            <a:br>
              <a:rPr lang="en-US" altLang="tr-TR" baseline="-25000" smtClean="0"/>
            </a:br>
            <a:r>
              <a:rPr lang="en-US" altLang="tr-TR" smtClean="0"/>
              <a:t>D</a:t>
            </a:r>
            <a:r>
              <a:rPr lang="en-US" altLang="tr-TR" baseline="-25000" smtClean="0"/>
              <a:t>2  </a:t>
            </a:r>
            <a:r>
              <a:rPr lang="en-US" altLang="tr-TR" smtClean="0"/>
              <a:t>= XY</a:t>
            </a:r>
            <a:r>
              <a:rPr lang="en-US" altLang="tr-TR" baseline="-25000" smtClean="0"/>
              <a:t>1</a:t>
            </a:r>
            <a:r>
              <a:rPr lang="en-US" altLang="tr-TR" smtClean="0"/>
              <a:t>Y</a:t>
            </a:r>
            <a:r>
              <a:rPr lang="en-US" altLang="tr-TR" baseline="-25000" smtClean="0"/>
              <a:t>2</a:t>
            </a:r>
            <a:r>
              <a:rPr lang="en-US" altLang="tr-TR" smtClean="0"/>
              <a:t> + XY</a:t>
            </a:r>
            <a:r>
              <a:rPr lang="en-US" altLang="tr-TR" baseline="-25000" smtClean="0"/>
              <a:t>1</a:t>
            </a:r>
            <a:r>
              <a:rPr lang="en-US" altLang="tr-TR" smtClean="0"/>
              <a:t>Y</a:t>
            </a:r>
            <a:r>
              <a:rPr lang="en-US" altLang="tr-TR" baseline="-25000" smtClean="0"/>
              <a:t>2</a:t>
            </a:r>
            <a:r>
              <a:rPr lang="en-US" altLang="tr-TR" smtClean="0"/>
              <a:t> + XY</a:t>
            </a:r>
            <a:r>
              <a:rPr lang="en-US" altLang="tr-TR" baseline="-25000" smtClean="0"/>
              <a:t>1</a:t>
            </a:r>
            <a:r>
              <a:rPr lang="en-US" altLang="tr-TR" smtClean="0"/>
              <a:t>Y</a:t>
            </a:r>
            <a:r>
              <a:rPr lang="en-US" altLang="tr-TR" baseline="-25000" smtClean="0"/>
              <a:t>2</a:t>
            </a:r>
            <a:r>
              <a:rPr lang="en-US" altLang="tr-TR" smtClean="0"/>
              <a:t/>
            </a:r>
            <a:br>
              <a:rPr lang="en-US" altLang="tr-TR" smtClean="0"/>
            </a:br>
            <a:r>
              <a:rPr lang="en-US" altLang="tr-TR" smtClean="0"/>
              <a:t>Z   = XY</a:t>
            </a:r>
            <a:r>
              <a:rPr lang="en-US" altLang="tr-TR" baseline="-25000" smtClean="0"/>
              <a:t>1</a:t>
            </a:r>
            <a:r>
              <a:rPr lang="en-US" altLang="tr-TR" smtClean="0"/>
              <a:t>Y</a:t>
            </a:r>
            <a:r>
              <a:rPr lang="en-US" altLang="tr-TR" baseline="-25000" smtClean="0"/>
              <a:t>2                       </a:t>
            </a:r>
            <a:r>
              <a:rPr lang="en-US" altLang="tr-TR" smtClean="0"/>
              <a:t>Gate Input Cost = 22</a:t>
            </a:r>
          </a:p>
        </p:txBody>
      </p:sp>
      <p:grpSp>
        <p:nvGrpSpPr>
          <p:cNvPr id="548868" name="Group 4"/>
          <p:cNvGrpSpPr>
            <a:grpSpLocks/>
          </p:cNvGrpSpPr>
          <p:nvPr/>
        </p:nvGrpSpPr>
        <p:grpSpPr bwMode="auto">
          <a:xfrm>
            <a:off x="5978525" y="1717675"/>
            <a:ext cx="2262188" cy="2911475"/>
            <a:chOff x="3278" y="1010"/>
            <a:chExt cx="1425" cy="1834"/>
          </a:xfrm>
        </p:grpSpPr>
        <p:sp>
          <p:nvSpPr>
            <p:cNvPr id="199744" name="Line 5"/>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45" name="Line 6"/>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46" name="Line 7"/>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47" name="Line 8"/>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48" name="Line 9"/>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49" name="Line 10"/>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50" name="Line 11"/>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51" name="Line 12"/>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52" name="Text Box 13"/>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199753" name="Text Box 14"/>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199754" name="Text Box 15"/>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199755" name="Text Box 16"/>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1</a:t>
              </a:r>
            </a:p>
          </p:txBody>
        </p:sp>
        <p:sp>
          <p:nvSpPr>
            <p:cNvPr id="199756" name="Text Box 17"/>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9757" name="Text Box 18"/>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9758" name="Text Box 19"/>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9759" name="Text Box 20"/>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9760" name="Text Box 21"/>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9761" name="Text Box 22"/>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199762" name="Text Box 23"/>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grpSp>
      <p:grpSp>
        <p:nvGrpSpPr>
          <p:cNvPr id="548888" name="Group 24"/>
          <p:cNvGrpSpPr>
            <a:grpSpLocks/>
          </p:cNvGrpSpPr>
          <p:nvPr/>
        </p:nvGrpSpPr>
        <p:grpSpPr bwMode="auto">
          <a:xfrm>
            <a:off x="3552825" y="1743075"/>
            <a:ext cx="2262188" cy="2911475"/>
            <a:chOff x="3278" y="1010"/>
            <a:chExt cx="1425" cy="1834"/>
          </a:xfrm>
        </p:grpSpPr>
        <p:sp>
          <p:nvSpPr>
            <p:cNvPr id="199725" name="Line 25"/>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26" name="Line 26"/>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27" name="Line 27"/>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28" name="Line 28"/>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29" name="Line 29"/>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30" name="Line 30"/>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31" name="Line 31"/>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32" name="Line 32"/>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33" name="Text Box 33"/>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199734" name="Text Box 34"/>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199735" name="Text Box 35"/>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199736" name="Text Box 36"/>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9737" name="Text Box 37"/>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9738" name="Text Box 38"/>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199739" name="Text Box 39"/>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9740" name="Text Box 40"/>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199741" name="Text Box 41"/>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9742" name="Text Box 42"/>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199743" name="Text Box 43"/>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grpSp>
      <p:grpSp>
        <p:nvGrpSpPr>
          <p:cNvPr id="548908" name="Group 44"/>
          <p:cNvGrpSpPr>
            <a:grpSpLocks/>
          </p:cNvGrpSpPr>
          <p:nvPr/>
        </p:nvGrpSpPr>
        <p:grpSpPr bwMode="auto">
          <a:xfrm>
            <a:off x="1063625" y="1717675"/>
            <a:ext cx="2262188" cy="2911475"/>
            <a:chOff x="3278" y="1010"/>
            <a:chExt cx="1425" cy="1834"/>
          </a:xfrm>
        </p:grpSpPr>
        <p:sp>
          <p:nvSpPr>
            <p:cNvPr id="199706" name="Line 45"/>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07" name="Line 46"/>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08" name="Line 47"/>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09" name="Line 48"/>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10" name="Line 49"/>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11" name="Line 50"/>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12" name="Line 51"/>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13" name="Line 52"/>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99714" name="Text Box 53"/>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199715" name="Text Box 54"/>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199716" name="Text Box 55"/>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199717" name="Text Box 56"/>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199718" name="Text Box 57"/>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9719" name="Text Box 58"/>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9720" name="Text Box 59"/>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9721" name="Text Box 60"/>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9722" name="Text Box 61"/>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199723" name="Text Box 62"/>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199724" name="Text Box 63"/>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grpSp>
      <p:sp>
        <p:nvSpPr>
          <p:cNvPr id="548928" name="Text Box 64"/>
          <p:cNvSpPr txBox="1">
            <a:spLocks noChangeArrowheads="1"/>
          </p:cNvSpPr>
          <p:nvPr/>
        </p:nvSpPr>
        <p:spPr bwMode="auto">
          <a:xfrm>
            <a:off x="1092200" y="15097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chemeClr val="hlink"/>
                </a:solidFill>
              </a:rPr>
              <a:t>D</a:t>
            </a:r>
            <a:r>
              <a:rPr kumimoji="0" lang="en-US" altLang="tr-TR" sz="2400" b="1" baseline="-25000">
                <a:solidFill>
                  <a:schemeClr val="hlink"/>
                </a:solidFill>
              </a:rPr>
              <a:t>1</a:t>
            </a:r>
          </a:p>
        </p:txBody>
      </p:sp>
      <p:sp>
        <p:nvSpPr>
          <p:cNvPr id="548929" name="Text Box 65"/>
          <p:cNvSpPr txBox="1">
            <a:spLocks noChangeArrowheads="1"/>
          </p:cNvSpPr>
          <p:nvPr/>
        </p:nvSpPr>
        <p:spPr bwMode="auto">
          <a:xfrm>
            <a:off x="3695700" y="15224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t>D</a:t>
            </a:r>
            <a:r>
              <a:rPr kumimoji="0" lang="en-US" altLang="tr-TR" sz="2400" b="1" baseline="-25000"/>
              <a:t>2</a:t>
            </a:r>
          </a:p>
        </p:txBody>
      </p:sp>
      <p:sp>
        <p:nvSpPr>
          <p:cNvPr id="548930" name="Text Box 66"/>
          <p:cNvSpPr txBox="1">
            <a:spLocks noChangeArrowheads="1"/>
          </p:cNvSpPr>
          <p:nvPr/>
        </p:nvSpPr>
        <p:spPr bwMode="auto">
          <a:xfrm>
            <a:off x="6210300" y="15478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rgbClr val="0000FF"/>
                </a:solidFill>
              </a:rPr>
              <a:t>Z</a:t>
            </a:r>
            <a:endParaRPr kumimoji="0" lang="en-US" altLang="tr-TR" sz="2400" b="1" baseline="-25000">
              <a:solidFill>
                <a:srgbClr val="0000FF"/>
              </a:solidFill>
            </a:endParaRPr>
          </a:p>
        </p:txBody>
      </p:sp>
      <p:sp>
        <p:nvSpPr>
          <p:cNvPr id="548931" name="AutoShape 67"/>
          <p:cNvSpPr>
            <a:spLocks noChangeArrowheads="1"/>
          </p:cNvSpPr>
          <p:nvPr/>
        </p:nvSpPr>
        <p:spPr bwMode="auto">
          <a:xfrm>
            <a:off x="1676400" y="4064000"/>
            <a:ext cx="952500" cy="4826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548932" name="AutoShape 68"/>
          <p:cNvSpPr>
            <a:spLocks noChangeArrowheads="1"/>
          </p:cNvSpPr>
          <p:nvPr/>
        </p:nvSpPr>
        <p:spPr bwMode="auto">
          <a:xfrm>
            <a:off x="2235200" y="2844800"/>
            <a:ext cx="406400" cy="4826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548933" name="AutoShape 69"/>
          <p:cNvSpPr>
            <a:spLocks noChangeArrowheads="1"/>
          </p:cNvSpPr>
          <p:nvPr/>
        </p:nvSpPr>
        <p:spPr bwMode="auto">
          <a:xfrm>
            <a:off x="4724400" y="2260600"/>
            <a:ext cx="406400" cy="4826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548934" name="AutoShape 70"/>
          <p:cNvSpPr>
            <a:spLocks noChangeArrowheads="1"/>
          </p:cNvSpPr>
          <p:nvPr/>
        </p:nvSpPr>
        <p:spPr bwMode="auto">
          <a:xfrm>
            <a:off x="4178300" y="4089400"/>
            <a:ext cx="406400" cy="4826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548935" name="AutoShape 71"/>
          <p:cNvSpPr>
            <a:spLocks noChangeArrowheads="1"/>
          </p:cNvSpPr>
          <p:nvPr/>
        </p:nvSpPr>
        <p:spPr bwMode="auto">
          <a:xfrm>
            <a:off x="4724400" y="3479800"/>
            <a:ext cx="406400" cy="4826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548936" name="AutoShape 72"/>
          <p:cNvSpPr>
            <a:spLocks noChangeArrowheads="1"/>
          </p:cNvSpPr>
          <p:nvPr/>
        </p:nvSpPr>
        <p:spPr bwMode="auto">
          <a:xfrm>
            <a:off x="7150100" y="4064000"/>
            <a:ext cx="406400" cy="4826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548937" name="Group 73"/>
          <p:cNvGrpSpPr>
            <a:grpSpLocks/>
          </p:cNvGrpSpPr>
          <p:nvPr/>
        </p:nvGrpSpPr>
        <p:grpSpPr bwMode="auto">
          <a:xfrm>
            <a:off x="2362200" y="4991100"/>
            <a:ext cx="1409700" cy="12700"/>
            <a:chOff x="1488" y="3144"/>
            <a:chExt cx="888" cy="8"/>
          </a:xfrm>
        </p:grpSpPr>
        <p:sp>
          <p:nvSpPr>
            <p:cNvPr id="199704" name="Line 74"/>
            <p:cNvSpPr>
              <a:spLocks noChangeShapeType="1"/>
            </p:cNvSpPr>
            <p:nvPr/>
          </p:nvSpPr>
          <p:spPr bwMode="auto">
            <a:xfrm>
              <a:off x="1488" y="3144"/>
              <a:ext cx="15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99705" name="Line 75"/>
            <p:cNvSpPr>
              <a:spLocks noChangeShapeType="1"/>
            </p:cNvSpPr>
            <p:nvPr/>
          </p:nvSpPr>
          <p:spPr bwMode="auto">
            <a:xfrm>
              <a:off x="2224" y="3152"/>
              <a:ext cx="15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548940" name="Line 76"/>
          <p:cNvSpPr>
            <a:spLocks noChangeShapeType="1"/>
          </p:cNvSpPr>
          <p:nvPr/>
        </p:nvSpPr>
        <p:spPr bwMode="auto">
          <a:xfrm>
            <a:off x="2705100" y="5956300"/>
            <a:ext cx="2413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nvGrpSpPr>
          <p:cNvPr id="548941" name="Group 77"/>
          <p:cNvGrpSpPr>
            <a:grpSpLocks/>
          </p:cNvGrpSpPr>
          <p:nvPr/>
        </p:nvGrpSpPr>
        <p:grpSpPr bwMode="auto">
          <a:xfrm>
            <a:off x="1968500" y="5486400"/>
            <a:ext cx="2552700" cy="12700"/>
            <a:chOff x="1240" y="3456"/>
            <a:chExt cx="1608" cy="8"/>
          </a:xfrm>
        </p:grpSpPr>
        <p:sp>
          <p:nvSpPr>
            <p:cNvPr id="199700" name="Line 78"/>
            <p:cNvSpPr>
              <a:spLocks noChangeShapeType="1"/>
            </p:cNvSpPr>
            <p:nvPr/>
          </p:nvSpPr>
          <p:spPr bwMode="auto">
            <a:xfrm>
              <a:off x="2424" y="3464"/>
              <a:ext cx="15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99701" name="Line 79"/>
            <p:cNvSpPr>
              <a:spLocks noChangeShapeType="1"/>
            </p:cNvSpPr>
            <p:nvPr/>
          </p:nvSpPr>
          <p:spPr bwMode="auto">
            <a:xfrm>
              <a:off x="2696" y="3464"/>
              <a:ext cx="15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99702" name="Line 80"/>
            <p:cNvSpPr>
              <a:spLocks noChangeShapeType="1"/>
            </p:cNvSpPr>
            <p:nvPr/>
          </p:nvSpPr>
          <p:spPr bwMode="auto">
            <a:xfrm>
              <a:off x="1240" y="3464"/>
              <a:ext cx="15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99703" name="Line 81"/>
            <p:cNvSpPr>
              <a:spLocks noChangeShapeType="1"/>
            </p:cNvSpPr>
            <p:nvPr/>
          </p:nvSpPr>
          <p:spPr bwMode="auto">
            <a:xfrm>
              <a:off x="1704" y="3456"/>
              <a:ext cx="15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8867">
                                            <p:txEl>
                                              <p:pRg st="0" end="0"/>
                                            </p:txEl>
                                          </p:spTgt>
                                        </p:tgtEl>
                                        <p:attrNameLst>
                                          <p:attrName>style.visibility</p:attrName>
                                        </p:attrNameLst>
                                      </p:cBhvr>
                                      <p:to>
                                        <p:strVal val="visible"/>
                                      </p:to>
                                    </p:set>
                                    <p:animEffect transition="in" filter="dissolve">
                                      <p:cBhvr>
                                        <p:cTn id="7" dur="500"/>
                                        <p:tgtEl>
                                          <p:spTgt spid="54886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48868"/>
                                        </p:tgtEl>
                                        <p:attrNameLst>
                                          <p:attrName>style.visibility</p:attrName>
                                        </p:attrNameLst>
                                      </p:cBhvr>
                                      <p:to>
                                        <p:strVal val="visible"/>
                                      </p:to>
                                    </p:set>
                                    <p:animEffect transition="in" filter="dissolve">
                                      <p:cBhvr>
                                        <p:cTn id="12" dur="500"/>
                                        <p:tgtEl>
                                          <p:spTgt spid="548868"/>
                                        </p:tgtEl>
                                      </p:cBhvr>
                                    </p:animEffect>
                                  </p:childTnLst>
                                </p:cTn>
                              </p:par>
                              <p:par>
                                <p:cTn id="13" presetID="9" presetClass="entr" presetSubtype="0" fill="hold" nodeType="withEffect">
                                  <p:stCondLst>
                                    <p:cond delay="0"/>
                                  </p:stCondLst>
                                  <p:childTnLst>
                                    <p:set>
                                      <p:cBhvr>
                                        <p:cTn id="14" dur="1" fill="hold">
                                          <p:stCondLst>
                                            <p:cond delay="0"/>
                                          </p:stCondLst>
                                        </p:cTn>
                                        <p:tgtEl>
                                          <p:spTgt spid="548888"/>
                                        </p:tgtEl>
                                        <p:attrNameLst>
                                          <p:attrName>style.visibility</p:attrName>
                                        </p:attrNameLst>
                                      </p:cBhvr>
                                      <p:to>
                                        <p:strVal val="visible"/>
                                      </p:to>
                                    </p:set>
                                    <p:animEffect transition="in" filter="dissolve">
                                      <p:cBhvr>
                                        <p:cTn id="15" dur="500"/>
                                        <p:tgtEl>
                                          <p:spTgt spid="548888"/>
                                        </p:tgtEl>
                                      </p:cBhvr>
                                    </p:animEffect>
                                  </p:childTnLst>
                                </p:cTn>
                              </p:par>
                              <p:par>
                                <p:cTn id="16" presetID="9" presetClass="entr" presetSubtype="0" fill="hold" nodeType="withEffect">
                                  <p:stCondLst>
                                    <p:cond delay="0"/>
                                  </p:stCondLst>
                                  <p:childTnLst>
                                    <p:set>
                                      <p:cBhvr>
                                        <p:cTn id="17" dur="1" fill="hold">
                                          <p:stCondLst>
                                            <p:cond delay="0"/>
                                          </p:stCondLst>
                                        </p:cTn>
                                        <p:tgtEl>
                                          <p:spTgt spid="548908"/>
                                        </p:tgtEl>
                                        <p:attrNameLst>
                                          <p:attrName>style.visibility</p:attrName>
                                        </p:attrNameLst>
                                      </p:cBhvr>
                                      <p:to>
                                        <p:strVal val="visible"/>
                                      </p:to>
                                    </p:set>
                                    <p:animEffect transition="in" filter="dissolve">
                                      <p:cBhvr>
                                        <p:cTn id="18" dur="500"/>
                                        <p:tgtEl>
                                          <p:spTgt spid="548908"/>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548928"/>
                                        </p:tgtEl>
                                        <p:attrNameLst>
                                          <p:attrName>style.visibility</p:attrName>
                                        </p:attrNameLst>
                                      </p:cBhvr>
                                      <p:to>
                                        <p:strVal val="visible"/>
                                      </p:to>
                                    </p:set>
                                    <p:animEffect transition="in" filter="dissolve">
                                      <p:cBhvr>
                                        <p:cTn id="21" dur="500"/>
                                        <p:tgtEl>
                                          <p:spTgt spid="548928"/>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548929"/>
                                        </p:tgtEl>
                                        <p:attrNameLst>
                                          <p:attrName>style.visibility</p:attrName>
                                        </p:attrNameLst>
                                      </p:cBhvr>
                                      <p:to>
                                        <p:strVal val="visible"/>
                                      </p:to>
                                    </p:set>
                                    <p:animEffect transition="in" filter="dissolve">
                                      <p:cBhvr>
                                        <p:cTn id="24" dur="500"/>
                                        <p:tgtEl>
                                          <p:spTgt spid="548929"/>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48930"/>
                                        </p:tgtEl>
                                        <p:attrNameLst>
                                          <p:attrName>style.visibility</p:attrName>
                                        </p:attrNameLst>
                                      </p:cBhvr>
                                      <p:to>
                                        <p:strVal val="visible"/>
                                      </p:to>
                                    </p:set>
                                    <p:animEffect transition="in" filter="dissolve">
                                      <p:cBhvr>
                                        <p:cTn id="27" dur="500"/>
                                        <p:tgtEl>
                                          <p:spTgt spid="548930"/>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48931"/>
                                        </p:tgtEl>
                                        <p:attrNameLst>
                                          <p:attrName>style.visibility</p:attrName>
                                        </p:attrNameLst>
                                      </p:cBhvr>
                                      <p:to>
                                        <p:strVal val="visible"/>
                                      </p:to>
                                    </p:set>
                                    <p:animEffect transition="in" filter="dissolve">
                                      <p:cBhvr>
                                        <p:cTn id="30" dur="500"/>
                                        <p:tgtEl>
                                          <p:spTgt spid="548931"/>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548932"/>
                                        </p:tgtEl>
                                        <p:attrNameLst>
                                          <p:attrName>style.visibility</p:attrName>
                                        </p:attrNameLst>
                                      </p:cBhvr>
                                      <p:to>
                                        <p:strVal val="visible"/>
                                      </p:to>
                                    </p:set>
                                    <p:animEffect transition="in" filter="dissolve">
                                      <p:cBhvr>
                                        <p:cTn id="33" dur="500"/>
                                        <p:tgtEl>
                                          <p:spTgt spid="548932"/>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548933"/>
                                        </p:tgtEl>
                                        <p:attrNameLst>
                                          <p:attrName>style.visibility</p:attrName>
                                        </p:attrNameLst>
                                      </p:cBhvr>
                                      <p:to>
                                        <p:strVal val="visible"/>
                                      </p:to>
                                    </p:set>
                                    <p:animEffect transition="in" filter="dissolve">
                                      <p:cBhvr>
                                        <p:cTn id="36" dur="500"/>
                                        <p:tgtEl>
                                          <p:spTgt spid="548933"/>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548934"/>
                                        </p:tgtEl>
                                        <p:attrNameLst>
                                          <p:attrName>style.visibility</p:attrName>
                                        </p:attrNameLst>
                                      </p:cBhvr>
                                      <p:to>
                                        <p:strVal val="visible"/>
                                      </p:to>
                                    </p:set>
                                    <p:animEffect transition="in" filter="dissolve">
                                      <p:cBhvr>
                                        <p:cTn id="39" dur="500"/>
                                        <p:tgtEl>
                                          <p:spTgt spid="548934"/>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548935"/>
                                        </p:tgtEl>
                                        <p:attrNameLst>
                                          <p:attrName>style.visibility</p:attrName>
                                        </p:attrNameLst>
                                      </p:cBhvr>
                                      <p:to>
                                        <p:strVal val="visible"/>
                                      </p:to>
                                    </p:set>
                                    <p:animEffect transition="in" filter="dissolve">
                                      <p:cBhvr>
                                        <p:cTn id="42" dur="500"/>
                                        <p:tgtEl>
                                          <p:spTgt spid="548935"/>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548936"/>
                                        </p:tgtEl>
                                        <p:attrNameLst>
                                          <p:attrName>style.visibility</p:attrName>
                                        </p:attrNameLst>
                                      </p:cBhvr>
                                      <p:to>
                                        <p:strVal val="visible"/>
                                      </p:to>
                                    </p:set>
                                    <p:animEffect transition="in" filter="dissolve">
                                      <p:cBhvr>
                                        <p:cTn id="45" dur="500"/>
                                        <p:tgtEl>
                                          <p:spTgt spid="54893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grpId="0" nodeType="clickEffect">
                                  <p:stCondLst>
                                    <p:cond delay="0"/>
                                  </p:stCondLst>
                                  <p:childTnLst>
                                    <p:set>
                                      <p:cBhvr>
                                        <p:cTn id="49" dur="1" fill="hold">
                                          <p:stCondLst>
                                            <p:cond delay="0"/>
                                          </p:stCondLst>
                                        </p:cTn>
                                        <p:tgtEl>
                                          <p:spTgt spid="548867">
                                            <p:txEl>
                                              <p:pRg st="7" end="7"/>
                                            </p:txEl>
                                          </p:spTgt>
                                        </p:tgtEl>
                                        <p:attrNameLst>
                                          <p:attrName>style.visibility</p:attrName>
                                        </p:attrNameLst>
                                      </p:cBhvr>
                                      <p:to>
                                        <p:strVal val="visible"/>
                                      </p:to>
                                    </p:set>
                                    <p:animEffect transition="in" filter="dissolve">
                                      <p:cBhvr>
                                        <p:cTn id="50" dur="500"/>
                                        <p:tgtEl>
                                          <p:spTgt spid="548867">
                                            <p:txEl>
                                              <p:pRg st="7" end="7"/>
                                            </p:txEl>
                                          </p:spTgt>
                                        </p:tgtEl>
                                      </p:cBhvr>
                                    </p:animEffect>
                                  </p:childTnLst>
                                </p:cTn>
                              </p:par>
                              <p:par>
                                <p:cTn id="51" presetID="9" presetClass="entr" presetSubtype="0" fill="hold" nodeType="withEffect">
                                  <p:stCondLst>
                                    <p:cond delay="0"/>
                                  </p:stCondLst>
                                  <p:childTnLst>
                                    <p:set>
                                      <p:cBhvr>
                                        <p:cTn id="52" dur="1" fill="hold">
                                          <p:stCondLst>
                                            <p:cond delay="0"/>
                                          </p:stCondLst>
                                        </p:cTn>
                                        <p:tgtEl>
                                          <p:spTgt spid="548937"/>
                                        </p:tgtEl>
                                        <p:attrNameLst>
                                          <p:attrName>style.visibility</p:attrName>
                                        </p:attrNameLst>
                                      </p:cBhvr>
                                      <p:to>
                                        <p:strVal val="visible"/>
                                      </p:to>
                                    </p:set>
                                    <p:animEffect transition="in" filter="dissolve">
                                      <p:cBhvr>
                                        <p:cTn id="53" dur="500"/>
                                        <p:tgtEl>
                                          <p:spTgt spid="548937"/>
                                        </p:tgtEl>
                                      </p:cBhvr>
                                    </p:animEffect>
                                  </p:childTnLst>
                                </p:cTn>
                              </p:par>
                              <p:par>
                                <p:cTn id="54" presetID="9" presetClass="entr" presetSubtype="0" fill="hold" nodeType="withEffect">
                                  <p:stCondLst>
                                    <p:cond delay="0"/>
                                  </p:stCondLst>
                                  <p:childTnLst>
                                    <p:set>
                                      <p:cBhvr>
                                        <p:cTn id="55" dur="1" fill="hold">
                                          <p:stCondLst>
                                            <p:cond delay="0"/>
                                          </p:stCondLst>
                                        </p:cTn>
                                        <p:tgtEl>
                                          <p:spTgt spid="548941"/>
                                        </p:tgtEl>
                                        <p:attrNameLst>
                                          <p:attrName>style.visibility</p:attrName>
                                        </p:attrNameLst>
                                      </p:cBhvr>
                                      <p:to>
                                        <p:strVal val="visible"/>
                                      </p:to>
                                    </p:set>
                                    <p:animEffect transition="in" filter="dissolve">
                                      <p:cBhvr>
                                        <p:cTn id="56" dur="500"/>
                                        <p:tgtEl>
                                          <p:spTgt spid="548941"/>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548940"/>
                                        </p:tgtEl>
                                        <p:attrNameLst>
                                          <p:attrName>style.visibility</p:attrName>
                                        </p:attrNameLst>
                                      </p:cBhvr>
                                      <p:to>
                                        <p:strVal val="visible"/>
                                      </p:to>
                                    </p:set>
                                    <p:animEffect transition="in" filter="dissolve">
                                      <p:cBhvr>
                                        <p:cTn id="59" dur="500"/>
                                        <p:tgtEl>
                                          <p:spTgt spid="548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867" grpId="0" build="p"/>
      <p:bldP spid="548928" grpId="0"/>
      <p:bldP spid="548929" grpId="0"/>
      <p:bldP spid="548930" grpId="0"/>
      <p:bldP spid="548931" grpId="0" animBg="1"/>
      <p:bldP spid="548932" grpId="0" animBg="1"/>
      <p:bldP spid="548933" grpId="0" animBg="1"/>
      <p:bldP spid="548934" grpId="0" animBg="1"/>
      <p:bldP spid="548935" grpId="0" animBg="1"/>
      <p:bldP spid="548936" grpId="0" animBg="1"/>
      <p:bldP spid="548940"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7D30B73-F5B2-4AD5-8AFD-C2FD81ACB5B3}" type="slidenum">
              <a:rPr kumimoji="0" lang="en-US" altLang="tr-TR" sz="1200" smtClean="0"/>
              <a:pPr>
                <a:spcBef>
                  <a:spcPct val="50000"/>
                </a:spcBef>
                <a:buFontTx/>
                <a:buNone/>
              </a:pPr>
              <a:t>161</a:t>
            </a:fld>
            <a:endParaRPr kumimoji="0" lang="en-US" altLang="tr-TR" sz="1200" smtClean="0"/>
          </a:p>
        </p:txBody>
      </p:sp>
      <p:sp>
        <p:nvSpPr>
          <p:cNvPr id="200707" name="Rectangle 2"/>
          <p:cNvSpPr>
            <a:spLocks noGrp="1" noChangeArrowheads="1"/>
          </p:cNvSpPr>
          <p:nvPr>
            <p:ph type="title"/>
          </p:nvPr>
        </p:nvSpPr>
        <p:spPr>
          <a:xfrm>
            <a:off x="677863" y="0"/>
            <a:ext cx="7772400" cy="728663"/>
          </a:xfrm>
        </p:spPr>
        <p:txBody>
          <a:bodyPr/>
          <a:lstStyle/>
          <a:p>
            <a:r>
              <a:rPr lang="en-US" altLang="tr-TR" sz="2800" smtClean="0"/>
              <a:t>Find Flip-Flop Input and Output Equations: </a:t>
            </a:r>
            <a:r>
              <a:rPr lang="tr-TR" altLang="tr-TR" sz="2800" smtClean="0"/>
              <a:t/>
            </a:r>
            <a:br>
              <a:rPr lang="tr-TR" altLang="tr-TR" sz="2800" smtClean="0"/>
            </a:br>
            <a:r>
              <a:rPr lang="en-US" altLang="tr-TR" sz="2800" smtClean="0"/>
              <a:t>Example 2 - Assignment 2</a:t>
            </a:r>
          </a:p>
        </p:txBody>
      </p:sp>
      <p:grpSp>
        <p:nvGrpSpPr>
          <p:cNvPr id="549891" name="Group 3"/>
          <p:cNvGrpSpPr>
            <a:grpSpLocks/>
          </p:cNvGrpSpPr>
          <p:nvPr/>
        </p:nvGrpSpPr>
        <p:grpSpPr bwMode="auto">
          <a:xfrm>
            <a:off x="5978525" y="2898775"/>
            <a:ext cx="2262188" cy="2911475"/>
            <a:chOff x="3278" y="1010"/>
            <a:chExt cx="1425" cy="1834"/>
          </a:xfrm>
        </p:grpSpPr>
        <p:sp>
          <p:nvSpPr>
            <p:cNvPr id="200753" name="Line 4"/>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54" name="Line 5"/>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55" name="Line 6"/>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56" name="Line 7"/>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57" name="Line 8"/>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58" name="Line 9"/>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59" name="Line 10"/>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60" name="Line 11"/>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61" name="Text Box 12"/>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200762" name="Text Box 13"/>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200763" name="Text Box 14"/>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200764" name="Text Box 15"/>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1</a:t>
              </a:r>
            </a:p>
          </p:txBody>
        </p:sp>
        <p:sp>
          <p:nvSpPr>
            <p:cNvPr id="200765" name="Text Box 16"/>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0766" name="Text Box 17"/>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0767" name="Text Box 18"/>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0768" name="Text Box 19"/>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0769" name="Text Box 20"/>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0770" name="Text Box 21"/>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0771" name="Text Box 22"/>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grpSp>
      <p:grpSp>
        <p:nvGrpSpPr>
          <p:cNvPr id="549911" name="Group 23"/>
          <p:cNvGrpSpPr>
            <a:grpSpLocks/>
          </p:cNvGrpSpPr>
          <p:nvPr/>
        </p:nvGrpSpPr>
        <p:grpSpPr bwMode="auto">
          <a:xfrm>
            <a:off x="3552825" y="2987675"/>
            <a:ext cx="2262188" cy="2911475"/>
            <a:chOff x="3278" y="1010"/>
            <a:chExt cx="1425" cy="1834"/>
          </a:xfrm>
        </p:grpSpPr>
        <p:sp>
          <p:nvSpPr>
            <p:cNvPr id="200734" name="Line 24"/>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35" name="Line 25"/>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36" name="Line 26"/>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37" name="Line 27"/>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38" name="Line 28"/>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39" name="Line 29"/>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40" name="Line 30"/>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41" name="Line 31"/>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42" name="Text Box 32"/>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200743" name="Text Box 33"/>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200744" name="Text Box 34"/>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200745" name="Text Box 35"/>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200746" name="Text Box 36"/>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200747" name="Text Box 37"/>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200748" name="Text Box 38"/>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200749" name="Text Box 39"/>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200750" name="Text Box 40"/>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200751" name="Text Box 41"/>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200752" name="Text Box 42"/>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grpSp>
      <p:grpSp>
        <p:nvGrpSpPr>
          <p:cNvPr id="549931" name="Group 43"/>
          <p:cNvGrpSpPr>
            <a:grpSpLocks/>
          </p:cNvGrpSpPr>
          <p:nvPr/>
        </p:nvGrpSpPr>
        <p:grpSpPr bwMode="auto">
          <a:xfrm>
            <a:off x="1063625" y="2898775"/>
            <a:ext cx="2262188" cy="2911475"/>
            <a:chOff x="3278" y="1010"/>
            <a:chExt cx="1425" cy="1834"/>
          </a:xfrm>
        </p:grpSpPr>
        <p:sp>
          <p:nvSpPr>
            <p:cNvPr id="200715" name="Line 44"/>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16" name="Line 45"/>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17" name="Line 46"/>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18" name="Line 47"/>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19" name="Line 48"/>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20" name="Line 49"/>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21" name="Line 50"/>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22" name="Line 51"/>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0723" name="Text Box 52"/>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200724" name="Text Box 53"/>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200725" name="Text Box 54"/>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200726" name="Text Box 55"/>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200727" name="Text Box 56"/>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200728" name="Text Box 57"/>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200729" name="Text Box 58"/>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200730" name="Text Box 59"/>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200731" name="Text Box 60"/>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200732" name="Text Box 61"/>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200733" name="Text Box 62"/>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grpSp>
      <p:sp>
        <p:nvSpPr>
          <p:cNvPr id="549951" name="Rectangle 63"/>
          <p:cNvSpPr>
            <a:spLocks noGrp="1" noChangeArrowheads="1"/>
          </p:cNvSpPr>
          <p:nvPr>
            <p:ph type="body" idx="1"/>
          </p:nvPr>
        </p:nvSpPr>
        <p:spPr>
          <a:xfrm>
            <a:off x="585788" y="1089025"/>
            <a:ext cx="7785100" cy="4638675"/>
          </a:xfrm>
        </p:spPr>
        <p:txBody>
          <a:bodyPr/>
          <a:lstStyle/>
          <a:p>
            <a:pPr marL="288925" indent="-288925"/>
            <a:r>
              <a:rPr lang="en-US" altLang="tr-TR" sz="2800" smtClean="0"/>
              <a:t>Assume D flip-flops</a:t>
            </a:r>
          </a:p>
          <a:p>
            <a:pPr marL="288925" indent="-288925"/>
            <a:r>
              <a:rPr lang="en-US" altLang="tr-TR" sz="2800" smtClean="0"/>
              <a:t>Obtain K-maps for D</a:t>
            </a:r>
            <a:r>
              <a:rPr lang="en-US" altLang="tr-TR" sz="2800" baseline="-25000" smtClean="0"/>
              <a:t>1</a:t>
            </a:r>
            <a:r>
              <a:rPr lang="en-US" altLang="tr-TR" sz="2800" smtClean="0"/>
              <a:t>, D</a:t>
            </a:r>
            <a:r>
              <a:rPr lang="en-US" altLang="tr-TR" sz="2800" baseline="-25000" smtClean="0"/>
              <a:t>2</a:t>
            </a:r>
            <a:r>
              <a:rPr lang="en-US" altLang="tr-TR" sz="2800" smtClean="0"/>
              <a:t>, and Z:</a:t>
            </a:r>
          </a:p>
        </p:txBody>
      </p:sp>
      <p:sp>
        <p:nvSpPr>
          <p:cNvPr id="549952" name="Text Box 64"/>
          <p:cNvSpPr txBox="1">
            <a:spLocks noChangeArrowheads="1"/>
          </p:cNvSpPr>
          <p:nvPr/>
        </p:nvSpPr>
        <p:spPr bwMode="auto">
          <a:xfrm>
            <a:off x="1092200" y="26908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chemeClr val="hlink"/>
                </a:solidFill>
              </a:rPr>
              <a:t>D</a:t>
            </a:r>
            <a:r>
              <a:rPr kumimoji="0" lang="en-US" altLang="tr-TR" sz="2400" b="1" baseline="-25000">
                <a:solidFill>
                  <a:schemeClr val="hlink"/>
                </a:solidFill>
              </a:rPr>
              <a:t>1</a:t>
            </a:r>
          </a:p>
        </p:txBody>
      </p:sp>
      <p:sp>
        <p:nvSpPr>
          <p:cNvPr id="549953" name="Text Box 65"/>
          <p:cNvSpPr txBox="1">
            <a:spLocks noChangeArrowheads="1"/>
          </p:cNvSpPr>
          <p:nvPr/>
        </p:nvSpPr>
        <p:spPr bwMode="auto">
          <a:xfrm>
            <a:off x="3695700" y="27670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t>D</a:t>
            </a:r>
            <a:r>
              <a:rPr kumimoji="0" lang="en-US" altLang="tr-TR" sz="2400" b="1" baseline="-25000"/>
              <a:t>2</a:t>
            </a:r>
          </a:p>
        </p:txBody>
      </p:sp>
      <p:sp>
        <p:nvSpPr>
          <p:cNvPr id="549954" name="Text Box 66"/>
          <p:cNvSpPr txBox="1">
            <a:spLocks noChangeArrowheads="1"/>
          </p:cNvSpPr>
          <p:nvPr/>
        </p:nvSpPr>
        <p:spPr bwMode="auto">
          <a:xfrm>
            <a:off x="6210300" y="27289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rgbClr val="0000FF"/>
                </a:solidFill>
              </a:rPr>
              <a:t>Z</a:t>
            </a:r>
            <a:endParaRPr kumimoji="0" lang="en-US" altLang="tr-TR" sz="2400" b="1" baseline="-25000">
              <a:solidFill>
                <a:srgbClr val="0000FF"/>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9951">
                                            <p:txEl>
                                              <p:pRg st="0" end="0"/>
                                            </p:txEl>
                                          </p:spTgt>
                                        </p:tgtEl>
                                        <p:attrNameLst>
                                          <p:attrName>style.visibility</p:attrName>
                                        </p:attrNameLst>
                                      </p:cBhvr>
                                      <p:to>
                                        <p:strVal val="visible"/>
                                      </p:to>
                                    </p:set>
                                    <p:animEffect transition="in" filter="dissolve">
                                      <p:cBhvr>
                                        <p:cTn id="7" dur="500"/>
                                        <p:tgtEl>
                                          <p:spTgt spid="5499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49951">
                                            <p:txEl>
                                              <p:pRg st="1" end="1"/>
                                            </p:txEl>
                                          </p:spTgt>
                                        </p:tgtEl>
                                        <p:attrNameLst>
                                          <p:attrName>style.visibility</p:attrName>
                                        </p:attrNameLst>
                                      </p:cBhvr>
                                      <p:to>
                                        <p:strVal val="visible"/>
                                      </p:to>
                                    </p:set>
                                    <p:animEffect transition="in" filter="dissolve">
                                      <p:cBhvr>
                                        <p:cTn id="12" dur="500"/>
                                        <p:tgtEl>
                                          <p:spTgt spid="5499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49891"/>
                                        </p:tgtEl>
                                        <p:attrNameLst>
                                          <p:attrName>style.visibility</p:attrName>
                                        </p:attrNameLst>
                                      </p:cBhvr>
                                      <p:to>
                                        <p:strVal val="visible"/>
                                      </p:to>
                                    </p:set>
                                    <p:animEffect transition="in" filter="dissolve">
                                      <p:cBhvr>
                                        <p:cTn id="17" dur="500"/>
                                        <p:tgtEl>
                                          <p:spTgt spid="549891"/>
                                        </p:tgtEl>
                                      </p:cBhvr>
                                    </p:animEffect>
                                  </p:childTnLst>
                                </p:cTn>
                              </p:par>
                              <p:par>
                                <p:cTn id="18" presetID="9" presetClass="entr" presetSubtype="0" fill="hold" nodeType="withEffect">
                                  <p:stCondLst>
                                    <p:cond delay="0"/>
                                  </p:stCondLst>
                                  <p:childTnLst>
                                    <p:set>
                                      <p:cBhvr>
                                        <p:cTn id="19" dur="1" fill="hold">
                                          <p:stCondLst>
                                            <p:cond delay="0"/>
                                          </p:stCondLst>
                                        </p:cTn>
                                        <p:tgtEl>
                                          <p:spTgt spid="549911"/>
                                        </p:tgtEl>
                                        <p:attrNameLst>
                                          <p:attrName>style.visibility</p:attrName>
                                        </p:attrNameLst>
                                      </p:cBhvr>
                                      <p:to>
                                        <p:strVal val="visible"/>
                                      </p:to>
                                    </p:set>
                                    <p:animEffect transition="in" filter="dissolve">
                                      <p:cBhvr>
                                        <p:cTn id="20" dur="500"/>
                                        <p:tgtEl>
                                          <p:spTgt spid="549911"/>
                                        </p:tgtEl>
                                      </p:cBhvr>
                                    </p:animEffect>
                                  </p:childTnLst>
                                </p:cTn>
                              </p:par>
                              <p:par>
                                <p:cTn id="21" presetID="9" presetClass="entr" presetSubtype="0" fill="hold" nodeType="withEffect">
                                  <p:stCondLst>
                                    <p:cond delay="0"/>
                                  </p:stCondLst>
                                  <p:childTnLst>
                                    <p:set>
                                      <p:cBhvr>
                                        <p:cTn id="22" dur="1" fill="hold">
                                          <p:stCondLst>
                                            <p:cond delay="0"/>
                                          </p:stCondLst>
                                        </p:cTn>
                                        <p:tgtEl>
                                          <p:spTgt spid="549931"/>
                                        </p:tgtEl>
                                        <p:attrNameLst>
                                          <p:attrName>style.visibility</p:attrName>
                                        </p:attrNameLst>
                                      </p:cBhvr>
                                      <p:to>
                                        <p:strVal val="visible"/>
                                      </p:to>
                                    </p:set>
                                    <p:animEffect transition="in" filter="dissolve">
                                      <p:cBhvr>
                                        <p:cTn id="23" dur="500"/>
                                        <p:tgtEl>
                                          <p:spTgt spid="549931"/>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49952"/>
                                        </p:tgtEl>
                                        <p:attrNameLst>
                                          <p:attrName>style.visibility</p:attrName>
                                        </p:attrNameLst>
                                      </p:cBhvr>
                                      <p:to>
                                        <p:strVal val="visible"/>
                                      </p:to>
                                    </p:set>
                                    <p:animEffect transition="in" filter="dissolve">
                                      <p:cBhvr>
                                        <p:cTn id="26" dur="500"/>
                                        <p:tgtEl>
                                          <p:spTgt spid="549952"/>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49953"/>
                                        </p:tgtEl>
                                        <p:attrNameLst>
                                          <p:attrName>style.visibility</p:attrName>
                                        </p:attrNameLst>
                                      </p:cBhvr>
                                      <p:to>
                                        <p:strVal val="visible"/>
                                      </p:to>
                                    </p:set>
                                    <p:animEffect transition="in" filter="dissolve">
                                      <p:cBhvr>
                                        <p:cTn id="29" dur="500"/>
                                        <p:tgtEl>
                                          <p:spTgt spid="549953"/>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49954"/>
                                        </p:tgtEl>
                                        <p:attrNameLst>
                                          <p:attrName>style.visibility</p:attrName>
                                        </p:attrNameLst>
                                      </p:cBhvr>
                                      <p:to>
                                        <p:strVal val="visible"/>
                                      </p:to>
                                    </p:set>
                                    <p:animEffect transition="in" filter="dissolve">
                                      <p:cBhvr>
                                        <p:cTn id="32" dur="500"/>
                                        <p:tgtEl>
                                          <p:spTgt spid="5499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951" grpId="0" build="p"/>
      <p:bldP spid="549952" grpId="0"/>
      <p:bldP spid="549953" grpId="0"/>
      <p:bldP spid="549954"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D9A9DD5-B07E-4073-81B3-746138411F42}" type="slidenum">
              <a:rPr kumimoji="0" lang="en-US" altLang="tr-TR" sz="1200" smtClean="0"/>
              <a:pPr>
                <a:spcBef>
                  <a:spcPct val="50000"/>
                </a:spcBef>
                <a:buFontTx/>
                <a:buNone/>
              </a:pPr>
              <a:t>162</a:t>
            </a:fld>
            <a:endParaRPr kumimoji="0" lang="en-US" altLang="tr-TR" sz="1200" smtClean="0"/>
          </a:p>
        </p:txBody>
      </p:sp>
      <p:sp>
        <p:nvSpPr>
          <p:cNvPr id="201731" name="Rectangle 2"/>
          <p:cNvSpPr>
            <a:spLocks noGrp="1" noChangeArrowheads="1"/>
          </p:cNvSpPr>
          <p:nvPr>
            <p:ph type="title"/>
          </p:nvPr>
        </p:nvSpPr>
        <p:spPr>
          <a:xfrm>
            <a:off x="0" y="0"/>
            <a:ext cx="9144000" cy="754063"/>
          </a:xfrm>
        </p:spPr>
        <p:txBody>
          <a:bodyPr/>
          <a:lstStyle/>
          <a:p>
            <a:r>
              <a:rPr lang="en-US" altLang="tr-TR" sz="3600" smtClean="0"/>
              <a:t>Optimization: Example 2: Assignment 2</a:t>
            </a:r>
          </a:p>
        </p:txBody>
      </p:sp>
      <p:sp>
        <p:nvSpPr>
          <p:cNvPr id="550915" name="Rectangle 3"/>
          <p:cNvSpPr>
            <a:spLocks noGrp="1" noChangeArrowheads="1"/>
          </p:cNvSpPr>
          <p:nvPr>
            <p:ph type="body" idx="1"/>
          </p:nvPr>
        </p:nvSpPr>
        <p:spPr>
          <a:xfrm>
            <a:off x="719138" y="769938"/>
            <a:ext cx="8188325" cy="5027612"/>
          </a:xfrm>
          <a:noFill/>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lIns="91440" tIns="45720" rIns="91440" bIns="45720"/>
          <a:lstStyle/>
          <a:p>
            <a:pPr marL="288925" indent="-288925"/>
            <a:r>
              <a:rPr lang="en-US" altLang="tr-TR" smtClean="0"/>
              <a:t>Performing two-level optimization:</a:t>
            </a:r>
          </a:p>
          <a:p>
            <a:pPr marL="288925" indent="-288925"/>
            <a:endParaRPr lang="tr-TR" altLang="tr-TR" smtClean="0"/>
          </a:p>
          <a:p>
            <a:pPr marL="288925" indent="-288925"/>
            <a:endParaRPr lang="en-US" altLang="tr-TR" smtClean="0"/>
          </a:p>
          <a:p>
            <a:pPr marL="288925" indent="-288925"/>
            <a:endParaRPr lang="en-US" altLang="tr-TR" smtClean="0"/>
          </a:p>
          <a:p>
            <a:pPr marL="288925" indent="-288925"/>
            <a:endParaRPr lang="en-US" altLang="tr-TR" smtClean="0"/>
          </a:p>
          <a:p>
            <a:pPr marL="288925" indent="-288925"/>
            <a:endParaRPr lang="en-US" altLang="tr-TR" smtClean="0"/>
          </a:p>
          <a:p>
            <a:pPr marL="288925" indent="-288925"/>
            <a:endParaRPr lang="en-US" altLang="tr-TR" smtClean="0"/>
          </a:p>
          <a:p>
            <a:pPr marL="288925" indent="-288925">
              <a:buFontTx/>
              <a:buNone/>
            </a:pPr>
            <a:r>
              <a:rPr lang="en-US" altLang="tr-TR" smtClean="0"/>
              <a:t>	D</a:t>
            </a:r>
            <a:r>
              <a:rPr lang="en-US" altLang="tr-TR" baseline="-25000" smtClean="0"/>
              <a:t>1</a:t>
            </a:r>
            <a:r>
              <a:rPr lang="en-US" altLang="tr-TR" smtClean="0"/>
              <a:t> = Y</a:t>
            </a:r>
            <a:r>
              <a:rPr lang="en-US" altLang="tr-TR" baseline="-25000" smtClean="0"/>
              <a:t>1</a:t>
            </a:r>
            <a:r>
              <a:rPr lang="en-US" altLang="tr-TR" smtClean="0"/>
              <a:t>Y</a:t>
            </a:r>
            <a:r>
              <a:rPr lang="en-US" altLang="tr-TR" baseline="-25000" smtClean="0"/>
              <a:t>2</a:t>
            </a:r>
            <a:r>
              <a:rPr lang="en-US" altLang="tr-TR" smtClean="0"/>
              <a:t> + XY</a:t>
            </a:r>
            <a:r>
              <a:rPr lang="en-US" altLang="tr-TR" baseline="-25000" smtClean="0"/>
              <a:t>2                    </a:t>
            </a:r>
            <a:r>
              <a:rPr lang="en-US" altLang="tr-TR" smtClean="0"/>
              <a:t>Gate Input Cost = 9</a:t>
            </a:r>
            <a:br>
              <a:rPr lang="en-US" altLang="tr-TR" smtClean="0"/>
            </a:br>
            <a:r>
              <a:rPr lang="en-US" altLang="tr-TR" smtClean="0"/>
              <a:t>D</a:t>
            </a:r>
            <a:r>
              <a:rPr lang="en-US" altLang="tr-TR" baseline="-25000" smtClean="0"/>
              <a:t>2  </a:t>
            </a:r>
            <a:r>
              <a:rPr lang="en-US" altLang="tr-TR" smtClean="0"/>
              <a:t>= X           </a:t>
            </a:r>
            <a:r>
              <a:rPr lang="en-US" altLang="tr-TR" smtClean="0">
                <a:solidFill>
                  <a:schemeClr val="hlink"/>
                </a:solidFill>
              </a:rPr>
              <a:t>Select this state assignment for</a:t>
            </a:r>
            <a:r>
              <a:rPr lang="en-US" altLang="tr-TR" smtClean="0"/>
              <a:t> </a:t>
            </a:r>
            <a:br>
              <a:rPr lang="en-US" altLang="tr-TR" smtClean="0"/>
            </a:br>
            <a:r>
              <a:rPr lang="en-US" altLang="tr-TR" smtClean="0"/>
              <a:t>Z   = XY</a:t>
            </a:r>
            <a:r>
              <a:rPr lang="en-US" altLang="tr-TR" baseline="-25000" smtClean="0"/>
              <a:t>1</a:t>
            </a:r>
            <a:r>
              <a:rPr lang="en-US" altLang="tr-TR" smtClean="0"/>
              <a:t>Y</a:t>
            </a:r>
            <a:r>
              <a:rPr lang="en-US" altLang="tr-TR" baseline="-25000" smtClean="0"/>
              <a:t>2    </a:t>
            </a:r>
            <a:r>
              <a:rPr lang="en-US" altLang="tr-TR" smtClean="0">
                <a:solidFill>
                  <a:schemeClr val="hlink"/>
                </a:solidFill>
              </a:rPr>
              <a:t>completion of the design</a:t>
            </a:r>
            <a:r>
              <a:rPr lang="en-US" altLang="tr-TR" baseline="-25000" smtClean="0"/>
              <a:t>     </a:t>
            </a:r>
          </a:p>
        </p:txBody>
      </p:sp>
      <p:sp>
        <p:nvSpPr>
          <p:cNvPr id="550916" name="Line 4"/>
          <p:cNvSpPr>
            <a:spLocks noChangeShapeType="1"/>
          </p:cNvSpPr>
          <p:nvPr/>
        </p:nvSpPr>
        <p:spPr bwMode="auto">
          <a:xfrm>
            <a:off x="2730500" y="5880100"/>
            <a:ext cx="2413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nvGrpSpPr>
          <p:cNvPr id="550917" name="Group 5"/>
          <p:cNvGrpSpPr>
            <a:grpSpLocks/>
          </p:cNvGrpSpPr>
          <p:nvPr/>
        </p:nvGrpSpPr>
        <p:grpSpPr bwMode="auto">
          <a:xfrm>
            <a:off x="5978525" y="1666875"/>
            <a:ext cx="2262188" cy="2911475"/>
            <a:chOff x="3278" y="1010"/>
            <a:chExt cx="1425" cy="1834"/>
          </a:xfrm>
        </p:grpSpPr>
        <p:sp>
          <p:nvSpPr>
            <p:cNvPr id="201783" name="Line 6"/>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84" name="Line 7"/>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85" name="Line 8"/>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86" name="Line 9"/>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87" name="Line 10"/>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88" name="Line 11"/>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89" name="Line 12"/>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90" name="Line 13"/>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91" name="Text Box 14"/>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201792" name="Text Box 15"/>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201793" name="Text Box 16"/>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201794" name="Text Box 17"/>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1</a:t>
              </a:r>
            </a:p>
          </p:txBody>
        </p:sp>
        <p:sp>
          <p:nvSpPr>
            <p:cNvPr id="201795" name="Text Box 18"/>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1796" name="Text Box 19"/>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1797" name="Text Box 20"/>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1798" name="Text Box 21"/>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1799" name="Text Box 22"/>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1800" name="Text Box 23"/>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sp>
          <p:nvSpPr>
            <p:cNvPr id="201801" name="Text Box 24"/>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rgbClr val="0000FF"/>
                  </a:solidFill>
                </a:rPr>
                <a:t>0</a:t>
              </a:r>
            </a:p>
          </p:txBody>
        </p:sp>
      </p:grpSp>
      <p:grpSp>
        <p:nvGrpSpPr>
          <p:cNvPr id="550937" name="Group 25"/>
          <p:cNvGrpSpPr>
            <a:grpSpLocks/>
          </p:cNvGrpSpPr>
          <p:nvPr/>
        </p:nvGrpSpPr>
        <p:grpSpPr bwMode="auto">
          <a:xfrm>
            <a:off x="3552825" y="1755775"/>
            <a:ext cx="2262188" cy="2911475"/>
            <a:chOff x="3278" y="1010"/>
            <a:chExt cx="1425" cy="1834"/>
          </a:xfrm>
        </p:grpSpPr>
        <p:sp>
          <p:nvSpPr>
            <p:cNvPr id="201764" name="Line 26"/>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65" name="Line 27"/>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66" name="Line 28"/>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67" name="Line 29"/>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68" name="Line 30"/>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69" name="Line 31"/>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70" name="Line 32"/>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71" name="Line 33"/>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72" name="Text Box 34"/>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201773" name="Text Box 35"/>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201774" name="Text Box 36"/>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201775" name="Text Box 37"/>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201776" name="Text Box 38"/>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201777" name="Text Box 39"/>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201778" name="Text Box 40"/>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201779" name="Text Box 41"/>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201780" name="Text Box 42"/>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sp>
          <p:nvSpPr>
            <p:cNvPr id="201781" name="Text Box 43"/>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1</a:t>
              </a:r>
            </a:p>
          </p:txBody>
        </p:sp>
        <p:sp>
          <p:nvSpPr>
            <p:cNvPr id="201782" name="Text Box 44"/>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t>0</a:t>
              </a:r>
            </a:p>
          </p:txBody>
        </p:sp>
      </p:grpSp>
      <p:grpSp>
        <p:nvGrpSpPr>
          <p:cNvPr id="550957" name="Group 45"/>
          <p:cNvGrpSpPr>
            <a:grpSpLocks/>
          </p:cNvGrpSpPr>
          <p:nvPr/>
        </p:nvGrpSpPr>
        <p:grpSpPr bwMode="auto">
          <a:xfrm>
            <a:off x="1063625" y="1666875"/>
            <a:ext cx="2262188" cy="2911475"/>
            <a:chOff x="3278" y="1010"/>
            <a:chExt cx="1425" cy="1834"/>
          </a:xfrm>
        </p:grpSpPr>
        <p:sp>
          <p:nvSpPr>
            <p:cNvPr id="201745" name="Line 46"/>
            <p:cNvSpPr>
              <a:spLocks noChangeShapeType="1"/>
            </p:cNvSpPr>
            <p:nvPr/>
          </p:nvSpPr>
          <p:spPr bwMode="auto">
            <a:xfrm rot="-5400000">
              <a:off x="3811" y="1570"/>
              <a:ext cx="1" cy="9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46" name="Line 47"/>
            <p:cNvSpPr>
              <a:spLocks noChangeShapeType="1"/>
            </p:cNvSpPr>
            <p:nvPr/>
          </p:nvSpPr>
          <p:spPr bwMode="auto">
            <a:xfrm rot="-5400000" flipH="1" flipV="1">
              <a:off x="2868" y="2067"/>
              <a:ext cx="1553"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47" name="Line 48"/>
            <p:cNvSpPr>
              <a:spLocks noChangeShapeType="1"/>
            </p:cNvSpPr>
            <p:nvPr/>
          </p:nvSpPr>
          <p:spPr bwMode="auto">
            <a:xfrm rot="16200000" flipH="1">
              <a:off x="3980" y="961"/>
              <a:ext cx="1" cy="66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48" name="Line 49"/>
            <p:cNvSpPr>
              <a:spLocks noChangeShapeType="1"/>
            </p:cNvSpPr>
            <p:nvPr/>
          </p:nvSpPr>
          <p:spPr bwMode="auto">
            <a:xfrm rot="-5400000">
              <a:off x="4137" y="1191"/>
              <a:ext cx="1" cy="9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49" name="Line 50"/>
            <p:cNvSpPr>
              <a:spLocks noChangeShapeType="1"/>
            </p:cNvSpPr>
            <p:nvPr/>
          </p:nvSpPr>
          <p:spPr bwMode="auto">
            <a:xfrm rot="-5400000">
              <a:off x="4145" y="1947"/>
              <a:ext cx="1" cy="100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50" name="Line 51"/>
            <p:cNvSpPr>
              <a:spLocks noChangeShapeType="1"/>
            </p:cNvSpPr>
            <p:nvPr/>
          </p:nvSpPr>
          <p:spPr bwMode="auto">
            <a:xfrm rot="16200000" flipH="1">
              <a:off x="3975" y="2512"/>
              <a:ext cx="0" cy="6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51" name="Line 52"/>
            <p:cNvSpPr>
              <a:spLocks noChangeShapeType="1"/>
            </p:cNvSpPr>
            <p:nvPr/>
          </p:nvSpPr>
          <p:spPr bwMode="auto">
            <a:xfrm rot="-5400000" flipH="1" flipV="1">
              <a:off x="3070" y="1938"/>
              <a:ext cx="1807"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52" name="Line 53"/>
            <p:cNvSpPr>
              <a:spLocks noChangeShapeType="1"/>
            </p:cNvSpPr>
            <p:nvPr/>
          </p:nvSpPr>
          <p:spPr bwMode="auto">
            <a:xfrm rot="-5400000" flipH="1" flipV="1">
              <a:off x="3535" y="2068"/>
              <a:ext cx="1548" cy="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201753" name="Text Box 54"/>
            <p:cNvSpPr txBox="1">
              <a:spLocks noChangeArrowheads="1"/>
            </p:cNvSpPr>
            <p:nvPr/>
          </p:nvSpPr>
          <p:spPr bwMode="auto">
            <a:xfrm>
              <a:off x="4318" y="1876"/>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2</a:t>
              </a:r>
            </a:p>
          </p:txBody>
        </p:sp>
        <p:sp>
          <p:nvSpPr>
            <p:cNvPr id="201754" name="Text Box 55"/>
            <p:cNvSpPr txBox="1">
              <a:spLocks noChangeArrowheads="1"/>
            </p:cNvSpPr>
            <p:nvPr/>
          </p:nvSpPr>
          <p:spPr bwMode="auto">
            <a:xfrm>
              <a:off x="3278" y="2252"/>
              <a:ext cx="38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a:t>Y</a:t>
              </a:r>
              <a:r>
                <a:rPr kumimoji="0" lang="en-US" altLang="tr-TR" baseline="-25000"/>
                <a:t>1</a:t>
              </a:r>
            </a:p>
          </p:txBody>
        </p:sp>
        <p:sp>
          <p:nvSpPr>
            <p:cNvPr id="201755" name="Text Box 56"/>
            <p:cNvSpPr txBox="1">
              <a:spLocks noChangeArrowheads="1"/>
            </p:cNvSpPr>
            <p:nvPr/>
          </p:nvSpPr>
          <p:spPr bwMode="auto">
            <a:xfrm>
              <a:off x="4006" y="1010"/>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t>X</a:t>
              </a:r>
              <a:endParaRPr kumimoji="0" lang="en-US" altLang="tr-TR" sz="2800" baseline="-25000"/>
            </a:p>
          </p:txBody>
        </p:sp>
        <p:sp>
          <p:nvSpPr>
            <p:cNvPr id="201756" name="Text Box 57"/>
            <p:cNvSpPr txBox="1">
              <a:spLocks noChangeArrowheads="1"/>
            </p:cNvSpPr>
            <p:nvPr/>
          </p:nvSpPr>
          <p:spPr bwMode="auto">
            <a:xfrm>
              <a:off x="402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201757" name="Text Box 58"/>
            <p:cNvSpPr txBox="1">
              <a:spLocks noChangeArrowheads="1"/>
            </p:cNvSpPr>
            <p:nvPr/>
          </p:nvSpPr>
          <p:spPr bwMode="auto">
            <a:xfrm>
              <a:off x="3704" y="169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201758" name="Text Box 59"/>
            <p:cNvSpPr txBox="1">
              <a:spLocks noChangeArrowheads="1"/>
            </p:cNvSpPr>
            <p:nvPr/>
          </p:nvSpPr>
          <p:spPr bwMode="auto">
            <a:xfrm>
              <a:off x="4040" y="1312"/>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201759" name="Text Box 60"/>
            <p:cNvSpPr txBox="1">
              <a:spLocks noChangeArrowheads="1"/>
            </p:cNvSpPr>
            <p:nvPr/>
          </p:nvSpPr>
          <p:spPr bwMode="auto">
            <a:xfrm>
              <a:off x="3696" y="13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sp>
          <p:nvSpPr>
            <p:cNvPr id="201760" name="Text Box 61"/>
            <p:cNvSpPr txBox="1">
              <a:spLocks noChangeArrowheads="1"/>
            </p:cNvSpPr>
            <p:nvPr/>
          </p:nvSpPr>
          <p:spPr bwMode="auto">
            <a:xfrm>
              <a:off x="402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201761" name="Text Box 62"/>
            <p:cNvSpPr txBox="1">
              <a:spLocks noChangeArrowheads="1"/>
            </p:cNvSpPr>
            <p:nvPr/>
          </p:nvSpPr>
          <p:spPr bwMode="auto">
            <a:xfrm>
              <a:off x="3704" y="2080"/>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201762" name="Text Box 63"/>
            <p:cNvSpPr txBox="1">
              <a:spLocks noChangeArrowheads="1"/>
            </p:cNvSpPr>
            <p:nvPr/>
          </p:nvSpPr>
          <p:spPr bwMode="auto">
            <a:xfrm>
              <a:off x="4032" y="1704"/>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1</a:t>
              </a:r>
            </a:p>
          </p:txBody>
        </p:sp>
        <p:sp>
          <p:nvSpPr>
            <p:cNvPr id="201763" name="Text Box 64"/>
            <p:cNvSpPr txBox="1">
              <a:spLocks noChangeArrowheads="1"/>
            </p:cNvSpPr>
            <p:nvPr/>
          </p:nvSpPr>
          <p:spPr bwMode="auto">
            <a:xfrm>
              <a:off x="3704" y="2456"/>
              <a:ext cx="23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a:solidFill>
                    <a:schemeClr val="hlink"/>
                  </a:solidFill>
                </a:rPr>
                <a:t>0</a:t>
              </a:r>
            </a:p>
          </p:txBody>
        </p:sp>
      </p:grpSp>
      <p:sp>
        <p:nvSpPr>
          <p:cNvPr id="550977" name="Text Box 65"/>
          <p:cNvSpPr txBox="1">
            <a:spLocks noChangeArrowheads="1"/>
          </p:cNvSpPr>
          <p:nvPr/>
        </p:nvSpPr>
        <p:spPr bwMode="auto">
          <a:xfrm>
            <a:off x="1092200" y="14589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chemeClr val="hlink"/>
                </a:solidFill>
              </a:rPr>
              <a:t>D</a:t>
            </a:r>
            <a:r>
              <a:rPr kumimoji="0" lang="en-US" altLang="tr-TR" sz="2400" b="1" baseline="-25000">
                <a:solidFill>
                  <a:schemeClr val="hlink"/>
                </a:solidFill>
              </a:rPr>
              <a:t>1</a:t>
            </a:r>
          </a:p>
        </p:txBody>
      </p:sp>
      <p:sp>
        <p:nvSpPr>
          <p:cNvPr id="550978" name="Text Box 66"/>
          <p:cNvSpPr txBox="1">
            <a:spLocks noChangeArrowheads="1"/>
          </p:cNvSpPr>
          <p:nvPr/>
        </p:nvSpPr>
        <p:spPr bwMode="auto">
          <a:xfrm>
            <a:off x="3695700" y="15351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t>D</a:t>
            </a:r>
            <a:r>
              <a:rPr kumimoji="0" lang="en-US" altLang="tr-TR" sz="2400" b="1" baseline="-25000"/>
              <a:t>2</a:t>
            </a:r>
          </a:p>
        </p:txBody>
      </p:sp>
      <p:sp>
        <p:nvSpPr>
          <p:cNvPr id="550979" name="Text Box 67"/>
          <p:cNvSpPr txBox="1">
            <a:spLocks noChangeArrowheads="1"/>
          </p:cNvSpPr>
          <p:nvPr/>
        </p:nvSpPr>
        <p:spPr bwMode="auto">
          <a:xfrm>
            <a:off x="6210300" y="1497013"/>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rgbClr val="0000FF"/>
                </a:solidFill>
              </a:rPr>
              <a:t>Z</a:t>
            </a:r>
            <a:endParaRPr kumimoji="0" lang="en-US" altLang="tr-TR" sz="2400" b="1" baseline="-25000">
              <a:solidFill>
                <a:srgbClr val="0000FF"/>
              </a:solidFill>
            </a:endParaRPr>
          </a:p>
        </p:txBody>
      </p:sp>
      <p:sp>
        <p:nvSpPr>
          <p:cNvPr id="550980" name="Line 68"/>
          <p:cNvSpPr>
            <a:spLocks noChangeShapeType="1"/>
          </p:cNvSpPr>
          <p:nvPr/>
        </p:nvSpPr>
        <p:spPr bwMode="auto">
          <a:xfrm>
            <a:off x="3556000" y="4927600"/>
            <a:ext cx="2413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550981" name="AutoShape 69"/>
          <p:cNvSpPr>
            <a:spLocks noChangeArrowheads="1"/>
          </p:cNvSpPr>
          <p:nvPr/>
        </p:nvSpPr>
        <p:spPr bwMode="auto">
          <a:xfrm>
            <a:off x="1701800" y="3416300"/>
            <a:ext cx="952500" cy="4826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550982" name="AutoShape 70"/>
          <p:cNvSpPr>
            <a:spLocks noChangeArrowheads="1"/>
          </p:cNvSpPr>
          <p:nvPr/>
        </p:nvSpPr>
        <p:spPr bwMode="auto">
          <a:xfrm>
            <a:off x="2222500" y="2794000"/>
            <a:ext cx="419100" cy="10795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550983" name="AutoShape 71"/>
          <p:cNvSpPr>
            <a:spLocks noChangeArrowheads="1"/>
          </p:cNvSpPr>
          <p:nvPr/>
        </p:nvSpPr>
        <p:spPr bwMode="auto">
          <a:xfrm>
            <a:off x="7137400" y="4000500"/>
            <a:ext cx="419100" cy="4826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550984" name="AutoShape 72"/>
          <p:cNvSpPr>
            <a:spLocks noChangeArrowheads="1"/>
          </p:cNvSpPr>
          <p:nvPr/>
        </p:nvSpPr>
        <p:spPr bwMode="auto">
          <a:xfrm>
            <a:off x="4711700" y="2260600"/>
            <a:ext cx="419100" cy="2336800"/>
          </a:xfrm>
          <a:prstGeom prst="roundRect">
            <a:avLst>
              <a:gd name="adj" fmla="val 16667"/>
            </a:avLst>
          </a:prstGeom>
          <a:noFill/>
          <a:ln w="38100">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0915">
                                            <p:txEl>
                                              <p:pRg st="0" end="0"/>
                                            </p:txEl>
                                          </p:spTgt>
                                        </p:tgtEl>
                                        <p:attrNameLst>
                                          <p:attrName>style.visibility</p:attrName>
                                        </p:attrNameLst>
                                      </p:cBhvr>
                                      <p:to>
                                        <p:strVal val="visible"/>
                                      </p:to>
                                    </p:set>
                                    <p:animEffect transition="in" filter="dissolve">
                                      <p:cBhvr>
                                        <p:cTn id="7" dur="500"/>
                                        <p:tgtEl>
                                          <p:spTgt spid="55091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50917"/>
                                        </p:tgtEl>
                                        <p:attrNameLst>
                                          <p:attrName>style.visibility</p:attrName>
                                        </p:attrNameLst>
                                      </p:cBhvr>
                                      <p:to>
                                        <p:strVal val="visible"/>
                                      </p:to>
                                    </p:set>
                                    <p:animEffect transition="in" filter="dissolve">
                                      <p:cBhvr>
                                        <p:cTn id="12" dur="500"/>
                                        <p:tgtEl>
                                          <p:spTgt spid="550917"/>
                                        </p:tgtEl>
                                      </p:cBhvr>
                                    </p:animEffect>
                                  </p:childTnLst>
                                </p:cTn>
                              </p:par>
                              <p:par>
                                <p:cTn id="13" presetID="9" presetClass="entr" presetSubtype="0" fill="hold" nodeType="withEffect">
                                  <p:stCondLst>
                                    <p:cond delay="0"/>
                                  </p:stCondLst>
                                  <p:childTnLst>
                                    <p:set>
                                      <p:cBhvr>
                                        <p:cTn id="14" dur="1" fill="hold">
                                          <p:stCondLst>
                                            <p:cond delay="0"/>
                                          </p:stCondLst>
                                        </p:cTn>
                                        <p:tgtEl>
                                          <p:spTgt spid="550937"/>
                                        </p:tgtEl>
                                        <p:attrNameLst>
                                          <p:attrName>style.visibility</p:attrName>
                                        </p:attrNameLst>
                                      </p:cBhvr>
                                      <p:to>
                                        <p:strVal val="visible"/>
                                      </p:to>
                                    </p:set>
                                    <p:animEffect transition="in" filter="dissolve">
                                      <p:cBhvr>
                                        <p:cTn id="15" dur="500"/>
                                        <p:tgtEl>
                                          <p:spTgt spid="550937"/>
                                        </p:tgtEl>
                                      </p:cBhvr>
                                    </p:animEffect>
                                  </p:childTnLst>
                                </p:cTn>
                              </p:par>
                              <p:par>
                                <p:cTn id="16" presetID="9" presetClass="entr" presetSubtype="0" fill="hold" nodeType="withEffect">
                                  <p:stCondLst>
                                    <p:cond delay="0"/>
                                  </p:stCondLst>
                                  <p:childTnLst>
                                    <p:set>
                                      <p:cBhvr>
                                        <p:cTn id="17" dur="1" fill="hold">
                                          <p:stCondLst>
                                            <p:cond delay="0"/>
                                          </p:stCondLst>
                                        </p:cTn>
                                        <p:tgtEl>
                                          <p:spTgt spid="550957"/>
                                        </p:tgtEl>
                                        <p:attrNameLst>
                                          <p:attrName>style.visibility</p:attrName>
                                        </p:attrNameLst>
                                      </p:cBhvr>
                                      <p:to>
                                        <p:strVal val="visible"/>
                                      </p:to>
                                    </p:set>
                                    <p:animEffect transition="in" filter="dissolve">
                                      <p:cBhvr>
                                        <p:cTn id="18" dur="500"/>
                                        <p:tgtEl>
                                          <p:spTgt spid="550957"/>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550977"/>
                                        </p:tgtEl>
                                        <p:attrNameLst>
                                          <p:attrName>style.visibility</p:attrName>
                                        </p:attrNameLst>
                                      </p:cBhvr>
                                      <p:to>
                                        <p:strVal val="visible"/>
                                      </p:to>
                                    </p:set>
                                    <p:animEffect transition="in" filter="dissolve">
                                      <p:cBhvr>
                                        <p:cTn id="21" dur="500"/>
                                        <p:tgtEl>
                                          <p:spTgt spid="55097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550978"/>
                                        </p:tgtEl>
                                        <p:attrNameLst>
                                          <p:attrName>style.visibility</p:attrName>
                                        </p:attrNameLst>
                                      </p:cBhvr>
                                      <p:to>
                                        <p:strVal val="visible"/>
                                      </p:to>
                                    </p:set>
                                    <p:animEffect transition="in" filter="dissolve">
                                      <p:cBhvr>
                                        <p:cTn id="24" dur="500"/>
                                        <p:tgtEl>
                                          <p:spTgt spid="550978"/>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50979"/>
                                        </p:tgtEl>
                                        <p:attrNameLst>
                                          <p:attrName>style.visibility</p:attrName>
                                        </p:attrNameLst>
                                      </p:cBhvr>
                                      <p:to>
                                        <p:strVal val="visible"/>
                                      </p:to>
                                    </p:set>
                                    <p:animEffect transition="in" filter="dissolve">
                                      <p:cBhvr>
                                        <p:cTn id="27" dur="500"/>
                                        <p:tgtEl>
                                          <p:spTgt spid="550979"/>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50981"/>
                                        </p:tgtEl>
                                        <p:attrNameLst>
                                          <p:attrName>style.visibility</p:attrName>
                                        </p:attrNameLst>
                                      </p:cBhvr>
                                      <p:to>
                                        <p:strVal val="visible"/>
                                      </p:to>
                                    </p:set>
                                    <p:animEffect transition="in" filter="dissolve">
                                      <p:cBhvr>
                                        <p:cTn id="30" dur="500"/>
                                        <p:tgtEl>
                                          <p:spTgt spid="550981"/>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550982"/>
                                        </p:tgtEl>
                                        <p:attrNameLst>
                                          <p:attrName>style.visibility</p:attrName>
                                        </p:attrNameLst>
                                      </p:cBhvr>
                                      <p:to>
                                        <p:strVal val="visible"/>
                                      </p:to>
                                    </p:set>
                                    <p:animEffect transition="in" filter="dissolve">
                                      <p:cBhvr>
                                        <p:cTn id="33" dur="500"/>
                                        <p:tgtEl>
                                          <p:spTgt spid="550982"/>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550983"/>
                                        </p:tgtEl>
                                        <p:attrNameLst>
                                          <p:attrName>style.visibility</p:attrName>
                                        </p:attrNameLst>
                                      </p:cBhvr>
                                      <p:to>
                                        <p:strVal val="visible"/>
                                      </p:to>
                                    </p:set>
                                    <p:animEffect transition="in" filter="dissolve">
                                      <p:cBhvr>
                                        <p:cTn id="36" dur="500"/>
                                        <p:tgtEl>
                                          <p:spTgt spid="550983"/>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550984"/>
                                        </p:tgtEl>
                                        <p:attrNameLst>
                                          <p:attrName>style.visibility</p:attrName>
                                        </p:attrNameLst>
                                      </p:cBhvr>
                                      <p:to>
                                        <p:strVal val="visible"/>
                                      </p:to>
                                    </p:set>
                                    <p:animEffect transition="in" filter="dissolve">
                                      <p:cBhvr>
                                        <p:cTn id="39" dur="500"/>
                                        <p:tgtEl>
                                          <p:spTgt spid="550984"/>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50915">
                                            <p:txEl>
                                              <p:pRg st="7" end="7"/>
                                            </p:txEl>
                                          </p:spTgt>
                                        </p:tgtEl>
                                        <p:attrNameLst>
                                          <p:attrName>style.visibility</p:attrName>
                                        </p:attrNameLst>
                                      </p:cBhvr>
                                      <p:to>
                                        <p:strVal val="visible"/>
                                      </p:to>
                                    </p:set>
                                    <p:animEffect transition="in" filter="dissolve">
                                      <p:cBhvr>
                                        <p:cTn id="44" dur="500"/>
                                        <p:tgtEl>
                                          <p:spTgt spid="550915">
                                            <p:txEl>
                                              <p:pRg st="7" end="7"/>
                                            </p:txEl>
                                          </p:spTgt>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550916"/>
                                        </p:tgtEl>
                                        <p:attrNameLst>
                                          <p:attrName>style.visibility</p:attrName>
                                        </p:attrNameLst>
                                      </p:cBhvr>
                                      <p:to>
                                        <p:strVal val="visible"/>
                                      </p:to>
                                    </p:set>
                                    <p:animEffect transition="in" filter="dissolve">
                                      <p:cBhvr>
                                        <p:cTn id="47" dur="500"/>
                                        <p:tgtEl>
                                          <p:spTgt spid="550916"/>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550980"/>
                                        </p:tgtEl>
                                        <p:attrNameLst>
                                          <p:attrName>style.visibility</p:attrName>
                                        </p:attrNameLst>
                                      </p:cBhvr>
                                      <p:to>
                                        <p:strVal val="visible"/>
                                      </p:to>
                                    </p:set>
                                    <p:animEffect transition="in" filter="dissolve">
                                      <p:cBhvr>
                                        <p:cTn id="50" dur="500"/>
                                        <p:tgtEl>
                                          <p:spTgt spid="5509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5" grpId="0" build="p"/>
      <p:bldP spid="550916" grpId="0" animBg="1"/>
      <p:bldP spid="550977" grpId="0"/>
      <p:bldP spid="550978" grpId="0"/>
      <p:bldP spid="550979" grpId="0"/>
      <p:bldP spid="550980" grpId="0" animBg="1"/>
      <p:bldP spid="550981" grpId="0" animBg="1"/>
      <p:bldP spid="550982" grpId="0" animBg="1"/>
      <p:bldP spid="550983" grpId="0" animBg="1"/>
      <p:bldP spid="550984"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255F03FE-B6CB-4D79-9742-051495353909}" type="slidenum">
              <a:rPr kumimoji="0" lang="en-US" altLang="tr-TR" sz="1200" smtClean="0"/>
              <a:pPr>
                <a:spcBef>
                  <a:spcPct val="50000"/>
                </a:spcBef>
                <a:buFontTx/>
                <a:buNone/>
              </a:pPr>
              <a:t>163</a:t>
            </a:fld>
            <a:endParaRPr kumimoji="0" lang="en-US" altLang="tr-TR" sz="1200" smtClean="0"/>
          </a:p>
        </p:txBody>
      </p:sp>
      <p:sp>
        <p:nvSpPr>
          <p:cNvPr id="551938" name="Rectangle 2"/>
          <p:cNvSpPr>
            <a:spLocks noGrp="1" noChangeArrowheads="1"/>
          </p:cNvSpPr>
          <p:nvPr>
            <p:ph type="body" idx="1"/>
          </p:nvPr>
        </p:nvSpPr>
        <p:spPr>
          <a:xfrm>
            <a:off x="396875" y="1292225"/>
            <a:ext cx="2813050" cy="4651375"/>
          </a:xfrm>
        </p:spPr>
        <p:txBody>
          <a:bodyPr/>
          <a:lstStyle/>
          <a:p>
            <a:pPr marL="288925" indent="-288925"/>
            <a:r>
              <a:rPr lang="en-US" altLang="tr-TR" sz="2800" smtClean="0"/>
              <a:t>Library:	</a:t>
            </a:r>
          </a:p>
          <a:p>
            <a:pPr marL="692150" lvl="1" indent="-234950"/>
            <a:r>
              <a:rPr lang="en-US" altLang="tr-TR" sz="2400" smtClean="0"/>
              <a:t>D Flip-flops</a:t>
            </a:r>
            <a:br>
              <a:rPr lang="en-US" altLang="tr-TR" sz="2400" smtClean="0"/>
            </a:br>
            <a:r>
              <a:rPr lang="en-US" altLang="tr-TR" sz="2400" smtClean="0"/>
              <a:t>with Reset</a:t>
            </a:r>
            <a:br>
              <a:rPr lang="en-US" altLang="tr-TR" sz="2400" smtClean="0"/>
            </a:br>
            <a:r>
              <a:rPr lang="en-US" altLang="tr-TR" sz="2400" smtClean="0"/>
              <a:t>(not inverted)</a:t>
            </a:r>
          </a:p>
          <a:p>
            <a:pPr marL="692150" lvl="1" indent="-234950"/>
            <a:r>
              <a:rPr lang="en-US" altLang="tr-TR" sz="2400" smtClean="0"/>
              <a:t>NAND gates</a:t>
            </a:r>
            <a:br>
              <a:rPr lang="en-US" altLang="tr-TR" sz="2400" smtClean="0"/>
            </a:br>
            <a:r>
              <a:rPr lang="en-US" altLang="tr-TR" sz="2400" smtClean="0"/>
              <a:t>with up to 4</a:t>
            </a:r>
            <a:br>
              <a:rPr lang="en-US" altLang="tr-TR" sz="2400" smtClean="0"/>
            </a:br>
            <a:r>
              <a:rPr lang="en-US" altLang="tr-TR" sz="2400" smtClean="0"/>
              <a:t>inputs and</a:t>
            </a:r>
            <a:br>
              <a:rPr lang="en-US" altLang="tr-TR" sz="2400" smtClean="0"/>
            </a:br>
            <a:r>
              <a:rPr lang="en-US" altLang="tr-TR" sz="2400" smtClean="0"/>
              <a:t>inverters</a:t>
            </a:r>
          </a:p>
          <a:p>
            <a:pPr marL="692150" lvl="1" indent="-234950">
              <a:buFontTx/>
              <a:buNone/>
            </a:pPr>
            <a:endParaRPr lang="en-US" altLang="tr-TR" sz="2400" smtClean="0"/>
          </a:p>
        </p:txBody>
      </p:sp>
      <p:sp>
        <p:nvSpPr>
          <p:cNvPr id="551939" name="Rectangle 3"/>
          <p:cNvSpPr>
            <a:spLocks noChangeArrowheads="1"/>
          </p:cNvSpPr>
          <p:nvPr/>
        </p:nvSpPr>
        <p:spPr bwMode="auto">
          <a:xfrm>
            <a:off x="3424238" y="1174750"/>
            <a:ext cx="2832100" cy="658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288925" indent="-288925">
              <a:spcBef>
                <a:spcPct val="20000"/>
              </a:spcBef>
              <a:buChar char="•"/>
              <a:defRPr kumimoji="1" sz="3200">
                <a:solidFill>
                  <a:schemeClr val="tx1"/>
                </a:solidFill>
                <a:latin typeface="Times New Roman" panose="02020603050405020304" pitchFamily="18" charset="0"/>
              </a:defRPr>
            </a:lvl1pPr>
            <a:lvl2pPr marL="692150" indent="-2349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544638" indent="-173038">
              <a:spcBef>
                <a:spcPct val="20000"/>
              </a:spcBef>
              <a:buChar char="–"/>
              <a:defRPr kumimoji="1" sz="2000">
                <a:solidFill>
                  <a:schemeClr val="tx1"/>
                </a:solidFill>
                <a:latin typeface="Times New Roman" panose="02020603050405020304" pitchFamily="18" charset="0"/>
              </a:defRPr>
            </a:lvl4pPr>
            <a:lvl5pPr marL="2006600" indent="-177800">
              <a:spcBef>
                <a:spcPct val="20000"/>
              </a:spcBef>
              <a:buChar char="•"/>
              <a:defRPr kumimoji="1" sz="2000">
                <a:solidFill>
                  <a:schemeClr val="tx1"/>
                </a:solidFill>
                <a:latin typeface="Times New Roman" panose="02020603050405020304" pitchFamily="18" charset="0"/>
              </a:defRPr>
            </a:lvl5pPr>
            <a:lvl6pPr marL="2463800" indent="-1778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21000" indent="-1778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378200" indent="-1778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35400" indent="-1778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Clr>
                <a:srgbClr val="009999"/>
              </a:buClr>
              <a:buFont typeface="Wingdings" panose="05000000000000000000" pitchFamily="2" charset="2"/>
              <a:buChar char="§"/>
            </a:pPr>
            <a:r>
              <a:rPr kumimoji="0" lang="en-US" altLang="tr-TR" sz="2800" b="1"/>
              <a:t>Initial Circuit:</a:t>
            </a:r>
            <a:endParaRPr kumimoji="0" lang="en-US" altLang="tr-TR" sz="2400" b="1"/>
          </a:p>
        </p:txBody>
      </p:sp>
      <p:sp>
        <p:nvSpPr>
          <p:cNvPr id="202757" name="Rectangle 4"/>
          <p:cNvSpPr>
            <a:spLocks noGrp="1" noChangeArrowheads="1"/>
          </p:cNvSpPr>
          <p:nvPr>
            <p:ph type="title"/>
          </p:nvPr>
        </p:nvSpPr>
        <p:spPr>
          <a:xfrm>
            <a:off x="715963" y="-3175"/>
            <a:ext cx="7772400" cy="728663"/>
          </a:xfrm>
        </p:spPr>
        <p:txBody>
          <a:bodyPr/>
          <a:lstStyle/>
          <a:p>
            <a:r>
              <a:rPr lang="en-US" altLang="tr-TR" smtClean="0"/>
              <a:t>Map Technology</a:t>
            </a:r>
          </a:p>
        </p:txBody>
      </p:sp>
      <p:grpSp>
        <p:nvGrpSpPr>
          <p:cNvPr id="551941" name="Group 5"/>
          <p:cNvGrpSpPr>
            <a:grpSpLocks/>
          </p:cNvGrpSpPr>
          <p:nvPr/>
        </p:nvGrpSpPr>
        <p:grpSpPr bwMode="auto">
          <a:xfrm>
            <a:off x="1598613" y="1743075"/>
            <a:ext cx="7404100" cy="4214813"/>
            <a:chOff x="1007" y="1098"/>
            <a:chExt cx="4664" cy="2655"/>
          </a:xfrm>
        </p:grpSpPr>
        <p:sp>
          <p:nvSpPr>
            <p:cNvPr id="202759" name="Rectangle 6"/>
            <p:cNvSpPr>
              <a:spLocks noChangeArrowheads="1"/>
            </p:cNvSpPr>
            <p:nvPr/>
          </p:nvSpPr>
          <p:spPr bwMode="auto">
            <a:xfrm>
              <a:off x="1007" y="1098"/>
              <a:ext cx="4440" cy="2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60" name="Freeform 7"/>
            <p:cNvSpPr>
              <a:spLocks/>
            </p:cNvSpPr>
            <p:nvPr/>
          </p:nvSpPr>
          <p:spPr bwMode="auto">
            <a:xfrm>
              <a:off x="2135" y="1205"/>
              <a:ext cx="2989" cy="1173"/>
            </a:xfrm>
            <a:custGeom>
              <a:avLst/>
              <a:gdLst>
                <a:gd name="T0" fmla="*/ 444 w 2989"/>
                <a:gd name="T1" fmla="*/ 152 h 1173"/>
                <a:gd name="T2" fmla="*/ 0 w 2989"/>
                <a:gd name="T3" fmla="*/ 152 h 1173"/>
                <a:gd name="T4" fmla="*/ 0 w 2989"/>
                <a:gd name="T5" fmla="*/ 0 h 1173"/>
                <a:gd name="T6" fmla="*/ 2521 w 2989"/>
                <a:gd name="T7" fmla="*/ 0 h 1173"/>
                <a:gd name="T8" fmla="*/ 2521 w 2989"/>
                <a:gd name="T9" fmla="*/ 1173 h 1173"/>
                <a:gd name="T10" fmla="*/ 2989 w 2989"/>
                <a:gd name="T11" fmla="*/ 1173 h 11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89" h="1173">
                  <a:moveTo>
                    <a:pt x="444" y="152"/>
                  </a:moveTo>
                  <a:lnTo>
                    <a:pt x="0" y="152"/>
                  </a:lnTo>
                  <a:lnTo>
                    <a:pt x="0" y="0"/>
                  </a:lnTo>
                  <a:lnTo>
                    <a:pt x="2521" y="0"/>
                  </a:lnTo>
                  <a:lnTo>
                    <a:pt x="2521" y="1173"/>
                  </a:lnTo>
                  <a:lnTo>
                    <a:pt x="2989" y="1173"/>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61" name="Freeform 8"/>
            <p:cNvSpPr>
              <a:spLocks/>
            </p:cNvSpPr>
            <p:nvPr/>
          </p:nvSpPr>
          <p:spPr bwMode="auto">
            <a:xfrm>
              <a:off x="1759" y="1550"/>
              <a:ext cx="2897" cy="1381"/>
            </a:xfrm>
            <a:custGeom>
              <a:avLst/>
              <a:gdLst>
                <a:gd name="T0" fmla="*/ 820 w 2897"/>
                <a:gd name="T1" fmla="*/ 0 h 1381"/>
                <a:gd name="T2" fmla="*/ 376 w 2897"/>
                <a:gd name="T3" fmla="*/ 0 h 1381"/>
                <a:gd name="T4" fmla="*/ 376 w 2897"/>
                <a:gd name="T5" fmla="*/ 1018 h 1381"/>
                <a:gd name="T6" fmla="*/ 2897 w 2897"/>
                <a:gd name="T7" fmla="*/ 1018 h 1381"/>
                <a:gd name="T8" fmla="*/ 2897 w 2897"/>
                <a:gd name="T9" fmla="*/ 1381 h 1381"/>
                <a:gd name="T10" fmla="*/ 0 w 2897"/>
                <a:gd name="T11" fmla="*/ 1381 h 13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97" h="1381">
                  <a:moveTo>
                    <a:pt x="820" y="0"/>
                  </a:moveTo>
                  <a:lnTo>
                    <a:pt x="376" y="0"/>
                  </a:lnTo>
                  <a:lnTo>
                    <a:pt x="376" y="1018"/>
                  </a:lnTo>
                  <a:lnTo>
                    <a:pt x="2897" y="1018"/>
                  </a:lnTo>
                  <a:lnTo>
                    <a:pt x="2897" y="1381"/>
                  </a:lnTo>
                  <a:lnTo>
                    <a:pt x="0" y="1381"/>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62" name="Freeform 9"/>
            <p:cNvSpPr>
              <a:spLocks/>
            </p:cNvSpPr>
            <p:nvPr/>
          </p:nvSpPr>
          <p:spPr bwMode="auto">
            <a:xfrm>
              <a:off x="1985" y="2570"/>
              <a:ext cx="3079" cy="822"/>
            </a:xfrm>
            <a:custGeom>
              <a:avLst/>
              <a:gdLst>
                <a:gd name="T0" fmla="*/ 3079 w 3079"/>
                <a:gd name="T1" fmla="*/ 0 h 822"/>
                <a:gd name="T2" fmla="*/ 2760 w 3079"/>
                <a:gd name="T3" fmla="*/ 0 h 822"/>
                <a:gd name="T4" fmla="*/ 2760 w 3079"/>
                <a:gd name="T5" fmla="*/ 822 h 822"/>
                <a:gd name="T6" fmla="*/ 0 w 3079"/>
                <a:gd name="T7" fmla="*/ 822 h 8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79" h="822">
                  <a:moveTo>
                    <a:pt x="3079" y="0"/>
                  </a:moveTo>
                  <a:lnTo>
                    <a:pt x="2760" y="0"/>
                  </a:lnTo>
                  <a:lnTo>
                    <a:pt x="2760" y="822"/>
                  </a:lnTo>
                  <a:lnTo>
                    <a:pt x="0" y="822"/>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63" name="Freeform 10"/>
            <p:cNvSpPr>
              <a:spLocks/>
            </p:cNvSpPr>
            <p:nvPr/>
          </p:nvSpPr>
          <p:spPr bwMode="auto">
            <a:xfrm>
              <a:off x="1985" y="3248"/>
              <a:ext cx="2186" cy="433"/>
            </a:xfrm>
            <a:custGeom>
              <a:avLst/>
              <a:gdLst>
                <a:gd name="T0" fmla="*/ 2186 w 2186"/>
                <a:gd name="T1" fmla="*/ 0 h 433"/>
                <a:gd name="T2" fmla="*/ 2186 w 2186"/>
                <a:gd name="T3" fmla="*/ 433 h 433"/>
                <a:gd name="T4" fmla="*/ 0 w 2186"/>
                <a:gd name="T5" fmla="*/ 433 h 433"/>
                <a:gd name="T6" fmla="*/ 0 60000 65536"/>
                <a:gd name="T7" fmla="*/ 0 60000 65536"/>
                <a:gd name="T8" fmla="*/ 0 60000 65536"/>
              </a:gdLst>
              <a:ahLst/>
              <a:cxnLst>
                <a:cxn ang="T6">
                  <a:pos x="T0" y="T1"/>
                </a:cxn>
                <a:cxn ang="T7">
                  <a:pos x="T2" y="T3"/>
                </a:cxn>
                <a:cxn ang="T8">
                  <a:pos x="T4" y="T5"/>
                </a:cxn>
              </a:cxnLst>
              <a:rect l="0" t="0" r="r" b="b"/>
              <a:pathLst>
                <a:path w="2186" h="433">
                  <a:moveTo>
                    <a:pt x="2186" y="0"/>
                  </a:moveTo>
                  <a:lnTo>
                    <a:pt x="2186" y="433"/>
                  </a:lnTo>
                  <a:lnTo>
                    <a:pt x="0" y="433"/>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64" name="Freeform 11"/>
            <p:cNvSpPr>
              <a:spLocks/>
            </p:cNvSpPr>
            <p:nvPr/>
          </p:nvSpPr>
          <p:spPr bwMode="auto">
            <a:xfrm>
              <a:off x="1901" y="1933"/>
              <a:ext cx="579" cy="998"/>
            </a:xfrm>
            <a:custGeom>
              <a:avLst/>
              <a:gdLst>
                <a:gd name="T0" fmla="*/ 579 w 579"/>
                <a:gd name="T1" fmla="*/ 0 h 998"/>
                <a:gd name="T2" fmla="*/ 0 w 579"/>
                <a:gd name="T3" fmla="*/ 0 h 998"/>
                <a:gd name="T4" fmla="*/ 0 w 579"/>
                <a:gd name="T5" fmla="*/ 998 h 998"/>
                <a:gd name="T6" fmla="*/ 0 60000 65536"/>
                <a:gd name="T7" fmla="*/ 0 60000 65536"/>
                <a:gd name="T8" fmla="*/ 0 60000 65536"/>
              </a:gdLst>
              <a:ahLst/>
              <a:cxnLst>
                <a:cxn ang="T6">
                  <a:pos x="T0" y="T1"/>
                </a:cxn>
                <a:cxn ang="T7">
                  <a:pos x="T2" y="T3"/>
                </a:cxn>
                <a:cxn ang="T8">
                  <a:pos x="T4" y="T5"/>
                </a:cxn>
              </a:cxnLst>
              <a:rect l="0" t="0" r="r" b="b"/>
              <a:pathLst>
                <a:path w="579" h="998">
                  <a:moveTo>
                    <a:pt x="579" y="0"/>
                  </a:moveTo>
                  <a:lnTo>
                    <a:pt x="0" y="0"/>
                  </a:lnTo>
                  <a:lnTo>
                    <a:pt x="0" y="998"/>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65" name="Line 12"/>
            <p:cNvSpPr>
              <a:spLocks noChangeShapeType="1"/>
            </p:cNvSpPr>
            <p:nvPr/>
          </p:nvSpPr>
          <p:spPr bwMode="auto">
            <a:xfrm>
              <a:off x="1901" y="2474"/>
              <a:ext cx="3644"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202766" name="Line 13"/>
            <p:cNvSpPr>
              <a:spLocks noChangeShapeType="1"/>
            </p:cNvSpPr>
            <p:nvPr/>
          </p:nvSpPr>
          <p:spPr bwMode="auto">
            <a:xfrm>
              <a:off x="2135" y="1740"/>
              <a:ext cx="365"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202767" name="Freeform 14"/>
            <p:cNvSpPr>
              <a:spLocks/>
            </p:cNvSpPr>
            <p:nvPr/>
          </p:nvSpPr>
          <p:spPr bwMode="auto">
            <a:xfrm>
              <a:off x="2494" y="1455"/>
              <a:ext cx="630" cy="84"/>
            </a:xfrm>
            <a:custGeom>
              <a:avLst/>
              <a:gdLst>
                <a:gd name="T0" fmla="*/ 0 w 630"/>
                <a:gd name="T1" fmla="*/ 0 h 84"/>
                <a:gd name="T2" fmla="*/ 393 w 630"/>
                <a:gd name="T3" fmla="*/ 0 h 84"/>
                <a:gd name="T4" fmla="*/ 393 w 630"/>
                <a:gd name="T5" fmla="*/ 84 h 84"/>
                <a:gd name="T6" fmla="*/ 630 w 630"/>
                <a:gd name="T7" fmla="*/ 84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0" h="84">
                  <a:moveTo>
                    <a:pt x="0" y="0"/>
                  </a:moveTo>
                  <a:lnTo>
                    <a:pt x="393" y="0"/>
                  </a:lnTo>
                  <a:lnTo>
                    <a:pt x="393" y="84"/>
                  </a:lnTo>
                  <a:lnTo>
                    <a:pt x="630" y="84"/>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68" name="Freeform 15"/>
            <p:cNvSpPr>
              <a:spLocks/>
            </p:cNvSpPr>
            <p:nvPr/>
          </p:nvSpPr>
          <p:spPr bwMode="auto">
            <a:xfrm>
              <a:off x="2494" y="1734"/>
              <a:ext cx="630" cy="104"/>
            </a:xfrm>
            <a:custGeom>
              <a:avLst/>
              <a:gdLst>
                <a:gd name="T0" fmla="*/ 0 w 630"/>
                <a:gd name="T1" fmla="*/ 104 h 104"/>
                <a:gd name="T2" fmla="*/ 393 w 630"/>
                <a:gd name="T3" fmla="*/ 104 h 104"/>
                <a:gd name="T4" fmla="*/ 393 w 630"/>
                <a:gd name="T5" fmla="*/ 0 h 104"/>
                <a:gd name="T6" fmla="*/ 630 w 630"/>
                <a:gd name="T7" fmla="*/ 0 h 1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0" h="104">
                  <a:moveTo>
                    <a:pt x="0" y="104"/>
                  </a:moveTo>
                  <a:lnTo>
                    <a:pt x="393" y="104"/>
                  </a:lnTo>
                  <a:lnTo>
                    <a:pt x="393" y="0"/>
                  </a:lnTo>
                  <a:lnTo>
                    <a:pt x="630" y="0"/>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69" name="Line 16"/>
            <p:cNvSpPr>
              <a:spLocks noChangeShapeType="1"/>
            </p:cNvSpPr>
            <p:nvPr/>
          </p:nvSpPr>
          <p:spPr bwMode="auto">
            <a:xfrm flipH="1">
              <a:off x="3179" y="1632"/>
              <a:ext cx="1477" cy="1"/>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202770" name="Freeform 17"/>
            <p:cNvSpPr>
              <a:spLocks/>
            </p:cNvSpPr>
            <p:nvPr/>
          </p:nvSpPr>
          <p:spPr bwMode="auto">
            <a:xfrm>
              <a:off x="3637" y="2089"/>
              <a:ext cx="558" cy="1303"/>
            </a:xfrm>
            <a:custGeom>
              <a:avLst/>
              <a:gdLst>
                <a:gd name="T0" fmla="*/ 558 w 558"/>
                <a:gd name="T1" fmla="*/ 0 h 1303"/>
                <a:gd name="T2" fmla="*/ 0 w 558"/>
                <a:gd name="T3" fmla="*/ 0 h 1303"/>
                <a:gd name="T4" fmla="*/ 0 w 558"/>
                <a:gd name="T5" fmla="*/ 1303 h 1303"/>
                <a:gd name="T6" fmla="*/ 0 60000 65536"/>
                <a:gd name="T7" fmla="*/ 0 60000 65536"/>
                <a:gd name="T8" fmla="*/ 0 60000 65536"/>
              </a:gdLst>
              <a:ahLst/>
              <a:cxnLst>
                <a:cxn ang="T6">
                  <a:pos x="T0" y="T1"/>
                </a:cxn>
                <a:cxn ang="T7">
                  <a:pos x="T2" y="T3"/>
                </a:cxn>
                <a:cxn ang="T8">
                  <a:pos x="T4" y="T5"/>
                </a:cxn>
              </a:cxnLst>
              <a:rect l="0" t="0" r="r" b="b"/>
              <a:pathLst>
                <a:path w="558" h="1303">
                  <a:moveTo>
                    <a:pt x="558" y="0"/>
                  </a:moveTo>
                  <a:lnTo>
                    <a:pt x="0" y="0"/>
                  </a:lnTo>
                  <a:lnTo>
                    <a:pt x="0" y="1303"/>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71" name="Freeform 18"/>
            <p:cNvSpPr>
              <a:spLocks/>
            </p:cNvSpPr>
            <p:nvPr/>
          </p:nvSpPr>
          <p:spPr bwMode="auto">
            <a:xfrm>
              <a:off x="3764" y="2127"/>
              <a:ext cx="397" cy="1554"/>
            </a:xfrm>
            <a:custGeom>
              <a:avLst/>
              <a:gdLst>
                <a:gd name="T0" fmla="*/ 0 w 397"/>
                <a:gd name="T1" fmla="*/ 1554 h 1554"/>
                <a:gd name="T2" fmla="*/ 0 w 397"/>
                <a:gd name="T3" fmla="*/ 237 h 1554"/>
                <a:gd name="T4" fmla="*/ 397 w 397"/>
                <a:gd name="T5" fmla="*/ 237 h 1554"/>
                <a:gd name="T6" fmla="*/ 397 w 397"/>
                <a:gd name="T7" fmla="*/ 0 h 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7" h="1554">
                  <a:moveTo>
                    <a:pt x="0" y="1554"/>
                  </a:moveTo>
                  <a:lnTo>
                    <a:pt x="0" y="237"/>
                  </a:lnTo>
                  <a:lnTo>
                    <a:pt x="397" y="237"/>
                  </a:lnTo>
                  <a:lnTo>
                    <a:pt x="397" y="0"/>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72" name="Rectangle 19"/>
            <p:cNvSpPr>
              <a:spLocks noChangeArrowheads="1"/>
            </p:cNvSpPr>
            <p:nvPr/>
          </p:nvSpPr>
          <p:spPr bwMode="auto">
            <a:xfrm>
              <a:off x="3867" y="1402"/>
              <a:ext cx="586" cy="876"/>
            </a:xfrm>
            <a:prstGeom prst="rect">
              <a:avLst/>
            </a:prstGeom>
            <a:solidFill>
              <a:srgbClr val="FFFFFF"/>
            </a:solidFill>
            <a:ln w="28575">
              <a:solidFill>
                <a:schemeClr val="hlink"/>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73" name="Rectangle 20"/>
            <p:cNvSpPr>
              <a:spLocks noChangeArrowheads="1"/>
            </p:cNvSpPr>
            <p:nvPr/>
          </p:nvSpPr>
          <p:spPr bwMode="auto">
            <a:xfrm>
              <a:off x="3879" y="2719"/>
              <a:ext cx="586" cy="876"/>
            </a:xfrm>
            <a:prstGeom prst="rect">
              <a:avLst/>
            </a:prstGeom>
            <a:solidFill>
              <a:srgbClr val="FFFFFF"/>
            </a:solidFill>
            <a:ln w="28575">
              <a:solidFill>
                <a:schemeClr val="hlink"/>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74" name="Freeform 21"/>
            <p:cNvSpPr>
              <a:spLocks/>
            </p:cNvSpPr>
            <p:nvPr/>
          </p:nvSpPr>
          <p:spPr bwMode="auto">
            <a:xfrm>
              <a:off x="4968" y="2326"/>
              <a:ext cx="354" cy="295"/>
            </a:xfrm>
            <a:custGeom>
              <a:avLst/>
              <a:gdLst>
                <a:gd name="T0" fmla="*/ 0 w 206"/>
                <a:gd name="T1" fmla="*/ 0 h 172"/>
                <a:gd name="T2" fmla="*/ 0 w 206"/>
                <a:gd name="T3" fmla="*/ 2554 h 172"/>
                <a:gd name="T4" fmla="*/ 1796 w 206"/>
                <a:gd name="T5" fmla="*/ 2554 h 172"/>
                <a:gd name="T6" fmla="*/ 3086 w 206"/>
                <a:gd name="T7" fmla="*/ 1291 h 172"/>
                <a:gd name="T8" fmla="*/ 1830 w 206"/>
                <a:gd name="T9" fmla="*/ 0 h 172"/>
                <a:gd name="T10" fmla="*/ 0 w 206"/>
                <a:gd name="T11" fmla="*/ 0 h 1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6" h="172">
                  <a:moveTo>
                    <a:pt x="0" y="0"/>
                  </a:moveTo>
                  <a:cubicBezTo>
                    <a:pt x="0" y="172"/>
                    <a:pt x="0" y="172"/>
                    <a:pt x="0" y="172"/>
                  </a:cubicBezTo>
                  <a:cubicBezTo>
                    <a:pt x="120" y="172"/>
                    <a:pt x="120" y="172"/>
                    <a:pt x="120" y="172"/>
                  </a:cubicBezTo>
                  <a:cubicBezTo>
                    <a:pt x="167" y="172"/>
                    <a:pt x="206" y="134"/>
                    <a:pt x="206" y="87"/>
                  </a:cubicBezTo>
                  <a:cubicBezTo>
                    <a:pt x="206" y="39"/>
                    <a:pt x="169" y="1"/>
                    <a:pt x="122" y="0"/>
                  </a:cubicBezTo>
                  <a:cubicBezTo>
                    <a:pt x="0" y="0"/>
                    <a:pt x="0" y="0"/>
                    <a:pt x="0" y="0"/>
                  </a:cubicBezTo>
                  <a:close/>
                </a:path>
              </a:pathLst>
            </a:custGeom>
            <a:solidFill>
              <a:srgbClr val="FFFFFF"/>
            </a:solidFill>
            <a:ln w="28575" cap="flat">
              <a:solidFill>
                <a:srgbClr val="000000"/>
              </a:solidFill>
              <a:prstDash val="solid"/>
              <a:miter lim="800000"/>
              <a:headEnd/>
              <a:tailEnd/>
            </a:ln>
          </p:spPr>
          <p:txBody>
            <a:bodyPr/>
            <a:lstStyle/>
            <a:p>
              <a:endParaRPr lang="tr-TR"/>
            </a:p>
          </p:txBody>
        </p:sp>
        <p:sp>
          <p:nvSpPr>
            <p:cNvPr id="202775" name="Freeform 22"/>
            <p:cNvSpPr>
              <a:spLocks/>
            </p:cNvSpPr>
            <p:nvPr/>
          </p:nvSpPr>
          <p:spPr bwMode="auto">
            <a:xfrm>
              <a:off x="2399" y="1689"/>
              <a:ext cx="356" cy="297"/>
            </a:xfrm>
            <a:custGeom>
              <a:avLst/>
              <a:gdLst>
                <a:gd name="T0" fmla="*/ 15 w 207"/>
                <a:gd name="T1" fmla="*/ 0 h 173"/>
                <a:gd name="T2" fmla="*/ 0 w 207"/>
                <a:gd name="T3" fmla="*/ 2582 h 173"/>
                <a:gd name="T4" fmla="*/ 1801 w 207"/>
                <a:gd name="T5" fmla="*/ 2561 h 173"/>
                <a:gd name="T6" fmla="*/ 3115 w 207"/>
                <a:gd name="T7" fmla="*/ 1294 h 173"/>
                <a:gd name="T8" fmla="*/ 1837 w 207"/>
                <a:gd name="T9" fmla="*/ 0 h 173"/>
                <a:gd name="T10" fmla="*/ 15 w 207"/>
                <a:gd name="T11" fmla="*/ 0 h 1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7" h="173">
                  <a:moveTo>
                    <a:pt x="1" y="0"/>
                  </a:moveTo>
                  <a:cubicBezTo>
                    <a:pt x="0" y="173"/>
                    <a:pt x="0" y="173"/>
                    <a:pt x="0" y="173"/>
                  </a:cubicBezTo>
                  <a:cubicBezTo>
                    <a:pt x="120" y="172"/>
                    <a:pt x="120" y="172"/>
                    <a:pt x="120" y="172"/>
                  </a:cubicBezTo>
                  <a:cubicBezTo>
                    <a:pt x="167" y="172"/>
                    <a:pt x="207" y="134"/>
                    <a:pt x="207" y="87"/>
                  </a:cubicBezTo>
                  <a:cubicBezTo>
                    <a:pt x="207" y="40"/>
                    <a:pt x="169" y="1"/>
                    <a:pt x="122" y="0"/>
                  </a:cubicBezTo>
                  <a:cubicBezTo>
                    <a:pt x="1" y="0"/>
                    <a:pt x="1" y="0"/>
                    <a:pt x="1" y="0"/>
                  </a:cubicBezTo>
                  <a:close/>
                </a:path>
              </a:pathLst>
            </a:custGeom>
            <a:solidFill>
              <a:srgbClr val="FFFFFF"/>
            </a:solidFill>
            <a:ln w="28575" cap="flat">
              <a:solidFill>
                <a:srgbClr val="000000"/>
              </a:solidFill>
              <a:prstDash val="solid"/>
              <a:miter lim="800000"/>
              <a:headEnd/>
              <a:tailEnd/>
            </a:ln>
          </p:spPr>
          <p:txBody>
            <a:bodyPr/>
            <a:lstStyle/>
            <a:p>
              <a:endParaRPr lang="tr-TR"/>
            </a:p>
          </p:txBody>
        </p:sp>
        <p:sp>
          <p:nvSpPr>
            <p:cNvPr id="202776" name="Freeform 23"/>
            <p:cNvSpPr>
              <a:spLocks/>
            </p:cNvSpPr>
            <p:nvPr/>
          </p:nvSpPr>
          <p:spPr bwMode="auto">
            <a:xfrm>
              <a:off x="2399" y="1306"/>
              <a:ext cx="356" cy="295"/>
            </a:xfrm>
            <a:custGeom>
              <a:avLst/>
              <a:gdLst>
                <a:gd name="T0" fmla="*/ 15 w 207"/>
                <a:gd name="T1" fmla="*/ 0 h 172"/>
                <a:gd name="T2" fmla="*/ 0 w 207"/>
                <a:gd name="T3" fmla="*/ 2554 h 172"/>
                <a:gd name="T4" fmla="*/ 1801 w 207"/>
                <a:gd name="T5" fmla="*/ 2554 h 172"/>
                <a:gd name="T6" fmla="*/ 3115 w 207"/>
                <a:gd name="T7" fmla="*/ 1291 h 172"/>
                <a:gd name="T8" fmla="*/ 1837 w 207"/>
                <a:gd name="T9" fmla="*/ 0 h 172"/>
                <a:gd name="T10" fmla="*/ 15 w 207"/>
                <a:gd name="T11" fmla="*/ 0 h 1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7" h="172">
                  <a:moveTo>
                    <a:pt x="1" y="0"/>
                  </a:moveTo>
                  <a:cubicBezTo>
                    <a:pt x="0" y="172"/>
                    <a:pt x="0" y="172"/>
                    <a:pt x="0" y="172"/>
                  </a:cubicBezTo>
                  <a:cubicBezTo>
                    <a:pt x="120" y="172"/>
                    <a:pt x="120" y="172"/>
                    <a:pt x="120" y="172"/>
                  </a:cubicBezTo>
                  <a:cubicBezTo>
                    <a:pt x="167" y="172"/>
                    <a:pt x="207" y="134"/>
                    <a:pt x="207" y="87"/>
                  </a:cubicBezTo>
                  <a:cubicBezTo>
                    <a:pt x="207" y="40"/>
                    <a:pt x="169" y="1"/>
                    <a:pt x="122" y="0"/>
                  </a:cubicBezTo>
                  <a:cubicBezTo>
                    <a:pt x="1" y="0"/>
                    <a:pt x="1" y="0"/>
                    <a:pt x="1" y="0"/>
                  </a:cubicBezTo>
                  <a:close/>
                </a:path>
              </a:pathLst>
            </a:custGeom>
            <a:solidFill>
              <a:srgbClr val="FFFFFF"/>
            </a:solidFill>
            <a:ln w="28575" cap="flat">
              <a:solidFill>
                <a:srgbClr val="000000"/>
              </a:solidFill>
              <a:prstDash val="solid"/>
              <a:miter lim="800000"/>
              <a:headEnd/>
              <a:tailEnd/>
            </a:ln>
          </p:spPr>
          <p:txBody>
            <a:bodyPr/>
            <a:lstStyle/>
            <a:p>
              <a:endParaRPr lang="tr-TR"/>
            </a:p>
          </p:txBody>
        </p:sp>
        <p:sp>
          <p:nvSpPr>
            <p:cNvPr id="202777" name="Freeform 24"/>
            <p:cNvSpPr>
              <a:spLocks/>
            </p:cNvSpPr>
            <p:nvPr/>
          </p:nvSpPr>
          <p:spPr bwMode="auto">
            <a:xfrm>
              <a:off x="3012" y="1488"/>
              <a:ext cx="378" cy="297"/>
            </a:xfrm>
            <a:custGeom>
              <a:avLst/>
              <a:gdLst>
                <a:gd name="T0" fmla="*/ 45 w 220"/>
                <a:gd name="T1" fmla="*/ 2500 h 173"/>
                <a:gd name="T2" fmla="*/ 375 w 220"/>
                <a:gd name="T3" fmla="*/ 1234 h 173"/>
                <a:gd name="T4" fmla="*/ 62 w 220"/>
                <a:gd name="T5" fmla="*/ 62 h 173"/>
                <a:gd name="T6" fmla="*/ 15 w 220"/>
                <a:gd name="T7" fmla="*/ 0 h 173"/>
                <a:gd name="T8" fmla="*/ 1081 w 220"/>
                <a:gd name="T9" fmla="*/ 0 h 173"/>
                <a:gd name="T10" fmla="*/ 3292 w 220"/>
                <a:gd name="T11" fmla="*/ 1250 h 173"/>
                <a:gd name="T12" fmla="*/ 3277 w 220"/>
                <a:gd name="T13" fmla="*/ 1332 h 173"/>
                <a:gd name="T14" fmla="*/ 1081 w 220"/>
                <a:gd name="T15" fmla="*/ 2582 h 173"/>
                <a:gd name="T16" fmla="*/ 0 w 220"/>
                <a:gd name="T17" fmla="*/ 2582 h 173"/>
                <a:gd name="T18" fmla="*/ 45 w 220"/>
                <a:gd name="T19" fmla="*/ 2500 h 1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0" h="173">
                  <a:moveTo>
                    <a:pt x="3" y="168"/>
                  </a:moveTo>
                  <a:cubicBezTo>
                    <a:pt x="17" y="142"/>
                    <a:pt x="25" y="113"/>
                    <a:pt x="25" y="83"/>
                  </a:cubicBezTo>
                  <a:cubicBezTo>
                    <a:pt x="25" y="55"/>
                    <a:pt x="18" y="28"/>
                    <a:pt x="4" y="4"/>
                  </a:cubicBezTo>
                  <a:cubicBezTo>
                    <a:pt x="1" y="0"/>
                    <a:pt x="1" y="0"/>
                    <a:pt x="1" y="0"/>
                  </a:cubicBezTo>
                  <a:cubicBezTo>
                    <a:pt x="72" y="0"/>
                    <a:pt x="72" y="0"/>
                    <a:pt x="72" y="0"/>
                  </a:cubicBezTo>
                  <a:cubicBezTo>
                    <a:pt x="133" y="0"/>
                    <a:pt x="189" y="32"/>
                    <a:pt x="220" y="84"/>
                  </a:cubicBezTo>
                  <a:cubicBezTo>
                    <a:pt x="219" y="89"/>
                    <a:pt x="219" y="89"/>
                    <a:pt x="219" y="89"/>
                  </a:cubicBezTo>
                  <a:cubicBezTo>
                    <a:pt x="188" y="141"/>
                    <a:pt x="132" y="173"/>
                    <a:pt x="72" y="173"/>
                  </a:cubicBezTo>
                  <a:cubicBezTo>
                    <a:pt x="0" y="173"/>
                    <a:pt x="0" y="173"/>
                    <a:pt x="0" y="173"/>
                  </a:cubicBezTo>
                  <a:cubicBezTo>
                    <a:pt x="3" y="168"/>
                    <a:pt x="3" y="168"/>
                    <a:pt x="3" y="168"/>
                  </a:cubicBezTo>
                  <a:close/>
                </a:path>
              </a:pathLst>
            </a:custGeom>
            <a:solidFill>
              <a:srgbClr val="FFFFFF"/>
            </a:solidFill>
            <a:ln w="28575" cap="flat">
              <a:solidFill>
                <a:srgbClr val="000000"/>
              </a:solidFill>
              <a:prstDash val="solid"/>
              <a:miter lim="800000"/>
              <a:headEnd/>
              <a:tailEnd/>
            </a:ln>
          </p:spPr>
          <p:txBody>
            <a:bodyPr/>
            <a:lstStyle/>
            <a:p>
              <a:endParaRPr lang="tr-TR"/>
            </a:p>
          </p:txBody>
        </p:sp>
        <p:sp>
          <p:nvSpPr>
            <p:cNvPr id="202778" name="Oval 25"/>
            <p:cNvSpPr>
              <a:spLocks noChangeArrowheads="1"/>
            </p:cNvSpPr>
            <p:nvPr/>
          </p:nvSpPr>
          <p:spPr bwMode="auto">
            <a:xfrm>
              <a:off x="4453" y="2039"/>
              <a:ext cx="86" cy="86"/>
            </a:xfrm>
            <a:prstGeom prst="ellipse">
              <a:avLst/>
            </a:prstGeom>
            <a:solidFill>
              <a:srgbClr val="FFFFFF"/>
            </a:solidFill>
            <a:ln w="28575">
              <a:solidFill>
                <a:schemeClr val="hlink"/>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79" name="Oval 26"/>
            <p:cNvSpPr>
              <a:spLocks noChangeArrowheads="1"/>
            </p:cNvSpPr>
            <p:nvPr/>
          </p:nvSpPr>
          <p:spPr bwMode="auto">
            <a:xfrm>
              <a:off x="4465" y="3350"/>
              <a:ext cx="86" cy="85"/>
            </a:xfrm>
            <a:prstGeom prst="ellipse">
              <a:avLst/>
            </a:prstGeom>
            <a:solidFill>
              <a:srgbClr val="FFFFFF"/>
            </a:solidFill>
            <a:ln w="28575">
              <a:solidFill>
                <a:schemeClr val="hlink"/>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80" name="Freeform 27"/>
            <p:cNvSpPr>
              <a:spLocks/>
            </p:cNvSpPr>
            <p:nvPr/>
          </p:nvSpPr>
          <p:spPr bwMode="auto">
            <a:xfrm>
              <a:off x="3879" y="3341"/>
              <a:ext cx="172" cy="120"/>
            </a:xfrm>
            <a:custGeom>
              <a:avLst/>
              <a:gdLst>
                <a:gd name="T0" fmla="*/ 0 w 172"/>
                <a:gd name="T1" fmla="*/ 0 h 120"/>
                <a:gd name="T2" fmla="*/ 172 w 172"/>
                <a:gd name="T3" fmla="*/ 51 h 120"/>
                <a:gd name="T4" fmla="*/ 0 w 172"/>
                <a:gd name="T5" fmla="*/ 120 h 120"/>
                <a:gd name="T6" fmla="*/ 0 60000 65536"/>
                <a:gd name="T7" fmla="*/ 0 60000 65536"/>
                <a:gd name="T8" fmla="*/ 0 60000 65536"/>
              </a:gdLst>
              <a:ahLst/>
              <a:cxnLst>
                <a:cxn ang="T6">
                  <a:pos x="T0" y="T1"/>
                </a:cxn>
                <a:cxn ang="T7">
                  <a:pos x="T2" y="T3"/>
                </a:cxn>
                <a:cxn ang="T8">
                  <a:pos x="T4" y="T5"/>
                </a:cxn>
              </a:cxnLst>
              <a:rect l="0" t="0" r="r" b="b"/>
              <a:pathLst>
                <a:path w="172" h="120">
                  <a:moveTo>
                    <a:pt x="0" y="0"/>
                  </a:moveTo>
                  <a:lnTo>
                    <a:pt x="172" y="51"/>
                  </a:lnTo>
                  <a:lnTo>
                    <a:pt x="0" y="120"/>
                  </a:lnTo>
                </a:path>
              </a:pathLst>
            </a:custGeom>
            <a:noFill/>
            <a:ln w="28575" cap="flat">
              <a:solidFill>
                <a:schemeClr val="hlink"/>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81" name="Freeform 28"/>
            <p:cNvSpPr>
              <a:spLocks/>
            </p:cNvSpPr>
            <p:nvPr/>
          </p:nvSpPr>
          <p:spPr bwMode="auto">
            <a:xfrm>
              <a:off x="3867" y="2038"/>
              <a:ext cx="172" cy="120"/>
            </a:xfrm>
            <a:custGeom>
              <a:avLst/>
              <a:gdLst>
                <a:gd name="T0" fmla="*/ 0 w 172"/>
                <a:gd name="T1" fmla="*/ 0 h 120"/>
                <a:gd name="T2" fmla="*/ 172 w 172"/>
                <a:gd name="T3" fmla="*/ 51 h 120"/>
                <a:gd name="T4" fmla="*/ 0 w 172"/>
                <a:gd name="T5" fmla="*/ 120 h 120"/>
                <a:gd name="T6" fmla="*/ 0 60000 65536"/>
                <a:gd name="T7" fmla="*/ 0 60000 65536"/>
                <a:gd name="T8" fmla="*/ 0 60000 65536"/>
              </a:gdLst>
              <a:ahLst/>
              <a:cxnLst>
                <a:cxn ang="T6">
                  <a:pos x="T0" y="T1"/>
                </a:cxn>
                <a:cxn ang="T7">
                  <a:pos x="T2" y="T3"/>
                </a:cxn>
                <a:cxn ang="T8">
                  <a:pos x="T4" y="T5"/>
                </a:cxn>
              </a:cxnLst>
              <a:rect l="0" t="0" r="r" b="b"/>
              <a:pathLst>
                <a:path w="172" h="120">
                  <a:moveTo>
                    <a:pt x="0" y="0"/>
                  </a:moveTo>
                  <a:lnTo>
                    <a:pt x="172" y="51"/>
                  </a:lnTo>
                  <a:lnTo>
                    <a:pt x="0" y="120"/>
                  </a:lnTo>
                </a:path>
              </a:pathLst>
            </a:custGeom>
            <a:noFill/>
            <a:ln w="28575" cap="flat">
              <a:solidFill>
                <a:schemeClr val="hlink"/>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2782" name="Oval 29"/>
            <p:cNvSpPr>
              <a:spLocks noChangeArrowheads="1"/>
            </p:cNvSpPr>
            <p:nvPr/>
          </p:nvSpPr>
          <p:spPr bwMode="auto">
            <a:xfrm>
              <a:off x="2109" y="1715"/>
              <a:ext cx="51" cy="5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83" name="Oval 30"/>
            <p:cNvSpPr>
              <a:spLocks noChangeArrowheads="1"/>
            </p:cNvSpPr>
            <p:nvPr/>
          </p:nvSpPr>
          <p:spPr bwMode="auto">
            <a:xfrm>
              <a:off x="1875" y="2448"/>
              <a:ext cx="52" cy="5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84" name="Oval 31"/>
            <p:cNvSpPr>
              <a:spLocks noChangeArrowheads="1"/>
            </p:cNvSpPr>
            <p:nvPr/>
          </p:nvSpPr>
          <p:spPr bwMode="auto">
            <a:xfrm>
              <a:off x="1875" y="2905"/>
              <a:ext cx="52" cy="5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85" name="Oval 32"/>
            <p:cNvSpPr>
              <a:spLocks noChangeArrowheads="1"/>
            </p:cNvSpPr>
            <p:nvPr/>
          </p:nvSpPr>
          <p:spPr bwMode="auto">
            <a:xfrm>
              <a:off x="3611" y="3367"/>
              <a:ext cx="52" cy="5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86" name="Oval 33"/>
            <p:cNvSpPr>
              <a:spLocks noChangeArrowheads="1"/>
            </p:cNvSpPr>
            <p:nvPr/>
          </p:nvSpPr>
          <p:spPr bwMode="auto">
            <a:xfrm>
              <a:off x="4630" y="1606"/>
              <a:ext cx="51" cy="5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87" name="Oval 34"/>
            <p:cNvSpPr>
              <a:spLocks noChangeArrowheads="1"/>
            </p:cNvSpPr>
            <p:nvPr/>
          </p:nvSpPr>
          <p:spPr bwMode="auto">
            <a:xfrm>
              <a:off x="3739" y="3655"/>
              <a:ext cx="51" cy="5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2788" name="Rectangle 35"/>
            <p:cNvSpPr>
              <a:spLocks noChangeArrowheads="1"/>
            </p:cNvSpPr>
            <p:nvPr/>
          </p:nvSpPr>
          <p:spPr bwMode="auto">
            <a:xfrm>
              <a:off x="1599" y="3305"/>
              <a:ext cx="34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Clock</a:t>
              </a:r>
              <a:endParaRPr kumimoji="0" lang="en-US" altLang="tr-TR" b="1" u="sng" baseline="-25000"/>
            </a:p>
          </p:txBody>
        </p:sp>
        <p:sp>
          <p:nvSpPr>
            <p:cNvPr id="202789" name="Rectangle 36"/>
            <p:cNvSpPr>
              <a:spLocks noChangeArrowheads="1"/>
            </p:cNvSpPr>
            <p:nvPr/>
          </p:nvSpPr>
          <p:spPr bwMode="auto">
            <a:xfrm>
              <a:off x="3904" y="1548"/>
              <a:ext cx="11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D</a:t>
              </a:r>
              <a:endParaRPr kumimoji="0" lang="en-US" altLang="tr-TR" b="1" u="sng" baseline="-25000"/>
            </a:p>
          </p:txBody>
        </p:sp>
        <p:sp>
          <p:nvSpPr>
            <p:cNvPr id="202790" name="Rectangle 37"/>
            <p:cNvSpPr>
              <a:spLocks noChangeArrowheads="1"/>
            </p:cNvSpPr>
            <p:nvPr/>
          </p:nvSpPr>
          <p:spPr bwMode="auto">
            <a:xfrm>
              <a:off x="3919" y="2852"/>
              <a:ext cx="11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D</a:t>
              </a:r>
              <a:endParaRPr kumimoji="0" lang="en-US" altLang="tr-TR" b="1" u="sng" baseline="-25000"/>
            </a:p>
          </p:txBody>
        </p:sp>
        <p:sp>
          <p:nvSpPr>
            <p:cNvPr id="202791" name="Rectangle 38"/>
            <p:cNvSpPr>
              <a:spLocks noChangeArrowheads="1"/>
            </p:cNvSpPr>
            <p:nvPr/>
          </p:nvSpPr>
          <p:spPr bwMode="auto">
            <a:xfrm>
              <a:off x="4089" y="3307"/>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C</a:t>
              </a:r>
              <a:endParaRPr kumimoji="0" lang="en-US" altLang="tr-TR" b="1" u="sng" baseline="-25000"/>
            </a:p>
          </p:txBody>
        </p:sp>
        <p:sp>
          <p:nvSpPr>
            <p:cNvPr id="202792" name="Rectangle 39"/>
            <p:cNvSpPr>
              <a:spLocks noChangeArrowheads="1"/>
            </p:cNvSpPr>
            <p:nvPr/>
          </p:nvSpPr>
          <p:spPr bwMode="auto">
            <a:xfrm>
              <a:off x="4114" y="3437"/>
              <a:ext cx="10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R</a:t>
              </a:r>
              <a:endParaRPr kumimoji="0" lang="en-US" altLang="tr-TR" b="1" u="sng" baseline="-25000"/>
            </a:p>
          </p:txBody>
        </p:sp>
        <p:sp>
          <p:nvSpPr>
            <p:cNvPr id="202793" name="Rectangle 40"/>
            <p:cNvSpPr>
              <a:spLocks noChangeArrowheads="1"/>
            </p:cNvSpPr>
            <p:nvPr/>
          </p:nvSpPr>
          <p:spPr bwMode="auto">
            <a:xfrm>
              <a:off x="4505" y="2761"/>
              <a:ext cx="15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Y</a:t>
              </a:r>
              <a:r>
                <a:rPr kumimoji="0" lang="en-US" altLang="tr-TR" sz="1700" b="1" baseline="-25000">
                  <a:solidFill>
                    <a:srgbClr val="000000"/>
                  </a:solidFill>
                  <a:latin typeface="TimesTen" pitchFamily="18" charset="0"/>
                </a:rPr>
                <a:t>2</a:t>
              </a:r>
            </a:p>
          </p:txBody>
        </p:sp>
        <p:sp>
          <p:nvSpPr>
            <p:cNvPr id="202794" name="Rectangle 41"/>
            <p:cNvSpPr>
              <a:spLocks noChangeArrowheads="1"/>
            </p:cNvSpPr>
            <p:nvPr/>
          </p:nvSpPr>
          <p:spPr bwMode="auto">
            <a:xfrm>
              <a:off x="5573" y="2387"/>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Z</a:t>
              </a:r>
              <a:endParaRPr kumimoji="0" lang="en-US" altLang="tr-TR" b="1" u="sng" baseline="-25000"/>
            </a:p>
          </p:txBody>
        </p:sp>
        <p:sp>
          <p:nvSpPr>
            <p:cNvPr id="202795" name="Rectangle 42"/>
            <p:cNvSpPr>
              <a:spLocks noChangeArrowheads="1"/>
            </p:cNvSpPr>
            <p:nvPr/>
          </p:nvSpPr>
          <p:spPr bwMode="auto">
            <a:xfrm>
              <a:off x="4076" y="2000"/>
              <a:ext cx="9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C</a:t>
              </a:r>
              <a:endParaRPr kumimoji="0" lang="en-US" altLang="tr-TR" b="1" u="sng" baseline="-25000"/>
            </a:p>
          </p:txBody>
        </p:sp>
        <p:sp>
          <p:nvSpPr>
            <p:cNvPr id="202796" name="Rectangle 43"/>
            <p:cNvSpPr>
              <a:spLocks noChangeArrowheads="1"/>
            </p:cNvSpPr>
            <p:nvPr/>
          </p:nvSpPr>
          <p:spPr bwMode="auto">
            <a:xfrm>
              <a:off x="4105" y="2121"/>
              <a:ext cx="10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R</a:t>
              </a:r>
              <a:endParaRPr kumimoji="0" lang="en-US" altLang="tr-TR" b="1" u="sng" baseline="-25000"/>
            </a:p>
          </p:txBody>
        </p:sp>
        <p:sp>
          <p:nvSpPr>
            <p:cNvPr id="202797" name="Rectangle 44"/>
            <p:cNvSpPr>
              <a:spLocks noChangeArrowheads="1"/>
            </p:cNvSpPr>
            <p:nvPr/>
          </p:nvSpPr>
          <p:spPr bwMode="auto">
            <a:xfrm>
              <a:off x="4484" y="1464"/>
              <a:ext cx="15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Y</a:t>
              </a:r>
              <a:r>
                <a:rPr kumimoji="0" lang="en-US" altLang="tr-TR" sz="1700" b="1" baseline="-25000">
                  <a:solidFill>
                    <a:srgbClr val="000000"/>
                  </a:solidFill>
                  <a:latin typeface="TimesTen" pitchFamily="18" charset="0"/>
                </a:rPr>
                <a:t>1</a:t>
              </a:r>
            </a:p>
          </p:txBody>
        </p:sp>
        <p:sp>
          <p:nvSpPr>
            <p:cNvPr id="202798" name="Rectangle 45"/>
            <p:cNvSpPr>
              <a:spLocks noChangeArrowheads="1"/>
            </p:cNvSpPr>
            <p:nvPr/>
          </p:nvSpPr>
          <p:spPr bwMode="auto">
            <a:xfrm>
              <a:off x="1618" y="2853"/>
              <a:ext cx="10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X</a:t>
              </a:r>
              <a:endParaRPr kumimoji="0" lang="en-US" altLang="tr-TR" b="1" u="sng" baseline="-25000"/>
            </a:p>
          </p:txBody>
        </p:sp>
        <p:sp>
          <p:nvSpPr>
            <p:cNvPr id="202799" name="Rectangle 46"/>
            <p:cNvSpPr>
              <a:spLocks noChangeArrowheads="1"/>
            </p:cNvSpPr>
            <p:nvPr/>
          </p:nvSpPr>
          <p:spPr bwMode="auto">
            <a:xfrm>
              <a:off x="1607" y="3590"/>
              <a:ext cx="34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700" b="1">
                  <a:solidFill>
                    <a:srgbClr val="000000"/>
                  </a:solidFill>
                  <a:latin typeface="TimesTen" pitchFamily="18" charset="0"/>
                </a:rPr>
                <a:t>Reset</a:t>
              </a:r>
              <a:endParaRPr kumimoji="0" lang="en-US" altLang="tr-TR" b="1" u="sng" baseline="-2500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1939"/>
                                        </p:tgtEl>
                                        <p:attrNameLst>
                                          <p:attrName>style.visibility</p:attrName>
                                        </p:attrNameLst>
                                      </p:cBhvr>
                                      <p:to>
                                        <p:strVal val="visible"/>
                                      </p:to>
                                    </p:set>
                                    <p:animEffect transition="in" filter="dissolve">
                                      <p:cBhvr>
                                        <p:cTn id="7" dur="500"/>
                                        <p:tgtEl>
                                          <p:spTgt spid="5519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51941"/>
                                        </p:tgtEl>
                                        <p:attrNameLst>
                                          <p:attrName>style.visibility</p:attrName>
                                        </p:attrNameLst>
                                      </p:cBhvr>
                                      <p:to>
                                        <p:strVal val="visible"/>
                                      </p:to>
                                    </p:set>
                                    <p:animEffect transition="in" filter="dissolve">
                                      <p:cBhvr>
                                        <p:cTn id="12" dur="500"/>
                                        <p:tgtEl>
                                          <p:spTgt spid="55194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51938">
                                            <p:txEl>
                                              <p:pRg st="0" end="0"/>
                                            </p:txEl>
                                          </p:spTgt>
                                        </p:tgtEl>
                                        <p:attrNameLst>
                                          <p:attrName>style.visibility</p:attrName>
                                        </p:attrNameLst>
                                      </p:cBhvr>
                                      <p:to>
                                        <p:strVal val="visible"/>
                                      </p:to>
                                    </p:set>
                                    <p:animEffect transition="in" filter="dissolve">
                                      <p:cBhvr>
                                        <p:cTn id="17" dur="500"/>
                                        <p:tgtEl>
                                          <p:spTgt spid="551938">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551938">
                                            <p:txEl>
                                              <p:pRg st="1" end="1"/>
                                            </p:txEl>
                                          </p:spTgt>
                                        </p:tgtEl>
                                        <p:attrNameLst>
                                          <p:attrName>style.visibility</p:attrName>
                                        </p:attrNameLst>
                                      </p:cBhvr>
                                      <p:to>
                                        <p:strVal val="visible"/>
                                      </p:to>
                                    </p:set>
                                    <p:animEffect transition="in" filter="dissolve">
                                      <p:cBhvr>
                                        <p:cTn id="20" dur="500"/>
                                        <p:tgtEl>
                                          <p:spTgt spid="551938">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51938">
                                            <p:txEl>
                                              <p:pRg st="2" end="2"/>
                                            </p:txEl>
                                          </p:spTgt>
                                        </p:tgtEl>
                                        <p:attrNameLst>
                                          <p:attrName>style.visibility</p:attrName>
                                        </p:attrNameLst>
                                      </p:cBhvr>
                                      <p:to>
                                        <p:strVal val="visible"/>
                                      </p:to>
                                    </p:set>
                                    <p:animEffect transition="in" filter="dissolve">
                                      <p:cBhvr>
                                        <p:cTn id="23" dur="500"/>
                                        <p:tgtEl>
                                          <p:spTgt spid="55193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1938" grpId="0" build="p"/>
      <p:bldP spid="551939"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0E2356A-664E-43EB-9ACF-30D767AB439C}" type="slidenum">
              <a:rPr kumimoji="0" lang="en-US" altLang="tr-TR" sz="1200" smtClean="0"/>
              <a:pPr>
                <a:spcBef>
                  <a:spcPct val="50000"/>
                </a:spcBef>
                <a:buFontTx/>
                <a:buNone/>
              </a:pPr>
              <a:t>164</a:t>
            </a:fld>
            <a:endParaRPr kumimoji="0" lang="en-US" altLang="tr-TR" sz="1200" smtClean="0"/>
          </a:p>
        </p:txBody>
      </p:sp>
      <p:sp>
        <p:nvSpPr>
          <p:cNvPr id="204803" name="Rectangle 2"/>
          <p:cNvSpPr>
            <a:spLocks noGrp="1" noChangeArrowheads="1"/>
          </p:cNvSpPr>
          <p:nvPr>
            <p:ph type="title"/>
          </p:nvPr>
        </p:nvSpPr>
        <p:spPr>
          <a:xfrm>
            <a:off x="715963" y="-3175"/>
            <a:ext cx="7772400" cy="728663"/>
          </a:xfrm>
        </p:spPr>
        <p:txBody>
          <a:bodyPr/>
          <a:lstStyle/>
          <a:p>
            <a:r>
              <a:rPr lang="en-US" altLang="tr-TR" smtClean="0"/>
              <a:t>Mapped Circuit - Final Result</a:t>
            </a:r>
          </a:p>
        </p:txBody>
      </p:sp>
      <p:grpSp>
        <p:nvGrpSpPr>
          <p:cNvPr id="553987" name="Group 3"/>
          <p:cNvGrpSpPr>
            <a:grpSpLocks/>
          </p:cNvGrpSpPr>
          <p:nvPr/>
        </p:nvGrpSpPr>
        <p:grpSpPr bwMode="auto">
          <a:xfrm>
            <a:off x="1143000" y="1608138"/>
            <a:ext cx="7556500" cy="4424362"/>
            <a:chOff x="720" y="1013"/>
            <a:chExt cx="4760" cy="2787"/>
          </a:xfrm>
        </p:grpSpPr>
        <p:sp>
          <p:nvSpPr>
            <p:cNvPr id="204805" name="Rectangle 4"/>
            <p:cNvSpPr>
              <a:spLocks noChangeArrowheads="1"/>
            </p:cNvSpPr>
            <p:nvPr/>
          </p:nvSpPr>
          <p:spPr bwMode="auto">
            <a:xfrm>
              <a:off x="783" y="1098"/>
              <a:ext cx="4440" cy="2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aphicFrame>
          <p:nvGraphicFramePr>
            <p:cNvPr id="204806" name="Object 5"/>
            <p:cNvGraphicFramePr>
              <a:graphicFrameLocks noChangeAspect="1"/>
            </p:cNvGraphicFramePr>
            <p:nvPr/>
          </p:nvGraphicFramePr>
          <p:xfrm>
            <a:off x="2028" y="2155"/>
            <a:ext cx="76" cy="147"/>
          </p:xfrm>
          <a:graphic>
            <a:graphicData uri="http://schemas.openxmlformats.org/presentationml/2006/ole">
              <mc:AlternateContent xmlns:mc="http://schemas.openxmlformats.org/markup-compatibility/2006">
                <mc:Choice xmlns:v="urn:schemas-microsoft-com:vml" Requires="v">
                  <p:oleObj spid="_x0000_s204859" name="Equation" r:id="rId4" imgW="101556" imgH="190417" progId="Equation.3">
                    <p:embed/>
                  </p:oleObj>
                </mc:Choice>
                <mc:Fallback>
                  <p:oleObj name="Equation" r:id="rId4" imgW="101556" imgH="190417"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28" y="2155"/>
                          <a:ext cx="76" cy="14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4807" name="Object 6"/>
            <p:cNvGraphicFramePr>
              <a:graphicFrameLocks noChangeAspect="1"/>
            </p:cNvGraphicFramePr>
            <p:nvPr/>
          </p:nvGraphicFramePr>
          <p:xfrm>
            <a:off x="2028" y="2155"/>
            <a:ext cx="76" cy="147"/>
          </p:xfrm>
          <a:graphic>
            <a:graphicData uri="http://schemas.openxmlformats.org/presentationml/2006/ole">
              <mc:AlternateContent xmlns:mc="http://schemas.openxmlformats.org/markup-compatibility/2006">
                <mc:Choice xmlns:v="urn:schemas-microsoft-com:vml" Requires="v">
                  <p:oleObj spid="_x0000_s204860" name="Equation" r:id="rId6" imgW="101556" imgH="190417" progId="Equation.3">
                    <p:embed/>
                  </p:oleObj>
                </mc:Choice>
                <mc:Fallback>
                  <p:oleObj name="Equation" r:id="rId6" imgW="101556" imgH="190417"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28" y="2155"/>
                          <a:ext cx="76" cy="14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4808" name="Freeform 7"/>
            <p:cNvSpPr>
              <a:spLocks/>
            </p:cNvSpPr>
            <p:nvPr/>
          </p:nvSpPr>
          <p:spPr bwMode="auto">
            <a:xfrm>
              <a:off x="1293" y="1013"/>
              <a:ext cx="3199" cy="1294"/>
            </a:xfrm>
            <a:custGeom>
              <a:avLst/>
              <a:gdLst>
                <a:gd name="T0" fmla="*/ 936 w 2700"/>
                <a:gd name="T1" fmla="*/ 378 h 1059"/>
                <a:gd name="T2" fmla="*/ 0 w 2700"/>
                <a:gd name="T3" fmla="*/ 378 h 1059"/>
                <a:gd name="T4" fmla="*/ 0 w 2700"/>
                <a:gd name="T5" fmla="*/ 0 h 1059"/>
                <a:gd name="T6" fmla="*/ 5314 w 2700"/>
                <a:gd name="T7" fmla="*/ 0 h 1059"/>
                <a:gd name="T8" fmla="*/ 5314 w 2700"/>
                <a:gd name="T9" fmla="*/ 2885 h 1059"/>
                <a:gd name="T10" fmla="*/ 6303 w 2700"/>
                <a:gd name="T11" fmla="*/ 2885 h 10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00" h="1059">
                  <a:moveTo>
                    <a:pt x="401" y="138"/>
                  </a:moveTo>
                  <a:lnTo>
                    <a:pt x="0" y="138"/>
                  </a:lnTo>
                  <a:lnTo>
                    <a:pt x="0" y="0"/>
                  </a:lnTo>
                  <a:lnTo>
                    <a:pt x="2276" y="0"/>
                  </a:lnTo>
                  <a:lnTo>
                    <a:pt x="2276" y="1059"/>
                  </a:lnTo>
                  <a:lnTo>
                    <a:pt x="2700" y="1059"/>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09" name="Freeform 8"/>
            <p:cNvSpPr>
              <a:spLocks/>
            </p:cNvSpPr>
            <p:nvPr/>
          </p:nvSpPr>
          <p:spPr bwMode="auto">
            <a:xfrm>
              <a:off x="891" y="1394"/>
              <a:ext cx="3099" cy="1524"/>
            </a:xfrm>
            <a:custGeom>
              <a:avLst/>
              <a:gdLst>
                <a:gd name="T0" fmla="*/ 1728 w 2616"/>
                <a:gd name="T1" fmla="*/ 0 h 1247"/>
                <a:gd name="T2" fmla="*/ 793 w 2616"/>
                <a:gd name="T3" fmla="*/ 0 h 1247"/>
                <a:gd name="T4" fmla="*/ 793 w 2616"/>
                <a:gd name="T5" fmla="*/ 2508 h 1247"/>
                <a:gd name="T6" fmla="*/ 6103 w 2616"/>
                <a:gd name="T7" fmla="*/ 2508 h 1247"/>
                <a:gd name="T8" fmla="*/ 6103 w 2616"/>
                <a:gd name="T9" fmla="*/ 3401 h 1247"/>
                <a:gd name="T10" fmla="*/ 0 w 2616"/>
                <a:gd name="T11" fmla="*/ 3401 h 12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16" h="1247">
                  <a:moveTo>
                    <a:pt x="741" y="0"/>
                  </a:moveTo>
                  <a:lnTo>
                    <a:pt x="340" y="0"/>
                  </a:lnTo>
                  <a:lnTo>
                    <a:pt x="340" y="920"/>
                  </a:lnTo>
                  <a:lnTo>
                    <a:pt x="2616" y="920"/>
                  </a:lnTo>
                  <a:lnTo>
                    <a:pt x="2616" y="1247"/>
                  </a:lnTo>
                  <a:lnTo>
                    <a:pt x="0" y="1247"/>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10" name="Freeform 9"/>
            <p:cNvSpPr>
              <a:spLocks/>
            </p:cNvSpPr>
            <p:nvPr/>
          </p:nvSpPr>
          <p:spPr bwMode="auto">
            <a:xfrm>
              <a:off x="1133" y="2520"/>
              <a:ext cx="3295" cy="907"/>
            </a:xfrm>
            <a:custGeom>
              <a:avLst/>
              <a:gdLst>
                <a:gd name="T0" fmla="*/ 6494 w 2781"/>
                <a:gd name="T1" fmla="*/ 0 h 743"/>
                <a:gd name="T2" fmla="*/ 5820 w 2781"/>
                <a:gd name="T3" fmla="*/ 0 h 743"/>
                <a:gd name="T4" fmla="*/ 5820 w 2781"/>
                <a:gd name="T5" fmla="*/ 2013 h 743"/>
                <a:gd name="T6" fmla="*/ 0 w 2781"/>
                <a:gd name="T7" fmla="*/ 2013 h 7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81" h="743">
                  <a:moveTo>
                    <a:pt x="2781" y="0"/>
                  </a:moveTo>
                  <a:lnTo>
                    <a:pt x="2492" y="0"/>
                  </a:lnTo>
                  <a:lnTo>
                    <a:pt x="2492" y="743"/>
                  </a:lnTo>
                  <a:lnTo>
                    <a:pt x="0" y="743"/>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11" name="Freeform 10"/>
            <p:cNvSpPr>
              <a:spLocks/>
            </p:cNvSpPr>
            <p:nvPr/>
          </p:nvSpPr>
          <p:spPr bwMode="auto">
            <a:xfrm>
              <a:off x="1133" y="3269"/>
              <a:ext cx="2339" cy="477"/>
            </a:xfrm>
            <a:custGeom>
              <a:avLst/>
              <a:gdLst>
                <a:gd name="T0" fmla="*/ 4609 w 1974"/>
                <a:gd name="T1" fmla="*/ 0 h 391"/>
                <a:gd name="T2" fmla="*/ 4609 w 1974"/>
                <a:gd name="T3" fmla="*/ 1056 h 391"/>
                <a:gd name="T4" fmla="*/ 0 w 1974"/>
                <a:gd name="T5" fmla="*/ 1056 h 391"/>
                <a:gd name="T6" fmla="*/ 0 60000 65536"/>
                <a:gd name="T7" fmla="*/ 0 60000 65536"/>
                <a:gd name="T8" fmla="*/ 0 60000 65536"/>
              </a:gdLst>
              <a:ahLst/>
              <a:cxnLst>
                <a:cxn ang="T6">
                  <a:pos x="T0" y="T1"/>
                </a:cxn>
                <a:cxn ang="T7">
                  <a:pos x="T2" y="T3"/>
                </a:cxn>
                <a:cxn ang="T8">
                  <a:pos x="T4" y="T5"/>
                </a:cxn>
              </a:cxnLst>
              <a:rect l="0" t="0" r="r" b="b"/>
              <a:pathLst>
                <a:path w="1974" h="391">
                  <a:moveTo>
                    <a:pt x="1974" y="0"/>
                  </a:moveTo>
                  <a:lnTo>
                    <a:pt x="1974" y="391"/>
                  </a:lnTo>
                  <a:lnTo>
                    <a:pt x="0" y="391"/>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12" name="Freeform 11"/>
            <p:cNvSpPr>
              <a:spLocks/>
            </p:cNvSpPr>
            <p:nvPr/>
          </p:nvSpPr>
          <p:spPr bwMode="auto">
            <a:xfrm>
              <a:off x="1043" y="1817"/>
              <a:ext cx="619" cy="1101"/>
            </a:xfrm>
            <a:custGeom>
              <a:avLst/>
              <a:gdLst>
                <a:gd name="T0" fmla="*/ 1224 w 522"/>
                <a:gd name="T1" fmla="*/ 0 h 901"/>
                <a:gd name="T2" fmla="*/ 0 w 522"/>
                <a:gd name="T3" fmla="*/ 0 h 901"/>
                <a:gd name="T4" fmla="*/ 0 w 522"/>
                <a:gd name="T5" fmla="*/ 2455 h 901"/>
                <a:gd name="T6" fmla="*/ 0 60000 65536"/>
                <a:gd name="T7" fmla="*/ 0 60000 65536"/>
                <a:gd name="T8" fmla="*/ 0 60000 65536"/>
              </a:gdLst>
              <a:ahLst/>
              <a:cxnLst>
                <a:cxn ang="T6">
                  <a:pos x="T0" y="T1"/>
                </a:cxn>
                <a:cxn ang="T7">
                  <a:pos x="T2" y="T3"/>
                </a:cxn>
                <a:cxn ang="T8">
                  <a:pos x="T4" y="T5"/>
                </a:cxn>
              </a:cxnLst>
              <a:rect l="0" t="0" r="r" b="b"/>
              <a:pathLst>
                <a:path w="522" h="901">
                  <a:moveTo>
                    <a:pt x="522" y="0"/>
                  </a:moveTo>
                  <a:lnTo>
                    <a:pt x="0" y="0"/>
                  </a:lnTo>
                  <a:lnTo>
                    <a:pt x="0" y="901"/>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13" name="Line 12"/>
            <p:cNvSpPr>
              <a:spLocks noChangeShapeType="1"/>
            </p:cNvSpPr>
            <p:nvPr/>
          </p:nvSpPr>
          <p:spPr bwMode="auto">
            <a:xfrm>
              <a:off x="1043" y="2413"/>
              <a:ext cx="3899" cy="1"/>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204814" name="Line 13"/>
            <p:cNvSpPr>
              <a:spLocks noChangeShapeType="1"/>
            </p:cNvSpPr>
            <p:nvPr/>
          </p:nvSpPr>
          <p:spPr bwMode="auto">
            <a:xfrm>
              <a:off x="1293" y="1604"/>
              <a:ext cx="391" cy="2"/>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204815" name="Freeform 14"/>
            <p:cNvSpPr>
              <a:spLocks/>
            </p:cNvSpPr>
            <p:nvPr/>
          </p:nvSpPr>
          <p:spPr bwMode="auto">
            <a:xfrm>
              <a:off x="1677" y="1289"/>
              <a:ext cx="674" cy="93"/>
            </a:xfrm>
            <a:custGeom>
              <a:avLst/>
              <a:gdLst>
                <a:gd name="T0" fmla="*/ 0 w 569"/>
                <a:gd name="T1" fmla="*/ 0 h 76"/>
                <a:gd name="T2" fmla="*/ 829 w 569"/>
                <a:gd name="T3" fmla="*/ 0 h 76"/>
                <a:gd name="T4" fmla="*/ 829 w 569"/>
                <a:gd name="T5" fmla="*/ 209 h 76"/>
                <a:gd name="T6" fmla="*/ 1325 w 569"/>
                <a:gd name="T7" fmla="*/ 209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9" h="76">
                  <a:moveTo>
                    <a:pt x="0" y="0"/>
                  </a:moveTo>
                  <a:lnTo>
                    <a:pt x="355" y="0"/>
                  </a:lnTo>
                  <a:lnTo>
                    <a:pt x="355" y="76"/>
                  </a:lnTo>
                  <a:lnTo>
                    <a:pt x="569" y="76"/>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16" name="Freeform 15"/>
            <p:cNvSpPr>
              <a:spLocks/>
            </p:cNvSpPr>
            <p:nvPr/>
          </p:nvSpPr>
          <p:spPr bwMode="auto">
            <a:xfrm>
              <a:off x="1677" y="1597"/>
              <a:ext cx="674" cy="115"/>
            </a:xfrm>
            <a:custGeom>
              <a:avLst/>
              <a:gdLst>
                <a:gd name="T0" fmla="*/ 0 w 569"/>
                <a:gd name="T1" fmla="*/ 259 h 94"/>
                <a:gd name="T2" fmla="*/ 829 w 569"/>
                <a:gd name="T3" fmla="*/ 259 h 94"/>
                <a:gd name="T4" fmla="*/ 829 w 569"/>
                <a:gd name="T5" fmla="*/ 0 h 94"/>
                <a:gd name="T6" fmla="*/ 1325 w 569"/>
                <a:gd name="T7" fmla="*/ 0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9" h="94">
                  <a:moveTo>
                    <a:pt x="0" y="94"/>
                  </a:moveTo>
                  <a:lnTo>
                    <a:pt x="355" y="94"/>
                  </a:lnTo>
                  <a:lnTo>
                    <a:pt x="355" y="0"/>
                  </a:lnTo>
                  <a:lnTo>
                    <a:pt x="569" y="0"/>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17" name="Line 16"/>
            <p:cNvSpPr>
              <a:spLocks noChangeShapeType="1"/>
            </p:cNvSpPr>
            <p:nvPr/>
          </p:nvSpPr>
          <p:spPr bwMode="auto">
            <a:xfrm flipH="1">
              <a:off x="2410" y="1485"/>
              <a:ext cx="1580" cy="1"/>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204818" name="Freeform 17"/>
            <p:cNvSpPr>
              <a:spLocks/>
            </p:cNvSpPr>
            <p:nvPr/>
          </p:nvSpPr>
          <p:spPr bwMode="auto">
            <a:xfrm>
              <a:off x="2901" y="1989"/>
              <a:ext cx="597" cy="1438"/>
            </a:xfrm>
            <a:custGeom>
              <a:avLst/>
              <a:gdLst>
                <a:gd name="T0" fmla="*/ 1174 w 504"/>
                <a:gd name="T1" fmla="*/ 0 h 1177"/>
                <a:gd name="T2" fmla="*/ 0 w 504"/>
                <a:gd name="T3" fmla="*/ 0 h 1177"/>
                <a:gd name="T4" fmla="*/ 0 w 504"/>
                <a:gd name="T5" fmla="*/ 3205 h 1177"/>
                <a:gd name="T6" fmla="*/ 0 60000 65536"/>
                <a:gd name="T7" fmla="*/ 0 60000 65536"/>
                <a:gd name="T8" fmla="*/ 0 60000 65536"/>
              </a:gdLst>
              <a:ahLst/>
              <a:cxnLst>
                <a:cxn ang="T6">
                  <a:pos x="T0" y="T1"/>
                </a:cxn>
                <a:cxn ang="T7">
                  <a:pos x="T2" y="T3"/>
                </a:cxn>
                <a:cxn ang="T8">
                  <a:pos x="T4" y="T5"/>
                </a:cxn>
              </a:cxnLst>
              <a:rect l="0" t="0" r="r" b="b"/>
              <a:pathLst>
                <a:path w="504" h="1177">
                  <a:moveTo>
                    <a:pt x="504" y="0"/>
                  </a:moveTo>
                  <a:lnTo>
                    <a:pt x="0" y="0"/>
                  </a:lnTo>
                  <a:lnTo>
                    <a:pt x="0" y="1177"/>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19" name="Freeform 18"/>
            <p:cNvSpPr>
              <a:spLocks/>
            </p:cNvSpPr>
            <p:nvPr/>
          </p:nvSpPr>
          <p:spPr bwMode="auto">
            <a:xfrm>
              <a:off x="3036" y="2031"/>
              <a:ext cx="425" cy="1715"/>
            </a:xfrm>
            <a:custGeom>
              <a:avLst/>
              <a:gdLst>
                <a:gd name="T0" fmla="*/ 0 w 359"/>
                <a:gd name="T1" fmla="*/ 3818 h 1404"/>
                <a:gd name="T2" fmla="*/ 0 w 359"/>
                <a:gd name="T3" fmla="*/ 581 h 1404"/>
                <a:gd name="T4" fmla="*/ 833 w 359"/>
                <a:gd name="T5" fmla="*/ 581 h 1404"/>
                <a:gd name="T6" fmla="*/ 833 w 359"/>
                <a:gd name="T7" fmla="*/ 0 h 14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9" h="1404">
                  <a:moveTo>
                    <a:pt x="0" y="1404"/>
                  </a:moveTo>
                  <a:lnTo>
                    <a:pt x="0" y="214"/>
                  </a:lnTo>
                  <a:lnTo>
                    <a:pt x="359" y="214"/>
                  </a:lnTo>
                  <a:lnTo>
                    <a:pt x="359" y="0"/>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20" name="Rectangle 19"/>
            <p:cNvSpPr>
              <a:spLocks noChangeArrowheads="1"/>
            </p:cNvSpPr>
            <p:nvPr/>
          </p:nvSpPr>
          <p:spPr bwMode="auto">
            <a:xfrm>
              <a:off x="3146" y="1230"/>
              <a:ext cx="627" cy="967"/>
            </a:xfrm>
            <a:prstGeom prst="rect">
              <a:avLst/>
            </a:prstGeom>
            <a:solidFill>
              <a:srgbClr val="FFFFFF"/>
            </a:solidFill>
            <a:ln w="23813">
              <a:solidFill>
                <a:schemeClr val="hlink"/>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21" name="Rectangle 20"/>
            <p:cNvSpPr>
              <a:spLocks noChangeArrowheads="1"/>
            </p:cNvSpPr>
            <p:nvPr/>
          </p:nvSpPr>
          <p:spPr bwMode="auto">
            <a:xfrm>
              <a:off x="3159" y="2684"/>
              <a:ext cx="627" cy="967"/>
            </a:xfrm>
            <a:prstGeom prst="rect">
              <a:avLst/>
            </a:prstGeom>
            <a:solidFill>
              <a:srgbClr val="FFFFFF"/>
            </a:solidFill>
            <a:ln w="23813">
              <a:solidFill>
                <a:schemeClr val="hlink"/>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22" name="Freeform 21"/>
            <p:cNvSpPr>
              <a:spLocks/>
            </p:cNvSpPr>
            <p:nvPr/>
          </p:nvSpPr>
          <p:spPr bwMode="auto">
            <a:xfrm>
              <a:off x="4325" y="2251"/>
              <a:ext cx="378" cy="326"/>
            </a:xfrm>
            <a:custGeom>
              <a:avLst/>
              <a:gdLst>
                <a:gd name="T0" fmla="*/ 0 w 206"/>
                <a:gd name="T1" fmla="*/ 0 h 172"/>
                <a:gd name="T2" fmla="*/ 0 w 206"/>
                <a:gd name="T3" fmla="*/ 4206 h 172"/>
                <a:gd name="T4" fmla="*/ 2496 w 206"/>
                <a:gd name="T5" fmla="*/ 4206 h 172"/>
                <a:gd name="T6" fmla="*/ 4286 w 206"/>
                <a:gd name="T7" fmla="*/ 2130 h 172"/>
                <a:gd name="T8" fmla="*/ 2540 w 206"/>
                <a:gd name="T9" fmla="*/ 0 h 172"/>
                <a:gd name="T10" fmla="*/ 0 w 206"/>
                <a:gd name="T11" fmla="*/ 0 h 1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6" h="172">
                  <a:moveTo>
                    <a:pt x="0" y="0"/>
                  </a:moveTo>
                  <a:cubicBezTo>
                    <a:pt x="0" y="172"/>
                    <a:pt x="0" y="172"/>
                    <a:pt x="0" y="172"/>
                  </a:cubicBezTo>
                  <a:cubicBezTo>
                    <a:pt x="120" y="172"/>
                    <a:pt x="120" y="172"/>
                    <a:pt x="120" y="172"/>
                  </a:cubicBezTo>
                  <a:cubicBezTo>
                    <a:pt x="167" y="172"/>
                    <a:pt x="206" y="134"/>
                    <a:pt x="206" y="87"/>
                  </a:cubicBezTo>
                  <a:cubicBezTo>
                    <a:pt x="206" y="39"/>
                    <a:pt x="169" y="1"/>
                    <a:pt x="122" y="0"/>
                  </a:cubicBezTo>
                  <a:cubicBezTo>
                    <a:pt x="0" y="0"/>
                    <a:pt x="0" y="0"/>
                    <a:pt x="0" y="0"/>
                  </a:cubicBez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204823" name="Freeform 22"/>
            <p:cNvSpPr>
              <a:spLocks/>
            </p:cNvSpPr>
            <p:nvPr/>
          </p:nvSpPr>
          <p:spPr bwMode="auto">
            <a:xfrm>
              <a:off x="1575" y="1547"/>
              <a:ext cx="381" cy="329"/>
            </a:xfrm>
            <a:custGeom>
              <a:avLst/>
              <a:gdLst>
                <a:gd name="T0" fmla="*/ 24 w 207"/>
                <a:gd name="T1" fmla="*/ 0 h 173"/>
                <a:gd name="T2" fmla="*/ 0 w 207"/>
                <a:gd name="T3" fmla="*/ 4304 h 173"/>
                <a:gd name="T4" fmla="*/ 2538 w 207"/>
                <a:gd name="T5" fmla="*/ 4279 h 173"/>
                <a:gd name="T6" fmla="*/ 4370 w 207"/>
                <a:gd name="T7" fmla="*/ 2158 h 173"/>
                <a:gd name="T8" fmla="*/ 2582 w 207"/>
                <a:gd name="T9" fmla="*/ 0 h 173"/>
                <a:gd name="T10" fmla="*/ 24 w 207"/>
                <a:gd name="T11" fmla="*/ 0 h 1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7" h="173">
                  <a:moveTo>
                    <a:pt x="1" y="0"/>
                  </a:moveTo>
                  <a:cubicBezTo>
                    <a:pt x="0" y="173"/>
                    <a:pt x="0" y="173"/>
                    <a:pt x="0" y="173"/>
                  </a:cubicBezTo>
                  <a:cubicBezTo>
                    <a:pt x="120" y="172"/>
                    <a:pt x="120" y="172"/>
                    <a:pt x="120" y="172"/>
                  </a:cubicBezTo>
                  <a:cubicBezTo>
                    <a:pt x="167" y="172"/>
                    <a:pt x="207" y="134"/>
                    <a:pt x="207" y="87"/>
                  </a:cubicBezTo>
                  <a:cubicBezTo>
                    <a:pt x="207" y="40"/>
                    <a:pt x="169" y="1"/>
                    <a:pt x="122" y="0"/>
                  </a:cubicBezTo>
                  <a:cubicBezTo>
                    <a:pt x="1" y="0"/>
                    <a:pt x="1" y="0"/>
                    <a:pt x="1" y="0"/>
                  </a:cubicBez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204824" name="Freeform 23"/>
            <p:cNvSpPr>
              <a:spLocks/>
            </p:cNvSpPr>
            <p:nvPr/>
          </p:nvSpPr>
          <p:spPr bwMode="auto">
            <a:xfrm>
              <a:off x="1575" y="1124"/>
              <a:ext cx="381" cy="326"/>
            </a:xfrm>
            <a:custGeom>
              <a:avLst/>
              <a:gdLst>
                <a:gd name="T0" fmla="*/ 24 w 207"/>
                <a:gd name="T1" fmla="*/ 0 h 172"/>
                <a:gd name="T2" fmla="*/ 0 w 207"/>
                <a:gd name="T3" fmla="*/ 4206 h 172"/>
                <a:gd name="T4" fmla="*/ 2538 w 207"/>
                <a:gd name="T5" fmla="*/ 4206 h 172"/>
                <a:gd name="T6" fmla="*/ 4370 w 207"/>
                <a:gd name="T7" fmla="*/ 2130 h 172"/>
                <a:gd name="T8" fmla="*/ 2582 w 207"/>
                <a:gd name="T9" fmla="*/ 0 h 172"/>
                <a:gd name="T10" fmla="*/ 24 w 207"/>
                <a:gd name="T11" fmla="*/ 0 h 1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7" h="172">
                  <a:moveTo>
                    <a:pt x="1" y="0"/>
                  </a:moveTo>
                  <a:cubicBezTo>
                    <a:pt x="0" y="172"/>
                    <a:pt x="0" y="172"/>
                    <a:pt x="0" y="172"/>
                  </a:cubicBezTo>
                  <a:cubicBezTo>
                    <a:pt x="120" y="172"/>
                    <a:pt x="120" y="172"/>
                    <a:pt x="120" y="172"/>
                  </a:cubicBezTo>
                  <a:cubicBezTo>
                    <a:pt x="167" y="172"/>
                    <a:pt x="207" y="134"/>
                    <a:pt x="207" y="87"/>
                  </a:cubicBezTo>
                  <a:cubicBezTo>
                    <a:pt x="207" y="40"/>
                    <a:pt x="169" y="1"/>
                    <a:pt x="122" y="0"/>
                  </a:cubicBezTo>
                  <a:cubicBezTo>
                    <a:pt x="1" y="0"/>
                    <a:pt x="1" y="0"/>
                    <a:pt x="1" y="0"/>
                  </a:cubicBez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204825" name="Oval 24"/>
            <p:cNvSpPr>
              <a:spLocks noChangeArrowheads="1"/>
            </p:cNvSpPr>
            <p:nvPr/>
          </p:nvSpPr>
          <p:spPr bwMode="auto">
            <a:xfrm>
              <a:off x="3773" y="1934"/>
              <a:ext cx="92" cy="94"/>
            </a:xfrm>
            <a:prstGeom prst="ellipse">
              <a:avLst/>
            </a:prstGeom>
            <a:solidFill>
              <a:srgbClr val="FFFFFF"/>
            </a:solidFill>
            <a:ln w="23813">
              <a:solidFill>
                <a:schemeClr val="hlink"/>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26" name="Oval 25"/>
            <p:cNvSpPr>
              <a:spLocks noChangeArrowheads="1"/>
            </p:cNvSpPr>
            <p:nvPr/>
          </p:nvSpPr>
          <p:spPr bwMode="auto">
            <a:xfrm>
              <a:off x="3786" y="3380"/>
              <a:ext cx="92" cy="95"/>
            </a:xfrm>
            <a:prstGeom prst="ellipse">
              <a:avLst/>
            </a:prstGeom>
            <a:solidFill>
              <a:srgbClr val="FFFFFF"/>
            </a:solidFill>
            <a:ln w="23813">
              <a:solidFill>
                <a:schemeClr val="hlink"/>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27" name="Freeform 26"/>
            <p:cNvSpPr>
              <a:spLocks/>
            </p:cNvSpPr>
            <p:nvPr/>
          </p:nvSpPr>
          <p:spPr bwMode="auto">
            <a:xfrm>
              <a:off x="3159" y="3371"/>
              <a:ext cx="184" cy="132"/>
            </a:xfrm>
            <a:custGeom>
              <a:avLst/>
              <a:gdLst>
                <a:gd name="T0" fmla="*/ 0 w 155"/>
                <a:gd name="T1" fmla="*/ 0 h 108"/>
                <a:gd name="T2" fmla="*/ 364 w 155"/>
                <a:gd name="T3" fmla="*/ 123 h 108"/>
                <a:gd name="T4" fmla="*/ 0 w 155"/>
                <a:gd name="T5" fmla="*/ 295 h 108"/>
                <a:gd name="T6" fmla="*/ 0 60000 65536"/>
                <a:gd name="T7" fmla="*/ 0 60000 65536"/>
                <a:gd name="T8" fmla="*/ 0 60000 65536"/>
              </a:gdLst>
              <a:ahLst/>
              <a:cxnLst>
                <a:cxn ang="T6">
                  <a:pos x="T0" y="T1"/>
                </a:cxn>
                <a:cxn ang="T7">
                  <a:pos x="T2" y="T3"/>
                </a:cxn>
                <a:cxn ang="T8">
                  <a:pos x="T4" y="T5"/>
                </a:cxn>
              </a:cxnLst>
              <a:rect l="0" t="0" r="r" b="b"/>
              <a:pathLst>
                <a:path w="155" h="108">
                  <a:moveTo>
                    <a:pt x="0" y="0"/>
                  </a:moveTo>
                  <a:lnTo>
                    <a:pt x="155" y="46"/>
                  </a:lnTo>
                  <a:lnTo>
                    <a:pt x="0" y="108"/>
                  </a:lnTo>
                </a:path>
              </a:pathLst>
            </a:custGeom>
            <a:noFill/>
            <a:ln w="23813" cap="flat">
              <a:solidFill>
                <a:schemeClr val="hlink"/>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28" name="Freeform 27"/>
            <p:cNvSpPr>
              <a:spLocks/>
            </p:cNvSpPr>
            <p:nvPr/>
          </p:nvSpPr>
          <p:spPr bwMode="auto">
            <a:xfrm>
              <a:off x="3146" y="1932"/>
              <a:ext cx="185" cy="133"/>
            </a:xfrm>
            <a:custGeom>
              <a:avLst/>
              <a:gdLst>
                <a:gd name="T0" fmla="*/ 0 w 156"/>
                <a:gd name="T1" fmla="*/ 0 h 109"/>
                <a:gd name="T2" fmla="*/ 365 w 156"/>
                <a:gd name="T3" fmla="*/ 127 h 109"/>
                <a:gd name="T4" fmla="*/ 0 w 156"/>
                <a:gd name="T5" fmla="*/ 295 h 109"/>
                <a:gd name="T6" fmla="*/ 0 60000 65536"/>
                <a:gd name="T7" fmla="*/ 0 60000 65536"/>
                <a:gd name="T8" fmla="*/ 0 60000 65536"/>
              </a:gdLst>
              <a:ahLst/>
              <a:cxnLst>
                <a:cxn ang="T6">
                  <a:pos x="T0" y="T1"/>
                </a:cxn>
                <a:cxn ang="T7">
                  <a:pos x="T2" y="T3"/>
                </a:cxn>
                <a:cxn ang="T8">
                  <a:pos x="T4" y="T5"/>
                </a:cxn>
              </a:cxnLst>
              <a:rect l="0" t="0" r="r" b="b"/>
              <a:pathLst>
                <a:path w="156" h="109">
                  <a:moveTo>
                    <a:pt x="0" y="0"/>
                  </a:moveTo>
                  <a:lnTo>
                    <a:pt x="156" y="47"/>
                  </a:lnTo>
                  <a:lnTo>
                    <a:pt x="0" y="109"/>
                  </a:lnTo>
                </a:path>
              </a:pathLst>
            </a:custGeom>
            <a:noFill/>
            <a:ln w="23813" cap="flat">
              <a:solidFill>
                <a:schemeClr val="hlink"/>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204829" name="Oval 28"/>
            <p:cNvSpPr>
              <a:spLocks noChangeArrowheads="1"/>
            </p:cNvSpPr>
            <p:nvPr/>
          </p:nvSpPr>
          <p:spPr bwMode="auto">
            <a:xfrm>
              <a:off x="1265" y="1576"/>
              <a:ext cx="56" cy="5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30" name="Oval 29"/>
            <p:cNvSpPr>
              <a:spLocks noChangeArrowheads="1"/>
            </p:cNvSpPr>
            <p:nvPr/>
          </p:nvSpPr>
          <p:spPr bwMode="auto">
            <a:xfrm>
              <a:off x="1015" y="2385"/>
              <a:ext cx="56" cy="5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31" name="Oval 30"/>
            <p:cNvSpPr>
              <a:spLocks noChangeArrowheads="1"/>
            </p:cNvSpPr>
            <p:nvPr/>
          </p:nvSpPr>
          <p:spPr bwMode="auto">
            <a:xfrm>
              <a:off x="1015" y="2890"/>
              <a:ext cx="56" cy="5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32" name="Oval 31"/>
            <p:cNvSpPr>
              <a:spLocks noChangeArrowheads="1"/>
            </p:cNvSpPr>
            <p:nvPr/>
          </p:nvSpPr>
          <p:spPr bwMode="auto">
            <a:xfrm>
              <a:off x="2872" y="3399"/>
              <a:ext cx="56" cy="5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33" name="Oval 32"/>
            <p:cNvSpPr>
              <a:spLocks noChangeArrowheads="1"/>
            </p:cNvSpPr>
            <p:nvPr/>
          </p:nvSpPr>
          <p:spPr bwMode="auto">
            <a:xfrm>
              <a:off x="3962" y="1457"/>
              <a:ext cx="56" cy="5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34" name="Oval 33"/>
            <p:cNvSpPr>
              <a:spLocks noChangeArrowheads="1"/>
            </p:cNvSpPr>
            <p:nvPr/>
          </p:nvSpPr>
          <p:spPr bwMode="auto">
            <a:xfrm>
              <a:off x="3009" y="3718"/>
              <a:ext cx="55" cy="5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35" name="Rectangle 34"/>
            <p:cNvSpPr>
              <a:spLocks noChangeArrowheads="1"/>
            </p:cNvSpPr>
            <p:nvPr/>
          </p:nvSpPr>
          <p:spPr bwMode="auto">
            <a:xfrm>
              <a:off x="720" y="3332"/>
              <a:ext cx="327"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Clock</a:t>
              </a:r>
              <a:endParaRPr kumimoji="0" lang="en-US" altLang="tr-TR" b="1" u="sng" baseline="-25000"/>
            </a:p>
          </p:txBody>
        </p:sp>
        <p:sp>
          <p:nvSpPr>
            <p:cNvPr id="204836" name="Rectangle 35"/>
            <p:cNvSpPr>
              <a:spLocks noChangeArrowheads="1"/>
            </p:cNvSpPr>
            <p:nvPr/>
          </p:nvSpPr>
          <p:spPr bwMode="auto">
            <a:xfrm>
              <a:off x="3185" y="1393"/>
              <a:ext cx="107"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D</a:t>
              </a:r>
              <a:endParaRPr kumimoji="0" lang="en-US" altLang="tr-TR" b="1" u="sng" baseline="-25000"/>
            </a:p>
          </p:txBody>
        </p:sp>
        <p:sp>
          <p:nvSpPr>
            <p:cNvPr id="204837" name="Rectangle 36"/>
            <p:cNvSpPr>
              <a:spLocks noChangeArrowheads="1"/>
            </p:cNvSpPr>
            <p:nvPr/>
          </p:nvSpPr>
          <p:spPr bwMode="auto">
            <a:xfrm>
              <a:off x="3202" y="2829"/>
              <a:ext cx="10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D</a:t>
              </a:r>
              <a:endParaRPr kumimoji="0" lang="en-US" altLang="tr-TR" b="1" u="sng" baseline="-25000"/>
            </a:p>
          </p:txBody>
        </p:sp>
        <p:sp>
          <p:nvSpPr>
            <p:cNvPr id="204838" name="Rectangle 37"/>
            <p:cNvSpPr>
              <a:spLocks noChangeArrowheads="1"/>
            </p:cNvSpPr>
            <p:nvPr/>
          </p:nvSpPr>
          <p:spPr bwMode="auto">
            <a:xfrm>
              <a:off x="3384" y="3331"/>
              <a:ext cx="9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C</a:t>
              </a:r>
              <a:endParaRPr kumimoji="0" lang="en-US" altLang="tr-TR" b="1" u="sng" baseline="-25000"/>
            </a:p>
          </p:txBody>
        </p:sp>
        <p:sp>
          <p:nvSpPr>
            <p:cNvPr id="204839" name="Rectangle 38"/>
            <p:cNvSpPr>
              <a:spLocks noChangeArrowheads="1"/>
            </p:cNvSpPr>
            <p:nvPr/>
          </p:nvSpPr>
          <p:spPr bwMode="auto">
            <a:xfrm>
              <a:off x="3410" y="3476"/>
              <a:ext cx="10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R</a:t>
              </a:r>
              <a:endParaRPr kumimoji="0" lang="en-US" altLang="tr-TR" b="1" u="sng" baseline="-25000"/>
            </a:p>
          </p:txBody>
        </p:sp>
        <p:sp>
          <p:nvSpPr>
            <p:cNvPr id="204840" name="Rectangle 39"/>
            <p:cNvSpPr>
              <a:spLocks noChangeArrowheads="1"/>
            </p:cNvSpPr>
            <p:nvPr/>
          </p:nvSpPr>
          <p:spPr bwMode="auto">
            <a:xfrm>
              <a:off x="3819" y="2691"/>
              <a:ext cx="14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Y</a:t>
              </a:r>
              <a:r>
                <a:rPr kumimoji="0" lang="en-US" altLang="tr-TR" sz="1600" b="1" baseline="-25000">
                  <a:solidFill>
                    <a:srgbClr val="000000"/>
                  </a:solidFill>
                  <a:latin typeface="TimesTen" pitchFamily="18" charset="0"/>
                </a:rPr>
                <a:t>2</a:t>
              </a:r>
            </a:p>
          </p:txBody>
        </p:sp>
        <p:sp>
          <p:nvSpPr>
            <p:cNvPr id="204841" name="Rectangle 40"/>
            <p:cNvSpPr>
              <a:spLocks noChangeArrowheads="1"/>
            </p:cNvSpPr>
            <p:nvPr/>
          </p:nvSpPr>
          <p:spPr bwMode="auto">
            <a:xfrm>
              <a:off x="5388" y="2311"/>
              <a:ext cx="9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Z</a:t>
              </a:r>
              <a:endParaRPr kumimoji="0" lang="en-US" altLang="tr-TR" b="1" u="sng" baseline="-25000"/>
            </a:p>
          </p:txBody>
        </p:sp>
        <p:sp>
          <p:nvSpPr>
            <p:cNvPr id="204842" name="Rectangle 41"/>
            <p:cNvSpPr>
              <a:spLocks noChangeArrowheads="1"/>
            </p:cNvSpPr>
            <p:nvPr/>
          </p:nvSpPr>
          <p:spPr bwMode="auto">
            <a:xfrm>
              <a:off x="3370" y="1891"/>
              <a:ext cx="9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C</a:t>
              </a:r>
              <a:endParaRPr kumimoji="0" lang="en-US" altLang="tr-TR" b="1" u="sng" baseline="-25000"/>
            </a:p>
          </p:txBody>
        </p:sp>
        <p:sp>
          <p:nvSpPr>
            <p:cNvPr id="204843" name="Rectangle 42"/>
            <p:cNvSpPr>
              <a:spLocks noChangeArrowheads="1"/>
            </p:cNvSpPr>
            <p:nvPr/>
          </p:nvSpPr>
          <p:spPr bwMode="auto">
            <a:xfrm>
              <a:off x="3401" y="2023"/>
              <a:ext cx="9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R</a:t>
              </a:r>
              <a:endParaRPr kumimoji="0" lang="en-US" altLang="tr-TR" b="1" u="sng" baseline="-25000"/>
            </a:p>
          </p:txBody>
        </p:sp>
        <p:sp>
          <p:nvSpPr>
            <p:cNvPr id="204844" name="Rectangle 43"/>
            <p:cNvSpPr>
              <a:spLocks noChangeArrowheads="1"/>
            </p:cNvSpPr>
            <p:nvPr/>
          </p:nvSpPr>
          <p:spPr bwMode="auto">
            <a:xfrm>
              <a:off x="3806" y="1251"/>
              <a:ext cx="1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Y</a:t>
              </a:r>
              <a:r>
                <a:rPr kumimoji="0" lang="en-US" altLang="tr-TR" sz="1600" b="1" baseline="-25000">
                  <a:solidFill>
                    <a:srgbClr val="000000"/>
                  </a:solidFill>
                  <a:latin typeface="TimesTen" pitchFamily="18" charset="0"/>
                </a:rPr>
                <a:t>1</a:t>
              </a:r>
            </a:p>
          </p:txBody>
        </p:sp>
        <p:sp>
          <p:nvSpPr>
            <p:cNvPr id="204845" name="Rectangle 44"/>
            <p:cNvSpPr>
              <a:spLocks noChangeArrowheads="1"/>
            </p:cNvSpPr>
            <p:nvPr/>
          </p:nvSpPr>
          <p:spPr bwMode="auto">
            <a:xfrm>
              <a:off x="740" y="2831"/>
              <a:ext cx="10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X</a:t>
              </a:r>
              <a:endParaRPr kumimoji="0" lang="en-US" altLang="tr-TR" b="1" u="sng" baseline="-25000"/>
            </a:p>
          </p:txBody>
        </p:sp>
        <p:sp>
          <p:nvSpPr>
            <p:cNvPr id="204846" name="Rectangle 45"/>
            <p:cNvSpPr>
              <a:spLocks noChangeArrowheads="1"/>
            </p:cNvSpPr>
            <p:nvPr/>
          </p:nvSpPr>
          <p:spPr bwMode="auto">
            <a:xfrm>
              <a:off x="728" y="3646"/>
              <a:ext cx="32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600" b="1">
                  <a:solidFill>
                    <a:srgbClr val="000000"/>
                  </a:solidFill>
                  <a:latin typeface="TimesTen" pitchFamily="18" charset="0"/>
                </a:rPr>
                <a:t>Reset</a:t>
              </a:r>
              <a:endParaRPr kumimoji="0" lang="en-US" altLang="tr-TR" b="1" u="sng" baseline="-25000"/>
            </a:p>
          </p:txBody>
        </p:sp>
        <p:sp>
          <p:nvSpPr>
            <p:cNvPr id="204847" name="AutoShape 46"/>
            <p:cNvSpPr>
              <a:spLocks noChangeAspect="1" noChangeArrowheads="1"/>
            </p:cNvSpPr>
            <p:nvPr/>
          </p:nvSpPr>
          <p:spPr bwMode="auto">
            <a:xfrm rot="5400000">
              <a:off x="4912" y="2286"/>
              <a:ext cx="317" cy="254"/>
            </a:xfrm>
            <a:prstGeom prst="triangle">
              <a:avLst>
                <a:gd name="adj" fmla="val 49787"/>
              </a:avLst>
            </a:prstGeom>
            <a:noFill/>
            <a:ln w="28575">
              <a:solidFill>
                <a:schemeClr val="tx1"/>
              </a:solidFill>
              <a:miter lim="800000"/>
              <a:headEnd/>
              <a:tailEnd/>
            </a:ln>
            <a:effectLst/>
            <a:extLst>
              <a:ext uri="{909E8E84-426E-40DD-AFC4-6F175D3DCCD1}">
                <a14:hiddenFill xmlns:a14="http://schemas.microsoft.com/office/drawing/2010/main">
                  <a:solidFill>
                    <a:srgbClr val="0066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48" name="Oval 47"/>
            <p:cNvSpPr>
              <a:spLocks noChangeArrowheads="1"/>
            </p:cNvSpPr>
            <p:nvPr/>
          </p:nvSpPr>
          <p:spPr bwMode="auto">
            <a:xfrm>
              <a:off x="2728" y="1440"/>
              <a:ext cx="96" cy="96"/>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49" name="Freeform 48"/>
            <p:cNvSpPr>
              <a:spLocks/>
            </p:cNvSpPr>
            <p:nvPr/>
          </p:nvSpPr>
          <p:spPr bwMode="auto">
            <a:xfrm>
              <a:off x="2343" y="1332"/>
              <a:ext cx="381" cy="326"/>
            </a:xfrm>
            <a:custGeom>
              <a:avLst/>
              <a:gdLst>
                <a:gd name="T0" fmla="*/ 24 w 207"/>
                <a:gd name="T1" fmla="*/ 0 h 172"/>
                <a:gd name="T2" fmla="*/ 0 w 207"/>
                <a:gd name="T3" fmla="*/ 4206 h 172"/>
                <a:gd name="T4" fmla="*/ 2538 w 207"/>
                <a:gd name="T5" fmla="*/ 4206 h 172"/>
                <a:gd name="T6" fmla="*/ 4370 w 207"/>
                <a:gd name="T7" fmla="*/ 2130 h 172"/>
                <a:gd name="T8" fmla="*/ 2582 w 207"/>
                <a:gd name="T9" fmla="*/ 0 h 172"/>
                <a:gd name="T10" fmla="*/ 24 w 207"/>
                <a:gd name="T11" fmla="*/ 0 h 1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7" h="172">
                  <a:moveTo>
                    <a:pt x="1" y="0"/>
                  </a:moveTo>
                  <a:cubicBezTo>
                    <a:pt x="0" y="172"/>
                    <a:pt x="0" y="172"/>
                    <a:pt x="0" y="172"/>
                  </a:cubicBezTo>
                  <a:cubicBezTo>
                    <a:pt x="120" y="172"/>
                    <a:pt x="120" y="172"/>
                    <a:pt x="120" y="172"/>
                  </a:cubicBezTo>
                  <a:cubicBezTo>
                    <a:pt x="167" y="172"/>
                    <a:pt x="207" y="134"/>
                    <a:pt x="207" y="87"/>
                  </a:cubicBezTo>
                  <a:cubicBezTo>
                    <a:pt x="207" y="40"/>
                    <a:pt x="169" y="1"/>
                    <a:pt x="122" y="0"/>
                  </a:cubicBezTo>
                  <a:cubicBezTo>
                    <a:pt x="1" y="0"/>
                    <a:pt x="1" y="0"/>
                    <a:pt x="1" y="0"/>
                  </a:cubicBez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204850" name="Oval 49"/>
            <p:cNvSpPr>
              <a:spLocks noChangeArrowheads="1"/>
            </p:cNvSpPr>
            <p:nvPr/>
          </p:nvSpPr>
          <p:spPr bwMode="auto">
            <a:xfrm>
              <a:off x="1952" y="1664"/>
              <a:ext cx="96" cy="96"/>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51" name="Oval 50"/>
            <p:cNvSpPr>
              <a:spLocks noChangeArrowheads="1"/>
            </p:cNvSpPr>
            <p:nvPr/>
          </p:nvSpPr>
          <p:spPr bwMode="auto">
            <a:xfrm>
              <a:off x="1952" y="1248"/>
              <a:ext cx="96" cy="96"/>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52" name="Oval 51"/>
            <p:cNvSpPr>
              <a:spLocks noChangeArrowheads="1"/>
            </p:cNvSpPr>
            <p:nvPr/>
          </p:nvSpPr>
          <p:spPr bwMode="auto">
            <a:xfrm>
              <a:off x="4704" y="2376"/>
              <a:ext cx="96" cy="96"/>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53" name="Oval 52"/>
            <p:cNvSpPr>
              <a:spLocks noChangeArrowheads="1"/>
            </p:cNvSpPr>
            <p:nvPr/>
          </p:nvSpPr>
          <p:spPr bwMode="auto">
            <a:xfrm>
              <a:off x="5192" y="2344"/>
              <a:ext cx="96" cy="96"/>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4854" name="Line 53"/>
            <p:cNvSpPr>
              <a:spLocks noChangeShapeType="1"/>
            </p:cNvSpPr>
            <p:nvPr/>
          </p:nvSpPr>
          <p:spPr bwMode="auto">
            <a:xfrm>
              <a:off x="5304" y="2392"/>
              <a:ext cx="6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53987"/>
                                        </p:tgtEl>
                                        <p:attrNameLst>
                                          <p:attrName>style.visibility</p:attrName>
                                        </p:attrNameLst>
                                      </p:cBhvr>
                                      <p:to>
                                        <p:strVal val="visible"/>
                                      </p:to>
                                    </p:set>
                                    <p:animEffect transition="in" filter="dissolve">
                                      <p:cBhvr>
                                        <p:cTn id="7" dur="500"/>
                                        <p:tgtEl>
                                          <p:spTgt spid="553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Slide Number Placeholder 1"/>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99F2215-1B28-4734-9E3A-762EC137E70A}" type="slidenum">
              <a:rPr kumimoji="0" lang="en-US" altLang="tr-TR" sz="1200" smtClean="0"/>
              <a:pPr>
                <a:spcBef>
                  <a:spcPct val="50000"/>
                </a:spcBef>
                <a:buFontTx/>
                <a:buNone/>
              </a:pPr>
              <a:t>165</a:t>
            </a:fld>
            <a:endParaRPr kumimoji="0" lang="en-US" altLang="tr-TR" sz="1200" smtClean="0"/>
          </a:p>
        </p:txBody>
      </p:sp>
      <p:grpSp>
        <p:nvGrpSpPr>
          <p:cNvPr id="2" name="Group 1"/>
          <p:cNvGrpSpPr>
            <a:grpSpLocks/>
          </p:cNvGrpSpPr>
          <p:nvPr/>
        </p:nvGrpSpPr>
        <p:grpSpPr bwMode="auto">
          <a:xfrm>
            <a:off x="692150" y="1411288"/>
            <a:ext cx="7327900" cy="4687887"/>
            <a:chOff x="692150" y="1411288"/>
            <a:chExt cx="7327900" cy="4687887"/>
          </a:xfrm>
        </p:grpSpPr>
        <p:sp>
          <p:nvSpPr>
            <p:cNvPr id="206853" name="Text Box 2"/>
            <p:cNvSpPr txBox="1">
              <a:spLocks noChangeArrowheads="1"/>
            </p:cNvSpPr>
            <p:nvPr/>
          </p:nvSpPr>
          <p:spPr bwMode="auto">
            <a:xfrm>
              <a:off x="692150" y="1411288"/>
              <a:ext cx="12033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SCHEMATICS &amp;</a:t>
              </a:r>
            </a:p>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SIMULATION</a:t>
              </a:r>
            </a:p>
          </p:txBody>
        </p:sp>
        <p:sp>
          <p:nvSpPr>
            <p:cNvPr id="206854" name="Text Box 3"/>
            <p:cNvSpPr txBox="1">
              <a:spLocks noChangeArrowheads="1"/>
            </p:cNvSpPr>
            <p:nvPr/>
          </p:nvSpPr>
          <p:spPr bwMode="auto">
            <a:xfrm>
              <a:off x="3317875" y="1504950"/>
              <a:ext cx="803275"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LAYOUT</a:t>
              </a:r>
            </a:p>
          </p:txBody>
        </p:sp>
        <p:sp>
          <p:nvSpPr>
            <p:cNvPr id="206855" name="Text Box 4"/>
            <p:cNvSpPr txBox="1">
              <a:spLocks noChangeArrowheads="1"/>
            </p:cNvSpPr>
            <p:nvPr/>
          </p:nvSpPr>
          <p:spPr bwMode="auto">
            <a:xfrm>
              <a:off x="6086475" y="1436688"/>
              <a:ext cx="1208088"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MIXED SIGNAL</a:t>
              </a:r>
            </a:p>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INTEGRATION</a:t>
              </a:r>
            </a:p>
          </p:txBody>
        </p:sp>
        <p:sp>
          <p:nvSpPr>
            <p:cNvPr id="206856" name="Text Box 5"/>
            <p:cNvSpPr txBox="1">
              <a:spLocks noChangeArrowheads="1"/>
            </p:cNvSpPr>
            <p:nvPr/>
          </p:nvSpPr>
          <p:spPr bwMode="auto">
            <a:xfrm>
              <a:off x="7286625" y="1504950"/>
              <a:ext cx="733425"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FINAL</a:t>
              </a:r>
            </a:p>
          </p:txBody>
        </p:sp>
        <p:sp>
          <p:nvSpPr>
            <p:cNvPr id="206857" name="Text Box 6"/>
            <p:cNvSpPr txBox="1">
              <a:spLocks noChangeArrowheads="1"/>
            </p:cNvSpPr>
            <p:nvPr/>
          </p:nvSpPr>
          <p:spPr bwMode="auto">
            <a:xfrm>
              <a:off x="847725" y="5824538"/>
              <a:ext cx="20955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SYNTHESIS &amp; SIMULATION</a:t>
              </a:r>
            </a:p>
          </p:txBody>
        </p:sp>
        <p:sp>
          <p:nvSpPr>
            <p:cNvPr id="206858" name="Text Box 7"/>
            <p:cNvSpPr txBox="1">
              <a:spLocks noChangeArrowheads="1"/>
            </p:cNvSpPr>
            <p:nvPr/>
          </p:nvSpPr>
          <p:spPr bwMode="auto">
            <a:xfrm>
              <a:off x="2892425" y="5459413"/>
              <a:ext cx="1027113"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STATIC TIMING ANALYSIS</a:t>
              </a:r>
            </a:p>
          </p:txBody>
        </p:sp>
        <p:sp>
          <p:nvSpPr>
            <p:cNvPr id="206859" name="Text Box 8"/>
            <p:cNvSpPr txBox="1">
              <a:spLocks noChangeArrowheads="1"/>
            </p:cNvSpPr>
            <p:nvPr/>
          </p:nvSpPr>
          <p:spPr bwMode="auto">
            <a:xfrm>
              <a:off x="3906838" y="5589588"/>
              <a:ext cx="1414462"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LAYOUT,</a:t>
              </a:r>
            </a:p>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PLACE &amp; ROUTE</a:t>
              </a:r>
            </a:p>
          </p:txBody>
        </p:sp>
        <p:sp>
          <p:nvSpPr>
            <p:cNvPr id="206860" name="Text Box 9"/>
            <p:cNvSpPr txBox="1">
              <a:spLocks noChangeArrowheads="1"/>
            </p:cNvSpPr>
            <p:nvPr/>
          </p:nvSpPr>
          <p:spPr bwMode="auto">
            <a:xfrm>
              <a:off x="7343775" y="5735638"/>
              <a:ext cx="658813"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FINAL</a:t>
              </a:r>
            </a:p>
          </p:txBody>
        </p:sp>
        <p:sp>
          <p:nvSpPr>
            <p:cNvPr id="206861" name="Text Box 10"/>
            <p:cNvSpPr txBox="1">
              <a:spLocks noChangeArrowheads="1"/>
            </p:cNvSpPr>
            <p:nvPr/>
          </p:nvSpPr>
          <p:spPr bwMode="auto">
            <a:xfrm>
              <a:off x="6081713" y="5529263"/>
              <a:ext cx="1208087"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MIXED SIGNAL</a:t>
              </a:r>
            </a:p>
            <a:p>
              <a:pPr algn="ctr">
                <a:buFontTx/>
                <a:buNone/>
              </a:pPr>
              <a:r>
                <a:rPr kumimoji="0" lang="en-GB" altLang="tr-TR" sz="1200">
                  <a:solidFill>
                    <a:schemeClr val="bg2"/>
                  </a:solidFill>
                  <a:latin typeface="Times" panose="02020603050405020304" pitchFamily="18" charset="0"/>
                  <a:cs typeface="Times New Roman" panose="02020603050405020304" pitchFamily="18" charset="0"/>
                </a:rPr>
                <a:t>INTEGRATION</a:t>
              </a:r>
            </a:p>
          </p:txBody>
        </p:sp>
        <p:sp>
          <p:nvSpPr>
            <p:cNvPr id="206862" name="AutoShape 11"/>
            <p:cNvSpPr>
              <a:spLocks noChangeArrowheads="1"/>
            </p:cNvSpPr>
            <p:nvPr/>
          </p:nvSpPr>
          <p:spPr bwMode="auto">
            <a:xfrm rot="-1861679">
              <a:off x="1520825" y="4756150"/>
              <a:ext cx="655638" cy="277813"/>
            </a:xfrm>
            <a:prstGeom prst="rightArrow">
              <a:avLst>
                <a:gd name="adj1" fmla="val 50000"/>
                <a:gd name="adj2" fmla="val 590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206863" name="Group 12"/>
            <p:cNvGrpSpPr>
              <a:grpSpLocks/>
            </p:cNvGrpSpPr>
            <p:nvPr/>
          </p:nvGrpSpPr>
          <p:grpSpPr bwMode="auto">
            <a:xfrm>
              <a:off x="1005251" y="4710113"/>
              <a:ext cx="574308" cy="1016000"/>
              <a:chOff x="6203" y="21277"/>
              <a:chExt cx="392" cy="640"/>
            </a:xfrm>
          </p:grpSpPr>
          <p:sp>
            <p:nvSpPr>
              <p:cNvPr id="206915" name="AutoShape 13"/>
              <p:cNvSpPr>
                <a:spLocks noChangeArrowheads="1"/>
              </p:cNvSpPr>
              <p:nvPr/>
            </p:nvSpPr>
            <p:spPr bwMode="auto">
              <a:xfrm>
                <a:off x="6206" y="21277"/>
                <a:ext cx="389" cy="640"/>
              </a:xfrm>
              <a:prstGeom prst="roundRect">
                <a:avLst>
                  <a:gd name="adj" fmla="val 16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916" name="AutoShape 14"/>
              <p:cNvSpPr>
                <a:spLocks noChangeArrowheads="1"/>
              </p:cNvSpPr>
              <p:nvPr/>
            </p:nvSpPr>
            <p:spPr bwMode="auto">
              <a:xfrm>
                <a:off x="6253" y="21325"/>
                <a:ext cx="296" cy="285"/>
              </a:xfrm>
              <a:prstGeom prst="flowChartDocumen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917" name="Text Box 15"/>
              <p:cNvSpPr txBox="1">
                <a:spLocks noChangeArrowheads="1"/>
              </p:cNvSpPr>
              <p:nvPr/>
            </p:nvSpPr>
            <p:spPr bwMode="auto">
              <a:xfrm>
                <a:off x="6253" y="21389"/>
                <a:ext cx="302" cy="1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VHDL</a:t>
                </a:r>
                <a:endParaRPr kumimoji="0" lang="en-GB" altLang="tr-TR" sz="2000">
                  <a:solidFill>
                    <a:srgbClr val="FFCC00"/>
                  </a:solidFill>
                  <a:latin typeface="Tahoma" panose="020B0604030504040204" pitchFamily="34" charset="0"/>
                  <a:cs typeface="Times New Roman" panose="02020603050405020304" pitchFamily="18" charset="0"/>
                </a:endParaRPr>
              </a:p>
            </p:txBody>
          </p:sp>
          <p:sp>
            <p:nvSpPr>
              <p:cNvPr id="206918" name="Text Box 16"/>
              <p:cNvSpPr txBox="1">
                <a:spLocks noChangeArrowheads="1"/>
              </p:cNvSpPr>
              <p:nvPr/>
            </p:nvSpPr>
            <p:spPr bwMode="auto">
              <a:xfrm>
                <a:off x="6203" y="21639"/>
                <a:ext cx="391" cy="2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Cadence</a:t>
                </a:r>
              </a:p>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Leapfrog</a:t>
                </a:r>
                <a:endParaRPr kumimoji="0" lang="en-GB" altLang="tr-TR" sz="2400">
                  <a:solidFill>
                    <a:srgbClr val="FFCC00"/>
                  </a:solidFill>
                  <a:latin typeface="Comic Sans MS" panose="030F0702030302020204" pitchFamily="66" charset="0"/>
                  <a:cs typeface="Times New Roman" panose="02020603050405020304" pitchFamily="18" charset="0"/>
                </a:endParaRPr>
              </a:p>
            </p:txBody>
          </p:sp>
        </p:grpSp>
        <p:sp>
          <p:nvSpPr>
            <p:cNvPr id="206865" name="AutoShape 18"/>
            <p:cNvSpPr>
              <a:spLocks noChangeArrowheads="1"/>
            </p:cNvSpPr>
            <p:nvPr/>
          </p:nvSpPr>
          <p:spPr bwMode="auto">
            <a:xfrm rot="1861679" flipV="1">
              <a:off x="1520825" y="4202113"/>
              <a:ext cx="655638" cy="277812"/>
            </a:xfrm>
            <a:prstGeom prst="rightArrow">
              <a:avLst>
                <a:gd name="adj1" fmla="val 50000"/>
                <a:gd name="adj2" fmla="val 590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206866" name="Group 19"/>
            <p:cNvGrpSpPr>
              <a:grpSpLocks/>
            </p:cNvGrpSpPr>
            <p:nvPr/>
          </p:nvGrpSpPr>
          <p:grpSpPr bwMode="auto">
            <a:xfrm>
              <a:off x="921487" y="3463942"/>
              <a:ext cx="678710" cy="1093530"/>
              <a:chOff x="6382" y="16368"/>
              <a:chExt cx="436" cy="616"/>
            </a:xfrm>
          </p:grpSpPr>
          <p:sp>
            <p:nvSpPr>
              <p:cNvPr id="206911" name="AutoShape 20"/>
              <p:cNvSpPr>
                <a:spLocks noChangeArrowheads="1"/>
              </p:cNvSpPr>
              <p:nvPr/>
            </p:nvSpPr>
            <p:spPr bwMode="auto">
              <a:xfrm>
                <a:off x="6382" y="16368"/>
                <a:ext cx="412" cy="616"/>
              </a:xfrm>
              <a:prstGeom prst="roundRect">
                <a:avLst>
                  <a:gd name="adj" fmla="val 16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912" name="AutoShape 21"/>
              <p:cNvSpPr>
                <a:spLocks noChangeArrowheads="1"/>
              </p:cNvSpPr>
              <p:nvPr/>
            </p:nvSpPr>
            <p:spPr bwMode="auto">
              <a:xfrm>
                <a:off x="6475" y="16423"/>
                <a:ext cx="270" cy="268"/>
              </a:xfrm>
              <a:prstGeom prst="flowChartDocumen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913" name="Text Box 22"/>
              <p:cNvSpPr txBox="1">
                <a:spLocks noChangeArrowheads="1"/>
              </p:cNvSpPr>
              <p:nvPr/>
            </p:nvSpPr>
            <p:spPr bwMode="auto">
              <a:xfrm>
                <a:off x="6405" y="16700"/>
                <a:ext cx="368" cy="246"/>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Synopsys</a:t>
                </a:r>
              </a:p>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Design Analyzer</a:t>
                </a:r>
              </a:p>
            </p:txBody>
          </p:sp>
          <p:sp>
            <p:nvSpPr>
              <p:cNvPr id="206914" name="Text Box 23"/>
              <p:cNvSpPr txBox="1">
                <a:spLocks noChangeArrowheads="1"/>
              </p:cNvSpPr>
              <p:nvPr/>
            </p:nvSpPr>
            <p:spPr bwMode="auto">
              <a:xfrm>
                <a:off x="6406" y="16481"/>
                <a:ext cx="412" cy="1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VERILOG</a:t>
                </a:r>
                <a:endParaRPr kumimoji="0" lang="en-GB" altLang="tr-TR" sz="700">
                  <a:solidFill>
                    <a:srgbClr val="FFCC00"/>
                  </a:solidFill>
                  <a:latin typeface="Tahoma" panose="020B0604030504040204" pitchFamily="34" charset="0"/>
                  <a:cs typeface="Times New Roman" panose="02020603050405020304" pitchFamily="18" charset="0"/>
                </a:endParaRPr>
              </a:p>
            </p:txBody>
          </p:sp>
        </p:grpSp>
        <p:sp>
          <p:nvSpPr>
            <p:cNvPr id="206868" name="AutoShape 25"/>
            <p:cNvSpPr>
              <a:spLocks noChangeArrowheads="1"/>
            </p:cNvSpPr>
            <p:nvPr/>
          </p:nvSpPr>
          <p:spPr bwMode="auto">
            <a:xfrm rot="-887">
              <a:off x="1597025" y="2455863"/>
              <a:ext cx="1677988" cy="234950"/>
            </a:xfrm>
            <a:prstGeom prst="rightArrow">
              <a:avLst>
                <a:gd name="adj1" fmla="val 51065"/>
                <a:gd name="adj2" fmla="val 79619"/>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869" name="AutoShape 26"/>
            <p:cNvSpPr>
              <a:spLocks noChangeArrowheads="1"/>
            </p:cNvSpPr>
            <p:nvPr/>
          </p:nvSpPr>
          <p:spPr bwMode="auto">
            <a:xfrm>
              <a:off x="3244850" y="2352675"/>
              <a:ext cx="603250" cy="439738"/>
            </a:xfrm>
            <a:prstGeom prst="cube">
              <a:avLst>
                <a:gd name="adj" fmla="val 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870" name="Rectangle 27"/>
            <p:cNvSpPr>
              <a:spLocks noChangeArrowheads="1"/>
            </p:cNvSpPr>
            <p:nvPr/>
          </p:nvSpPr>
          <p:spPr bwMode="auto">
            <a:xfrm>
              <a:off x="3255963" y="2524125"/>
              <a:ext cx="535724" cy="2000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Tx/>
                <a:buNone/>
              </a:pPr>
              <a:r>
                <a:rPr kumimoji="0" lang="en-GB" altLang="tr-TR" sz="700">
                  <a:solidFill>
                    <a:srgbClr val="FFCC00"/>
                  </a:solidFill>
                  <a:latin typeface="Comic Sans MS" panose="030F0702030302020204" pitchFamily="66" charset="0"/>
                  <a:cs typeface="Times New Roman" panose="02020603050405020304" pitchFamily="18" charset="0"/>
                </a:rPr>
                <a:t>Virtuoso</a:t>
              </a:r>
              <a:endParaRPr kumimoji="0" lang="en-GB" altLang="tr-TR" sz="2400">
                <a:solidFill>
                  <a:srgbClr val="FFCC00"/>
                </a:solidFill>
                <a:latin typeface="Comic Sans MS" panose="030F0702030302020204" pitchFamily="66" charset="0"/>
                <a:cs typeface="Times New Roman" panose="02020603050405020304" pitchFamily="18" charset="0"/>
              </a:endParaRPr>
            </a:p>
          </p:txBody>
        </p:sp>
        <p:sp>
          <p:nvSpPr>
            <p:cNvPr id="206871" name="AutoShape 28"/>
            <p:cNvSpPr>
              <a:spLocks noChangeArrowheads="1"/>
            </p:cNvSpPr>
            <p:nvPr/>
          </p:nvSpPr>
          <p:spPr bwMode="auto">
            <a:xfrm rot="1102759">
              <a:off x="3757613" y="2787650"/>
              <a:ext cx="2482850" cy="328613"/>
            </a:xfrm>
            <a:prstGeom prst="rightArrow">
              <a:avLst>
                <a:gd name="adj1" fmla="val 54028"/>
                <a:gd name="adj2" fmla="val 48027"/>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206872" name="Group 29"/>
            <p:cNvGrpSpPr>
              <a:grpSpLocks/>
            </p:cNvGrpSpPr>
            <p:nvPr/>
          </p:nvGrpSpPr>
          <p:grpSpPr bwMode="auto">
            <a:xfrm>
              <a:off x="6086475" y="3138488"/>
              <a:ext cx="876300" cy="911225"/>
              <a:chOff x="9696" y="16176"/>
              <a:chExt cx="562" cy="539"/>
            </a:xfrm>
          </p:grpSpPr>
          <p:sp>
            <p:nvSpPr>
              <p:cNvPr id="206909" name="AutoShape 30"/>
              <p:cNvSpPr>
                <a:spLocks noChangeArrowheads="1"/>
              </p:cNvSpPr>
              <p:nvPr/>
            </p:nvSpPr>
            <p:spPr bwMode="auto">
              <a:xfrm>
                <a:off x="9701" y="16176"/>
                <a:ext cx="557" cy="539"/>
              </a:xfrm>
              <a:prstGeom prst="cube">
                <a:avLst>
                  <a:gd name="adj" fmla="val 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910" name="Rectangle 31"/>
              <p:cNvSpPr>
                <a:spLocks noChangeArrowheads="1"/>
              </p:cNvSpPr>
              <p:nvPr/>
            </p:nvSpPr>
            <p:spPr bwMode="auto">
              <a:xfrm>
                <a:off x="9696" y="16340"/>
                <a:ext cx="431" cy="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900">
                    <a:solidFill>
                      <a:srgbClr val="FFCC00"/>
                    </a:solidFill>
                    <a:latin typeface="Comic Sans MS" panose="030F0702030302020204" pitchFamily="66" charset="0"/>
                    <a:cs typeface="Times New Roman" panose="02020603050405020304" pitchFamily="18" charset="0"/>
                  </a:rPr>
                  <a:t>VirtuosoMixed Signal</a:t>
                </a:r>
                <a:endParaRPr kumimoji="0" lang="en-GB" altLang="tr-TR" sz="2400">
                  <a:solidFill>
                    <a:srgbClr val="FFCC00"/>
                  </a:solidFill>
                  <a:latin typeface="Comic Sans MS" panose="030F0702030302020204" pitchFamily="66" charset="0"/>
                  <a:cs typeface="Times New Roman" panose="02020603050405020304" pitchFamily="18" charset="0"/>
                </a:endParaRPr>
              </a:p>
            </p:txBody>
          </p:sp>
        </p:grpSp>
        <p:sp>
          <p:nvSpPr>
            <p:cNvPr id="206873" name="AutoShape 32"/>
            <p:cNvSpPr>
              <a:spLocks noChangeArrowheads="1"/>
            </p:cNvSpPr>
            <p:nvPr/>
          </p:nvSpPr>
          <p:spPr bwMode="auto">
            <a:xfrm>
              <a:off x="2128838" y="4294188"/>
              <a:ext cx="755650" cy="593725"/>
            </a:xfrm>
            <a:prstGeom prst="cube">
              <a:avLst>
                <a:gd name="adj" fmla="val 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874" name="Rectangle 33"/>
            <p:cNvSpPr>
              <a:spLocks noChangeArrowheads="1"/>
            </p:cNvSpPr>
            <p:nvPr/>
          </p:nvSpPr>
          <p:spPr bwMode="auto">
            <a:xfrm>
              <a:off x="2103174" y="4470400"/>
              <a:ext cx="678391" cy="3970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900">
                  <a:solidFill>
                    <a:srgbClr val="FFCC00"/>
                  </a:solidFill>
                  <a:latin typeface="Comic Sans MS" panose="030F0702030302020204" pitchFamily="66" charset="0"/>
                  <a:cs typeface="Times New Roman" panose="02020603050405020304" pitchFamily="18" charset="0"/>
                </a:rPr>
                <a:t>Synopsys</a:t>
              </a:r>
            </a:p>
            <a:p>
              <a:pPr algn="ctr">
                <a:buFontTx/>
                <a:buNone/>
              </a:pPr>
              <a:r>
                <a:rPr kumimoji="0" lang="en-GB" altLang="tr-TR" sz="900">
                  <a:solidFill>
                    <a:srgbClr val="FFCC00"/>
                  </a:solidFill>
                  <a:latin typeface="Comic Sans MS" panose="030F0702030302020204" pitchFamily="66" charset="0"/>
                  <a:cs typeface="Times New Roman" panose="02020603050405020304" pitchFamily="18" charset="0"/>
                </a:rPr>
                <a:t>DC shell</a:t>
              </a:r>
              <a:endParaRPr kumimoji="0" lang="en-GB" altLang="tr-TR" sz="2400">
                <a:solidFill>
                  <a:srgbClr val="FFCC00"/>
                </a:solidFill>
                <a:latin typeface="Comic Sans MS" panose="030F0702030302020204" pitchFamily="66" charset="0"/>
                <a:cs typeface="Times New Roman" panose="02020603050405020304" pitchFamily="18" charset="0"/>
              </a:endParaRPr>
            </a:p>
          </p:txBody>
        </p:sp>
        <p:sp>
          <p:nvSpPr>
            <p:cNvPr id="206875" name="AutoShape 34"/>
            <p:cNvSpPr>
              <a:spLocks noChangeArrowheads="1"/>
            </p:cNvSpPr>
            <p:nvPr/>
          </p:nvSpPr>
          <p:spPr bwMode="auto">
            <a:xfrm rot="-887">
              <a:off x="2840038" y="4432300"/>
              <a:ext cx="341312" cy="323850"/>
            </a:xfrm>
            <a:prstGeom prst="rightArrow">
              <a:avLst>
                <a:gd name="adj1" fmla="val 50000"/>
                <a:gd name="adj2" fmla="val 26348"/>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876" name="AutoShape 35"/>
            <p:cNvSpPr>
              <a:spLocks noChangeArrowheads="1"/>
            </p:cNvSpPr>
            <p:nvPr/>
          </p:nvSpPr>
          <p:spPr bwMode="auto">
            <a:xfrm rot="-3255411">
              <a:off x="5755482" y="4125119"/>
              <a:ext cx="811212" cy="298450"/>
            </a:xfrm>
            <a:prstGeom prst="rightArrow">
              <a:avLst>
                <a:gd name="adj1" fmla="val 50000"/>
                <a:gd name="adj2" fmla="val 67952"/>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206877" name="Group 36"/>
            <p:cNvGrpSpPr>
              <a:grpSpLocks/>
            </p:cNvGrpSpPr>
            <p:nvPr/>
          </p:nvGrpSpPr>
          <p:grpSpPr bwMode="auto">
            <a:xfrm>
              <a:off x="3181559" y="4340225"/>
              <a:ext cx="542715" cy="484188"/>
              <a:chOff x="2544" y="2304"/>
              <a:chExt cx="610" cy="502"/>
            </a:xfrm>
          </p:grpSpPr>
          <p:sp>
            <p:nvSpPr>
              <p:cNvPr id="206907" name="AutoShape 37"/>
              <p:cNvSpPr>
                <a:spLocks noChangeArrowheads="1"/>
              </p:cNvSpPr>
              <p:nvPr/>
            </p:nvSpPr>
            <p:spPr bwMode="auto">
              <a:xfrm>
                <a:off x="2544" y="2304"/>
                <a:ext cx="610" cy="502"/>
              </a:xfrm>
              <a:prstGeom prst="cube">
                <a:avLst>
                  <a:gd name="adj" fmla="val 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908" name="Rectangle 38"/>
              <p:cNvSpPr>
                <a:spLocks noChangeArrowheads="1"/>
              </p:cNvSpPr>
              <p:nvPr/>
            </p:nvSpPr>
            <p:spPr bwMode="auto">
              <a:xfrm>
                <a:off x="2551" y="2488"/>
                <a:ext cx="429" cy="214"/>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PEARL</a:t>
                </a:r>
              </a:p>
            </p:txBody>
          </p:sp>
        </p:grpSp>
        <p:sp>
          <p:nvSpPr>
            <p:cNvPr id="206878" name="AutoShape 39"/>
            <p:cNvSpPr>
              <a:spLocks noChangeArrowheads="1"/>
            </p:cNvSpPr>
            <p:nvPr/>
          </p:nvSpPr>
          <p:spPr bwMode="auto">
            <a:xfrm rot="-887">
              <a:off x="3673475" y="4432300"/>
              <a:ext cx="363538" cy="323850"/>
            </a:xfrm>
            <a:prstGeom prst="rightArrow">
              <a:avLst>
                <a:gd name="adj1" fmla="val 50000"/>
                <a:gd name="adj2" fmla="val 28064"/>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206879" name="Group 40"/>
            <p:cNvGrpSpPr>
              <a:grpSpLocks/>
            </p:cNvGrpSpPr>
            <p:nvPr/>
          </p:nvGrpSpPr>
          <p:grpSpPr bwMode="auto">
            <a:xfrm>
              <a:off x="4043363" y="4110038"/>
              <a:ext cx="895350" cy="923925"/>
              <a:chOff x="8385" y="16751"/>
              <a:chExt cx="574" cy="546"/>
            </a:xfrm>
          </p:grpSpPr>
          <p:sp>
            <p:nvSpPr>
              <p:cNvPr id="206905" name="AutoShape 41"/>
              <p:cNvSpPr>
                <a:spLocks noChangeArrowheads="1"/>
              </p:cNvSpPr>
              <p:nvPr/>
            </p:nvSpPr>
            <p:spPr bwMode="auto">
              <a:xfrm>
                <a:off x="8385" y="16751"/>
                <a:ext cx="574" cy="546"/>
              </a:xfrm>
              <a:prstGeom prst="cube">
                <a:avLst>
                  <a:gd name="adj" fmla="val 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906" name="Rectangle 42"/>
              <p:cNvSpPr>
                <a:spLocks noChangeArrowheads="1"/>
              </p:cNvSpPr>
              <p:nvPr/>
            </p:nvSpPr>
            <p:spPr bwMode="auto">
              <a:xfrm>
                <a:off x="8396" y="16979"/>
                <a:ext cx="399" cy="316"/>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900">
                    <a:solidFill>
                      <a:srgbClr val="FFCC00"/>
                    </a:solidFill>
                    <a:latin typeface="Comic Sans MS" panose="030F0702030302020204" pitchFamily="66" charset="0"/>
                    <a:cs typeface="Times New Roman" panose="02020603050405020304" pitchFamily="18" charset="0"/>
                  </a:rPr>
                  <a:t>Silicon</a:t>
                </a:r>
              </a:p>
              <a:p>
                <a:pPr algn="ctr">
                  <a:buFontTx/>
                  <a:buNone/>
                </a:pPr>
                <a:r>
                  <a:rPr kumimoji="0" lang="en-GB" altLang="tr-TR" sz="900">
                    <a:solidFill>
                      <a:srgbClr val="FFCC00"/>
                    </a:solidFill>
                    <a:latin typeface="Comic Sans MS" panose="030F0702030302020204" pitchFamily="66" charset="0"/>
                    <a:cs typeface="Times New Roman" panose="02020603050405020304" pitchFamily="18" charset="0"/>
                  </a:rPr>
                  <a:t>Ensemble</a:t>
                </a:r>
                <a:endParaRPr kumimoji="0" lang="en-GB" altLang="tr-TR" sz="2400">
                  <a:solidFill>
                    <a:srgbClr val="FFCC00"/>
                  </a:solidFill>
                  <a:latin typeface="Comic Sans MS" panose="030F0702030302020204" pitchFamily="66" charset="0"/>
                  <a:cs typeface="Times New Roman" panose="02020603050405020304" pitchFamily="18" charset="0"/>
                </a:endParaRPr>
              </a:p>
            </p:txBody>
          </p:sp>
        </p:grpSp>
        <p:sp>
          <p:nvSpPr>
            <p:cNvPr id="206880" name="AutoShape 43"/>
            <p:cNvSpPr>
              <a:spLocks noChangeArrowheads="1"/>
            </p:cNvSpPr>
            <p:nvPr/>
          </p:nvSpPr>
          <p:spPr bwMode="auto">
            <a:xfrm flipH="1">
              <a:off x="2420938" y="3556000"/>
              <a:ext cx="2157412" cy="1570038"/>
            </a:xfrm>
            <a:custGeom>
              <a:avLst/>
              <a:gdLst>
                <a:gd name="T0" fmla="*/ 2147483646 w 21600"/>
                <a:gd name="T1" fmla="*/ 1591051214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819" y="7696"/>
                  </a:moveTo>
                  <a:cubicBezTo>
                    <a:pt x="18494" y="3845"/>
                    <a:pt x="14871" y="1261"/>
                    <a:pt x="10800" y="1261"/>
                  </a:cubicBezTo>
                  <a:cubicBezTo>
                    <a:pt x="5988" y="1260"/>
                    <a:pt x="1930" y="4844"/>
                    <a:pt x="1334" y="9618"/>
                  </a:cubicBezTo>
                  <a:lnTo>
                    <a:pt x="83" y="9462"/>
                  </a:lnTo>
                  <a:cubicBezTo>
                    <a:pt x="757" y="4056"/>
                    <a:pt x="5352" y="-1"/>
                    <a:pt x="10800" y="0"/>
                  </a:cubicBezTo>
                  <a:cubicBezTo>
                    <a:pt x="15410" y="0"/>
                    <a:pt x="19512" y="2926"/>
                    <a:pt x="21012" y="7285"/>
                  </a:cubicBezTo>
                  <a:lnTo>
                    <a:pt x="23565" y="6407"/>
                  </a:lnTo>
                  <a:lnTo>
                    <a:pt x="21500" y="10640"/>
                  </a:lnTo>
                  <a:lnTo>
                    <a:pt x="17266" y="8574"/>
                  </a:lnTo>
                  <a:lnTo>
                    <a:pt x="19819" y="7696"/>
                  </a:lnTo>
                  <a:close/>
                </a:path>
              </a:pathLst>
            </a:cu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06881" name="AutoShape 44"/>
            <p:cNvSpPr>
              <a:spLocks noChangeArrowheads="1"/>
            </p:cNvSpPr>
            <p:nvPr/>
          </p:nvSpPr>
          <p:spPr bwMode="auto">
            <a:xfrm flipH="1">
              <a:off x="2271713" y="3740150"/>
              <a:ext cx="1244600" cy="1293813"/>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409" y="7454"/>
                  </a:moveTo>
                  <a:cubicBezTo>
                    <a:pt x="18029" y="3902"/>
                    <a:pt x="14610" y="1563"/>
                    <a:pt x="10800" y="1563"/>
                  </a:cubicBezTo>
                  <a:cubicBezTo>
                    <a:pt x="5698" y="1563"/>
                    <a:pt x="1563" y="5698"/>
                    <a:pt x="1563" y="10800"/>
                  </a:cubicBezTo>
                  <a:cubicBezTo>
                    <a:pt x="1562" y="10832"/>
                    <a:pt x="1563" y="10865"/>
                    <a:pt x="1563" y="10897"/>
                  </a:cubicBezTo>
                  <a:lnTo>
                    <a:pt x="0" y="10914"/>
                  </a:lnTo>
                  <a:cubicBezTo>
                    <a:pt x="0" y="10876"/>
                    <a:pt x="0" y="10838"/>
                    <a:pt x="0" y="10800"/>
                  </a:cubicBezTo>
                  <a:cubicBezTo>
                    <a:pt x="0" y="4835"/>
                    <a:pt x="4835" y="0"/>
                    <a:pt x="10800" y="0"/>
                  </a:cubicBezTo>
                  <a:cubicBezTo>
                    <a:pt x="15254" y="-1"/>
                    <a:pt x="19252" y="2735"/>
                    <a:pt x="20866" y="6887"/>
                  </a:cubicBezTo>
                  <a:lnTo>
                    <a:pt x="23383" y="5909"/>
                  </a:lnTo>
                  <a:lnTo>
                    <a:pt x="21400" y="10415"/>
                  </a:lnTo>
                  <a:lnTo>
                    <a:pt x="16893" y="8432"/>
                  </a:lnTo>
                  <a:lnTo>
                    <a:pt x="19409" y="7454"/>
                  </a:lnTo>
                  <a:close/>
                </a:path>
              </a:pathLst>
            </a:cu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grpSp>
          <p:nvGrpSpPr>
            <p:cNvPr id="206882" name="Group 45"/>
            <p:cNvGrpSpPr>
              <a:grpSpLocks/>
            </p:cNvGrpSpPr>
            <p:nvPr/>
          </p:nvGrpSpPr>
          <p:grpSpPr bwMode="auto">
            <a:xfrm>
              <a:off x="7218363" y="3138488"/>
              <a:ext cx="639762" cy="785812"/>
              <a:chOff x="10421" y="16176"/>
              <a:chExt cx="411" cy="465"/>
            </a:xfrm>
          </p:grpSpPr>
          <p:sp>
            <p:nvSpPr>
              <p:cNvPr id="206903" name="AutoShape 46"/>
              <p:cNvSpPr>
                <a:spLocks noChangeArrowheads="1"/>
              </p:cNvSpPr>
              <p:nvPr/>
            </p:nvSpPr>
            <p:spPr bwMode="auto">
              <a:xfrm>
                <a:off x="10421" y="16176"/>
                <a:ext cx="410" cy="465"/>
              </a:xfrm>
              <a:prstGeom prst="flowChartMagneticDisk">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904" name="Rectangle 47"/>
              <p:cNvSpPr>
                <a:spLocks noChangeArrowheads="1"/>
              </p:cNvSpPr>
              <p:nvPr/>
            </p:nvSpPr>
            <p:spPr bwMode="auto">
              <a:xfrm>
                <a:off x="10421" y="16320"/>
                <a:ext cx="411" cy="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900">
                    <a:solidFill>
                      <a:srgbClr val="FFCC00"/>
                    </a:solidFill>
                    <a:latin typeface="Comic Sans MS" panose="030F0702030302020204" pitchFamily="66" charset="0"/>
                    <a:cs typeface="Times New Roman" panose="02020603050405020304" pitchFamily="18" charset="0"/>
                  </a:rPr>
                  <a:t>GDSII</a:t>
                </a:r>
              </a:p>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for</a:t>
                </a:r>
              </a:p>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foundry</a:t>
                </a:r>
                <a:endParaRPr kumimoji="0" lang="en-GB" altLang="tr-TR" sz="2400">
                  <a:solidFill>
                    <a:srgbClr val="FFCC00"/>
                  </a:solidFill>
                  <a:latin typeface="Comic Sans MS" panose="030F0702030302020204" pitchFamily="66" charset="0"/>
                  <a:cs typeface="Times New Roman" panose="02020603050405020304" pitchFamily="18" charset="0"/>
                </a:endParaRPr>
              </a:p>
            </p:txBody>
          </p:sp>
        </p:grpSp>
        <p:sp>
          <p:nvSpPr>
            <p:cNvPr id="206883" name="AutoShape 48"/>
            <p:cNvSpPr>
              <a:spLocks noChangeArrowheads="1"/>
            </p:cNvSpPr>
            <p:nvPr/>
          </p:nvSpPr>
          <p:spPr bwMode="auto">
            <a:xfrm rot="-887">
              <a:off x="6867525" y="3462338"/>
              <a:ext cx="422275" cy="236537"/>
            </a:xfrm>
            <a:prstGeom prst="rightArrow">
              <a:avLst>
                <a:gd name="adj1" fmla="val 50000"/>
                <a:gd name="adj2" fmla="val 44631"/>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884" name="AutoShape 49"/>
            <p:cNvSpPr>
              <a:spLocks noChangeArrowheads="1"/>
            </p:cNvSpPr>
            <p:nvPr/>
          </p:nvSpPr>
          <p:spPr bwMode="auto">
            <a:xfrm>
              <a:off x="5311775" y="4156075"/>
              <a:ext cx="641350" cy="785813"/>
            </a:xfrm>
            <a:prstGeom prst="flowChartMagneticDisk">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885" name="Rectangle 50"/>
            <p:cNvSpPr>
              <a:spLocks noChangeArrowheads="1"/>
            </p:cNvSpPr>
            <p:nvPr/>
          </p:nvSpPr>
          <p:spPr bwMode="auto">
            <a:xfrm>
              <a:off x="5314950" y="4518025"/>
              <a:ext cx="6350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900">
                  <a:solidFill>
                    <a:srgbClr val="FFCC00"/>
                  </a:solidFill>
                  <a:latin typeface="Comic Sans MS" panose="030F0702030302020204" pitchFamily="66" charset="0"/>
                  <a:cs typeface="Times New Roman" panose="02020603050405020304" pitchFamily="18" charset="0"/>
                </a:rPr>
                <a:t>GDSII</a:t>
              </a:r>
              <a:endParaRPr kumimoji="0" lang="en-GB" altLang="tr-TR" sz="2400">
                <a:solidFill>
                  <a:srgbClr val="FFCC00"/>
                </a:solidFill>
                <a:latin typeface="Comic Sans MS" panose="030F0702030302020204" pitchFamily="66" charset="0"/>
                <a:cs typeface="Times New Roman" panose="02020603050405020304" pitchFamily="18" charset="0"/>
              </a:endParaRPr>
            </a:p>
          </p:txBody>
        </p:sp>
        <p:sp>
          <p:nvSpPr>
            <p:cNvPr id="206886" name="AutoShape 51"/>
            <p:cNvSpPr>
              <a:spLocks noChangeArrowheads="1"/>
            </p:cNvSpPr>
            <p:nvPr/>
          </p:nvSpPr>
          <p:spPr bwMode="auto">
            <a:xfrm rot="-887">
              <a:off x="4843463" y="4433888"/>
              <a:ext cx="511175" cy="322262"/>
            </a:xfrm>
            <a:prstGeom prst="rightArrow">
              <a:avLst>
                <a:gd name="adj1" fmla="val 50000"/>
                <a:gd name="adj2" fmla="val 39655"/>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206887" name="Group 52"/>
            <p:cNvGrpSpPr>
              <a:grpSpLocks/>
            </p:cNvGrpSpPr>
            <p:nvPr/>
          </p:nvGrpSpPr>
          <p:grpSpPr bwMode="auto">
            <a:xfrm>
              <a:off x="998539" y="2049460"/>
              <a:ext cx="588680" cy="1014115"/>
              <a:chOff x="5897" y="17575"/>
              <a:chExt cx="761" cy="1068"/>
            </a:xfrm>
          </p:grpSpPr>
          <p:sp>
            <p:nvSpPr>
              <p:cNvPr id="206892" name="AutoShape 53"/>
              <p:cNvSpPr>
                <a:spLocks noChangeArrowheads="1"/>
              </p:cNvSpPr>
              <p:nvPr/>
            </p:nvSpPr>
            <p:spPr bwMode="auto">
              <a:xfrm>
                <a:off x="5897" y="17575"/>
                <a:ext cx="747" cy="1068"/>
              </a:xfrm>
              <a:prstGeom prst="roundRect">
                <a:avLst>
                  <a:gd name="adj" fmla="val 16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06893" name="AutoShape 54"/>
              <p:cNvSpPr>
                <a:spLocks noChangeArrowheads="1"/>
              </p:cNvSpPr>
              <p:nvPr/>
            </p:nvSpPr>
            <p:spPr bwMode="auto">
              <a:xfrm>
                <a:off x="5993" y="17676"/>
                <a:ext cx="569" cy="498"/>
              </a:xfrm>
              <a:prstGeom prst="flowChartDocumen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nvGrpSpPr>
              <p:cNvPr id="206894" name="Group 55"/>
              <p:cNvGrpSpPr>
                <a:grpSpLocks/>
              </p:cNvGrpSpPr>
              <p:nvPr/>
            </p:nvGrpSpPr>
            <p:grpSpPr bwMode="auto">
              <a:xfrm rot="2537313">
                <a:off x="6100" y="17676"/>
                <a:ext cx="249" cy="356"/>
                <a:chOff x="336" y="1680"/>
                <a:chExt cx="2160" cy="1744"/>
              </a:xfrm>
            </p:grpSpPr>
            <p:sp>
              <p:nvSpPr>
                <p:cNvPr id="206896" name="Line 56"/>
                <p:cNvSpPr>
                  <a:spLocks noChangeShapeType="1"/>
                </p:cNvSpPr>
                <p:nvPr/>
              </p:nvSpPr>
              <p:spPr bwMode="auto">
                <a:xfrm flipH="1">
                  <a:off x="1946" y="2176"/>
                  <a:ext cx="550"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06897" name="Line 57"/>
                <p:cNvSpPr>
                  <a:spLocks noChangeShapeType="1"/>
                </p:cNvSpPr>
                <p:nvPr/>
              </p:nvSpPr>
              <p:spPr bwMode="auto">
                <a:xfrm>
                  <a:off x="1946" y="2176"/>
                  <a:ext cx="0" cy="73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06898" name="Line 58"/>
                <p:cNvSpPr>
                  <a:spLocks noChangeShapeType="1"/>
                </p:cNvSpPr>
                <p:nvPr/>
              </p:nvSpPr>
              <p:spPr bwMode="auto">
                <a:xfrm>
                  <a:off x="2496" y="2928"/>
                  <a:ext cx="0" cy="49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06899" name="Line 59"/>
                <p:cNvSpPr>
                  <a:spLocks noChangeShapeType="1"/>
                </p:cNvSpPr>
                <p:nvPr/>
              </p:nvSpPr>
              <p:spPr bwMode="auto">
                <a:xfrm>
                  <a:off x="1571" y="2176"/>
                  <a:ext cx="0" cy="73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06900" name="Line 60"/>
                <p:cNvSpPr>
                  <a:spLocks noChangeShapeType="1"/>
                </p:cNvSpPr>
                <p:nvPr/>
              </p:nvSpPr>
              <p:spPr bwMode="auto">
                <a:xfrm flipH="1">
                  <a:off x="336" y="2519"/>
                  <a:ext cx="1248"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06901" name="Line 61"/>
                <p:cNvSpPr>
                  <a:spLocks noChangeShapeType="1"/>
                </p:cNvSpPr>
                <p:nvPr/>
              </p:nvSpPr>
              <p:spPr bwMode="auto">
                <a:xfrm>
                  <a:off x="2496" y="1680"/>
                  <a:ext cx="0" cy="496"/>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06902" name="Line 62"/>
                <p:cNvSpPr>
                  <a:spLocks noChangeShapeType="1"/>
                </p:cNvSpPr>
                <p:nvPr/>
              </p:nvSpPr>
              <p:spPr bwMode="auto">
                <a:xfrm flipH="1">
                  <a:off x="1946" y="2910"/>
                  <a:ext cx="550"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grpSp>
          <p:sp>
            <p:nvSpPr>
              <p:cNvPr id="206895" name="Text Box 63"/>
              <p:cNvSpPr txBox="1">
                <a:spLocks noChangeArrowheads="1"/>
              </p:cNvSpPr>
              <p:nvPr/>
            </p:nvSpPr>
            <p:spPr bwMode="auto">
              <a:xfrm>
                <a:off x="5934" y="18249"/>
                <a:ext cx="724" cy="347"/>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Cadence</a:t>
                </a:r>
              </a:p>
              <a:p>
                <a:pPr algn="ctr">
                  <a:buFontTx/>
                  <a:buNone/>
                </a:pPr>
                <a:r>
                  <a:rPr kumimoji="0" lang="en-GB" altLang="tr-TR" sz="700">
                    <a:solidFill>
                      <a:srgbClr val="FFCC00"/>
                    </a:solidFill>
                    <a:latin typeface="Comic Sans MS" panose="030F0702030302020204" pitchFamily="66" charset="0"/>
                    <a:cs typeface="Times New Roman" panose="02020603050405020304" pitchFamily="18" charset="0"/>
                  </a:rPr>
                  <a:t>Spectre</a:t>
                </a:r>
                <a:endParaRPr kumimoji="0" lang="en-GB" altLang="tr-TR" sz="2400">
                  <a:solidFill>
                    <a:srgbClr val="FFCC00"/>
                  </a:solidFill>
                  <a:latin typeface="Comic Sans MS" panose="030F0702030302020204" pitchFamily="66" charset="0"/>
                  <a:cs typeface="Times New Roman" panose="02020603050405020304" pitchFamily="18" charset="0"/>
                </a:endParaRPr>
              </a:p>
            </p:txBody>
          </p:sp>
        </p:grpSp>
        <p:sp>
          <p:nvSpPr>
            <p:cNvPr id="206888" name="Line 64"/>
            <p:cNvSpPr>
              <a:spLocks noChangeShapeType="1"/>
            </p:cNvSpPr>
            <p:nvPr/>
          </p:nvSpPr>
          <p:spPr bwMode="auto">
            <a:xfrm>
              <a:off x="1073150" y="3265488"/>
              <a:ext cx="4294188" cy="0"/>
            </a:xfrm>
            <a:prstGeom prst="line">
              <a:avLst/>
            </a:prstGeom>
            <a:noFill/>
            <a:ln w="25400">
              <a:solidFill>
                <a:srgbClr val="FFCC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06889" name="Text Box 65"/>
            <p:cNvSpPr txBox="1">
              <a:spLocks noChangeArrowheads="1"/>
            </p:cNvSpPr>
            <p:nvPr/>
          </p:nvSpPr>
          <p:spPr bwMode="auto">
            <a:xfrm>
              <a:off x="2200275" y="2976563"/>
              <a:ext cx="1025525"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200">
                  <a:solidFill>
                    <a:schemeClr val="bg2"/>
                  </a:solidFill>
                  <a:latin typeface="Times" panose="02020603050405020304" pitchFamily="18" charset="0"/>
                  <a:cs typeface="Times New Roman" panose="02020603050405020304" pitchFamily="18" charset="0"/>
                </a:rPr>
                <a:t>ANALOGUE</a:t>
              </a:r>
            </a:p>
          </p:txBody>
        </p:sp>
        <p:sp>
          <p:nvSpPr>
            <p:cNvPr id="206890" name="Text Box 66"/>
            <p:cNvSpPr txBox="1">
              <a:spLocks noChangeArrowheads="1"/>
            </p:cNvSpPr>
            <p:nvPr/>
          </p:nvSpPr>
          <p:spPr bwMode="auto">
            <a:xfrm>
              <a:off x="2197100" y="3298825"/>
              <a:ext cx="795338"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200">
                  <a:solidFill>
                    <a:schemeClr val="bg2"/>
                  </a:solidFill>
                  <a:latin typeface="Times" panose="02020603050405020304" pitchFamily="18" charset="0"/>
                  <a:cs typeface="Times New Roman" panose="02020603050405020304" pitchFamily="18" charset="0"/>
                </a:rPr>
                <a:t>DIGITAL</a:t>
              </a:r>
            </a:p>
          </p:txBody>
        </p:sp>
        <p:sp>
          <p:nvSpPr>
            <p:cNvPr id="206891" name="AutoShape 67"/>
            <p:cNvSpPr>
              <a:spLocks noChangeArrowheads="1"/>
            </p:cNvSpPr>
            <p:nvPr/>
          </p:nvSpPr>
          <p:spPr bwMode="auto">
            <a:xfrm flipH="1">
              <a:off x="1373188" y="1679575"/>
              <a:ext cx="2300287" cy="1570038"/>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8057" y="5115"/>
                  </a:moveTo>
                  <a:cubicBezTo>
                    <a:pt x="16310" y="2884"/>
                    <a:pt x="13633" y="1581"/>
                    <a:pt x="10800" y="1581"/>
                  </a:cubicBezTo>
                  <a:cubicBezTo>
                    <a:pt x="6149" y="1580"/>
                    <a:pt x="2227" y="5044"/>
                    <a:pt x="1651" y="9658"/>
                  </a:cubicBezTo>
                  <a:lnTo>
                    <a:pt x="83" y="9462"/>
                  </a:lnTo>
                  <a:cubicBezTo>
                    <a:pt x="757" y="4056"/>
                    <a:pt x="5352" y="-1"/>
                    <a:pt x="10800" y="0"/>
                  </a:cubicBezTo>
                  <a:cubicBezTo>
                    <a:pt x="14119" y="0"/>
                    <a:pt x="17255" y="1526"/>
                    <a:pt x="19302" y="4140"/>
                  </a:cubicBezTo>
                  <a:lnTo>
                    <a:pt x="21427" y="2475"/>
                  </a:lnTo>
                  <a:lnTo>
                    <a:pt x="20833" y="7375"/>
                  </a:lnTo>
                  <a:lnTo>
                    <a:pt x="15932" y="6780"/>
                  </a:lnTo>
                  <a:lnTo>
                    <a:pt x="18057" y="5115"/>
                  </a:lnTo>
                  <a:close/>
                </a:path>
              </a:pathLst>
            </a:cu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grpSp>
      <p:sp>
        <p:nvSpPr>
          <p:cNvPr id="206852" name="Rectangle 68"/>
          <p:cNvSpPr>
            <a:spLocks noChangeArrowheads="1"/>
          </p:cNvSpPr>
          <p:nvPr/>
        </p:nvSpPr>
        <p:spPr bwMode="auto">
          <a:xfrm>
            <a:off x="0" y="0"/>
            <a:ext cx="9144000" cy="620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0"/>
              </a:spcBef>
              <a:buFontTx/>
              <a:buNone/>
            </a:pPr>
            <a:r>
              <a:rPr lang="tr-TR" altLang="tr-TR" sz="2700" b="1">
                <a:solidFill>
                  <a:schemeClr val="tx2"/>
                </a:solidFill>
                <a:cs typeface="Arial" panose="020B0604020202020204" pitchFamily="34" charset="0"/>
              </a:rPr>
              <a:t>Typical mixed signal</a:t>
            </a:r>
            <a:r>
              <a:rPr lang="en-GB" altLang="tr-TR" sz="2700" b="1">
                <a:solidFill>
                  <a:schemeClr val="tx2"/>
                </a:solidFill>
                <a:cs typeface="Arial" panose="020B0604020202020204" pitchFamily="34" charset="0"/>
              </a:rPr>
              <a:t> </a:t>
            </a:r>
            <a:r>
              <a:rPr lang="tr-TR" altLang="tr-TR" sz="2700" b="1">
                <a:solidFill>
                  <a:schemeClr val="tx2"/>
                </a:solidFill>
                <a:cs typeface="Arial" panose="020B0604020202020204" pitchFamily="34" charset="0"/>
              </a:rPr>
              <a:t>d</a:t>
            </a:r>
            <a:r>
              <a:rPr lang="en-GB" altLang="tr-TR" sz="2700" b="1">
                <a:solidFill>
                  <a:schemeClr val="tx2"/>
                </a:solidFill>
                <a:cs typeface="Arial" panose="020B0604020202020204" pitchFamily="34" charset="0"/>
              </a:rPr>
              <a:t>esign </a:t>
            </a:r>
            <a:r>
              <a:rPr lang="tr-TR" altLang="tr-TR" sz="2700" b="1">
                <a:solidFill>
                  <a:schemeClr val="tx2"/>
                </a:solidFill>
                <a:cs typeface="Arial" panose="020B0604020202020204" pitchFamily="34" charset="0"/>
              </a:rPr>
              <a:t>f</a:t>
            </a:r>
            <a:r>
              <a:rPr lang="en-GB" altLang="tr-TR" sz="2700" b="1">
                <a:solidFill>
                  <a:schemeClr val="tx2"/>
                </a:solidFill>
                <a:cs typeface="Arial" panose="020B0604020202020204" pitchFamily="34" charset="0"/>
              </a:rPr>
              <a:t>low</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Title 1"/>
          <p:cNvSpPr>
            <a:spLocks noGrp="1"/>
          </p:cNvSpPr>
          <p:nvPr>
            <p:ph type="title"/>
          </p:nvPr>
        </p:nvSpPr>
        <p:spPr/>
        <p:txBody>
          <a:bodyPr/>
          <a:lstStyle/>
          <a:p>
            <a:r>
              <a:rPr lang="en-US" altLang="tr-TR" smtClean="0">
                <a:solidFill>
                  <a:srgbClr val="000000"/>
                </a:solidFill>
                <a:ea typeface="Times New Roman" panose="02020603050405020304" pitchFamily="18" charset="0"/>
                <a:cs typeface="ITCFranklinGothicStd-Hvy"/>
              </a:rPr>
              <a:t>The chip manufacturing process</a:t>
            </a:r>
            <a:endParaRPr lang="tr-TR" altLang="tr-TR" smtClean="0">
              <a:ea typeface="Times New Roman" panose="02020603050405020304" pitchFamily="18" charset="0"/>
              <a:cs typeface="ITCFranklinGothicStd-Hvy"/>
            </a:endParaRPr>
          </a:p>
        </p:txBody>
      </p:sp>
      <p:sp>
        <p:nvSpPr>
          <p:cNvPr id="207875" name="Content Placeholder 2"/>
          <p:cNvSpPr>
            <a:spLocks noGrp="1"/>
          </p:cNvSpPr>
          <p:nvPr>
            <p:ph idx="1"/>
          </p:nvPr>
        </p:nvSpPr>
        <p:spPr/>
        <p:txBody>
          <a:bodyPr/>
          <a:lstStyle/>
          <a:p>
            <a:endParaRPr lang="tr-TR" altLang="tr-TR" smtClean="0"/>
          </a:p>
        </p:txBody>
      </p:sp>
      <p:sp>
        <p:nvSpPr>
          <p:cNvPr id="20787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93D86EB-466D-4040-9234-832AD21035B1}" type="slidenum">
              <a:rPr kumimoji="0" lang="en-US" altLang="tr-TR" sz="1200" smtClean="0"/>
              <a:pPr>
                <a:spcBef>
                  <a:spcPct val="50000"/>
                </a:spcBef>
                <a:buFontTx/>
                <a:buNone/>
              </a:pPr>
              <a:t>166</a:t>
            </a:fld>
            <a:endParaRPr kumimoji="0" lang="en-US" altLang="tr-TR" sz="1200" smtClean="0"/>
          </a:p>
        </p:txBody>
      </p:sp>
      <p:pic>
        <p:nvPicPr>
          <p:cNvPr id="5" name="Picture 6" descr="f01-12-97801240772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5288" y="1196975"/>
            <a:ext cx="8291512" cy="446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Title 1"/>
          <p:cNvSpPr>
            <a:spLocks noGrp="1"/>
          </p:cNvSpPr>
          <p:nvPr>
            <p:ph type="title"/>
          </p:nvPr>
        </p:nvSpPr>
        <p:spPr/>
        <p:txBody>
          <a:bodyPr/>
          <a:lstStyle/>
          <a:p>
            <a:r>
              <a:rPr lang="en-US" altLang="tr-TR" sz="2800" smtClean="0"/>
              <a:t>A 12-inch (300 mm) wafer of Intel Core</a:t>
            </a:r>
            <a:r>
              <a:rPr lang="tr-TR" altLang="tr-TR" sz="2800" smtClean="0"/>
              <a:t> </a:t>
            </a:r>
            <a:r>
              <a:rPr lang="en-US" altLang="tr-TR" sz="2800" smtClean="0"/>
              <a:t>i7 (Courtesy Intel)</a:t>
            </a:r>
            <a:endParaRPr lang="tr-TR" altLang="tr-TR" sz="2800" smtClean="0"/>
          </a:p>
        </p:txBody>
      </p:sp>
      <p:sp>
        <p:nvSpPr>
          <p:cNvPr id="209923" name="Content Placeholder 2"/>
          <p:cNvSpPr>
            <a:spLocks noGrp="1"/>
          </p:cNvSpPr>
          <p:nvPr>
            <p:ph idx="1"/>
          </p:nvPr>
        </p:nvSpPr>
        <p:spPr/>
        <p:txBody>
          <a:bodyPr/>
          <a:lstStyle/>
          <a:p>
            <a:endParaRPr lang="tr-TR" altLang="tr-TR" smtClean="0"/>
          </a:p>
        </p:txBody>
      </p:sp>
      <p:sp>
        <p:nvSpPr>
          <p:cNvPr id="20992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EF4A958-D876-49CE-9E91-0C84ED368D7E}" type="slidenum">
              <a:rPr kumimoji="0" lang="en-US" altLang="tr-TR" sz="1200" smtClean="0"/>
              <a:pPr>
                <a:spcBef>
                  <a:spcPct val="50000"/>
                </a:spcBef>
                <a:buFontTx/>
                <a:buNone/>
              </a:pPr>
              <a:t>167</a:t>
            </a:fld>
            <a:endParaRPr kumimoji="0" lang="en-US" altLang="tr-TR" sz="1200" smtClean="0"/>
          </a:p>
        </p:txBody>
      </p:sp>
      <p:pic>
        <p:nvPicPr>
          <p:cNvPr id="209925" name="Picture 6" descr="f01-13-97801240772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1050" y="1179513"/>
            <a:ext cx="5041900" cy="492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Slide Number Placeholder 1"/>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FC20A260-F681-4CA1-9AA6-17C30BE825A8}" type="slidenum">
              <a:rPr kumimoji="0" lang="en-US" altLang="tr-TR" sz="1200" smtClean="0"/>
              <a:pPr>
                <a:spcBef>
                  <a:spcPct val="50000"/>
                </a:spcBef>
                <a:buFontTx/>
                <a:buNone/>
              </a:pPr>
              <a:t>168</a:t>
            </a:fld>
            <a:endParaRPr kumimoji="0" lang="en-US" altLang="tr-TR" sz="1200" smtClean="0"/>
          </a:p>
        </p:txBody>
      </p:sp>
      <p:pic>
        <p:nvPicPr>
          <p:cNvPr id="464898" name="Picture 2" descr="final_ideas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24088" y="1600200"/>
            <a:ext cx="399256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64899" name="Group 3"/>
          <p:cNvGrpSpPr>
            <a:grpSpLocks/>
          </p:cNvGrpSpPr>
          <p:nvPr/>
        </p:nvGrpSpPr>
        <p:grpSpPr bwMode="auto">
          <a:xfrm>
            <a:off x="3630613" y="1422400"/>
            <a:ext cx="4810125" cy="1841500"/>
            <a:chOff x="2478" y="896"/>
            <a:chExt cx="3282" cy="1160"/>
          </a:xfrm>
        </p:grpSpPr>
        <p:grpSp>
          <p:nvGrpSpPr>
            <p:cNvPr id="212037" name="Group 4"/>
            <p:cNvGrpSpPr>
              <a:grpSpLocks/>
            </p:cNvGrpSpPr>
            <p:nvPr/>
          </p:nvGrpSpPr>
          <p:grpSpPr bwMode="auto">
            <a:xfrm>
              <a:off x="2478" y="1500"/>
              <a:ext cx="1065" cy="556"/>
              <a:chOff x="2545" y="1728"/>
              <a:chExt cx="1289" cy="1239"/>
            </a:xfrm>
          </p:grpSpPr>
          <p:sp>
            <p:nvSpPr>
              <p:cNvPr id="212040" name="Rectangle 5"/>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41" name="Rectangle 6"/>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42" name="Rectangle 7"/>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2038" name="AutoShape 8"/>
            <p:cNvSpPr>
              <a:spLocks noChangeArrowheads="1"/>
            </p:cNvSpPr>
            <p:nvPr/>
          </p:nvSpPr>
          <p:spPr bwMode="auto">
            <a:xfrm flipH="1">
              <a:off x="2919" y="998"/>
              <a:ext cx="2841" cy="742"/>
            </a:xfrm>
            <a:custGeom>
              <a:avLst/>
              <a:gdLst>
                <a:gd name="T0" fmla="*/ 6 w 21600"/>
                <a:gd name="T1" fmla="*/ 0 h 21600"/>
                <a:gd name="T2" fmla="*/ 3 w 21600"/>
                <a:gd name="T3" fmla="*/ 0 h 21600"/>
                <a:gd name="T4" fmla="*/ 5 w 21600"/>
                <a:gd name="T5" fmla="*/ 0 h 21600"/>
                <a:gd name="T6" fmla="*/ 7 w 21600"/>
                <a:gd name="T7" fmla="*/ 0 h 21600"/>
                <a:gd name="T8" fmla="*/ 6 w 21600"/>
                <a:gd name="T9" fmla="*/ 0 h 21600"/>
                <a:gd name="T10" fmla="*/ 5 w 21600"/>
                <a:gd name="T11" fmla="*/ 0 h 21600"/>
                <a:gd name="T12" fmla="*/ 0 60000 65536"/>
                <a:gd name="T13" fmla="*/ 0 60000 65536"/>
                <a:gd name="T14" fmla="*/ 0 60000 65536"/>
                <a:gd name="T15" fmla="*/ 0 60000 65536"/>
                <a:gd name="T16" fmla="*/ 0 60000 65536"/>
                <a:gd name="T17" fmla="*/ 0 60000 65536"/>
                <a:gd name="T18" fmla="*/ 3163 w 21600"/>
                <a:gd name="T19" fmla="*/ 3173 h 21600"/>
                <a:gd name="T20" fmla="*/ 18437 w 21600"/>
                <a:gd name="T21" fmla="*/ 1842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195" y="10768"/>
                  </a:moveTo>
                  <a:cubicBezTo>
                    <a:pt x="19178" y="6144"/>
                    <a:pt x="15424" y="2404"/>
                    <a:pt x="10800" y="2404"/>
                  </a:cubicBezTo>
                  <a:cubicBezTo>
                    <a:pt x="10735" y="2403"/>
                    <a:pt x="10670" y="2404"/>
                    <a:pt x="10606" y="2406"/>
                  </a:cubicBezTo>
                  <a:lnTo>
                    <a:pt x="10550" y="2"/>
                  </a:lnTo>
                  <a:cubicBezTo>
                    <a:pt x="10633" y="0"/>
                    <a:pt x="10716" y="-1"/>
                    <a:pt x="10800" y="0"/>
                  </a:cubicBezTo>
                  <a:cubicBezTo>
                    <a:pt x="16749" y="0"/>
                    <a:pt x="21577" y="4811"/>
                    <a:pt x="21599" y="10760"/>
                  </a:cubicBezTo>
                  <a:lnTo>
                    <a:pt x="24299" y="10750"/>
                  </a:lnTo>
                  <a:lnTo>
                    <a:pt x="20411" y="14666"/>
                  </a:lnTo>
                  <a:lnTo>
                    <a:pt x="16495" y="10778"/>
                  </a:lnTo>
                  <a:lnTo>
                    <a:pt x="19195" y="10768"/>
                  </a:lnTo>
                  <a:close/>
                </a:path>
              </a:pathLst>
            </a:cu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12039" name="Text Box 9"/>
            <p:cNvSpPr txBox="1">
              <a:spLocks noChangeArrowheads="1"/>
            </p:cNvSpPr>
            <p:nvPr/>
          </p:nvSpPr>
          <p:spPr bwMode="auto">
            <a:xfrm>
              <a:off x="4399" y="896"/>
              <a:ext cx="74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800">
                  <a:solidFill>
                    <a:schemeClr val="bg2"/>
                  </a:solidFill>
                  <a:latin typeface="Times" panose="02020603050405020304" pitchFamily="18" charset="0"/>
                  <a:cs typeface="Times New Roman" panose="02020603050405020304" pitchFamily="18" charset="0"/>
                </a:rPr>
                <a:t>SRAM</a:t>
              </a:r>
            </a:p>
          </p:txBody>
        </p:sp>
      </p:grpSp>
      <p:grpSp>
        <p:nvGrpSpPr>
          <p:cNvPr id="464906" name="Group 10"/>
          <p:cNvGrpSpPr>
            <a:grpSpLocks/>
          </p:cNvGrpSpPr>
          <p:nvPr/>
        </p:nvGrpSpPr>
        <p:grpSpPr bwMode="auto">
          <a:xfrm>
            <a:off x="0" y="1435100"/>
            <a:ext cx="3381375" cy="3913188"/>
            <a:chOff x="0" y="904"/>
            <a:chExt cx="2333" cy="2465"/>
          </a:xfrm>
        </p:grpSpPr>
        <p:grpSp>
          <p:nvGrpSpPr>
            <p:cNvPr id="212031" name="Group 11"/>
            <p:cNvGrpSpPr>
              <a:grpSpLocks/>
            </p:cNvGrpSpPr>
            <p:nvPr/>
          </p:nvGrpSpPr>
          <p:grpSpPr bwMode="auto">
            <a:xfrm>
              <a:off x="1960" y="1403"/>
              <a:ext cx="373" cy="1966"/>
              <a:chOff x="2545" y="1728"/>
              <a:chExt cx="1289" cy="1239"/>
            </a:xfrm>
          </p:grpSpPr>
          <p:sp>
            <p:nvSpPr>
              <p:cNvPr id="212034" name="Rectangle 12"/>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35" name="Rectangle 13"/>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36" name="Rectangle 14"/>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2032" name="AutoShape 15"/>
            <p:cNvSpPr>
              <a:spLocks noChangeArrowheads="1"/>
            </p:cNvSpPr>
            <p:nvPr/>
          </p:nvSpPr>
          <p:spPr bwMode="auto">
            <a:xfrm>
              <a:off x="193" y="999"/>
              <a:ext cx="1958" cy="611"/>
            </a:xfrm>
            <a:custGeom>
              <a:avLst/>
              <a:gdLst>
                <a:gd name="T0" fmla="*/ 1 w 21600"/>
                <a:gd name="T1" fmla="*/ 0 h 21600"/>
                <a:gd name="T2" fmla="*/ 1 w 21600"/>
                <a:gd name="T3" fmla="*/ 0 h 21600"/>
                <a:gd name="T4" fmla="*/ 1 w 21600"/>
                <a:gd name="T5" fmla="*/ 0 h 21600"/>
                <a:gd name="T6" fmla="*/ 2 w 21600"/>
                <a:gd name="T7" fmla="*/ 0 h 21600"/>
                <a:gd name="T8" fmla="*/ 1 w 21600"/>
                <a:gd name="T9" fmla="*/ 0 h 21600"/>
                <a:gd name="T10" fmla="*/ 1 w 21600"/>
                <a:gd name="T11" fmla="*/ 0 h 21600"/>
                <a:gd name="T12" fmla="*/ 0 60000 65536"/>
                <a:gd name="T13" fmla="*/ 0 60000 65536"/>
                <a:gd name="T14" fmla="*/ 0 60000 65536"/>
                <a:gd name="T15" fmla="*/ 0 60000 65536"/>
                <a:gd name="T16" fmla="*/ 0 60000 65536"/>
                <a:gd name="T17" fmla="*/ 0 60000 65536"/>
                <a:gd name="T18" fmla="*/ 3166 w 21600"/>
                <a:gd name="T19" fmla="*/ 3146 h 21600"/>
                <a:gd name="T20" fmla="*/ 18434 w 21600"/>
                <a:gd name="T21" fmla="*/ 18454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195" y="10768"/>
                  </a:moveTo>
                  <a:cubicBezTo>
                    <a:pt x="19178" y="6144"/>
                    <a:pt x="15424" y="2404"/>
                    <a:pt x="10800" y="2404"/>
                  </a:cubicBezTo>
                  <a:cubicBezTo>
                    <a:pt x="10735" y="2403"/>
                    <a:pt x="10670" y="2404"/>
                    <a:pt x="10606" y="2406"/>
                  </a:cubicBezTo>
                  <a:lnTo>
                    <a:pt x="10550" y="2"/>
                  </a:lnTo>
                  <a:cubicBezTo>
                    <a:pt x="10633" y="0"/>
                    <a:pt x="10716" y="-1"/>
                    <a:pt x="10800" y="0"/>
                  </a:cubicBezTo>
                  <a:cubicBezTo>
                    <a:pt x="16749" y="0"/>
                    <a:pt x="21577" y="4811"/>
                    <a:pt x="21599" y="10760"/>
                  </a:cubicBezTo>
                  <a:lnTo>
                    <a:pt x="24299" y="10750"/>
                  </a:lnTo>
                  <a:lnTo>
                    <a:pt x="20411" y="14666"/>
                  </a:lnTo>
                  <a:lnTo>
                    <a:pt x="16495" y="10778"/>
                  </a:lnTo>
                  <a:lnTo>
                    <a:pt x="19195" y="10768"/>
                  </a:lnTo>
                  <a:close/>
                </a:path>
              </a:pathLst>
            </a:cu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12033" name="Text Box 16"/>
            <p:cNvSpPr txBox="1">
              <a:spLocks noChangeArrowheads="1"/>
            </p:cNvSpPr>
            <p:nvPr/>
          </p:nvSpPr>
          <p:spPr bwMode="auto">
            <a:xfrm>
              <a:off x="0" y="904"/>
              <a:ext cx="1161" cy="5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800">
                  <a:solidFill>
                    <a:schemeClr val="bg2"/>
                  </a:solidFill>
                  <a:cs typeface="Times New Roman" panose="02020603050405020304" pitchFamily="18" charset="0"/>
                </a:rPr>
                <a:t>Analogue signal conditioning modules</a:t>
              </a:r>
            </a:p>
          </p:txBody>
        </p:sp>
      </p:grpSp>
      <p:grpSp>
        <p:nvGrpSpPr>
          <p:cNvPr id="464913" name="Group 17"/>
          <p:cNvGrpSpPr>
            <a:grpSpLocks/>
          </p:cNvGrpSpPr>
          <p:nvPr/>
        </p:nvGrpSpPr>
        <p:grpSpPr bwMode="auto">
          <a:xfrm flipH="1">
            <a:off x="0" y="3802063"/>
            <a:ext cx="4919663" cy="2206625"/>
            <a:chOff x="2403" y="2369"/>
            <a:chExt cx="3357" cy="1390"/>
          </a:xfrm>
        </p:grpSpPr>
        <p:grpSp>
          <p:nvGrpSpPr>
            <p:cNvPr id="212025" name="Group 18"/>
            <p:cNvGrpSpPr>
              <a:grpSpLocks/>
            </p:cNvGrpSpPr>
            <p:nvPr/>
          </p:nvGrpSpPr>
          <p:grpSpPr bwMode="auto">
            <a:xfrm>
              <a:off x="2403" y="2369"/>
              <a:ext cx="980" cy="955"/>
              <a:chOff x="2545" y="1728"/>
              <a:chExt cx="1289" cy="1239"/>
            </a:xfrm>
          </p:grpSpPr>
          <p:sp>
            <p:nvSpPr>
              <p:cNvPr id="212028" name="Rectangle 19"/>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29" name="Rectangle 20"/>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30" name="Rectangle 21"/>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2026" name="AutoShape 22"/>
            <p:cNvSpPr>
              <a:spLocks noChangeArrowheads="1"/>
            </p:cNvSpPr>
            <p:nvPr/>
          </p:nvSpPr>
          <p:spPr bwMode="auto">
            <a:xfrm flipH="1" flipV="1">
              <a:off x="3080" y="3111"/>
              <a:ext cx="2680" cy="611"/>
            </a:xfrm>
            <a:custGeom>
              <a:avLst/>
              <a:gdLst>
                <a:gd name="T0" fmla="*/ 4 w 21600"/>
                <a:gd name="T1" fmla="*/ 0 h 21600"/>
                <a:gd name="T2" fmla="*/ 2 w 21600"/>
                <a:gd name="T3" fmla="*/ 0 h 21600"/>
                <a:gd name="T4" fmla="*/ 4 w 21600"/>
                <a:gd name="T5" fmla="*/ 0 h 21600"/>
                <a:gd name="T6" fmla="*/ 6 w 21600"/>
                <a:gd name="T7" fmla="*/ 0 h 21600"/>
                <a:gd name="T8" fmla="*/ 5 w 21600"/>
                <a:gd name="T9" fmla="*/ 0 h 21600"/>
                <a:gd name="T10" fmla="*/ 4 w 21600"/>
                <a:gd name="T11" fmla="*/ 0 h 21600"/>
                <a:gd name="T12" fmla="*/ 0 60000 65536"/>
                <a:gd name="T13" fmla="*/ 0 60000 65536"/>
                <a:gd name="T14" fmla="*/ 0 60000 65536"/>
                <a:gd name="T15" fmla="*/ 0 60000 65536"/>
                <a:gd name="T16" fmla="*/ 0 60000 65536"/>
                <a:gd name="T17" fmla="*/ 0 60000 65536"/>
                <a:gd name="T18" fmla="*/ 3159 w 21600"/>
                <a:gd name="T19" fmla="*/ 3146 h 21600"/>
                <a:gd name="T20" fmla="*/ 18441 w 21600"/>
                <a:gd name="T21" fmla="*/ 18454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9195" y="10768"/>
                  </a:moveTo>
                  <a:cubicBezTo>
                    <a:pt x="19178" y="6144"/>
                    <a:pt x="15424" y="2404"/>
                    <a:pt x="10800" y="2404"/>
                  </a:cubicBezTo>
                  <a:cubicBezTo>
                    <a:pt x="10735" y="2403"/>
                    <a:pt x="10670" y="2404"/>
                    <a:pt x="10606" y="2406"/>
                  </a:cubicBezTo>
                  <a:lnTo>
                    <a:pt x="10550" y="2"/>
                  </a:lnTo>
                  <a:cubicBezTo>
                    <a:pt x="10633" y="0"/>
                    <a:pt x="10716" y="-1"/>
                    <a:pt x="10800" y="0"/>
                  </a:cubicBezTo>
                  <a:cubicBezTo>
                    <a:pt x="16749" y="0"/>
                    <a:pt x="21577" y="4811"/>
                    <a:pt x="21599" y="10760"/>
                  </a:cubicBezTo>
                  <a:lnTo>
                    <a:pt x="24299" y="10750"/>
                  </a:lnTo>
                  <a:lnTo>
                    <a:pt x="20411" y="14666"/>
                  </a:lnTo>
                  <a:lnTo>
                    <a:pt x="16495" y="10778"/>
                  </a:lnTo>
                  <a:lnTo>
                    <a:pt x="19195" y="10768"/>
                  </a:lnTo>
                  <a:close/>
                </a:path>
              </a:pathLst>
            </a:cu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tr-TR"/>
            </a:p>
          </p:txBody>
        </p:sp>
        <p:sp>
          <p:nvSpPr>
            <p:cNvPr id="212027" name="Text Box 23"/>
            <p:cNvSpPr txBox="1">
              <a:spLocks noChangeArrowheads="1"/>
            </p:cNvSpPr>
            <p:nvPr/>
          </p:nvSpPr>
          <p:spPr bwMode="auto">
            <a:xfrm>
              <a:off x="2952" y="3547"/>
              <a:ext cx="74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600">
                  <a:solidFill>
                    <a:schemeClr val="bg2"/>
                  </a:solidFill>
                  <a:latin typeface="Times" panose="02020603050405020304" pitchFamily="18" charset="0"/>
                  <a:cs typeface="Times New Roman" panose="02020603050405020304" pitchFamily="18" charset="0"/>
                </a:rPr>
                <a:t>uProcessor</a:t>
              </a:r>
            </a:p>
          </p:txBody>
        </p:sp>
      </p:grpSp>
      <p:grpSp>
        <p:nvGrpSpPr>
          <p:cNvPr id="464920" name="Group 24"/>
          <p:cNvGrpSpPr>
            <a:grpSpLocks/>
          </p:cNvGrpSpPr>
          <p:nvPr/>
        </p:nvGrpSpPr>
        <p:grpSpPr bwMode="auto">
          <a:xfrm>
            <a:off x="1089025" y="3324225"/>
            <a:ext cx="2971800" cy="419100"/>
            <a:chOff x="743" y="2094"/>
            <a:chExt cx="2028" cy="264"/>
          </a:xfrm>
        </p:grpSpPr>
        <p:grpSp>
          <p:nvGrpSpPr>
            <p:cNvPr id="212019" name="Group 25"/>
            <p:cNvGrpSpPr>
              <a:grpSpLocks/>
            </p:cNvGrpSpPr>
            <p:nvPr/>
          </p:nvGrpSpPr>
          <p:grpSpPr bwMode="auto">
            <a:xfrm>
              <a:off x="2330" y="2139"/>
              <a:ext cx="441" cy="219"/>
              <a:chOff x="2545" y="1728"/>
              <a:chExt cx="1289" cy="1239"/>
            </a:xfrm>
          </p:grpSpPr>
          <p:sp>
            <p:nvSpPr>
              <p:cNvPr id="212022" name="Rectangle 26"/>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23" name="Rectangle 27"/>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24" name="Rectangle 28"/>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2020" name="AutoShape 29"/>
            <p:cNvSpPr>
              <a:spLocks noChangeArrowheads="1"/>
            </p:cNvSpPr>
            <p:nvPr/>
          </p:nvSpPr>
          <p:spPr bwMode="auto">
            <a:xfrm>
              <a:off x="1218" y="2125"/>
              <a:ext cx="1126" cy="179"/>
            </a:xfrm>
            <a:prstGeom prst="rightArrow">
              <a:avLst>
                <a:gd name="adj1" fmla="val 50000"/>
                <a:gd name="adj2" fmla="val 157263"/>
              </a:avLst>
            </a:pr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21" name="Text Box 30"/>
            <p:cNvSpPr txBox="1">
              <a:spLocks noChangeArrowheads="1"/>
            </p:cNvSpPr>
            <p:nvPr/>
          </p:nvSpPr>
          <p:spPr bwMode="auto">
            <a:xfrm>
              <a:off x="743" y="2094"/>
              <a:ext cx="44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600">
                  <a:solidFill>
                    <a:schemeClr val="bg2"/>
                  </a:solidFill>
                  <a:latin typeface="Times" panose="02020603050405020304" pitchFamily="18" charset="0"/>
                  <a:cs typeface="Times New Roman" panose="02020603050405020304" pitchFamily="18" charset="0"/>
                </a:rPr>
                <a:t>ADC</a:t>
              </a:r>
            </a:p>
          </p:txBody>
        </p:sp>
      </p:grpSp>
      <p:grpSp>
        <p:nvGrpSpPr>
          <p:cNvPr id="464927" name="Group 31"/>
          <p:cNvGrpSpPr>
            <a:grpSpLocks/>
          </p:cNvGrpSpPr>
          <p:nvPr/>
        </p:nvGrpSpPr>
        <p:grpSpPr bwMode="auto">
          <a:xfrm>
            <a:off x="212725" y="3444875"/>
            <a:ext cx="4789488" cy="1943100"/>
            <a:chOff x="145" y="2170"/>
            <a:chExt cx="3269" cy="1224"/>
          </a:xfrm>
        </p:grpSpPr>
        <p:grpSp>
          <p:nvGrpSpPr>
            <p:cNvPr id="212013" name="Group 32"/>
            <p:cNvGrpSpPr>
              <a:grpSpLocks/>
            </p:cNvGrpSpPr>
            <p:nvPr/>
          </p:nvGrpSpPr>
          <p:grpSpPr bwMode="auto">
            <a:xfrm>
              <a:off x="2922" y="2170"/>
              <a:ext cx="492" cy="162"/>
              <a:chOff x="2545" y="1728"/>
              <a:chExt cx="1289" cy="1239"/>
            </a:xfrm>
          </p:grpSpPr>
          <p:sp>
            <p:nvSpPr>
              <p:cNvPr id="212016" name="Rectangle 33"/>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17" name="Rectangle 34"/>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18" name="Rectangle 35"/>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2014" name="AutoShape 36"/>
            <p:cNvSpPr>
              <a:spLocks noChangeArrowheads="1"/>
            </p:cNvSpPr>
            <p:nvPr/>
          </p:nvSpPr>
          <p:spPr bwMode="auto">
            <a:xfrm rot="-1415184">
              <a:off x="1075" y="2664"/>
              <a:ext cx="1997" cy="115"/>
            </a:xfrm>
            <a:prstGeom prst="rightArrow">
              <a:avLst>
                <a:gd name="adj1" fmla="val 50000"/>
                <a:gd name="adj2" fmla="val 434130"/>
              </a:avLst>
            </a:pr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15" name="Text Box 37"/>
            <p:cNvSpPr txBox="1">
              <a:spLocks noChangeArrowheads="1"/>
            </p:cNvSpPr>
            <p:nvPr/>
          </p:nvSpPr>
          <p:spPr bwMode="auto">
            <a:xfrm>
              <a:off x="145" y="2990"/>
              <a:ext cx="101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800">
                  <a:solidFill>
                    <a:schemeClr val="bg2"/>
                  </a:solidFill>
                  <a:latin typeface="Times" panose="02020603050405020304" pitchFamily="18" charset="0"/>
                  <a:cs typeface="Times New Roman" panose="02020603050405020304" pitchFamily="18" charset="0"/>
                </a:rPr>
                <a:t>Serial-parallel interface</a:t>
              </a:r>
            </a:p>
          </p:txBody>
        </p:sp>
      </p:grpSp>
      <p:grpSp>
        <p:nvGrpSpPr>
          <p:cNvPr id="464934" name="Group 38"/>
          <p:cNvGrpSpPr>
            <a:grpSpLocks/>
          </p:cNvGrpSpPr>
          <p:nvPr/>
        </p:nvGrpSpPr>
        <p:grpSpPr bwMode="auto">
          <a:xfrm>
            <a:off x="5076825" y="3405188"/>
            <a:ext cx="3143250" cy="336550"/>
            <a:chOff x="3464" y="2145"/>
            <a:chExt cx="2145" cy="212"/>
          </a:xfrm>
        </p:grpSpPr>
        <p:grpSp>
          <p:nvGrpSpPr>
            <p:cNvPr id="212007" name="Group 39"/>
            <p:cNvGrpSpPr>
              <a:grpSpLocks/>
            </p:cNvGrpSpPr>
            <p:nvPr/>
          </p:nvGrpSpPr>
          <p:grpSpPr bwMode="auto">
            <a:xfrm>
              <a:off x="3464" y="2201"/>
              <a:ext cx="358" cy="155"/>
              <a:chOff x="2545" y="1728"/>
              <a:chExt cx="1289" cy="1239"/>
            </a:xfrm>
          </p:grpSpPr>
          <p:sp>
            <p:nvSpPr>
              <p:cNvPr id="212010" name="Rectangle 40"/>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11" name="Rectangle 41"/>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12" name="Rectangle 42"/>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2008" name="AutoShape 43"/>
            <p:cNvSpPr>
              <a:spLocks noChangeArrowheads="1"/>
            </p:cNvSpPr>
            <p:nvPr/>
          </p:nvSpPr>
          <p:spPr bwMode="auto">
            <a:xfrm>
              <a:off x="3807" y="2220"/>
              <a:ext cx="697" cy="90"/>
            </a:xfrm>
            <a:prstGeom prst="leftArrow">
              <a:avLst>
                <a:gd name="adj1" fmla="val 50000"/>
                <a:gd name="adj2" fmla="val 193611"/>
              </a:avLst>
            </a:pr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09" name="Text Box 44"/>
            <p:cNvSpPr txBox="1">
              <a:spLocks noChangeArrowheads="1"/>
            </p:cNvSpPr>
            <p:nvPr/>
          </p:nvSpPr>
          <p:spPr bwMode="auto">
            <a:xfrm>
              <a:off x="4502" y="2145"/>
              <a:ext cx="110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600">
                  <a:solidFill>
                    <a:schemeClr val="bg2"/>
                  </a:solidFill>
                  <a:latin typeface="Times" panose="02020603050405020304" pitchFamily="18" charset="0"/>
                  <a:cs typeface="Times New Roman" panose="02020603050405020304" pitchFamily="18" charset="0"/>
                </a:rPr>
                <a:t>Oscillator+DAC</a:t>
              </a:r>
            </a:p>
          </p:txBody>
        </p:sp>
      </p:grpSp>
      <p:grpSp>
        <p:nvGrpSpPr>
          <p:cNvPr id="464941" name="Group 45"/>
          <p:cNvGrpSpPr>
            <a:grpSpLocks/>
          </p:cNvGrpSpPr>
          <p:nvPr/>
        </p:nvGrpSpPr>
        <p:grpSpPr bwMode="auto">
          <a:xfrm>
            <a:off x="5046663" y="3760788"/>
            <a:ext cx="3276600" cy="571500"/>
            <a:chOff x="3444" y="2369"/>
            <a:chExt cx="2236" cy="360"/>
          </a:xfrm>
        </p:grpSpPr>
        <p:grpSp>
          <p:nvGrpSpPr>
            <p:cNvPr id="212001" name="Group 46"/>
            <p:cNvGrpSpPr>
              <a:grpSpLocks/>
            </p:cNvGrpSpPr>
            <p:nvPr/>
          </p:nvGrpSpPr>
          <p:grpSpPr bwMode="auto">
            <a:xfrm>
              <a:off x="3444" y="2369"/>
              <a:ext cx="204" cy="360"/>
              <a:chOff x="2545" y="1728"/>
              <a:chExt cx="1289" cy="1239"/>
            </a:xfrm>
          </p:grpSpPr>
          <p:sp>
            <p:nvSpPr>
              <p:cNvPr id="212004" name="Rectangle 47"/>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05" name="Rectangle 48"/>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06" name="Rectangle 49"/>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2002" name="AutoShape 50"/>
            <p:cNvSpPr>
              <a:spLocks noChangeArrowheads="1"/>
            </p:cNvSpPr>
            <p:nvPr/>
          </p:nvSpPr>
          <p:spPr bwMode="auto">
            <a:xfrm>
              <a:off x="3642" y="2478"/>
              <a:ext cx="863" cy="96"/>
            </a:xfrm>
            <a:prstGeom prst="leftArrow">
              <a:avLst>
                <a:gd name="adj1" fmla="val 50000"/>
                <a:gd name="adj2" fmla="val 224740"/>
              </a:avLst>
            </a:pr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03" name="Text Box 51"/>
            <p:cNvSpPr txBox="1">
              <a:spLocks noChangeArrowheads="1"/>
            </p:cNvSpPr>
            <p:nvPr/>
          </p:nvSpPr>
          <p:spPr bwMode="auto">
            <a:xfrm>
              <a:off x="4605" y="2433"/>
              <a:ext cx="107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800">
                  <a:solidFill>
                    <a:schemeClr val="bg2"/>
                  </a:solidFill>
                  <a:latin typeface="Times" panose="02020603050405020304" pitchFamily="18" charset="0"/>
                  <a:cs typeface="Times New Roman" panose="02020603050405020304" pitchFamily="18" charset="0"/>
                </a:rPr>
                <a:t>DS-SS Encoder</a:t>
              </a:r>
            </a:p>
          </p:txBody>
        </p:sp>
      </p:grpSp>
      <p:grpSp>
        <p:nvGrpSpPr>
          <p:cNvPr id="464948" name="Group 52"/>
          <p:cNvGrpSpPr>
            <a:grpSpLocks/>
          </p:cNvGrpSpPr>
          <p:nvPr/>
        </p:nvGrpSpPr>
        <p:grpSpPr bwMode="auto">
          <a:xfrm>
            <a:off x="5114925" y="4418013"/>
            <a:ext cx="3194050" cy="652462"/>
            <a:chOff x="3490" y="2783"/>
            <a:chExt cx="2180" cy="411"/>
          </a:xfrm>
        </p:grpSpPr>
        <p:grpSp>
          <p:nvGrpSpPr>
            <p:cNvPr id="211995" name="Group 53"/>
            <p:cNvGrpSpPr>
              <a:grpSpLocks/>
            </p:cNvGrpSpPr>
            <p:nvPr/>
          </p:nvGrpSpPr>
          <p:grpSpPr bwMode="auto">
            <a:xfrm>
              <a:off x="3490" y="2783"/>
              <a:ext cx="294" cy="411"/>
              <a:chOff x="2545" y="1728"/>
              <a:chExt cx="1289" cy="1239"/>
            </a:xfrm>
          </p:grpSpPr>
          <p:sp>
            <p:nvSpPr>
              <p:cNvPr id="211998" name="Rectangle 54"/>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1999" name="Rectangle 55"/>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2000" name="Rectangle 56"/>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1996" name="AutoShape 57"/>
            <p:cNvSpPr>
              <a:spLocks noChangeArrowheads="1"/>
            </p:cNvSpPr>
            <p:nvPr/>
          </p:nvSpPr>
          <p:spPr bwMode="auto">
            <a:xfrm>
              <a:off x="3771" y="2876"/>
              <a:ext cx="755" cy="96"/>
            </a:xfrm>
            <a:prstGeom prst="leftArrow">
              <a:avLst>
                <a:gd name="adj1" fmla="val 50000"/>
                <a:gd name="adj2" fmla="val 196615"/>
              </a:avLst>
            </a:pr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1997" name="Text Box 58"/>
            <p:cNvSpPr txBox="1">
              <a:spLocks noChangeArrowheads="1"/>
            </p:cNvSpPr>
            <p:nvPr/>
          </p:nvSpPr>
          <p:spPr bwMode="auto">
            <a:xfrm>
              <a:off x="4515" y="2797"/>
              <a:ext cx="115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800">
                  <a:solidFill>
                    <a:schemeClr val="bg2"/>
                  </a:solidFill>
                  <a:latin typeface="Times" panose="02020603050405020304" pitchFamily="18" charset="0"/>
                  <a:cs typeface="Times New Roman" panose="02020603050405020304" pitchFamily="18" charset="0"/>
                </a:rPr>
                <a:t>Hall-effect sensor</a:t>
              </a:r>
            </a:p>
          </p:txBody>
        </p:sp>
      </p:grpSp>
      <p:grpSp>
        <p:nvGrpSpPr>
          <p:cNvPr id="464955" name="Group 59"/>
          <p:cNvGrpSpPr>
            <a:grpSpLocks/>
          </p:cNvGrpSpPr>
          <p:nvPr/>
        </p:nvGrpSpPr>
        <p:grpSpPr bwMode="auto">
          <a:xfrm>
            <a:off x="5259388" y="5030788"/>
            <a:ext cx="2595562" cy="366712"/>
            <a:chOff x="3589" y="3169"/>
            <a:chExt cx="1771" cy="231"/>
          </a:xfrm>
        </p:grpSpPr>
        <p:grpSp>
          <p:nvGrpSpPr>
            <p:cNvPr id="211989" name="Group 60"/>
            <p:cNvGrpSpPr>
              <a:grpSpLocks/>
            </p:cNvGrpSpPr>
            <p:nvPr/>
          </p:nvGrpSpPr>
          <p:grpSpPr bwMode="auto">
            <a:xfrm>
              <a:off x="3589" y="3212"/>
              <a:ext cx="249" cy="142"/>
              <a:chOff x="2545" y="1728"/>
              <a:chExt cx="1289" cy="1239"/>
            </a:xfrm>
          </p:grpSpPr>
          <p:sp>
            <p:nvSpPr>
              <p:cNvPr id="211992" name="Rectangle 61"/>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1993" name="Rectangle 62"/>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1994" name="Rectangle 63"/>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1990" name="AutoShape 64"/>
            <p:cNvSpPr>
              <a:spLocks noChangeArrowheads="1"/>
            </p:cNvSpPr>
            <p:nvPr/>
          </p:nvSpPr>
          <p:spPr bwMode="auto">
            <a:xfrm>
              <a:off x="3834" y="3230"/>
              <a:ext cx="678" cy="102"/>
            </a:xfrm>
            <a:prstGeom prst="leftArrow">
              <a:avLst>
                <a:gd name="adj1" fmla="val 50000"/>
                <a:gd name="adj2" fmla="val 166176"/>
              </a:avLst>
            </a:pr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1991" name="Text Box 65"/>
            <p:cNvSpPr txBox="1">
              <a:spLocks noChangeArrowheads="1"/>
            </p:cNvSpPr>
            <p:nvPr/>
          </p:nvSpPr>
          <p:spPr bwMode="auto">
            <a:xfrm>
              <a:off x="4612" y="3169"/>
              <a:ext cx="74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800">
                  <a:solidFill>
                    <a:schemeClr val="bg2"/>
                  </a:solidFill>
                  <a:latin typeface="Times" panose="02020603050405020304" pitchFamily="18" charset="0"/>
                  <a:cs typeface="Times New Roman" panose="02020603050405020304" pitchFamily="18" charset="0"/>
                </a:rPr>
                <a:t>RF</a:t>
              </a:r>
            </a:p>
          </p:txBody>
        </p:sp>
      </p:grpSp>
      <p:grpSp>
        <p:nvGrpSpPr>
          <p:cNvPr id="464962" name="Group 66"/>
          <p:cNvGrpSpPr>
            <a:grpSpLocks/>
          </p:cNvGrpSpPr>
          <p:nvPr/>
        </p:nvGrpSpPr>
        <p:grpSpPr bwMode="auto">
          <a:xfrm>
            <a:off x="5267325" y="2370138"/>
            <a:ext cx="2752725" cy="1008062"/>
            <a:chOff x="3594" y="1493"/>
            <a:chExt cx="1879" cy="635"/>
          </a:xfrm>
        </p:grpSpPr>
        <p:grpSp>
          <p:nvGrpSpPr>
            <p:cNvPr id="211983" name="Group 67"/>
            <p:cNvGrpSpPr>
              <a:grpSpLocks/>
            </p:cNvGrpSpPr>
            <p:nvPr/>
          </p:nvGrpSpPr>
          <p:grpSpPr bwMode="auto">
            <a:xfrm>
              <a:off x="3594" y="1493"/>
              <a:ext cx="135" cy="635"/>
              <a:chOff x="2545" y="1728"/>
              <a:chExt cx="1289" cy="1239"/>
            </a:xfrm>
          </p:grpSpPr>
          <p:sp>
            <p:nvSpPr>
              <p:cNvPr id="211986" name="Rectangle 68"/>
              <p:cNvSpPr>
                <a:spLocks noChangeArrowheads="1"/>
              </p:cNvSpPr>
              <p:nvPr/>
            </p:nvSpPr>
            <p:spPr bwMode="auto">
              <a:xfrm>
                <a:off x="2578" y="1758"/>
                <a:ext cx="1225" cy="1177"/>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1987" name="Rectangle 69"/>
              <p:cNvSpPr>
                <a:spLocks noChangeArrowheads="1"/>
              </p:cNvSpPr>
              <p:nvPr/>
            </p:nvSpPr>
            <p:spPr bwMode="auto">
              <a:xfrm>
                <a:off x="2562" y="1744"/>
                <a:ext cx="1256" cy="1208"/>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211988" name="Rectangle 70"/>
              <p:cNvSpPr>
                <a:spLocks noChangeArrowheads="1"/>
              </p:cNvSpPr>
              <p:nvPr/>
            </p:nvSpPr>
            <p:spPr bwMode="auto">
              <a:xfrm>
                <a:off x="2545" y="1728"/>
                <a:ext cx="1289" cy="1239"/>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1984" name="Text Box 71"/>
            <p:cNvSpPr txBox="1">
              <a:spLocks noChangeArrowheads="1"/>
            </p:cNvSpPr>
            <p:nvPr/>
          </p:nvSpPr>
          <p:spPr bwMode="auto">
            <a:xfrm>
              <a:off x="4539" y="1525"/>
              <a:ext cx="93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GB" altLang="tr-TR" sz="1800">
                  <a:solidFill>
                    <a:schemeClr val="bg2"/>
                  </a:solidFill>
                  <a:latin typeface="Times" panose="02020603050405020304" pitchFamily="18" charset="0"/>
                  <a:cs typeface="Times New Roman" panose="02020603050405020304" pitchFamily="18" charset="0"/>
                </a:rPr>
                <a:t>Clock divider</a:t>
              </a:r>
            </a:p>
          </p:txBody>
        </p:sp>
        <p:sp>
          <p:nvSpPr>
            <p:cNvPr id="211985" name="AutoShape 72"/>
            <p:cNvSpPr>
              <a:spLocks noChangeArrowheads="1"/>
            </p:cNvSpPr>
            <p:nvPr/>
          </p:nvSpPr>
          <p:spPr bwMode="auto">
            <a:xfrm>
              <a:off x="3721" y="1593"/>
              <a:ext cx="767" cy="108"/>
            </a:xfrm>
            <a:prstGeom prst="leftArrow">
              <a:avLst>
                <a:gd name="adj1" fmla="val 50000"/>
                <a:gd name="adj2" fmla="val 177546"/>
              </a:avLst>
            </a:prstGeom>
            <a:solidFill>
              <a:srgbClr val="FF00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211982" name="Rectangle 73"/>
          <p:cNvSpPr>
            <a:spLocks noChangeArrowheads="1"/>
          </p:cNvSpPr>
          <p:nvPr/>
        </p:nvSpPr>
        <p:spPr bwMode="auto">
          <a:xfrm>
            <a:off x="0" y="0"/>
            <a:ext cx="9144000" cy="6207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nchor="b"/>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0"/>
              </a:spcBef>
              <a:buFontTx/>
              <a:buNone/>
            </a:pPr>
            <a:r>
              <a:rPr lang="tr-TR" altLang="tr-TR" sz="2700" b="1">
                <a:solidFill>
                  <a:schemeClr val="tx2"/>
                </a:solidFill>
              </a:rPr>
              <a:t> Typical post synthesis layout</a:t>
            </a:r>
            <a:endParaRPr lang="en-GB" altLang="tr-TR" sz="2700" b="1">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464898"/>
                                        </p:tgtEl>
                                        <p:attrNameLst>
                                          <p:attrName>style.visibility</p:attrName>
                                        </p:attrNameLst>
                                      </p:cBhvr>
                                      <p:to>
                                        <p:strVal val="visible"/>
                                      </p:to>
                                    </p:set>
                                    <p:animEffect transition="in" filter="diamond(in)">
                                      <p:cBhvr>
                                        <p:cTn id="7" dur="2000"/>
                                        <p:tgtEl>
                                          <p:spTgt spid="4648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64934"/>
                                        </p:tgtEl>
                                        <p:attrNameLst>
                                          <p:attrName>style.visibility</p:attrName>
                                        </p:attrNameLst>
                                      </p:cBhvr>
                                      <p:to>
                                        <p:strVal val="visible"/>
                                      </p:to>
                                    </p:set>
                                    <p:animEffect transition="in" filter="dissolve">
                                      <p:cBhvr>
                                        <p:cTn id="12" dur="500"/>
                                        <p:tgtEl>
                                          <p:spTgt spid="464934"/>
                                        </p:tgtEl>
                                      </p:cBhvr>
                                    </p:animEffect>
                                  </p:childTnLst>
                                  <p:subTnLst>
                                    <p:set>
                                      <p:cBhvr override="childStyle">
                                        <p:cTn dur="1" fill="hold" display="0" masterRel="nextClick" afterEffect="1"/>
                                        <p:tgtEl>
                                          <p:spTgt spid="464934"/>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64962"/>
                                        </p:tgtEl>
                                        <p:attrNameLst>
                                          <p:attrName>style.visibility</p:attrName>
                                        </p:attrNameLst>
                                      </p:cBhvr>
                                      <p:to>
                                        <p:strVal val="visible"/>
                                      </p:to>
                                    </p:set>
                                    <p:animEffect transition="in" filter="dissolve">
                                      <p:cBhvr>
                                        <p:cTn id="17" dur="500"/>
                                        <p:tgtEl>
                                          <p:spTgt spid="464962"/>
                                        </p:tgtEl>
                                      </p:cBhvr>
                                    </p:animEffect>
                                  </p:childTnLst>
                                  <p:subTnLst>
                                    <p:set>
                                      <p:cBhvr override="childStyle">
                                        <p:cTn dur="1" fill="hold" display="0" masterRel="nextClick" afterEffect="1"/>
                                        <p:tgtEl>
                                          <p:spTgt spid="464962"/>
                                        </p:tgtEl>
                                        <p:attrNameLst>
                                          <p:attrName>style.visibility</p:attrName>
                                        </p:attrNameLst>
                                      </p:cBhvr>
                                      <p:to>
                                        <p:strVal val="hidden"/>
                                      </p:to>
                                    </p:set>
                                  </p:sub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64906"/>
                                        </p:tgtEl>
                                        <p:attrNameLst>
                                          <p:attrName>style.visibility</p:attrName>
                                        </p:attrNameLst>
                                      </p:cBhvr>
                                      <p:to>
                                        <p:strVal val="visible"/>
                                      </p:to>
                                    </p:set>
                                    <p:animEffect transition="in" filter="dissolve">
                                      <p:cBhvr>
                                        <p:cTn id="22" dur="500"/>
                                        <p:tgtEl>
                                          <p:spTgt spid="464906"/>
                                        </p:tgtEl>
                                      </p:cBhvr>
                                    </p:animEffect>
                                  </p:childTnLst>
                                  <p:subTnLst>
                                    <p:set>
                                      <p:cBhvr override="childStyle">
                                        <p:cTn dur="1" fill="hold" display="0" masterRel="nextClick" afterEffect="1"/>
                                        <p:tgtEl>
                                          <p:spTgt spid="464906"/>
                                        </p:tgtEl>
                                        <p:attrNameLst>
                                          <p:attrName>style.visibility</p:attrName>
                                        </p:attrNameLst>
                                      </p:cBhvr>
                                      <p:to>
                                        <p:strVal val="hidden"/>
                                      </p:to>
                                    </p:set>
                                  </p:sub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64920"/>
                                        </p:tgtEl>
                                        <p:attrNameLst>
                                          <p:attrName>style.visibility</p:attrName>
                                        </p:attrNameLst>
                                      </p:cBhvr>
                                      <p:to>
                                        <p:strVal val="visible"/>
                                      </p:to>
                                    </p:set>
                                    <p:animEffect transition="in" filter="dissolve">
                                      <p:cBhvr>
                                        <p:cTn id="27" dur="500"/>
                                        <p:tgtEl>
                                          <p:spTgt spid="464920"/>
                                        </p:tgtEl>
                                      </p:cBhvr>
                                    </p:animEffect>
                                  </p:childTnLst>
                                  <p:subTnLst>
                                    <p:set>
                                      <p:cBhvr override="childStyle">
                                        <p:cTn dur="1" fill="hold" display="0" masterRel="nextClick" afterEffect="1"/>
                                        <p:tgtEl>
                                          <p:spTgt spid="464920"/>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64913"/>
                                        </p:tgtEl>
                                        <p:attrNameLst>
                                          <p:attrName>style.visibility</p:attrName>
                                        </p:attrNameLst>
                                      </p:cBhvr>
                                      <p:to>
                                        <p:strVal val="visible"/>
                                      </p:to>
                                    </p:set>
                                    <p:animEffect transition="in" filter="dissolve">
                                      <p:cBhvr>
                                        <p:cTn id="32" dur="500"/>
                                        <p:tgtEl>
                                          <p:spTgt spid="464913"/>
                                        </p:tgtEl>
                                      </p:cBhvr>
                                    </p:animEffect>
                                  </p:childTnLst>
                                  <p:subTnLst>
                                    <p:set>
                                      <p:cBhvr override="childStyle">
                                        <p:cTn dur="1" fill="hold" display="0" masterRel="nextClick" afterEffect="1"/>
                                        <p:tgtEl>
                                          <p:spTgt spid="464913"/>
                                        </p:tgtEl>
                                        <p:attrNameLst>
                                          <p:attrName>style.visibility</p:attrName>
                                        </p:attrNameLst>
                                      </p:cBhvr>
                                      <p:to>
                                        <p:strVal val="hidden"/>
                                      </p:to>
                                    </p:set>
                                  </p:sub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464941"/>
                                        </p:tgtEl>
                                        <p:attrNameLst>
                                          <p:attrName>style.visibility</p:attrName>
                                        </p:attrNameLst>
                                      </p:cBhvr>
                                      <p:to>
                                        <p:strVal val="visible"/>
                                      </p:to>
                                    </p:set>
                                    <p:animEffect transition="in" filter="dissolve">
                                      <p:cBhvr>
                                        <p:cTn id="37" dur="500"/>
                                        <p:tgtEl>
                                          <p:spTgt spid="464941"/>
                                        </p:tgtEl>
                                      </p:cBhvr>
                                    </p:animEffect>
                                  </p:childTnLst>
                                  <p:subTnLst>
                                    <p:set>
                                      <p:cBhvr override="childStyle">
                                        <p:cTn dur="1" fill="hold" display="0" masterRel="nextClick" afterEffect="1"/>
                                        <p:tgtEl>
                                          <p:spTgt spid="464941"/>
                                        </p:tgtEl>
                                        <p:attrNameLst>
                                          <p:attrName>style.visibility</p:attrName>
                                        </p:attrNameLst>
                                      </p:cBhvr>
                                      <p:to>
                                        <p:strVal val="hidden"/>
                                      </p:to>
                                    </p:set>
                                  </p:sub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464955"/>
                                        </p:tgtEl>
                                        <p:attrNameLst>
                                          <p:attrName>style.visibility</p:attrName>
                                        </p:attrNameLst>
                                      </p:cBhvr>
                                      <p:to>
                                        <p:strVal val="visible"/>
                                      </p:to>
                                    </p:set>
                                    <p:animEffect transition="in" filter="dissolve">
                                      <p:cBhvr>
                                        <p:cTn id="42" dur="500"/>
                                        <p:tgtEl>
                                          <p:spTgt spid="464955"/>
                                        </p:tgtEl>
                                      </p:cBhvr>
                                    </p:animEffect>
                                  </p:childTnLst>
                                  <p:subTnLst>
                                    <p:set>
                                      <p:cBhvr override="childStyle">
                                        <p:cTn dur="1" fill="hold" display="0" masterRel="nextClick" afterEffect="1"/>
                                        <p:tgtEl>
                                          <p:spTgt spid="464955"/>
                                        </p:tgtEl>
                                        <p:attrNameLst>
                                          <p:attrName>style.visibility</p:attrName>
                                        </p:attrNameLst>
                                      </p:cBhvr>
                                      <p:to>
                                        <p:strVal val="hidden"/>
                                      </p:to>
                                    </p:set>
                                  </p:sub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464948"/>
                                        </p:tgtEl>
                                        <p:attrNameLst>
                                          <p:attrName>style.visibility</p:attrName>
                                        </p:attrNameLst>
                                      </p:cBhvr>
                                      <p:to>
                                        <p:strVal val="visible"/>
                                      </p:to>
                                    </p:set>
                                    <p:animEffect transition="in" filter="dissolve">
                                      <p:cBhvr>
                                        <p:cTn id="47" dur="500"/>
                                        <p:tgtEl>
                                          <p:spTgt spid="464948"/>
                                        </p:tgtEl>
                                      </p:cBhvr>
                                    </p:animEffect>
                                  </p:childTnLst>
                                  <p:subTnLst>
                                    <p:set>
                                      <p:cBhvr override="childStyle">
                                        <p:cTn dur="1" fill="hold" display="0" masterRel="nextClick" afterEffect="1"/>
                                        <p:tgtEl>
                                          <p:spTgt spid="464948"/>
                                        </p:tgtEl>
                                        <p:attrNameLst>
                                          <p:attrName>style.visibility</p:attrName>
                                        </p:attrNameLst>
                                      </p:cBhvr>
                                      <p:to>
                                        <p:strVal val="hidden"/>
                                      </p:to>
                                    </p:set>
                                  </p:sub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464927"/>
                                        </p:tgtEl>
                                        <p:attrNameLst>
                                          <p:attrName>style.visibility</p:attrName>
                                        </p:attrNameLst>
                                      </p:cBhvr>
                                      <p:to>
                                        <p:strVal val="visible"/>
                                      </p:to>
                                    </p:set>
                                    <p:animEffect transition="in" filter="dissolve">
                                      <p:cBhvr>
                                        <p:cTn id="52" dur="500"/>
                                        <p:tgtEl>
                                          <p:spTgt spid="464927"/>
                                        </p:tgtEl>
                                      </p:cBhvr>
                                    </p:animEffect>
                                  </p:childTnLst>
                                  <p:subTnLst>
                                    <p:set>
                                      <p:cBhvr override="childStyle">
                                        <p:cTn dur="1" fill="hold" display="0" masterRel="nextClick" afterEffect="1"/>
                                        <p:tgtEl>
                                          <p:spTgt spid="464927"/>
                                        </p:tgtEl>
                                        <p:attrNameLst>
                                          <p:attrName>style.visibility</p:attrName>
                                        </p:attrNameLst>
                                      </p:cBhvr>
                                      <p:to>
                                        <p:strVal val="hidden"/>
                                      </p:to>
                                    </p:set>
                                  </p:sub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464899"/>
                                        </p:tgtEl>
                                        <p:attrNameLst>
                                          <p:attrName>style.visibility</p:attrName>
                                        </p:attrNameLst>
                                      </p:cBhvr>
                                      <p:to>
                                        <p:strVal val="visible"/>
                                      </p:to>
                                    </p:set>
                                    <p:animEffect transition="in" filter="dissolve">
                                      <p:cBhvr>
                                        <p:cTn id="57" dur="500"/>
                                        <p:tgtEl>
                                          <p:spTgt spid="464899"/>
                                        </p:tgtEl>
                                      </p:cBhvr>
                                    </p:animEffect>
                                  </p:childTnLst>
                                  <p:subTnLst>
                                    <p:set>
                                      <p:cBhvr override="childStyle">
                                        <p:cTn dur="1" fill="hold" display="0" masterRel="nextClick" afterEffect="1"/>
                                        <p:tgtEl>
                                          <p:spTgt spid="464899"/>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Slide Number Placeholder 1"/>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8E8BB306-3F00-4D6D-A7CE-1D02424F2B31}" type="slidenum">
              <a:rPr kumimoji="0" lang="en-US" altLang="tr-TR" sz="1200" smtClean="0"/>
              <a:pPr>
                <a:spcBef>
                  <a:spcPct val="50000"/>
                </a:spcBef>
                <a:buFontTx/>
                <a:buNone/>
              </a:pPr>
              <a:t>169</a:t>
            </a:fld>
            <a:endParaRPr kumimoji="0" lang="en-US" altLang="tr-TR" sz="1200" smtClean="0"/>
          </a:p>
        </p:txBody>
      </p:sp>
      <p:sp>
        <p:nvSpPr>
          <p:cNvPr id="212995" name="Rectangle 73"/>
          <p:cNvSpPr>
            <a:spLocks noChangeArrowheads="1"/>
          </p:cNvSpPr>
          <p:nvPr/>
        </p:nvSpPr>
        <p:spPr bwMode="auto">
          <a:xfrm>
            <a:off x="0" y="0"/>
            <a:ext cx="9144000" cy="6207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nchor="b"/>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0"/>
              </a:spcBef>
              <a:buFontTx/>
              <a:buNone/>
            </a:pPr>
            <a:r>
              <a:rPr lang="tr-TR" altLang="tr-TR" sz="2700" b="1">
                <a:solidFill>
                  <a:schemeClr val="tx2"/>
                </a:solidFill>
              </a:rPr>
              <a:t> Picture of the fabricated chip</a:t>
            </a:r>
            <a:endParaRPr lang="en-GB" altLang="tr-TR" sz="2700" b="1">
              <a:solidFill>
                <a:schemeClr val="tx2"/>
              </a:solidFill>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63713" y="685800"/>
            <a:ext cx="6048375" cy="590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Content Placeholder 1"/>
          <p:cNvSpPr>
            <a:spLocks noGrp="1"/>
          </p:cNvSpPr>
          <p:nvPr>
            <p:ph idx="1"/>
          </p:nvPr>
        </p:nvSpPr>
        <p:spPr/>
        <p:txBody>
          <a:bodyPr/>
          <a:lstStyle/>
          <a:p>
            <a:r>
              <a:rPr lang="en-US" altLang="tr-TR" smtClean="0"/>
              <a:t>A </a:t>
            </a:r>
            <a:r>
              <a:rPr lang="en-US" altLang="tr-TR" smtClean="0">
                <a:solidFill>
                  <a:schemeClr val="accent1"/>
                </a:solidFill>
              </a:rPr>
              <a:t>system</a:t>
            </a:r>
            <a:r>
              <a:rPr lang="en-US" altLang="tr-TR" smtClean="0"/>
              <a:t> is defined as multiple parts working together for a common purpose or goal.</a:t>
            </a:r>
          </a:p>
          <a:p>
            <a:r>
              <a:rPr lang="en-US" altLang="tr-TR" smtClean="0"/>
              <a:t>Systems can be large and complex</a:t>
            </a:r>
          </a:p>
          <a:p>
            <a:pPr lvl="1"/>
            <a:r>
              <a:rPr lang="en-US" altLang="tr-TR" smtClean="0"/>
              <a:t>such as the air traffic control system or our global telecommunication network.  </a:t>
            </a:r>
          </a:p>
          <a:p>
            <a:r>
              <a:rPr lang="en-US" altLang="tr-TR" smtClean="0"/>
              <a:t>Small devices can also be considered as systems</a:t>
            </a:r>
          </a:p>
          <a:p>
            <a:pPr lvl="1"/>
            <a:r>
              <a:rPr lang="en-US" altLang="tr-TR" smtClean="0"/>
              <a:t>such as a pocket calculator, alarm clock, or 10-speed bicycle.</a:t>
            </a:r>
          </a:p>
        </p:txBody>
      </p:sp>
      <p:sp>
        <p:nvSpPr>
          <p:cNvPr id="22531" name="Title 2"/>
          <p:cNvSpPr>
            <a:spLocks noGrp="1"/>
          </p:cNvSpPr>
          <p:nvPr>
            <p:ph type="title" idx="4294967295"/>
          </p:nvPr>
        </p:nvSpPr>
        <p:spPr/>
        <p:txBody>
          <a:bodyPr/>
          <a:lstStyle/>
          <a:p>
            <a:r>
              <a:rPr lang="en-US" altLang="tr-TR" smtClean="0"/>
              <a:t>Definition(s) of system</a:t>
            </a:r>
          </a:p>
        </p:txBody>
      </p:sp>
      <p:sp>
        <p:nvSpPr>
          <p:cNvPr id="2253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620836C-D7C3-423A-A87B-6C753D373462}" type="slidenum">
              <a:rPr kumimoji="0" lang="en-US" altLang="tr-TR" sz="1200" smtClean="0">
                <a:solidFill>
                  <a:srgbClr val="000000"/>
                </a:solidFill>
              </a:rPr>
              <a:pPr>
                <a:spcBef>
                  <a:spcPct val="50000"/>
                </a:spcBef>
                <a:buFontTx/>
                <a:buNone/>
              </a:pPr>
              <a:t>17</a:t>
            </a:fld>
            <a:endParaRPr kumimoji="0" lang="en-US" altLang="tr-TR" sz="1200" smtClean="0">
              <a:solidFill>
                <a:srgbClr val="000000"/>
              </a:solidFill>
            </a:endParaRPr>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Number Placeholder 1"/>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B39E056-EDD5-411D-A3BD-34A72290BE54}" type="slidenum">
              <a:rPr kumimoji="0" lang="en-US" altLang="tr-TR" sz="1200" smtClean="0"/>
              <a:pPr>
                <a:spcBef>
                  <a:spcPct val="50000"/>
                </a:spcBef>
                <a:buFontTx/>
                <a:buNone/>
              </a:pPr>
              <a:t>170</a:t>
            </a:fld>
            <a:endParaRPr kumimoji="0" lang="en-US" altLang="tr-TR" sz="1200" smtClean="0"/>
          </a:p>
        </p:txBody>
      </p:sp>
      <p:pic>
        <p:nvPicPr>
          <p:cNvPr id="4" name="Picture 2" descr="final_ideas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1350963"/>
            <a:ext cx="4032250" cy="438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0"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237038" y="1350963"/>
            <a:ext cx="4608512" cy="438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756271C-A632-4359-8020-DDAE7050E5E6}" type="slidenum">
              <a:rPr kumimoji="0" lang="en-US" altLang="tr-TR" sz="1200" smtClean="0"/>
              <a:pPr>
                <a:spcBef>
                  <a:spcPct val="50000"/>
                </a:spcBef>
                <a:buFontTx/>
                <a:buNone/>
              </a:pPr>
              <a:t>171</a:t>
            </a:fld>
            <a:endParaRPr kumimoji="0" lang="en-US" altLang="tr-TR" sz="1200" smtClean="0"/>
          </a:p>
        </p:txBody>
      </p:sp>
      <p:sp>
        <p:nvSpPr>
          <p:cNvPr id="215043" name="Rectangle 2"/>
          <p:cNvSpPr>
            <a:spLocks noGrp="1" noChangeArrowheads="1"/>
          </p:cNvSpPr>
          <p:nvPr>
            <p:ph type="title"/>
          </p:nvPr>
        </p:nvSpPr>
        <p:spPr/>
        <p:txBody>
          <a:bodyPr/>
          <a:lstStyle/>
          <a:p>
            <a:r>
              <a:rPr lang="en-GB" altLang="tr-TR" sz="2700" smtClean="0">
                <a:cs typeface="Arial" panose="020B0604020202020204" pitchFamily="34" charset="0"/>
              </a:rPr>
              <a:t>Testing board for </a:t>
            </a:r>
            <a:r>
              <a:rPr lang="tr-TR" altLang="tr-TR" sz="2700" smtClean="0">
                <a:cs typeface="Arial" panose="020B0604020202020204" pitchFamily="34" charset="0"/>
              </a:rPr>
              <a:t>the chip</a:t>
            </a:r>
            <a:endParaRPr lang="en-GB" altLang="tr-TR" sz="2700" smtClean="0">
              <a:cs typeface="Arial" panose="020B0604020202020204" pitchFamily="34" charset="0"/>
            </a:endParaRPr>
          </a:p>
        </p:txBody>
      </p:sp>
      <p:pic>
        <p:nvPicPr>
          <p:cNvPr id="495619" name="Picture 3" descr="IDEAS2_board_bottom-sm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3438" y="1412875"/>
            <a:ext cx="4332287" cy="40957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15045" name="Text Box 4"/>
          <p:cNvSpPr txBox="1">
            <a:spLocks noChangeArrowheads="1"/>
          </p:cNvSpPr>
          <p:nvPr/>
        </p:nvSpPr>
        <p:spPr bwMode="auto">
          <a:xfrm>
            <a:off x="447675" y="5753100"/>
            <a:ext cx="78501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spcBef>
                <a:spcPct val="0"/>
              </a:spcBef>
              <a:buFontTx/>
              <a:buNone/>
            </a:pPr>
            <a:r>
              <a:rPr kumimoji="0" lang="en-GB" altLang="tr-TR" sz="2400">
                <a:solidFill>
                  <a:schemeClr val="bg2"/>
                </a:solidFill>
                <a:latin typeface="Comic Sans MS" panose="030F0702030302020204" pitchFamily="66" charset="0"/>
                <a:cs typeface="Times New Roman" panose="02020603050405020304" pitchFamily="18" charset="0"/>
              </a:rPr>
              <a:t>Top side                            Bottom side</a:t>
            </a:r>
            <a:endParaRPr kumimoji="0" lang="en-GB" altLang="tr-TR" sz="2400">
              <a:solidFill>
                <a:schemeClr val="bg2"/>
              </a:solidFill>
              <a:cs typeface="Times New Roman" panose="02020603050405020304" pitchFamily="18" charset="0"/>
            </a:endParaRPr>
          </a:p>
        </p:txBody>
      </p:sp>
      <p:pic>
        <p:nvPicPr>
          <p:cNvPr id="495621" name="Picture 5" descr="IDEAS2_board_top-small"/>
          <p:cNvPicPr>
            <a:picLocks noGrp="1" noChangeAspect="1" noChangeArrowheads="1"/>
          </p:cNvPicPr>
          <p:nvPr>
            <p:ph idx="1"/>
          </p:nvPr>
        </p:nvPicPr>
        <p:blipFill>
          <a:blip r:embed="rId4">
            <a:extLst>
              <a:ext uri="{28A0092B-C50C-407E-A947-70E740481C1C}">
                <a14:useLocalDpi xmlns:a14="http://schemas.microsoft.com/office/drawing/2010/main" val="0"/>
              </a:ext>
            </a:extLst>
          </a:blip>
          <a:srcRect/>
          <a:stretch>
            <a:fillRect/>
          </a:stretch>
        </p:blipFill>
        <p:spPr>
          <a:xfrm>
            <a:off x="250825" y="1412875"/>
            <a:ext cx="4164013" cy="4095750"/>
          </a:xfrm>
          <a:noFill/>
          <a:ln>
            <a:solidFill>
              <a:schemeClr val="tx1"/>
            </a:solid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562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956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pPr>
              <a:defRPr/>
            </a:pPr>
            <a:r>
              <a:rPr lang="en-US" dirty="0" smtClean="0"/>
              <a:t>Systems have </a:t>
            </a:r>
            <a:r>
              <a:rPr lang="en-US" dirty="0" smtClean="0">
                <a:solidFill>
                  <a:schemeClr val="accent5">
                    <a:lumMod val="75000"/>
                  </a:schemeClr>
                </a:solidFill>
              </a:rPr>
              <a:t>inputs</a:t>
            </a:r>
            <a:r>
              <a:rPr lang="en-US" dirty="0" smtClean="0"/>
              <a:t>, </a:t>
            </a:r>
            <a:r>
              <a:rPr lang="en-US" dirty="0" smtClean="0">
                <a:solidFill>
                  <a:schemeClr val="accent5">
                    <a:lumMod val="75000"/>
                  </a:schemeClr>
                </a:solidFill>
              </a:rPr>
              <a:t>processes</a:t>
            </a:r>
            <a:r>
              <a:rPr lang="en-US" dirty="0" smtClean="0"/>
              <a:t>, and </a:t>
            </a:r>
            <a:r>
              <a:rPr lang="en-US" dirty="0" smtClean="0">
                <a:solidFill>
                  <a:schemeClr val="accent5">
                    <a:lumMod val="75000"/>
                  </a:schemeClr>
                </a:solidFill>
              </a:rPr>
              <a:t>outputs</a:t>
            </a:r>
            <a:r>
              <a:rPr lang="en-US" dirty="0" smtClean="0"/>
              <a:t>.</a:t>
            </a:r>
          </a:p>
          <a:p>
            <a:pPr>
              <a:defRPr/>
            </a:pPr>
            <a:r>
              <a:rPr lang="en-US" dirty="0" smtClean="0"/>
              <a:t>When </a:t>
            </a:r>
            <a:r>
              <a:rPr lang="en-US" dirty="0" smtClean="0">
                <a:solidFill>
                  <a:schemeClr val="accent5">
                    <a:lumMod val="75000"/>
                  </a:schemeClr>
                </a:solidFill>
              </a:rPr>
              <a:t>feedback</a:t>
            </a:r>
            <a:r>
              <a:rPr lang="en-US" dirty="0" smtClean="0"/>
              <a:t> (direct or indirect) is involved,  that component is also important to the operation of the system.  </a:t>
            </a:r>
          </a:p>
          <a:p>
            <a:pPr>
              <a:defRPr/>
            </a:pPr>
            <a:r>
              <a:rPr lang="en-US" dirty="0" smtClean="0"/>
              <a:t>To explain all this, systems are usually explained using a </a:t>
            </a:r>
            <a:r>
              <a:rPr lang="en-US" dirty="0" smtClean="0">
                <a:solidFill>
                  <a:schemeClr val="accent1"/>
                </a:solidFill>
              </a:rPr>
              <a:t>model</a:t>
            </a:r>
            <a:r>
              <a:rPr lang="en-US" dirty="0" smtClean="0"/>
              <a:t>.  </a:t>
            </a:r>
          </a:p>
          <a:p>
            <a:pPr>
              <a:defRPr/>
            </a:pPr>
            <a:r>
              <a:rPr lang="en-US" dirty="0" smtClean="0"/>
              <a:t>A </a:t>
            </a:r>
            <a:r>
              <a:rPr lang="en-US" dirty="0" smtClean="0">
                <a:solidFill>
                  <a:schemeClr val="accent1"/>
                </a:solidFill>
              </a:rPr>
              <a:t>model</a:t>
            </a:r>
            <a:r>
              <a:rPr lang="en-US" dirty="0" smtClean="0"/>
              <a:t> helps to illustrate the major elements and their relationship, as illustrated in the next slide</a:t>
            </a:r>
            <a:endParaRPr lang="en-US" dirty="0"/>
          </a:p>
        </p:txBody>
      </p:sp>
      <p:sp>
        <p:nvSpPr>
          <p:cNvPr id="23555" name="Title 2"/>
          <p:cNvSpPr>
            <a:spLocks noGrp="1"/>
          </p:cNvSpPr>
          <p:nvPr>
            <p:ph type="title" idx="4294967295"/>
          </p:nvPr>
        </p:nvSpPr>
        <p:spPr/>
        <p:txBody>
          <a:bodyPr/>
          <a:lstStyle/>
          <a:p>
            <a:r>
              <a:rPr lang="en-US" altLang="tr-TR" smtClean="0"/>
              <a:t>Definition(s) of system</a:t>
            </a:r>
          </a:p>
        </p:txBody>
      </p:sp>
      <p:sp>
        <p:nvSpPr>
          <p:cNvPr id="2355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A6559B02-7E8C-4355-8D66-7DD8C0CEBF16}" type="slidenum">
              <a:rPr kumimoji="0" lang="en-US" altLang="tr-TR" sz="1200" smtClean="0">
                <a:solidFill>
                  <a:srgbClr val="000000"/>
                </a:solidFill>
              </a:rPr>
              <a:pPr>
                <a:spcBef>
                  <a:spcPct val="50000"/>
                </a:spcBef>
                <a:buFontTx/>
                <a:buNone/>
              </a:pPr>
              <a:t>18</a:t>
            </a:fld>
            <a:endParaRPr kumimoji="0" lang="en-US" altLang="tr-TR" sz="1200" smtClean="0">
              <a:solidFill>
                <a:srgbClr val="000000"/>
              </a:solidFill>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Content Placeholder 1"/>
          <p:cNvSpPr>
            <a:spLocks noGrp="1"/>
          </p:cNvSpPr>
          <p:nvPr>
            <p:ph idx="1"/>
          </p:nvPr>
        </p:nvSpPr>
        <p:spPr/>
        <p:txBody>
          <a:bodyPr/>
          <a:lstStyle/>
          <a:p>
            <a:endParaRPr lang="en-US" altLang="tr-TR" smtClean="0"/>
          </a:p>
        </p:txBody>
      </p:sp>
      <p:sp>
        <p:nvSpPr>
          <p:cNvPr id="24579" name="Title 2"/>
          <p:cNvSpPr>
            <a:spLocks noGrp="1"/>
          </p:cNvSpPr>
          <p:nvPr>
            <p:ph type="title" idx="4294967295"/>
          </p:nvPr>
        </p:nvSpPr>
        <p:spPr/>
        <p:txBody>
          <a:bodyPr/>
          <a:lstStyle/>
          <a:p>
            <a:r>
              <a:rPr lang="en-US" altLang="tr-TR" smtClean="0"/>
              <a:t>A systems model</a:t>
            </a:r>
          </a:p>
        </p:txBody>
      </p:sp>
      <p:sp>
        <p:nvSpPr>
          <p:cNvPr id="2458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9DA61F8-EA52-4E3B-AA99-62CE8312A0E9}" type="slidenum">
              <a:rPr kumimoji="0" lang="en-US" altLang="tr-TR" sz="1200" smtClean="0">
                <a:solidFill>
                  <a:srgbClr val="000000"/>
                </a:solidFill>
              </a:rPr>
              <a:pPr>
                <a:spcBef>
                  <a:spcPct val="50000"/>
                </a:spcBef>
                <a:buFontTx/>
                <a:buNone/>
              </a:pPr>
              <a:t>19</a:t>
            </a:fld>
            <a:endParaRPr kumimoji="0" lang="en-US" altLang="tr-TR" sz="1200" smtClean="0">
              <a:solidFill>
                <a:srgbClr val="000000"/>
              </a:solidFill>
            </a:endParaRPr>
          </a:p>
        </p:txBody>
      </p:sp>
      <p:pic>
        <p:nvPicPr>
          <p:cNvPr id="2458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0" y="2276475"/>
            <a:ext cx="7524750"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p:txBody>
          <a:bodyPr/>
          <a:lstStyle/>
          <a:p>
            <a:endParaRPr lang="en-US" altLang="tr-TR" smtClean="0"/>
          </a:p>
        </p:txBody>
      </p:sp>
      <p:sp>
        <p:nvSpPr>
          <p:cNvPr id="7171" name="Content Placeholder 2"/>
          <p:cNvSpPr>
            <a:spLocks noGrp="1"/>
          </p:cNvSpPr>
          <p:nvPr>
            <p:ph idx="1"/>
          </p:nvPr>
        </p:nvSpPr>
        <p:spPr/>
        <p:txBody>
          <a:bodyPr/>
          <a:lstStyle/>
          <a:p>
            <a:pPr algn="ctr">
              <a:buFontTx/>
              <a:buNone/>
            </a:pPr>
            <a:r>
              <a:rPr lang="en-US" altLang="tr-TR" sz="6600" smtClean="0">
                <a:solidFill>
                  <a:srgbClr val="000000"/>
                </a:solidFill>
              </a:rPr>
              <a:t>Information Systems:</a:t>
            </a:r>
            <a:endParaRPr lang="tr-TR" altLang="tr-TR" sz="6600" smtClean="0">
              <a:solidFill>
                <a:srgbClr val="000000"/>
              </a:solidFill>
            </a:endParaRPr>
          </a:p>
          <a:p>
            <a:pPr algn="ctr">
              <a:buFontTx/>
              <a:buNone/>
            </a:pPr>
            <a:r>
              <a:rPr lang="en-US" altLang="tr-TR" sz="6600" smtClean="0">
                <a:solidFill>
                  <a:srgbClr val="000000"/>
                </a:solidFill>
              </a:rPr>
              <a:t>	</a:t>
            </a:r>
          </a:p>
          <a:p>
            <a:pPr algn="ctr">
              <a:buFontTx/>
              <a:buNone/>
            </a:pPr>
            <a:r>
              <a:rPr lang="en-US" altLang="tr-TR" sz="6600" b="1" smtClean="0">
                <a:solidFill>
                  <a:srgbClr val="000000"/>
                </a:solidFill>
              </a:rPr>
              <a:t>Fundamentals</a:t>
            </a:r>
            <a:endParaRPr lang="en-US" altLang="tr-TR" b="1" smtClean="0">
              <a:solidFill>
                <a:srgbClr val="000000"/>
              </a:solidFill>
            </a:endParaRPr>
          </a:p>
          <a:p>
            <a:endParaRPr lang="en-US" altLang="tr-TR" smtClean="0"/>
          </a:p>
        </p:txBody>
      </p:sp>
      <p:sp>
        <p:nvSpPr>
          <p:cNvPr id="717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AE74E50-254A-4E7A-BF51-D7F9DD2C5803}" type="slidenum">
              <a:rPr kumimoji="0" lang="en-US" altLang="tr-TR" sz="1200" smtClean="0"/>
              <a:pPr>
                <a:spcBef>
                  <a:spcPct val="50000"/>
                </a:spcBef>
                <a:buFontTx/>
                <a:buNone/>
              </a:pPr>
              <a:t>2</a:t>
            </a:fld>
            <a:endParaRPr kumimoji="0" lang="en-US" altLang="tr-TR" sz="1200" smtClean="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r>
              <a:rPr lang="en-US" altLang="tr-TR" smtClean="0"/>
              <a:t>The ways that organizations </a:t>
            </a:r>
          </a:p>
          <a:p>
            <a:pPr lvl="1"/>
            <a:r>
              <a:rPr lang="en-US" altLang="tr-TR" smtClean="0"/>
              <a:t>Store </a:t>
            </a:r>
          </a:p>
          <a:p>
            <a:pPr lvl="1"/>
            <a:r>
              <a:rPr lang="en-US" altLang="tr-TR" smtClean="0"/>
              <a:t>Move </a:t>
            </a:r>
          </a:p>
          <a:p>
            <a:pPr lvl="1"/>
            <a:r>
              <a:rPr lang="en-US" altLang="tr-TR" smtClean="0"/>
              <a:t>Organize </a:t>
            </a:r>
          </a:p>
          <a:p>
            <a:pPr lvl="1"/>
            <a:r>
              <a:rPr lang="en-US" altLang="tr-TR" smtClean="0"/>
              <a:t>Process </a:t>
            </a:r>
          </a:p>
          <a:p>
            <a:pPr>
              <a:buFontTx/>
              <a:buNone/>
            </a:pPr>
            <a:r>
              <a:rPr lang="en-US" altLang="tr-TR" smtClean="0"/>
              <a:t>	their information </a:t>
            </a:r>
          </a:p>
          <a:p>
            <a:endParaRPr lang="en-US" altLang="tr-TR" smtClean="0"/>
          </a:p>
        </p:txBody>
      </p:sp>
      <p:sp>
        <p:nvSpPr>
          <p:cNvPr id="25603" name="Slide Number Placeholder 2"/>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F891EE5-2344-4511-B36D-4E8DFF6F43C1}" type="slidenum">
              <a:rPr kumimoji="0" lang="en-US" altLang="tr-TR" sz="1200" smtClean="0">
                <a:solidFill>
                  <a:srgbClr val="000000"/>
                </a:solidFill>
              </a:rPr>
              <a:pPr>
                <a:spcBef>
                  <a:spcPct val="50000"/>
                </a:spcBef>
                <a:buFontTx/>
                <a:buNone/>
              </a:pPr>
              <a:t>20</a:t>
            </a:fld>
            <a:endParaRPr kumimoji="0" lang="en-US" altLang="tr-TR" sz="1200" smtClean="0">
              <a:solidFill>
                <a:srgbClr val="000000"/>
              </a:solidFill>
            </a:endParaRPr>
          </a:p>
        </p:txBody>
      </p:sp>
      <p:sp>
        <p:nvSpPr>
          <p:cNvPr id="25604" name="Title 3"/>
          <p:cNvSpPr>
            <a:spLocks noGrp="1"/>
          </p:cNvSpPr>
          <p:nvPr>
            <p:ph type="title" idx="4294967295"/>
          </p:nvPr>
        </p:nvSpPr>
        <p:spPr/>
        <p:txBody>
          <a:bodyPr/>
          <a:lstStyle/>
          <a:p>
            <a:r>
              <a:rPr lang="en-US" altLang="tr-TR" smtClean="0"/>
              <a:t>Information Systems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amond(in)">
                                      <p:cBhvr>
                                        <p:cTn id="7" dur="2000"/>
                                        <p:tgtEl>
                                          <p:spTgt spid="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amond(in)">
                                      <p:cBhvr>
                                        <p:cTn id="12" dur="2000"/>
                                        <p:tgtEl>
                                          <p:spTgt spid="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diamond(in)">
                                      <p:cBhvr>
                                        <p:cTn id="17" dur="2000"/>
                                        <p:tgtEl>
                                          <p:spTgt spid="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diamond(in)">
                                      <p:cBhvr>
                                        <p:cTn id="22" dur="2000"/>
                                        <p:tgtEl>
                                          <p:spTgt spid="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diamond(in)">
                                      <p:cBhvr>
                                        <p:cTn id="27" dur="2000"/>
                                        <p:tgtEl>
                                          <p:spTgt spid="2">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diamond(in)">
                                      <p:cBhvr>
                                        <p:cTn id="32" dur="20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288" y="1125538"/>
            <a:ext cx="8280400" cy="5303837"/>
          </a:xfrm>
        </p:spPr>
        <p:txBody>
          <a:bodyPr/>
          <a:lstStyle/>
          <a:p>
            <a:r>
              <a:rPr lang="en-US" altLang="tr-TR" smtClean="0"/>
              <a:t>Components that implement information systems, </a:t>
            </a:r>
          </a:p>
          <a:p>
            <a:pPr lvl="1"/>
            <a:r>
              <a:rPr lang="en-US" altLang="tr-TR" smtClean="0"/>
              <a:t>Hardware </a:t>
            </a:r>
          </a:p>
          <a:p>
            <a:pPr lvl="2"/>
            <a:r>
              <a:rPr lang="en-US" altLang="tr-TR" smtClean="0"/>
              <a:t>physical tools: computer and network hardware, but also low-tech things like pens and paper </a:t>
            </a:r>
          </a:p>
          <a:p>
            <a:pPr lvl="1"/>
            <a:r>
              <a:rPr lang="en-US" altLang="tr-TR" smtClean="0"/>
              <a:t>Software </a:t>
            </a:r>
          </a:p>
          <a:p>
            <a:pPr lvl="2"/>
            <a:r>
              <a:rPr lang="en-US" altLang="tr-TR" smtClean="0"/>
              <a:t>(changeable) instructions for the hardware </a:t>
            </a:r>
          </a:p>
          <a:p>
            <a:pPr lvl="1"/>
            <a:r>
              <a:rPr lang="en-US" altLang="tr-TR" smtClean="0"/>
              <a:t>People </a:t>
            </a:r>
          </a:p>
          <a:p>
            <a:pPr lvl="1"/>
            <a:r>
              <a:rPr lang="en-US" altLang="tr-TR" smtClean="0"/>
              <a:t>Procedures </a:t>
            </a:r>
          </a:p>
          <a:p>
            <a:pPr lvl="2"/>
            <a:r>
              <a:rPr lang="en-US" altLang="tr-TR" smtClean="0"/>
              <a:t>instructions for the people </a:t>
            </a:r>
          </a:p>
          <a:p>
            <a:pPr lvl="1"/>
            <a:r>
              <a:rPr lang="en-US" altLang="tr-TR" smtClean="0"/>
              <a:t>Data/databases </a:t>
            </a:r>
          </a:p>
          <a:p>
            <a:endParaRPr lang="en-US" altLang="tr-TR" i="1" smtClean="0"/>
          </a:p>
          <a:p>
            <a:endParaRPr lang="en-US" altLang="tr-TR" smtClean="0"/>
          </a:p>
        </p:txBody>
      </p:sp>
      <p:sp>
        <p:nvSpPr>
          <p:cNvPr id="26627" name="Slide Number Placeholder 2"/>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03408F18-B927-42AA-93A4-C9825E7B2A10}" type="slidenum">
              <a:rPr kumimoji="0" lang="en-US" altLang="tr-TR" sz="1200" smtClean="0">
                <a:solidFill>
                  <a:srgbClr val="000000"/>
                </a:solidFill>
              </a:rPr>
              <a:pPr>
                <a:spcBef>
                  <a:spcPct val="50000"/>
                </a:spcBef>
                <a:buFontTx/>
                <a:buNone/>
              </a:pPr>
              <a:t>21</a:t>
            </a:fld>
            <a:endParaRPr kumimoji="0" lang="en-US" altLang="tr-TR" sz="1200" smtClean="0">
              <a:solidFill>
                <a:srgbClr val="000000"/>
              </a:solidFill>
            </a:endParaRPr>
          </a:p>
        </p:txBody>
      </p:sp>
      <p:sp>
        <p:nvSpPr>
          <p:cNvPr id="26628" name="Title 3"/>
          <p:cNvSpPr>
            <a:spLocks noGrp="1"/>
          </p:cNvSpPr>
          <p:nvPr>
            <p:ph type="title" idx="4294967295"/>
          </p:nvPr>
        </p:nvSpPr>
        <p:spPr/>
        <p:txBody>
          <a:bodyPr/>
          <a:lstStyle/>
          <a:p>
            <a:r>
              <a:rPr lang="en-US" altLang="tr-TR" smtClean="0"/>
              <a:t>Information Technology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amond(in)">
                                      <p:cBhvr>
                                        <p:cTn id="7" dur="2000"/>
                                        <p:tgtEl>
                                          <p:spTgt spid="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amond(in)">
                                      <p:cBhvr>
                                        <p:cTn id="12" dur="2000"/>
                                        <p:tgtEl>
                                          <p:spTgt spid="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diamond(in)">
                                      <p:cBhvr>
                                        <p:cTn id="17" dur="2000"/>
                                        <p:tgtEl>
                                          <p:spTgt spid="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diamond(in)">
                                      <p:cBhvr>
                                        <p:cTn id="22" dur="2000"/>
                                        <p:tgtEl>
                                          <p:spTgt spid="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diamond(in)">
                                      <p:cBhvr>
                                        <p:cTn id="27" dur="2000"/>
                                        <p:tgtEl>
                                          <p:spTgt spid="2">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diamond(in)">
                                      <p:cBhvr>
                                        <p:cTn id="32" dur="2000"/>
                                        <p:tgtEl>
                                          <p:spTgt spid="2">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Effect transition="in" filter="diamond(in)">
                                      <p:cBhvr>
                                        <p:cTn id="37" dur="2000"/>
                                        <p:tgtEl>
                                          <p:spTgt spid="2">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2">
                                            <p:txEl>
                                              <p:pRg st="7" end="7"/>
                                            </p:txEl>
                                          </p:spTgt>
                                        </p:tgtEl>
                                        <p:attrNameLst>
                                          <p:attrName>style.visibility</p:attrName>
                                        </p:attrNameLst>
                                      </p:cBhvr>
                                      <p:to>
                                        <p:strVal val="visible"/>
                                      </p:to>
                                    </p:set>
                                    <p:animEffect transition="in" filter="diamond(in)">
                                      <p:cBhvr>
                                        <p:cTn id="42" dur="2000"/>
                                        <p:tgtEl>
                                          <p:spTgt spid="2">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2">
                                            <p:txEl>
                                              <p:pRg st="8" end="8"/>
                                            </p:txEl>
                                          </p:spTgt>
                                        </p:tgtEl>
                                        <p:attrNameLst>
                                          <p:attrName>style.visibility</p:attrName>
                                        </p:attrNameLst>
                                      </p:cBhvr>
                                      <p:to>
                                        <p:strVal val="visible"/>
                                      </p:to>
                                    </p:set>
                                    <p:animEffect transition="in" filter="diamond(in)">
                                      <p:cBhvr>
                                        <p:cTn id="47" dur="2000"/>
                                        <p:tgtEl>
                                          <p:spTgt spid="2">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D758297-0DE1-4F65-BB08-F97921EF0CAD}" type="slidenum">
              <a:rPr kumimoji="0" lang="en-US" altLang="tr-TR" sz="1200" smtClean="0"/>
              <a:pPr>
                <a:spcBef>
                  <a:spcPct val="50000"/>
                </a:spcBef>
                <a:buFontTx/>
                <a:buNone/>
              </a:pPr>
              <a:t>22</a:t>
            </a:fld>
            <a:endParaRPr kumimoji="0" lang="en-US" altLang="tr-TR" sz="1200" smtClean="0"/>
          </a:p>
        </p:txBody>
      </p:sp>
      <p:sp>
        <p:nvSpPr>
          <p:cNvPr id="27651" name="Rectangle 2"/>
          <p:cNvSpPr>
            <a:spLocks noGrp="1" noChangeArrowheads="1"/>
          </p:cNvSpPr>
          <p:nvPr>
            <p:ph type="title"/>
          </p:nvPr>
        </p:nvSpPr>
        <p:spPr/>
        <p:txBody>
          <a:bodyPr/>
          <a:lstStyle/>
          <a:p>
            <a:pPr eaLnBrk="1" hangingPunct="1"/>
            <a:r>
              <a:rPr lang="en-US" altLang="tr-TR" smtClean="0"/>
              <a:t>Digital System</a:t>
            </a:r>
          </a:p>
        </p:txBody>
      </p:sp>
      <p:sp>
        <p:nvSpPr>
          <p:cNvPr id="71685" name="Rectangle 5"/>
          <p:cNvSpPr>
            <a:spLocks noGrp="1" noChangeArrowheads="1"/>
          </p:cNvSpPr>
          <p:nvPr>
            <p:ph type="body" idx="1"/>
          </p:nvPr>
        </p:nvSpPr>
        <p:spPr>
          <a:noFill/>
        </p:spPr>
        <p:txBody>
          <a:bodyPr/>
          <a:lstStyle/>
          <a:p>
            <a:pPr eaLnBrk="1" hangingPunct="1">
              <a:spcBef>
                <a:spcPct val="50000"/>
              </a:spcBef>
            </a:pPr>
            <a:r>
              <a:rPr lang="en-US" altLang="tr-TR" sz="2800" b="1" smtClean="0">
                <a:cs typeface="Times New Roman" panose="02020603050405020304" pitchFamily="18" charset="0"/>
              </a:rPr>
              <a:t>Takes a set of discrete information</a:t>
            </a:r>
            <a:r>
              <a:rPr lang="tr-TR" altLang="tr-TR" sz="2800" b="1" smtClean="0">
                <a:cs typeface="Times New Roman" panose="02020603050405020304" pitchFamily="18" charset="0"/>
              </a:rPr>
              <a:t> (</a:t>
            </a:r>
            <a:r>
              <a:rPr lang="en-US" altLang="tr-TR" sz="2800" b="1" u="sng" smtClean="0">
                <a:solidFill>
                  <a:srgbClr val="CC3300"/>
                </a:solidFill>
                <a:cs typeface="Times New Roman" panose="02020603050405020304" pitchFamily="18" charset="0"/>
              </a:rPr>
              <a:t>inputs</a:t>
            </a:r>
            <a:r>
              <a:rPr lang="tr-TR" altLang="tr-TR" sz="2800" b="1" smtClean="0">
                <a:cs typeface="Times New Roman" panose="02020603050405020304" pitchFamily="18" charset="0"/>
              </a:rPr>
              <a:t>) </a:t>
            </a:r>
            <a:r>
              <a:rPr lang="en-US" altLang="tr-TR" sz="2800" b="1" smtClean="0">
                <a:cs typeface="Times New Roman" panose="02020603050405020304" pitchFamily="18" charset="0"/>
              </a:rPr>
              <a:t>and discrete internal information </a:t>
            </a:r>
            <a:r>
              <a:rPr lang="en-US" altLang="tr-TR" sz="2800" b="1" u="sng" smtClean="0">
                <a:cs typeface="Times New Roman" panose="02020603050405020304" pitchFamily="18" charset="0"/>
              </a:rPr>
              <a:t>(</a:t>
            </a:r>
            <a:r>
              <a:rPr lang="en-US" altLang="tr-TR" sz="2800" b="1" u="sng" smtClean="0">
                <a:solidFill>
                  <a:srgbClr val="00FF00"/>
                </a:solidFill>
                <a:cs typeface="Times New Roman" panose="02020603050405020304" pitchFamily="18" charset="0"/>
              </a:rPr>
              <a:t>system state</a:t>
            </a:r>
            <a:r>
              <a:rPr lang="en-US" altLang="tr-TR" sz="2800" b="1" u="sng" smtClean="0">
                <a:cs typeface="Times New Roman" panose="02020603050405020304" pitchFamily="18" charset="0"/>
              </a:rPr>
              <a:t>)</a:t>
            </a:r>
            <a:r>
              <a:rPr lang="en-US" altLang="tr-TR" sz="2800" b="1" smtClean="0">
                <a:cs typeface="Times New Roman" panose="02020603050405020304" pitchFamily="18" charset="0"/>
              </a:rPr>
              <a:t> and generates a set of discrete information </a:t>
            </a:r>
            <a:r>
              <a:rPr lang="tr-TR" altLang="tr-TR" sz="2800" b="1" smtClean="0">
                <a:cs typeface="Times New Roman" panose="02020603050405020304" pitchFamily="18" charset="0"/>
              </a:rPr>
              <a:t>(</a:t>
            </a:r>
            <a:r>
              <a:rPr lang="en-US" altLang="tr-TR" sz="2800" b="1" u="sng" smtClean="0">
                <a:solidFill>
                  <a:srgbClr val="FF3300"/>
                </a:solidFill>
                <a:cs typeface="Times New Roman" panose="02020603050405020304" pitchFamily="18" charset="0"/>
              </a:rPr>
              <a:t>outputs</a:t>
            </a:r>
            <a:r>
              <a:rPr lang="tr-TR" altLang="tr-TR" sz="2800" b="1" u="sng" smtClean="0">
                <a:solidFill>
                  <a:srgbClr val="FF3300"/>
                </a:solidFill>
                <a:cs typeface="Times New Roman" panose="02020603050405020304" pitchFamily="18" charset="0"/>
              </a:rPr>
              <a:t>)</a:t>
            </a:r>
            <a:r>
              <a:rPr lang="en-US" altLang="tr-TR" sz="2800" b="1" smtClean="0">
                <a:cs typeface="Times New Roman" panose="02020603050405020304" pitchFamily="18" charset="0"/>
              </a:rPr>
              <a:t>.</a:t>
            </a:r>
          </a:p>
        </p:txBody>
      </p:sp>
      <p:grpSp>
        <p:nvGrpSpPr>
          <p:cNvPr id="2" name="Group 6"/>
          <p:cNvGrpSpPr>
            <a:grpSpLocks/>
          </p:cNvGrpSpPr>
          <p:nvPr/>
        </p:nvGrpSpPr>
        <p:grpSpPr bwMode="auto">
          <a:xfrm>
            <a:off x="1835150" y="2636838"/>
            <a:ext cx="5083175" cy="3495675"/>
            <a:chOff x="1419" y="1840"/>
            <a:chExt cx="3202" cy="2202"/>
          </a:xfrm>
        </p:grpSpPr>
        <p:sp>
          <p:nvSpPr>
            <p:cNvPr id="27654" name="Rectangle 7"/>
            <p:cNvSpPr>
              <a:spLocks noChangeArrowheads="1"/>
            </p:cNvSpPr>
            <p:nvPr/>
          </p:nvSpPr>
          <p:spPr bwMode="auto">
            <a:xfrm>
              <a:off x="2462" y="3688"/>
              <a:ext cx="996"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400">
                  <a:solidFill>
                    <a:srgbClr val="00FF00"/>
                  </a:solidFill>
                </a:rPr>
                <a:t>System State</a:t>
              </a:r>
              <a:endParaRPr kumimoji="0" lang="en-US" altLang="tr-TR" sz="2400" b="1">
                <a:solidFill>
                  <a:srgbClr val="00FF00"/>
                </a:solidFill>
              </a:endParaRPr>
            </a:p>
          </p:txBody>
        </p:sp>
        <p:sp>
          <p:nvSpPr>
            <p:cNvPr id="27655" name="Rectangle 8"/>
            <p:cNvSpPr>
              <a:spLocks noChangeArrowheads="1"/>
            </p:cNvSpPr>
            <p:nvPr/>
          </p:nvSpPr>
          <p:spPr bwMode="auto">
            <a:xfrm>
              <a:off x="2371" y="1840"/>
              <a:ext cx="1168" cy="1377"/>
            </a:xfrm>
            <a:prstGeom prst="rect">
              <a:avLst/>
            </a:prstGeom>
            <a:noFill/>
            <a:ln w="317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0"/>
                </a:spcBef>
                <a:buFontTx/>
                <a:buNone/>
              </a:pPr>
              <a:endParaRPr kumimoji="0" lang="en-US" altLang="tr-TR" sz="1800">
                <a:solidFill>
                  <a:schemeClr val="bg2"/>
                </a:solidFill>
                <a:latin typeface="Arial" panose="020B0604020202020204" pitchFamily="34" charset="0"/>
              </a:endParaRPr>
            </a:p>
          </p:txBody>
        </p:sp>
        <p:sp>
          <p:nvSpPr>
            <p:cNvPr id="27656" name="Line 9"/>
            <p:cNvSpPr>
              <a:spLocks noChangeShapeType="1"/>
            </p:cNvSpPr>
            <p:nvPr/>
          </p:nvSpPr>
          <p:spPr bwMode="auto">
            <a:xfrm>
              <a:off x="2591" y="3217"/>
              <a:ext cx="1" cy="353"/>
            </a:xfrm>
            <a:prstGeom prst="line">
              <a:avLst/>
            </a:prstGeom>
            <a:noFill/>
            <a:ln w="571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tr-TR"/>
            </a:p>
          </p:txBody>
        </p:sp>
        <p:sp>
          <p:nvSpPr>
            <p:cNvPr id="27657" name="Line 10"/>
            <p:cNvSpPr>
              <a:spLocks noChangeShapeType="1"/>
            </p:cNvSpPr>
            <p:nvPr/>
          </p:nvSpPr>
          <p:spPr bwMode="auto">
            <a:xfrm flipH="1" flipV="1">
              <a:off x="3301" y="3207"/>
              <a:ext cx="6" cy="358"/>
            </a:xfrm>
            <a:prstGeom prst="line">
              <a:avLst/>
            </a:prstGeom>
            <a:noFill/>
            <a:ln w="571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tr-TR"/>
            </a:p>
          </p:txBody>
        </p:sp>
        <p:sp>
          <p:nvSpPr>
            <p:cNvPr id="27658" name="Line 11"/>
            <p:cNvSpPr>
              <a:spLocks noChangeShapeType="1"/>
            </p:cNvSpPr>
            <p:nvPr/>
          </p:nvSpPr>
          <p:spPr bwMode="auto">
            <a:xfrm>
              <a:off x="2003" y="2544"/>
              <a:ext cx="377" cy="3"/>
            </a:xfrm>
            <a:prstGeom prst="line">
              <a:avLst/>
            </a:prstGeom>
            <a:noFill/>
            <a:ln w="571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tr-TR"/>
            </a:p>
          </p:txBody>
        </p:sp>
        <p:sp>
          <p:nvSpPr>
            <p:cNvPr id="27659" name="Rectangle 12"/>
            <p:cNvSpPr>
              <a:spLocks noChangeArrowheads="1"/>
            </p:cNvSpPr>
            <p:nvPr/>
          </p:nvSpPr>
          <p:spPr bwMode="auto">
            <a:xfrm>
              <a:off x="2536" y="2084"/>
              <a:ext cx="639"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400">
                  <a:solidFill>
                    <a:srgbClr val="000000"/>
                  </a:solidFill>
                </a:rPr>
                <a:t>Discrete</a:t>
              </a:r>
              <a:endParaRPr kumimoji="0" lang="en-US" altLang="tr-TR" sz="2400" b="1">
                <a:solidFill>
                  <a:schemeClr val="accent2"/>
                </a:solidFill>
              </a:endParaRPr>
            </a:p>
          </p:txBody>
        </p:sp>
        <p:sp>
          <p:nvSpPr>
            <p:cNvPr id="27660" name="Rectangle 13"/>
            <p:cNvSpPr>
              <a:spLocks noChangeArrowheads="1"/>
            </p:cNvSpPr>
            <p:nvPr/>
          </p:nvSpPr>
          <p:spPr bwMode="auto">
            <a:xfrm>
              <a:off x="2536" y="2319"/>
              <a:ext cx="916"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400">
                  <a:solidFill>
                    <a:srgbClr val="000000"/>
                  </a:solidFill>
                </a:rPr>
                <a:t>Information</a:t>
              </a:r>
              <a:endParaRPr kumimoji="0" lang="en-US" altLang="tr-TR" sz="2400" b="1">
                <a:solidFill>
                  <a:schemeClr val="accent2"/>
                </a:solidFill>
              </a:endParaRPr>
            </a:p>
          </p:txBody>
        </p:sp>
        <p:sp>
          <p:nvSpPr>
            <p:cNvPr id="27661" name="Rectangle 14"/>
            <p:cNvSpPr>
              <a:spLocks noChangeArrowheads="1"/>
            </p:cNvSpPr>
            <p:nvPr/>
          </p:nvSpPr>
          <p:spPr bwMode="auto">
            <a:xfrm>
              <a:off x="2536" y="2552"/>
              <a:ext cx="83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400">
                  <a:solidFill>
                    <a:srgbClr val="000000"/>
                  </a:solidFill>
                </a:rPr>
                <a:t>Processing</a:t>
              </a:r>
              <a:endParaRPr kumimoji="0" lang="en-US" altLang="tr-TR" sz="2400" b="1">
                <a:solidFill>
                  <a:schemeClr val="accent2"/>
                </a:solidFill>
              </a:endParaRPr>
            </a:p>
          </p:txBody>
        </p:sp>
        <p:sp>
          <p:nvSpPr>
            <p:cNvPr id="27662" name="Rectangle 15"/>
            <p:cNvSpPr>
              <a:spLocks noChangeArrowheads="1"/>
            </p:cNvSpPr>
            <p:nvPr/>
          </p:nvSpPr>
          <p:spPr bwMode="auto">
            <a:xfrm>
              <a:off x="2536" y="2787"/>
              <a:ext cx="56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400">
                  <a:solidFill>
                    <a:srgbClr val="000000"/>
                  </a:solidFill>
                </a:rPr>
                <a:t>System</a:t>
              </a:r>
              <a:endParaRPr kumimoji="0" lang="en-US" altLang="tr-TR" sz="2400" b="1">
                <a:solidFill>
                  <a:schemeClr val="accent2"/>
                </a:solidFill>
              </a:endParaRPr>
            </a:p>
          </p:txBody>
        </p:sp>
        <p:sp>
          <p:nvSpPr>
            <p:cNvPr id="27663" name="Rectangle 16"/>
            <p:cNvSpPr>
              <a:spLocks noChangeArrowheads="1"/>
            </p:cNvSpPr>
            <p:nvPr/>
          </p:nvSpPr>
          <p:spPr bwMode="auto">
            <a:xfrm>
              <a:off x="1419" y="2164"/>
              <a:ext cx="63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400">
                  <a:solidFill>
                    <a:srgbClr val="CC3300"/>
                  </a:solidFill>
                </a:rPr>
                <a:t>Discrete</a:t>
              </a:r>
              <a:endParaRPr kumimoji="0" lang="en-US" altLang="tr-TR" sz="2400" b="1">
                <a:solidFill>
                  <a:srgbClr val="CC3300"/>
                </a:solidFill>
              </a:endParaRPr>
            </a:p>
          </p:txBody>
        </p:sp>
        <p:sp>
          <p:nvSpPr>
            <p:cNvPr id="27664" name="Rectangle 17"/>
            <p:cNvSpPr>
              <a:spLocks noChangeArrowheads="1"/>
            </p:cNvSpPr>
            <p:nvPr/>
          </p:nvSpPr>
          <p:spPr bwMode="auto">
            <a:xfrm>
              <a:off x="1419" y="2399"/>
              <a:ext cx="48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400">
                  <a:solidFill>
                    <a:srgbClr val="CC3300"/>
                  </a:solidFill>
                </a:rPr>
                <a:t>Inputs</a:t>
              </a:r>
              <a:endParaRPr kumimoji="0" lang="en-US" altLang="tr-TR" sz="2400" b="1">
                <a:solidFill>
                  <a:srgbClr val="CC3300"/>
                </a:solidFill>
              </a:endParaRPr>
            </a:p>
          </p:txBody>
        </p:sp>
        <p:sp>
          <p:nvSpPr>
            <p:cNvPr id="27665" name="Rectangle 18"/>
            <p:cNvSpPr>
              <a:spLocks noChangeArrowheads="1"/>
            </p:cNvSpPr>
            <p:nvPr/>
          </p:nvSpPr>
          <p:spPr bwMode="auto">
            <a:xfrm>
              <a:off x="3982" y="2461"/>
              <a:ext cx="63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400">
                  <a:solidFill>
                    <a:srgbClr val="FF3300"/>
                  </a:solidFill>
                </a:rPr>
                <a:t>Discrete</a:t>
              </a:r>
              <a:endParaRPr kumimoji="0" lang="en-US" altLang="tr-TR" sz="2400" b="1">
                <a:solidFill>
                  <a:srgbClr val="FF3300"/>
                </a:solidFill>
              </a:endParaRPr>
            </a:p>
          </p:txBody>
        </p:sp>
        <p:sp>
          <p:nvSpPr>
            <p:cNvPr id="27666" name="Rectangle 19"/>
            <p:cNvSpPr>
              <a:spLocks noChangeArrowheads="1"/>
            </p:cNvSpPr>
            <p:nvPr/>
          </p:nvSpPr>
          <p:spPr bwMode="auto">
            <a:xfrm>
              <a:off x="3982" y="2695"/>
              <a:ext cx="608"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400">
                  <a:solidFill>
                    <a:srgbClr val="FF3300"/>
                  </a:solidFill>
                </a:rPr>
                <a:t>Outputs</a:t>
              </a:r>
              <a:endParaRPr kumimoji="0" lang="en-US" altLang="tr-TR" sz="2400" b="1">
                <a:solidFill>
                  <a:srgbClr val="FF3300"/>
                </a:solidFill>
              </a:endParaRPr>
            </a:p>
          </p:txBody>
        </p:sp>
        <p:sp>
          <p:nvSpPr>
            <p:cNvPr id="27667" name="Rectangle 20"/>
            <p:cNvSpPr>
              <a:spLocks noChangeArrowheads="1"/>
            </p:cNvSpPr>
            <p:nvPr/>
          </p:nvSpPr>
          <p:spPr bwMode="auto">
            <a:xfrm>
              <a:off x="2382" y="3573"/>
              <a:ext cx="1115" cy="469"/>
            </a:xfrm>
            <a:prstGeom prst="rect">
              <a:avLst/>
            </a:prstGeom>
            <a:noFill/>
            <a:ln w="317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0"/>
                </a:spcBef>
                <a:buFontTx/>
                <a:buNone/>
              </a:pPr>
              <a:endParaRPr kumimoji="0" lang="en-US" altLang="tr-TR" sz="1800">
                <a:solidFill>
                  <a:schemeClr val="bg2"/>
                </a:solidFill>
                <a:latin typeface="Arial" panose="020B0604020202020204" pitchFamily="34" charset="0"/>
              </a:endParaRPr>
            </a:p>
          </p:txBody>
        </p:sp>
        <p:sp>
          <p:nvSpPr>
            <p:cNvPr id="27668" name="Line 21"/>
            <p:cNvSpPr>
              <a:spLocks noChangeShapeType="1"/>
            </p:cNvSpPr>
            <p:nvPr/>
          </p:nvSpPr>
          <p:spPr bwMode="auto">
            <a:xfrm flipV="1">
              <a:off x="3539" y="2551"/>
              <a:ext cx="385" cy="5"/>
            </a:xfrm>
            <a:prstGeom prst="line">
              <a:avLst/>
            </a:prstGeom>
            <a:noFill/>
            <a:ln w="571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tr-T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1685">
                                            <p:txEl>
                                              <p:pRg st="0" end="0"/>
                                            </p:txEl>
                                          </p:spTgt>
                                        </p:tgtEl>
                                        <p:attrNameLst>
                                          <p:attrName>style.visibility</p:attrName>
                                        </p:attrNameLst>
                                      </p:cBhvr>
                                      <p:to>
                                        <p:strVal val="visible"/>
                                      </p:to>
                                    </p:set>
                                    <p:animEffect transition="in" filter="dissolve">
                                      <p:cBhvr>
                                        <p:cTn id="7" dur="500"/>
                                        <p:tgtEl>
                                          <p:spTgt spid="7168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Number Placeholder 2"/>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AA6CEBE-3D28-4C60-9699-01C8778BFA0F}" type="slidenum">
              <a:rPr kumimoji="0" lang="en-US" altLang="tr-TR" sz="1200" smtClean="0"/>
              <a:pPr>
                <a:spcBef>
                  <a:spcPct val="50000"/>
                </a:spcBef>
                <a:buFontTx/>
                <a:buNone/>
              </a:pPr>
              <a:t>23</a:t>
            </a:fld>
            <a:endParaRPr kumimoji="0" lang="en-US" altLang="tr-TR" sz="1200" smtClean="0"/>
          </a:p>
        </p:txBody>
      </p:sp>
      <p:sp>
        <p:nvSpPr>
          <p:cNvPr id="28675" name="Text Box 3"/>
          <p:cNvSpPr txBox="1">
            <a:spLocks noChangeArrowheads="1"/>
          </p:cNvSpPr>
          <p:nvPr/>
        </p:nvSpPr>
        <p:spPr bwMode="auto">
          <a:xfrm>
            <a:off x="2851150" y="5313363"/>
            <a:ext cx="2803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800" b="1"/>
              <a:t>Synchronous or Asynchronous?</a:t>
            </a:r>
          </a:p>
        </p:txBody>
      </p:sp>
      <p:sp>
        <p:nvSpPr>
          <p:cNvPr id="28676" name="Text Box 4"/>
          <p:cNvSpPr txBox="1">
            <a:spLocks noChangeArrowheads="1"/>
          </p:cNvSpPr>
          <p:nvPr/>
        </p:nvSpPr>
        <p:spPr bwMode="auto">
          <a:xfrm>
            <a:off x="214313" y="3856038"/>
            <a:ext cx="25146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rgbClr val="CC3300"/>
                </a:solidFill>
              </a:rPr>
              <a:t>Inputs</a:t>
            </a:r>
            <a:r>
              <a:rPr kumimoji="0" lang="en-US" altLang="tr-TR" sz="2400" b="1"/>
              <a:t>: Keyboard, mouse, modem, microphone</a:t>
            </a:r>
          </a:p>
        </p:txBody>
      </p:sp>
      <p:sp>
        <p:nvSpPr>
          <p:cNvPr id="28677" name="Text Box 5"/>
          <p:cNvSpPr txBox="1">
            <a:spLocks noChangeArrowheads="1"/>
          </p:cNvSpPr>
          <p:nvPr/>
        </p:nvSpPr>
        <p:spPr bwMode="auto">
          <a:xfrm>
            <a:off x="6461125" y="4022725"/>
            <a:ext cx="23622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solidFill>
                  <a:srgbClr val="FF3300"/>
                </a:solidFill>
              </a:rPr>
              <a:t>Outputs</a:t>
            </a:r>
            <a:r>
              <a:rPr kumimoji="0" lang="en-US" altLang="tr-TR" sz="2400" b="1"/>
              <a:t>: CRT, LCD, modem, speakers</a:t>
            </a:r>
          </a:p>
        </p:txBody>
      </p:sp>
      <p:pic>
        <p:nvPicPr>
          <p:cNvPr id="28678" name="Picture 6" descr="Fig_1-2_n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2700" y="1287463"/>
            <a:ext cx="5608638"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9" name="Rectangle 7"/>
          <p:cNvSpPr>
            <a:spLocks noGrp="1" noChangeArrowheads="1"/>
          </p:cNvSpPr>
          <p:nvPr>
            <p:ph type="title"/>
          </p:nvPr>
        </p:nvSpPr>
        <p:spPr/>
        <p:txBody>
          <a:bodyPr/>
          <a:lstStyle/>
          <a:p>
            <a:pPr eaLnBrk="1" hangingPunct="1"/>
            <a:r>
              <a:rPr lang="en-US" altLang="tr-TR" smtClean="0"/>
              <a:t>A Digital Computer Example</a:t>
            </a:r>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8E06CD4-21E7-487C-BD4E-44B9D77492AF}" type="slidenum">
              <a:rPr kumimoji="0" lang="en-US" altLang="tr-TR" sz="1200" smtClean="0"/>
              <a:pPr>
                <a:spcBef>
                  <a:spcPct val="50000"/>
                </a:spcBef>
                <a:buFontTx/>
                <a:buNone/>
              </a:pPr>
              <a:t>24</a:t>
            </a:fld>
            <a:endParaRPr kumimoji="0" lang="en-US" altLang="tr-TR" sz="1200" smtClean="0"/>
          </a:p>
        </p:txBody>
      </p:sp>
      <p:sp>
        <p:nvSpPr>
          <p:cNvPr id="30723" name="Rectangle 2"/>
          <p:cNvSpPr>
            <a:spLocks noGrp="1" noChangeArrowheads="1"/>
          </p:cNvSpPr>
          <p:nvPr>
            <p:ph type="title"/>
          </p:nvPr>
        </p:nvSpPr>
        <p:spPr/>
        <p:txBody>
          <a:bodyPr/>
          <a:lstStyle/>
          <a:p>
            <a:pPr eaLnBrk="1" hangingPunct="1"/>
            <a:r>
              <a:rPr lang="en-US" altLang="tr-TR" smtClean="0"/>
              <a:t>Signal</a:t>
            </a:r>
          </a:p>
        </p:txBody>
      </p:sp>
      <p:sp>
        <p:nvSpPr>
          <p:cNvPr id="115715" name="Rectangle 3"/>
          <p:cNvSpPr>
            <a:spLocks noGrp="1" noChangeArrowheads="1"/>
          </p:cNvSpPr>
          <p:nvPr>
            <p:ph type="body" idx="1"/>
          </p:nvPr>
        </p:nvSpPr>
        <p:spPr>
          <a:xfrm>
            <a:off x="685800" y="1385888"/>
            <a:ext cx="7772400" cy="5027612"/>
          </a:xfrm>
        </p:spPr>
        <p:txBody>
          <a:bodyPr/>
          <a:lstStyle/>
          <a:p>
            <a:pPr eaLnBrk="1" hangingPunct="1">
              <a:lnSpc>
                <a:spcPct val="90000"/>
              </a:lnSpc>
            </a:pPr>
            <a:r>
              <a:rPr lang="en-US" altLang="tr-TR" sz="2400" b="1" smtClean="0"/>
              <a:t>An information variable represented by physical quantity. </a:t>
            </a:r>
          </a:p>
          <a:p>
            <a:pPr eaLnBrk="1" hangingPunct="1">
              <a:lnSpc>
                <a:spcPct val="90000"/>
              </a:lnSpc>
            </a:pPr>
            <a:r>
              <a:rPr lang="en-US" altLang="tr-TR" sz="2400" b="1" smtClean="0"/>
              <a:t>For digital systems, the variable takes on discrete values.   </a:t>
            </a:r>
          </a:p>
          <a:p>
            <a:pPr eaLnBrk="1" hangingPunct="1">
              <a:lnSpc>
                <a:spcPct val="90000"/>
              </a:lnSpc>
            </a:pPr>
            <a:r>
              <a:rPr lang="en-US" altLang="tr-TR" sz="2400" b="1" smtClean="0"/>
              <a:t>Two level, or binary values are the most prevalent values in digital systems. </a:t>
            </a:r>
          </a:p>
          <a:p>
            <a:pPr eaLnBrk="1" hangingPunct="1">
              <a:lnSpc>
                <a:spcPct val="90000"/>
              </a:lnSpc>
            </a:pPr>
            <a:r>
              <a:rPr lang="en-US" altLang="tr-TR" sz="2400" b="1" smtClean="0"/>
              <a:t>Binary values are represented abstractly by:</a:t>
            </a:r>
          </a:p>
          <a:p>
            <a:pPr lvl="1" eaLnBrk="1" hangingPunct="1">
              <a:lnSpc>
                <a:spcPct val="90000"/>
              </a:lnSpc>
            </a:pPr>
            <a:r>
              <a:rPr lang="en-US" altLang="tr-TR" sz="2000" b="1" smtClean="0"/>
              <a:t> digits 0 and 1</a:t>
            </a:r>
          </a:p>
          <a:p>
            <a:pPr lvl="1" eaLnBrk="1" hangingPunct="1">
              <a:lnSpc>
                <a:spcPct val="90000"/>
              </a:lnSpc>
            </a:pPr>
            <a:r>
              <a:rPr lang="en-US" altLang="tr-TR" sz="2000" b="1" smtClean="0"/>
              <a:t> words (symbols) False (F) and True (T)</a:t>
            </a:r>
          </a:p>
          <a:p>
            <a:pPr lvl="1" eaLnBrk="1" hangingPunct="1">
              <a:lnSpc>
                <a:spcPct val="90000"/>
              </a:lnSpc>
            </a:pPr>
            <a:r>
              <a:rPr lang="en-US" altLang="tr-TR" sz="2000" b="1" smtClean="0"/>
              <a:t> words (symbols) Low (L) and High (H) </a:t>
            </a:r>
          </a:p>
          <a:p>
            <a:pPr lvl="1" eaLnBrk="1" hangingPunct="1">
              <a:lnSpc>
                <a:spcPct val="90000"/>
              </a:lnSpc>
            </a:pPr>
            <a:r>
              <a:rPr lang="en-US" altLang="tr-TR" sz="2000" b="1" smtClean="0"/>
              <a:t> and words On and Off.</a:t>
            </a:r>
          </a:p>
          <a:p>
            <a:pPr eaLnBrk="1" hangingPunct="1">
              <a:lnSpc>
                <a:spcPct val="90000"/>
              </a:lnSpc>
            </a:pPr>
            <a:r>
              <a:rPr lang="en-US" altLang="tr-TR" sz="2400" b="1" smtClean="0"/>
              <a:t>Binary values are represented by values or ranges of values of physical quantities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15715">
                                            <p:txEl>
                                              <p:pRg st="0" end="0"/>
                                            </p:txEl>
                                          </p:spTgt>
                                        </p:tgtEl>
                                        <p:attrNameLst>
                                          <p:attrName>style.visibility</p:attrName>
                                        </p:attrNameLst>
                                      </p:cBhvr>
                                      <p:to>
                                        <p:strVal val="visible"/>
                                      </p:to>
                                    </p:set>
                                    <p:animEffect transition="in" filter="dissolve">
                                      <p:cBhvr>
                                        <p:cTn id="7" dur="500"/>
                                        <p:tgtEl>
                                          <p:spTgt spid="11571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15715">
                                            <p:txEl>
                                              <p:pRg st="1" end="1"/>
                                            </p:txEl>
                                          </p:spTgt>
                                        </p:tgtEl>
                                        <p:attrNameLst>
                                          <p:attrName>style.visibility</p:attrName>
                                        </p:attrNameLst>
                                      </p:cBhvr>
                                      <p:to>
                                        <p:strVal val="visible"/>
                                      </p:to>
                                    </p:set>
                                    <p:animEffect transition="in" filter="dissolve">
                                      <p:cBhvr>
                                        <p:cTn id="12" dur="500"/>
                                        <p:tgtEl>
                                          <p:spTgt spid="11571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15715">
                                            <p:txEl>
                                              <p:pRg st="2" end="2"/>
                                            </p:txEl>
                                          </p:spTgt>
                                        </p:tgtEl>
                                        <p:attrNameLst>
                                          <p:attrName>style.visibility</p:attrName>
                                        </p:attrNameLst>
                                      </p:cBhvr>
                                      <p:to>
                                        <p:strVal val="visible"/>
                                      </p:to>
                                    </p:set>
                                    <p:animEffect transition="in" filter="dissolve">
                                      <p:cBhvr>
                                        <p:cTn id="17" dur="500"/>
                                        <p:tgtEl>
                                          <p:spTgt spid="11571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15715">
                                            <p:txEl>
                                              <p:pRg st="3" end="3"/>
                                            </p:txEl>
                                          </p:spTgt>
                                        </p:tgtEl>
                                        <p:attrNameLst>
                                          <p:attrName>style.visibility</p:attrName>
                                        </p:attrNameLst>
                                      </p:cBhvr>
                                      <p:to>
                                        <p:strVal val="visible"/>
                                      </p:to>
                                    </p:set>
                                    <p:animEffect transition="in" filter="dissolve">
                                      <p:cBhvr>
                                        <p:cTn id="22" dur="500"/>
                                        <p:tgtEl>
                                          <p:spTgt spid="115715">
                                            <p:txEl>
                                              <p:pRg st="3" end="3"/>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115715">
                                            <p:txEl>
                                              <p:pRg st="4" end="4"/>
                                            </p:txEl>
                                          </p:spTgt>
                                        </p:tgtEl>
                                        <p:attrNameLst>
                                          <p:attrName>style.visibility</p:attrName>
                                        </p:attrNameLst>
                                      </p:cBhvr>
                                      <p:to>
                                        <p:strVal val="visible"/>
                                      </p:to>
                                    </p:set>
                                    <p:animEffect transition="in" filter="dissolve">
                                      <p:cBhvr>
                                        <p:cTn id="25" dur="500"/>
                                        <p:tgtEl>
                                          <p:spTgt spid="115715">
                                            <p:txEl>
                                              <p:pRg st="4" end="4"/>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115715">
                                            <p:txEl>
                                              <p:pRg st="5" end="5"/>
                                            </p:txEl>
                                          </p:spTgt>
                                        </p:tgtEl>
                                        <p:attrNameLst>
                                          <p:attrName>style.visibility</p:attrName>
                                        </p:attrNameLst>
                                      </p:cBhvr>
                                      <p:to>
                                        <p:strVal val="visible"/>
                                      </p:to>
                                    </p:set>
                                    <p:animEffect transition="in" filter="dissolve">
                                      <p:cBhvr>
                                        <p:cTn id="28" dur="500"/>
                                        <p:tgtEl>
                                          <p:spTgt spid="115715">
                                            <p:txEl>
                                              <p:pRg st="5" end="5"/>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115715">
                                            <p:txEl>
                                              <p:pRg st="6" end="6"/>
                                            </p:txEl>
                                          </p:spTgt>
                                        </p:tgtEl>
                                        <p:attrNameLst>
                                          <p:attrName>style.visibility</p:attrName>
                                        </p:attrNameLst>
                                      </p:cBhvr>
                                      <p:to>
                                        <p:strVal val="visible"/>
                                      </p:to>
                                    </p:set>
                                    <p:animEffect transition="in" filter="dissolve">
                                      <p:cBhvr>
                                        <p:cTn id="31" dur="500"/>
                                        <p:tgtEl>
                                          <p:spTgt spid="115715">
                                            <p:txEl>
                                              <p:pRg st="6" end="6"/>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115715">
                                            <p:txEl>
                                              <p:pRg st="7" end="7"/>
                                            </p:txEl>
                                          </p:spTgt>
                                        </p:tgtEl>
                                        <p:attrNameLst>
                                          <p:attrName>style.visibility</p:attrName>
                                        </p:attrNameLst>
                                      </p:cBhvr>
                                      <p:to>
                                        <p:strVal val="visible"/>
                                      </p:to>
                                    </p:set>
                                    <p:animEffect transition="in" filter="dissolve">
                                      <p:cBhvr>
                                        <p:cTn id="34" dur="500"/>
                                        <p:tgtEl>
                                          <p:spTgt spid="115715">
                                            <p:txEl>
                                              <p:pRg st="7" end="7"/>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115715">
                                            <p:txEl>
                                              <p:pRg st="8" end="8"/>
                                            </p:txEl>
                                          </p:spTgt>
                                        </p:tgtEl>
                                        <p:attrNameLst>
                                          <p:attrName>style.visibility</p:attrName>
                                        </p:attrNameLst>
                                      </p:cBhvr>
                                      <p:to>
                                        <p:strVal val="visible"/>
                                      </p:to>
                                    </p:set>
                                    <p:animEffect transition="in" filter="dissolve">
                                      <p:cBhvr>
                                        <p:cTn id="39" dur="500"/>
                                        <p:tgtEl>
                                          <p:spTgt spid="1157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p:txBody>
          <a:bodyPr/>
          <a:lstStyle/>
          <a:p>
            <a:r>
              <a:rPr lang="en-US" altLang="tr-TR" sz="3600" smtClean="0"/>
              <a:t>A typical measurement system</a:t>
            </a:r>
          </a:p>
        </p:txBody>
      </p:sp>
      <p:pic>
        <p:nvPicPr>
          <p:cNvPr id="31747"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825" y="1844675"/>
            <a:ext cx="8748713" cy="396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sp>
        <p:nvSpPr>
          <p:cNvPr id="31748" name="Content Placeholder 7"/>
          <p:cNvSpPr>
            <a:spLocks noGrp="1"/>
          </p:cNvSpPr>
          <p:nvPr>
            <p:ph idx="1"/>
          </p:nvPr>
        </p:nvSpPr>
        <p:spPr/>
        <p:txBody>
          <a:bodyPr/>
          <a:lstStyle/>
          <a:p>
            <a:endParaRPr lang="en-US" altLang="tr-TR" smtClean="0"/>
          </a:p>
        </p:txBody>
      </p:sp>
      <p:sp>
        <p:nvSpPr>
          <p:cNvPr id="31749" name="Slide Number Placeholder 8"/>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064E1DC-FF11-4144-9392-9854AABF4665}" type="slidenum">
              <a:rPr kumimoji="0" lang="en-US" altLang="tr-TR" sz="1200" smtClean="0"/>
              <a:pPr>
                <a:spcBef>
                  <a:spcPct val="50000"/>
                </a:spcBef>
                <a:buFontTx/>
                <a:buNone/>
              </a:pPr>
              <a:t>25</a:t>
            </a:fld>
            <a:endParaRPr kumimoji="0" lang="en-US" altLang="tr-TR" sz="1200" smtClean="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0" y="0"/>
            <a:ext cx="9144000" cy="639763"/>
          </a:xfrm>
        </p:spPr>
        <p:txBody>
          <a:bodyPr/>
          <a:lstStyle/>
          <a:p>
            <a:pPr eaLnBrk="1" hangingPunct="1"/>
            <a:r>
              <a:rPr lang="en-US" altLang="tr-TR" sz="3200" smtClean="0"/>
              <a:t>Transducers</a:t>
            </a:r>
          </a:p>
        </p:txBody>
      </p:sp>
      <p:sp>
        <p:nvSpPr>
          <p:cNvPr id="40963" name="Rectangle 3"/>
          <p:cNvSpPr>
            <a:spLocks noGrp="1" noChangeArrowheads="1"/>
          </p:cNvSpPr>
          <p:nvPr>
            <p:ph idx="1"/>
          </p:nvPr>
        </p:nvSpPr>
        <p:spPr>
          <a:xfrm>
            <a:off x="468313" y="1412875"/>
            <a:ext cx="8424862" cy="4752975"/>
          </a:xfrm>
        </p:spPr>
        <p:txBody>
          <a:bodyPr/>
          <a:lstStyle/>
          <a:p>
            <a:pPr eaLnBrk="1" hangingPunct="1"/>
            <a:r>
              <a:rPr lang="en-US" altLang="tr-TR" sz="2600" smtClean="0"/>
              <a:t>A “transducer” is a device that converts energy from one form to another.  </a:t>
            </a:r>
          </a:p>
          <a:p>
            <a:pPr eaLnBrk="1" hangingPunct="1"/>
            <a:r>
              <a:rPr lang="en-US" altLang="tr-TR" sz="2600" smtClean="0"/>
              <a:t>In signal processing applications, the purpose of energy conversion is to transfer information, not to transform energy.  </a:t>
            </a:r>
          </a:p>
          <a:p>
            <a:pPr eaLnBrk="1" hangingPunct="1"/>
            <a:r>
              <a:rPr lang="en-US" altLang="tr-TR" sz="2600" smtClean="0"/>
              <a:t>In physiological measurement systems, transducers may be </a:t>
            </a:r>
          </a:p>
          <a:p>
            <a:pPr lvl="1" eaLnBrk="1" hangingPunct="1"/>
            <a:r>
              <a:rPr lang="en-US" altLang="tr-TR" sz="2400" smtClean="0"/>
              <a:t>input transducers (or sensors) </a:t>
            </a:r>
          </a:p>
          <a:p>
            <a:pPr lvl="2" eaLnBrk="1" hangingPunct="1"/>
            <a:r>
              <a:rPr lang="en-US" altLang="tr-TR" sz="1800" smtClean="0"/>
              <a:t>they convert a non-electrical energy into an electrical signal.</a:t>
            </a:r>
          </a:p>
          <a:p>
            <a:pPr lvl="2" eaLnBrk="1" hangingPunct="1"/>
            <a:r>
              <a:rPr lang="en-US" altLang="tr-TR" sz="1800" smtClean="0"/>
              <a:t>for example, a microphone.</a:t>
            </a:r>
          </a:p>
          <a:p>
            <a:pPr lvl="1" eaLnBrk="1" hangingPunct="1"/>
            <a:r>
              <a:rPr lang="en-US" altLang="tr-TR" sz="2400" smtClean="0"/>
              <a:t>output transducers (or actuators) </a:t>
            </a:r>
          </a:p>
          <a:p>
            <a:pPr lvl="2" eaLnBrk="1" hangingPunct="1"/>
            <a:r>
              <a:rPr lang="en-US" altLang="tr-TR" sz="1800" smtClean="0"/>
              <a:t>they convert an electrical signal into a non-electrical energy.</a:t>
            </a:r>
          </a:p>
          <a:p>
            <a:pPr lvl="2" eaLnBrk="1" hangingPunct="1"/>
            <a:r>
              <a:rPr lang="en-US" altLang="tr-TR" sz="1800" smtClean="0"/>
              <a:t>For example, a speaker.</a:t>
            </a:r>
          </a:p>
          <a:p>
            <a:pPr lvl="2" eaLnBrk="1" hangingPunct="1"/>
            <a:endParaRPr lang="en-US" altLang="tr-TR" sz="1600" smtClean="0"/>
          </a:p>
        </p:txBody>
      </p:sp>
      <p:sp>
        <p:nvSpPr>
          <p:cNvPr id="32772"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D4AC9B9-5554-4DD1-BB4C-8F8C1A2A9E6D}" type="slidenum">
              <a:rPr kumimoji="0" lang="en-US" altLang="tr-TR" sz="1200" smtClean="0"/>
              <a:pPr>
                <a:spcBef>
                  <a:spcPct val="50000"/>
                </a:spcBef>
                <a:buFontTx/>
                <a:buNone/>
              </a:pPr>
              <a:t>26</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0963">
                                            <p:txEl>
                                              <p:pRg st="0" end="0"/>
                                            </p:txEl>
                                          </p:spTgt>
                                        </p:tgtEl>
                                        <p:attrNameLst>
                                          <p:attrName>style.visibility</p:attrName>
                                        </p:attrNameLst>
                                      </p:cBhvr>
                                      <p:to>
                                        <p:strVal val="visible"/>
                                      </p:to>
                                    </p:set>
                                    <p:animEffect transition="in" filter="dissolve">
                                      <p:cBhvr>
                                        <p:cTn id="7" dur="500"/>
                                        <p:tgtEl>
                                          <p:spTgt spid="4096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0963">
                                            <p:txEl>
                                              <p:pRg st="1" end="1"/>
                                            </p:txEl>
                                          </p:spTgt>
                                        </p:tgtEl>
                                        <p:attrNameLst>
                                          <p:attrName>style.visibility</p:attrName>
                                        </p:attrNameLst>
                                      </p:cBhvr>
                                      <p:to>
                                        <p:strVal val="visible"/>
                                      </p:to>
                                    </p:set>
                                    <p:animEffect transition="in" filter="dissolve">
                                      <p:cBhvr>
                                        <p:cTn id="12" dur="500"/>
                                        <p:tgtEl>
                                          <p:spTgt spid="4096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0963">
                                            <p:txEl>
                                              <p:pRg st="2" end="2"/>
                                            </p:txEl>
                                          </p:spTgt>
                                        </p:tgtEl>
                                        <p:attrNameLst>
                                          <p:attrName>style.visibility</p:attrName>
                                        </p:attrNameLst>
                                      </p:cBhvr>
                                      <p:to>
                                        <p:strVal val="visible"/>
                                      </p:to>
                                    </p:set>
                                    <p:animEffect transition="in" filter="dissolve">
                                      <p:cBhvr>
                                        <p:cTn id="17" dur="500"/>
                                        <p:tgtEl>
                                          <p:spTgt spid="4096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0963">
                                            <p:txEl>
                                              <p:pRg st="3" end="3"/>
                                            </p:txEl>
                                          </p:spTgt>
                                        </p:tgtEl>
                                        <p:attrNameLst>
                                          <p:attrName>style.visibility</p:attrName>
                                        </p:attrNameLst>
                                      </p:cBhvr>
                                      <p:to>
                                        <p:strVal val="visible"/>
                                      </p:to>
                                    </p:set>
                                    <p:animEffect transition="in" filter="dissolve">
                                      <p:cBhvr>
                                        <p:cTn id="22" dur="500"/>
                                        <p:tgtEl>
                                          <p:spTgt spid="4096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0963">
                                            <p:txEl>
                                              <p:pRg st="4" end="4"/>
                                            </p:txEl>
                                          </p:spTgt>
                                        </p:tgtEl>
                                        <p:attrNameLst>
                                          <p:attrName>style.visibility</p:attrName>
                                        </p:attrNameLst>
                                      </p:cBhvr>
                                      <p:to>
                                        <p:strVal val="visible"/>
                                      </p:to>
                                    </p:set>
                                    <p:animEffect transition="in" filter="dissolve">
                                      <p:cBhvr>
                                        <p:cTn id="27" dur="500"/>
                                        <p:tgtEl>
                                          <p:spTgt spid="4096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0963">
                                            <p:txEl>
                                              <p:pRg st="5" end="5"/>
                                            </p:txEl>
                                          </p:spTgt>
                                        </p:tgtEl>
                                        <p:attrNameLst>
                                          <p:attrName>style.visibility</p:attrName>
                                        </p:attrNameLst>
                                      </p:cBhvr>
                                      <p:to>
                                        <p:strVal val="visible"/>
                                      </p:to>
                                    </p:set>
                                    <p:animEffect transition="in" filter="dissolve">
                                      <p:cBhvr>
                                        <p:cTn id="32" dur="500"/>
                                        <p:tgtEl>
                                          <p:spTgt spid="40963">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0963">
                                            <p:txEl>
                                              <p:pRg st="6" end="6"/>
                                            </p:txEl>
                                          </p:spTgt>
                                        </p:tgtEl>
                                        <p:attrNameLst>
                                          <p:attrName>style.visibility</p:attrName>
                                        </p:attrNameLst>
                                      </p:cBhvr>
                                      <p:to>
                                        <p:strVal val="visible"/>
                                      </p:to>
                                    </p:set>
                                    <p:animEffect transition="in" filter="dissolve">
                                      <p:cBhvr>
                                        <p:cTn id="37" dur="500"/>
                                        <p:tgtEl>
                                          <p:spTgt spid="40963">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0963">
                                            <p:txEl>
                                              <p:pRg st="7" end="7"/>
                                            </p:txEl>
                                          </p:spTgt>
                                        </p:tgtEl>
                                        <p:attrNameLst>
                                          <p:attrName>style.visibility</p:attrName>
                                        </p:attrNameLst>
                                      </p:cBhvr>
                                      <p:to>
                                        <p:strVal val="visible"/>
                                      </p:to>
                                    </p:set>
                                    <p:animEffect transition="in" filter="dissolve">
                                      <p:cBhvr>
                                        <p:cTn id="42" dur="500"/>
                                        <p:tgtEl>
                                          <p:spTgt spid="40963">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40963">
                                            <p:txEl>
                                              <p:pRg st="8" end="8"/>
                                            </p:txEl>
                                          </p:spTgt>
                                        </p:tgtEl>
                                        <p:attrNameLst>
                                          <p:attrName>style.visibility</p:attrName>
                                        </p:attrNameLst>
                                      </p:cBhvr>
                                      <p:to>
                                        <p:strVal val="visible"/>
                                      </p:to>
                                    </p:set>
                                    <p:animEffect transition="in" filter="dissolve">
                                      <p:cBhvr>
                                        <p:cTn id="47" dur="500"/>
                                        <p:tgtEl>
                                          <p:spTgt spid="4096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9B5060C-254D-40E7-8AE1-B58824C5A4EE}" type="slidenum">
              <a:rPr kumimoji="0" lang="en-US" altLang="tr-TR" sz="1200" smtClean="0"/>
              <a:pPr>
                <a:spcBef>
                  <a:spcPct val="50000"/>
                </a:spcBef>
                <a:buFontTx/>
                <a:buNone/>
              </a:pPr>
              <a:t>27</a:t>
            </a:fld>
            <a:endParaRPr kumimoji="0" lang="en-US" altLang="tr-TR" sz="1200" smtClean="0"/>
          </a:p>
        </p:txBody>
      </p:sp>
      <p:sp>
        <p:nvSpPr>
          <p:cNvPr id="33795" name="Rectangle 2"/>
          <p:cNvSpPr>
            <a:spLocks noGrp="1" noChangeArrowheads="1"/>
          </p:cNvSpPr>
          <p:nvPr>
            <p:ph type="title"/>
          </p:nvPr>
        </p:nvSpPr>
        <p:spPr/>
        <p:txBody>
          <a:bodyPr/>
          <a:lstStyle/>
          <a:p>
            <a:pPr eaLnBrk="1" hangingPunct="1"/>
            <a:r>
              <a:rPr lang="tr-TR" altLang="tr-TR" smtClean="0"/>
              <a:t>A</a:t>
            </a:r>
            <a:r>
              <a:rPr lang="en-US" altLang="tr-TR" smtClean="0"/>
              <a:t>nalogue signal</a:t>
            </a:r>
          </a:p>
        </p:txBody>
      </p:sp>
      <p:sp>
        <p:nvSpPr>
          <p:cNvPr id="257027" name="Rectangle 3"/>
          <p:cNvSpPr>
            <a:spLocks noGrp="1" noChangeArrowheads="1"/>
          </p:cNvSpPr>
          <p:nvPr>
            <p:ph type="body" idx="1"/>
          </p:nvPr>
        </p:nvSpPr>
        <p:spPr/>
        <p:txBody>
          <a:bodyPr/>
          <a:lstStyle/>
          <a:p>
            <a:pPr eaLnBrk="1" hangingPunct="1">
              <a:lnSpc>
                <a:spcPct val="90000"/>
              </a:lnSpc>
            </a:pPr>
            <a:r>
              <a:rPr lang="tr-TR" altLang="tr-TR" smtClean="0"/>
              <a:t>The </a:t>
            </a:r>
            <a:r>
              <a:rPr lang="tr-TR" altLang="tr-TR" smtClean="0">
                <a:solidFill>
                  <a:schemeClr val="accent1"/>
                </a:solidFill>
              </a:rPr>
              <a:t>analogue</a:t>
            </a:r>
            <a:r>
              <a:rPr lang="tr-TR" altLang="tr-TR" smtClean="0"/>
              <a:t> signal </a:t>
            </a:r>
            <a:endParaRPr lang="en-US" altLang="tr-TR" smtClean="0"/>
          </a:p>
          <a:p>
            <a:pPr lvl="1" eaLnBrk="1" hangingPunct="1">
              <a:lnSpc>
                <a:spcPct val="90000"/>
              </a:lnSpc>
            </a:pPr>
            <a:r>
              <a:rPr lang="tr-TR" altLang="tr-TR" smtClean="0"/>
              <a:t>a continuous variable defined with infinite precision </a:t>
            </a:r>
            <a:endParaRPr lang="en-US" altLang="tr-TR" smtClean="0"/>
          </a:p>
          <a:p>
            <a:pPr eaLnBrk="1" hangingPunct="1">
              <a:lnSpc>
                <a:spcPct val="90000"/>
              </a:lnSpc>
              <a:buFontTx/>
              <a:buNone/>
            </a:pPr>
            <a:r>
              <a:rPr lang="en-US" altLang="tr-TR" smtClean="0"/>
              <a:t>	</a:t>
            </a:r>
            <a:r>
              <a:rPr lang="tr-TR" altLang="tr-TR" smtClean="0"/>
              <a:t>is converted to a discrete sequence of measured values which are represented digitally</a:t>
            </a:r>
          </a:p>
          <a:p>
            <a:pPr eaLnBrk="1" hangingPunct="1">
              <a:lnSpc>
                <a:spcPct val="90000"/>
              </a:lnSpc>
            </a:pPr>
            <a:r>
              <a:rPr lang="tr-TR" altLang="tr-TR" smtClean="0"/>
              <a:t>Information is lost in converting from analogue to digital, due to:</a:t>
            </a:r>
          </a:p>
          <a:p>
            <a:pPr lvl="1" eaLnBrk="1" hangingPunct="1">
              <a:lnSpc>
                <a:spcPct val="90000"/>
              </a:lnSpc>
            </a:pPr>
            <a:r>
              <a:rPr lang="tr-TR" altLang="tr-TR" smtClean="0"/>
              <a:t>inaccuracies in the measurement </a:t>
            </a:r>
          </a:p>
          <a:p>
            <a:pPr lvl="1" eaLnBrk="1" hangingPunct="1">
              <a:lnSpc>
                <a:spcPct val="90000"/>
              </a:lnSpc>
            </a:pPr>
            <a:r>
              <a:rPr lang="tr-TR" altLang="tr-TR" smtClean="0"/>
              <a:t>uncertainty in timing </a:t>
            </a:r>
          </a:p>
          <a:p>
            <a:pPr lvl="1" eaLnBrk="1" hangingPunct="1">
              <a:lnSpc>
                <a:spcPct val="90000"/>
              </a:lnSpc>
            </a:pPr>
            <a:r>
              <a:rPr lang="tr-TR" altLang="tr-TR" smtClean="0"/>
              <a:t>limits on the duration of the measurement </a:t>
            </a:r>
          </a:p>
          <a:p>
            <a:pPr eaLnBrk="1" hangingPunct="1">
              <a:lnSpc>
                <a:spcPct val="90000"/>
              </a:lnSpc>
            </a:pPr>
            <a:r>
              <a:rPr lang="tr-TR" altLang="tr-TR" smtClean="0"/>
              <a:t>These effects are called quantisation errors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7027">
                                            <p:txEl>
                                              <p:pRg st="0" end="0"/>
                                            </p:txEl>
                                          </p:spTgt>
                                        </p:tgtEl>
                                        <p:attrNameLst>
                                          <p:attrName>style.visibility</p:attrName>
                                        </p:attrNameLst>
                                      </p:cBhvr>
                                      <p:to>
                                        <p:strVal val="visible"/>
                                      </p:to>
                                    </p:set>
                                    <p:animEffect transition="in" filter="dissolve">
                                      <p:cBhvr>
                                        <p:cTn id="7" dur="500"/>
                                        <p:tgtEl>
                                          <p:spTgt spid="25702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7027">
                                            <p:txEl>
                                              <p:pRg st="1" end="1"/>
                                            </p:txEl>
                                          </p:spTgt>
                                        </p:tgtEl>
                                        <p:attrNameLst>
                                          <p:attrName>style.visibility</p:attrName>
                                        </p:attrNameLst>
                                      </p:cBhvr>
                                      <p:to>
                                        <p:strVal val="visible"/>
                                      </p:to>
                                    </p:set>
                                    <p:animEffect transition="in" filter="dissolve">
                                      <p:cBhvr>
                                        <p:cTn id="12" dur="500"/>
                                        <p:tgtEl>
                                          <p:spTgt spid="25702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7027">
                                            <p:txEl>
                                              <p:pRg st="2" end="2"/>
                                            </p:txEl>
                                          </p:spTgt>
                                        </p:tgtEl>
                                        <p:attrNameLst>
                                          <p:attrName>style.visibility</p:attrName>
                                        </p:attrNameLst>
                                      </p:cBhvr>
                                      <p:to>
                                        <p:strVal val="visible"/>
                                      </p:to>
                                    </p:set>
                                    <p:animEffect transition="in" filter="dissolve">
                                      <p:cBhvr>
                                        <p:cTn id="17" dur="500"/>
                                        <p:tgtEl>
                                          <p:spTgt spid="25702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7027">
                                            <p:txEl>
                                              <p:pRg st="3" end="3"/>
                                            </p:txEl>
                                          </p:spTgt>
                                        </p:tgtEl>
                                        <p:attrNameLst>
                                          <p:attrName>style.visibility</p:attrName>
                                        </p:attrNameLst>
                                      </p:cBhvr>
                                      <p:to>
                                        <p:strVal val="visible"/>
                                      </p:to>
                                    </p:set>
                                    <p:animEffect transition="in" filter="dissolve">
                                      <p:cBhvr>
                                        <p:cTn id="22" dur="500"/>
                                        <p:tgtEl>
                                          <p:spTgt spid="257027">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57027">
                                            <p:txEl>
                                              <p:pRg st="4" end="4"/>
                                            </p:txEl>
                                          </p:spTgt>
                                        </p:tgtEl>
                                        <p:attrNameLst>
                                          <p:attrName>style.visibility</p:attrName>
                                        </p:attrNameLst>
                                      </p:cBhvr>
                                      <p:to>
                                        <p:strVal val="visible"/>
                                      </p:to>
                                    </p:set>
                                    <p:animEffect transition="in" filter="dissolve">
                                      <p:cBhvr>
                                        <p:cTn id="27" dur="500"/>
                                        <p:tgtEl>
                                          <p:spTgt spid="257027">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57027">
                                            <p:txEl>
                                              <p:pRg st="5" end="5"/>
                                            </p:txEl>
                                          </p:spTgt>
                                        </p:tgtEl>
                                        <p:attrNameLst>
                                          <p:attrName>style.visibility</p:attrName>
                                        </p:attrNameLst>
                                      </p:cBhvr>
                                      <p:to>
                                        <p:strVal val="visible"/>
                                      </p:to>
                                    </p:set>
                                    <p:animEffect transition="in" filter="dissolve">
                                      <p:cBhvr>
                                        <p:cTn id="32" dur="500"/>
                                        <p:tgtEl>
                                          <p:spTgt spid="257027">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57027">
                                            <p:txEl>
                                              <p:pRg st="6" end="6"/>
                                            </p:txEl>
                                          </p:spTgt>
                                        </p:tgtEl>
                                        <p:attrNameLst>
                                          <p:attrName>style.visibility</p:attrName>
                                        </p:attrNameLst>
                                      </p:cBhvr>
                                      <p:to>
                                        <p:strVal val="visible"/>
                                      </p:to>
                                    </p:set>
                                    <p:animEffect transition="in" filter="dissolve">
                                      <p:cBhvr>
                                        <p:cTn id="37" dur="500"/>
                                        <p:tgtEl>
                                          <p:spTgt spid="257027">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57027">
                                            <p:txEl>
                                              <p:pRg st="7" end="7"/>
                                            </p:txEl>
                                          </p:spTgt>
                                        </p:tgtEl>
                                        <p:attrNameLst>
                                          <p:attrName>style.visibility</p:attrName>
                                        </p:attrNameLst>
                                      </p:cBhvr>
                                      <p:to>
                                        <p:strVal val="visible"/>
                                      </p:to>
                                    </p:set>
                                    <p:animEffect transition="in" filter="dissolve">
                                      <p:cBhvr>
                                        <p:cTn id="42" dur="500"/>
                                        <p:tgtEl>
                                          <p:spTgt spid="25702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7"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A206C09-32DD-49F0-9BC9-D8827A0E8E33}" type="slidenum">
              <a:rPr kumimoji="0" lang="en-US" altLang="tr-TR" sz="1200" smtClean="0"/>
              <a:pPr>
                <a:spcBef>
                  <a:spcPct val="50000"/>
                </a:spcBef>
                <a:buFontTx/>
                <a:buNone/>
              </a:pPr>
              <a:t>28</a:t>
            </a:fld>
            <a:endParaRPr kumimoji="0" lang="en-US" altLang="tr-TR" sz="1200" smtClean="0"/>
          </a:p>
        </p:txBody>
      </p:sp>
      <p:sp>
        <p:nvSpPr>
          <p:cNvPr id="34819" name="Rectangle 2"/>
          <p:cNvSpPr>
            <a:spLocks noGrp="1" noChangeArrowheads="1"/>
          </p:cNvSpPr>
          <p:nvPr>
            <p:ph type="title"/>
          </p:nvPr>
        </p:nvSpPr>
        <p:spPr/>
        <p:txBody>
          <a:bodyPr/>
          <a:lstStyle/>
          <a:p>
            <a:pPr eaLnBrk="1" hangingPunct="1"/>
            <a:r>
              <a:rPr lang="tr-TR" altLang="tr-TR" smtClean="0"/>
              <a:t>Digital </a:t>
            </a:r>
            <a:r>
              <a:rPr lang="en-US" altLang="tr-TR" smtClean="0"/>
              <a:t>signal</a:t>
            </a:r>
          </a:p>
        </p:txBody>
      </p:sp>
      <p:sp>
        <p:nvSpPr>
          <p:cNvPr id="258051" name="Rectangle 3"/>
          <p:cNvSpPr>
            <a:spLocks noGrp="1" noChangeArrowheads="1"/>
          </p:cNvSpPr>
          <p:nvPr>
            <p:ph type="body" sz="half" idx="1"/>
          </p:nvPr>
        </p:nvSpPr>
        <p:spPr>
          <a:xfrm>
            <a:off x="395288" y="1125538"/>
            <a:ext cx="8280400" cy="4978400"/>
          </a:xfrm>
        </p:spPr>
        <p:txBody>
          <a:bodyPr/>
          <a:lstStyle/>
          <a:p>
            <a:pPr eaLnBrk="1" hangingPunct="1"/>
            <a:r>
              <a:rPr lang="tr-TR" altLang="tr-TR" sz="2800" smtClean="0"/>
              <a:t>The continuous analogue signal has to be held before it can be sampled</a:t>
            </a:r>
          </a:p>
          <a:p>
            <a:pPr eaLnBrk="1" hangingPunct="1"/>
            <a:endParaRPr lang="tr-TR" altLang="tr-TR" sz="2800" smtClean="0"/>
          </a:p>
          <a:p>
            <a:pPr eaLnBrk="1" hangingPunct="1"/>
            <a:endParaRPr lang="tr-TR" altLang="tr-TR" sz="2800" smtClean="0"/>
          </a:p>
          <a:p>
            <a:pPr eaLnBrk="1" hangingPunct="1"/>
            <a:endParaRPr lang="tr-TR" altLang="tr-TR" sz="2800" smtClean="0"/>
          </a:p>
          <a:p>
            <a:pPr eaLnBrk="1" hangingPunct="1"/>
            <a:r>
              <a:rPr lang="tr-TR" altLang="tr-TR" sz="2800" smtClean="0"/>
              <a:t>Otherwise, the signal would be changing during the measurement</a:t>
            </a:r>
          </a:p>
          <a:p>
            <a:pPr eaLnBrk="1" hangingPunct="1"/>
            <a:r>
              <a:rPr lang="tr-TR" altLang="zh-CN" sz="2800" smtClean="0"/>
              <a:t>Only after it has been held can the signal be measured, and the measurement converted to a digital value </a:t>
            </a:r>
            <a:endParaRPr lang="tr-TR" altLang="tr-TR" sz="2800" smtClean="0"/>
          </a:p>
        </p:txBody>
      </p:sp>
      <p:pic>
        <p:nvPicPr>
          <p:cNvPr id="258052" name="Picture 4"/>
          <p:cNvPicPr>
            <a:picLocks noGrp="1" noChangeAspect="1" noChangeArrowheads="1"/>
          </p:cNvPicPr>
          <p:nvPr>
            <p:ph sz="quarter" idx="2"/>
          </p:nvPr>
        </p:nvPicPr>
        <p:blipFill>
          <a:blip r:embed="rId2">
            <a:extLst>
              <a:ext uri="{28A0092B-C50C-407E-A947-70E740481C1C}">
                <a14:useLocalDpi xmlns:a14="http://schemas.microsoft.com/office/drawing/2010/main" val="0"/>
              </a:ext>
            </a:extLst>
          </a:blip>
          <a:srcRect/>
          <a:stretch>
            <a:fillRect/>
          </a:stretch>
        </p:blipFill>
        <p:spPr>
          <a:xfrm>
            <a:off x="1403350" y="1989138"/>
            <a:ext cx="6553200" cy="1636712"/>
          </a:xfrm>
          <a:noFill/>
        </p:spPr>
      </p:pic>
      <p:pic>
        <p:nvPicPr>
          <p:cNvPr id="258053" name="Picture 5"/>
          <p:cNvPicPr>
            <a:picLocks noGrp="1" noChangeAspect="1" noChangeArrowheads="1"/>
          </p:cNvPicPr>
          <p:nvPr>
            <p:ph sz="quarter" idx="3"/>
          </p:nvPr>
        </p:nvPicPr>
        <p:blipFill>
          <a:blip r:embed="rId3">
            <a:extLst>
              <a:ext uri="{28A0092B-C50C-407E-A947-70E740481C1C}">
                <a14:useLocalDpi xmlns:a14="http://schemas.microsoft.com/office/drawing/2010/main" val="0"/>
              </a:ext>
            </a:extLst>
          </a:blip>
          <a:srcRect/>
          <a:stretch>
            <a:fillRect/>
          </a:stretch>
        </p:blipFill>
        <p:spPr>
          <a:xfrm>
            <a:off x="1476375" y="5589588"/>
            <a:ext cx="5832475" cy="647700"/>
          </a:xfrm>
          <a:noFill/>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8051">
                                            <p:txEl>
                                              <p:pRg st="0" end="0"/>
                                            </p:txEl>
                                          </p:spTgt>
                                        </p:tgtEl>
                                        <p:attrNameLst>
                                          <p:attrName>style.visibility</p:attrName>
                                        </p:attrNameLst>
                                      </p:cBhvr>
                                      <p:to>
                                        <p:strVal val="visible"/>
                                      </p:to>
                                    </p:set>
                                    <p:animEffect transition="in" filter="dissolve">
                                      <p:cBhvr>
                                        <p:cTn id="7" dur="500"/>
                                        <p:tgtEl>
                                          <p:spTgt spid="2580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58052"/>
                                        </p:tgtEl>
                                        <p:attrNameLst>
                                          <p:attrName>style.visibility</p:attrName>
                                        </p:attrNameLst>
                                      </p:cBhvr>
                                      <p:to>
                                        <p:strVal val="visible"/>
                                      </p:to>
                                    </p:set>
                                    <p:animEffect transition="in" filter="dissolve">
                                      <p:cBhvr>
                                        <p:cTn id="12" dur="500"/>
                                        <p:tgtEl>
                                          <p:spTgt spid="2580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8051">
                                            <p:txEl>
                                              <p:pRg st="4" end="4"/>
                                            </p:txEl>
                                          </p:spTgt>
                                        </p:tgtEl>
                                        <p:attrNameLst>
                                          <p:attrName>style.visibility</p:attrName>
                                        </p:attrNameLst>
                                      </p:cBhvr>
                                      <p:to>
                                        <p:strVal val="visible"/>
                                      </p:to>
                                    </p:set>
                                    <p:animEffect transition="in" filter="dissolve">
                                      <p:cBhvr>
                                        <p:cTn id="17" dur="500"/>
                                        <p:tgtEl>
                                          <p:spTgt spid="258051">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8051">
                                            <p:txEl>
                                              <p:pRg st="5" end="5"/>
                                            </p:txEl>
                                          </p:spTgt>
                                        </p:tgtEl>
                                        <p:attrNameLst>
                                          <p:attrName>style.visibility</p:attrName>
                                        </p:attrNameLst>
                                      </p:cBhvr>
                                      <p:to>
                                        <p:strVal val="visible"/>
                                      </p:to>
                                    </p:set>
                                    <p:animEffect transition="in" filter="dissolve">
                                      <p:cBhvr>
                                        <p:cTn id="22" dur="500"/>
                                        <p:tgtEl>
                                          <p:spTgt spid="258051">
                                            <p:txEl>
                                              <p:pRg st="5" end="5"/>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58053"/>
                                        </p:tgtEl>
                                        <p:attrNameLst>
                                          <p:attrName>style.visibility</p:attrName>
                                        </p:attrNameLst>
                                      </p:cBhvr>
                                      <p:to>
                                        <p:strVal val="visible"/>
                                      </p:to>
                                    </p:set>
                                    <p:animEffect transition="in" filter="dissolve">
                                      <p:cBhvr>
                                        <p:cTn id="27" dur="500"/>
                                        <p:tgtEl>
                                          <p:spTgt spid="2580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051"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0" y="0"/>
            <a:ext cx="9144000" cy="715963"/>
          </a:xfrm>
        </p:spPr>
        <p:txBody>
          <a:bodyPr/>
          <a:lstStyle/>
          <a:p>
            <a:pPr eaLnBrk="1" hangingPunct="1"/>
            <a:r>
              <a:rPr lang="en-US" altLang="tr-TR" sz="2800" smtClean="0"/>
              <a:t>Signal Encoding: Analog-to Digital Conversion</a:t>
            </a:r>
          </a:p>
        </p:txBody>
      </p:sp>
      <p:pic>
        <p:nvPicPr>
          <p:cNvPr id="35843" name="Picture 4" descr="Fig1_1_newfg"/>
          <p:cNvPicPr>
            <a:picLocks noGrp="1"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a:xfrm>
            <a:off x="1187450" y="2212975"/>
            <a:ext cx="6192838" cy="4645025"/>
          </a:xfrm>
          <a:noFill/>
        </p:spPr>
      </p:pic>
      <p:sp>
        <p:nvSpPr>
          <p:cNvPr id="35844" name="Text Box 9"/>
          <p:cNvSpPr txBox="1">
            <a:spLocks noChangeArrowheads="1"/>
          </p:cNvSpPr>
          <p:nvPr/>
        </p:nvSpPr>
        <p:spPr bwMode="auto">
          <a:xfrm>
            <a:off x="685800" y="1143000"/>
            <a:ext cx="81534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eaLnBrk="1" hangingPunct="1">
              <a:spcBef>
                <a:spcPct val="50000"/>
              </a:spcBef>
              <a:buFontTx/>
              <a:buNone/>
            </a:pPr>
            <a:r>
              <a:rPr kumimoji="0" lang="en-US" altLang="tr-TR" sz="2400">
                <a:solidFill>
                  <a:srgbClr val="000000"/>
                </a:solidFill>
                <a:latin typeface="Arial" panose="020B0604020202020204" pitchFamily="34" charset="0"/>
              </a:rPr>
              <a:t>Continuous (analog) signal</a:t>
            </a:r>
            <a:r>
              <a:rPr kumimoji="0" lang="en-US" altLang="tr-TR" sz="1800" i="1">
                <a:solidFill>
                  <a:srgbClr val="000000"/>
                </a:solidFill>
                <a:latin typeface="Arial" panose="020B0604020202020204" pitchFamily="34" charset="0"/>
              </a:rPr>
              <a:t>   </a:t>
            </a:r>
            <a:r>
              <a:rPr kumimoji="0" lang="en-US" altLang="tr-TR" i="1">
                <a:solidFill>
                  <a:srgbClr val="000000"/>
                </a:solidFill>
                <a:latin typeface="Arial" panose="020B0604020202020204" pitchFamily="34" charset="0"/>
              </a:rPr>
              <a:t> </a:t>
            </a:r>
            <a:r>
              <a:rPr kumimoji="0" lang="en-US" altLang="tr-TR" i="1">
                <a:solidFill>
                  <a:srgbClr val="000000"/>
                </a:solidFill>
                <a:latin typeface="Arial" panose="020B0604020202020204" pitchFamily="34" charset="0"/>
                <a:cs typeface="Arial" panose="020B0604020202020204" pitchFamily="34" charset="0"/>
              </a:rPr>
              <a:t>↔   </a:t>
            </a:r>
            <a:r>
              <a:rPr kumimoji="0" lang="en-US" altLang="tr-TR" sz="2400">
                <a:solidFill>
                  <a:srgbClr val="000000"/>
                </a:solidFill>
                <a:latin typeface="Arial" panose="020B0604020202020204" pitchFamily="34" charset="0"/>
                <a:cs typeface="Arial" panose="020B0604020202020204" pitchFamily="34" charset="0"/>
              </a:rPr>
              <a:t>Discrete signal              </a:t>
            </a:r>
            <a:r>
              <a:rPr kumimoji="0" lang="en-US" altLang="tr-TR" sz="1800" i="1">
                <a:solidFill>
                  <a:srgbClr val="000000"/>
                </a:solidFill>
                <a:latin typeface="Arial" panose="020B0604020202020204" pitchFamily="34" charset="0"/>
              </a:rPr>
              <a:t>x</a:t>
            </a:r>
            <a:r>
              <a:rPr kumimoji="0" lang="en-US" altLang="tr-TR" sz="1800">
                <a:solidFill>
                  <a:srgbClr val="000000"/>
                </a:solidFill>
                <a:latin typeface="Arial" panose="020B0604020202020204" pitchFamily="34" charset="0"/>
              </a:rPr>
              <a:t>(t)</a:t>
            </a:r>
            <a:r>
              <a:rPr kumimoji="0" lang="en-US" altLang="tr-TR" sz="1800" i="1">
                <a:solidFill>
                  <a:srgbClr val="000000"/>
                </a:solidFill>
                <a:latin typeface="Arial" panose="020B0604020202020204" pitchFamily="34" charset="0"/>
              </a:rPr>
              <a:t>  =  f</a:t>
            </a:r>
            <a:r>
              <a:rPr kumimoji="0" lang="en-US" altLang="tr-TR" sz="1800">
                <a:solidFill>
                  <a:srgbClr val="000000"/>
                </a:solidFill>
                <a:latin typeface="Arial" panose="020B0604020202020204" pitchFamily="34" charset="0"/>
              </a:rPr>
              <a:t>(t)</a:t>
            </a:r>
            <a:r>
              <a:rPr kumimoji="0" lang="en-US" altLang="tr-TR" sz="1800" i="1">
                <a:solidFill>
                  <a:srgbClr val="000000"/>
                </a:solidFill>
                <a:latin typeface="Arial" panose="020B0604020202020204" pitchFamily="34" charset="0"/>
              </a:rPr>
              <a:t> </a:t>
            </a:r>
            <a:r>
              <a:rPr kumimoji="0" lang="en-US" altLang="tr-TR" sz="2800" i="1">
                <a:solidFill>
                  <a:srgbClr val="000000"/>
                </a:solidFill>
                <a:latin typeface="Arial" panose="020B0604020202020204" pitchFamily="34" charset="0"/>
                <a:cs typeface="Arial" panose="020B0604020202020204" pitchFamily="34" charset="0"/>
              </a:rPr>
              <a:t>↔</a:t>
            </a:r>
            <a:r>
              <a:rPr kumimoji="0" lang="en-US" altLang="tr-TR" sz="1800" i="1">
                <a:solidFill>
                  <a:srgbClr val="000000"/>
                </a:solidFill>
                <a:latin typeface="Arial" panose="020B0604020202020204" pitchFamily="34" charset="0"/>
              </a:rPr>
              <a:t>  </a:t>
            </a:r>
            <a:r>
              <a:rPr kumimoji="0" lang="en-US" altLang="tr-TR" sz="1800">
                <a:solidFill>
                  <a:srgbClr val="000000"/>
                </a:solidFill>
                <a:latin typeface="Arial" panose="020B0604020202020204" pitchFamily="34" charset="0"/>
              </a:rPr>
              <a:t>Analog to digital conversion </a:t>
            </a:r>
            <a:r>
              <a:rPr kumimoji="0" lang="en-US" altLang="tr-TR" sz="2800" i="1">
                <a:solidFill>
                  <a:srgbClr val="000000"/>
                </a:solidFill>
                <a:latin typeface="Arial" panose="020B0604020202020204" pitchFamily="34" charset="0"/>
                <a:cs typeface="Arial" panose="020B0604020202020204" pitchFamily="34" charset="0"/>
              </a:rPr>
              <a:t>↔</a:t>
            </a:r>
            <a:r>
              <a:rPr kumimoji="0" lang="en-US" altLang="tr-TR" sz="1800" i="1">
                <a:solidFill>
                  <a:srgbClr val="000000"/>
                </a:solidFill>
                <a:latin typeface="Arial" panose="020B0604020202020204" pitchFamily="34" charset="0"/>
              </a:rPr>
              <a:t>  x</a:t>
            </a:r>
            <a:r>
              <a:rPr kumimoji="0" lang="tr-TR" altLang="tr-TR" sz="1800">
                <a:solidFill>
                  <a:srgbClr val="000000"/>
                </a:solidFill>
                <a:latin typeface="Arial" panose="020B0604020202020204" pitchFamily="34" charset="0"/>
              </a:rPr>
              <a:t>[</a:t>
            </a:r>
            <a:r>
              <a:rPr kumimoji="0" lang="en-US" altLang="tr-TR" sz="1800">
                <a:solidFill>
                  <a:srgbClr val="000000"/>
                </a:solidFill>
                <a:latin typeface="Arial" panose="020B0604020202020204" pitchFamily="34" charset="0"/>
              </a:rPr>
              <a:t>n</a:t>
            </a:r>
            <a:r>
              <a:rPr kumimoji="0" lang="tr-TR" altLang="tr-TR" sz="1800">
                <a:solidFill>
                  <a:srgbClr val="000000"/>
                </a:solidFill>
                <a:latin typeface="Arial" panose="020B0604020202020204" pitchFamily="34" charset="0"/>
              </a:rPr>
              <a:t>]</a:t>
            </a:r>
            <a:r>
              <a:rPr kumimoji="0" lang="en-US" altLang="tr-TR" sz="1800" i="1">
                <a:solidFill>
                  <a:srgbClr val="000000"/>
                </a:solidFill>
                <a:latin typeface="Arial" panose="020B0604020202020204" pitchFamily="34" charset="0"/>
              </a:rPr>
              <a:t>  = x</a:t>
            </a:r>
            <a:r>
              <a:rPr kumimoji="0" lang="tr-TR" altLang="tr-TR" sz="1800">
                <a:solidFill>
                  <a:srgbClr val="000000"/>
                </a:solidFill>
                <a:latin typeface="Arial" panose="020B0604020202020204" pitchFamily="34" charset="0"/>
              </a:rPr>
              <a:t> [</a:t>
            </a:r>
            <a:r>
              <a:rPr kumimoji="0" lang="en-US" altLang="tr-TR" sz="1800">
                <a:solidFill>
                  <a:srgbClr val="000000"/>
                </a:solidFill>
                <a:latin typeface="Arial" panose="020B0604020202020204" pitchFamily="34" charset="0"/>
              </a:rPr>
              <a:t>1</a:t>
            </a:r>
            <a:r>
              <a:rPr kumimoji="0" lang="tr-TR" altLang="tr-TR" sz="1800">
                <a:solidFill>
                  <a:srgbClr val="000000"/>
                </a:solidFill>
                <a:latin typeface="Arial" panose="020B0604020202020204" pitchFamily="34" charset="0"/>
              </a:rPr>
              <a:t>]</a:t>
            </a:r>
            <a:r>
              <a:rPr kumimoji="0" lang="en-US" altLang="tr-TR" sz="1800" i="1">
                <a:solidFill>
                  <a:srgbClr val="000000"/>
                </a:solidFill>
                <a:latin typeface="Arial" panose="020B0604020202020204" pitchFamily="34" charset="0"/>
              </a:rPr>
              <a:t>, x</a:t>
            </a:r>
            <a:r>
              <a:rPr kumimoji="0" lang="tr-TR" altLang="tr-TR" sz="1800">
                <a:solidFill>
                  <a:srgbClr val="000000"/>
                </a:solidFill>
                <a:latin typeface="Arial" panose="020B0604020202020204" pitchFamily="34" charset="0"/>
              </a:rPr>
              <a:t> [</a:t>
            </a:r>
            <a:r>
              <a:rPr kumimoji="0" lang="en-US" altLang="tr-TR" sz="1800">
                <a:solidFill>
                  <a:srgbClr val="000000"/>
                </a:solidFill>
                <a:latin typeface="Arial" panose="020B0604020202020204" pitchFamily="34" charset="0"/>
              </a:rPr>
              <a:t>2</a:t>
            </a:r>
            <a:r>
              <a:rPr kumimoji="0" lang="tr-TR" altLang="tr-TR" sz="1800">
                <a:solidFill>
                  <a:srgbClr val="000000"/>
                </a:solidFill>
                <a:latin typeface="Arial" panose="020B0604020202020204" pitchFamily="34" charset="0"/>
              </a:rPr>
              <a:t>]</a:t>
            </a:r>
            <a:r>
              <a:rPr kumimoji="0" lang="en-US" altLang="tr-TR" sz="1800" i="1">
                <a:solidFill>
                  <a:srgbClr val="000000"/>
                </a:solidFill>
                <a:latin typeface="Arial" panose="020B0604020202020204" pitchFamily="34" charset="0"/>
              </a:rPr>
              <a:t>, x</a:t>
            </a:r>
            <a:r>
              <a:rPr kumimoji="0" lang="tr-TR" altLang="tr-TR" sz="1800">
                <a:solidFill>
                  <a:srgbClr val="000000"/>
                </a:solidFill>
                <a:latin typeface="Arial" panose="020B0604020202020204" pitchFamily="34" charset="0"/>
              </a:rPr>
              <a:t> [</a:t>
            </a:r>
            <a:r>
              <a:rPr kumimoji="0" lang="en-US" altLang="tr-TR" sz="1800">
                <a:solidFill>
                  <a:srgbClr val="000000"/>
                </a:solidFill>
                <a:latin typeface="Arial" panose="020B0604020202020204" pitchFamily="34" charset="0"/>
              </a:rPr>
              <a:t>3</a:t>
            </a:r>
            <a:r>
              <a:rPr kumimoji="0" lang="tr-TR" altLang="tr-TR" sz="1800">
                <a:solidFill>
                  <a:srgbClr val="000000"/>
                </a:solidFill>
                <a:latin typeface="Arial" panose="020B0604020202020204" pitchFamily="34" charset="0"/>
              </a:rPr>
              <a:t>]</a:t>
            </a:r>
            <a:r>
              <a:rPr kumimoji="0" lang="en-US" altLang="tr-TR" sz="1800" i="1">
                <a:solidFill>
                  <a:srgbClr val="000000"/>
                </a:solidFill>
                <a:latin typeface="Arial" panose="020B0604020202020204" pitchFamily="34" charset="0"/>
              </a:rPr>
              <a:t>, ... x</a:t>
            </a:r>
            <a:r>
              <a:rPr kumimoji="0" lang="tr-TR" altLang="tr-TR" sz="1800">
                <a:solidFill>
                  <a:srgbClr val="000000"/>
                </a:solidFill>
                <a:latin typeface="Arial" panose="020B0604020202020204" pitchFamily="34" charset="0"/>
              </a:rPr>
              <a:t>[</a:t>
            </a:r>
            <a:r>
              <a:rPr kumimoji="0" lang="en-US" altLang="tr-TR" sz="1800">
                <a:solidFill>
                  <a:srgbClr val="000000"/>
                </a:solidFill>
                <a:latin typeface="Arial" panose="020B0604020202020204" pitchFamily="34" charset="0"/>
              </a:rPr>
              <a:t>n</a:t>
            </a:r>
            <a:r>
              <a:rPr kumimoji="0" lang="tr-TR" altLang="tr-TR" sz="1800">
                <a:solidFill>
                  <a:srgbClr val="000000"/>
                </a:solidFill>
                <a:latin typeface="Arial" panose="020B0604020202020204" pitchFamily="34" charset="0"/>
              </a:rPr>
              <a:t>]</a:t>
            </a:r>
            <a:endParaRPr kumimoji="0" lang="en-US" altLang="tr-TR" sz="1800" i="1">
              <a:solidFill>
                <a:srgbClr val="000000"/>
              </a:solidFill>
              <a:latin typeface="Arial" panose="020B0604020202020204" pitchFamily="34" charset="0"/>
            </a:endParaRPr>
          </a:p>
        </p:txBody>
      </p:sp>
      <p:sp>
        <p:nvSpPr>
          <p:cNvPr id="35845"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8228C131-19F5-4006-9F98-132D0D4B1D2E}" type="slidenum">
              <a:rPr kumimoji="0" lang="en-US" altLang="tr-TR" sz="1200" smtClean="0"/>
              <a:pPr>
                <a:spcBef>
                  <a:spcPct val="50000"/>
                </a:spcBef>
                <a:buFontTx/>
                <a:buNone/>
              </a:pPr>
              <a:t>29</a:t>
            </a:fld>
            <a:endParaRPr kumimoji="0" lang="en-US" altLang="tr-TR" sz="1200" smtClean="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p:txBody>
          <a:bodyPr/>
          <a:lstStyle/>
          <a:p>
            <a:r>
              <a:rPr lang="tr-TR" altLang="tr-TR" smtClean="0"/>
              <a:t>Informatics</a:t>
            </a:r>
          </a:p>
        </p:txBody>
      </p:sp>
      <p:sp>
        <p:nvSpPr>
          <p:cNvPr id="3" name="Content Placeholder 2"/>
          <p:cNvSpPr>
            <a:spLocks noGrp="1"/>
          </p:cNvSpPr>
          <p:nvPr>
            <p:ph idx="1"/>
          </p:nvPr>
        </p:nvSpPr>
        <p:spPr/>
        <p:txBody>
          <a:bodyPr/>
          <a:lstStyle/>
          <a:p>
            <a:pPr>
              <a:defRPr/>
            </a:pPr>
            <a:r>
              <a:rPr lang="en-US" dirty="0" smtClean="0"/>
              <a:t>The term </a:t>
            </a:r>
            <a:r>
              <a:rPr lang="en-US" dirty="0" smtClean="0">
                <a:solidFill>
                  <a:schemeClr val="accent1">
                    <a:lumMod val="75000"/>
                  </a:schemeClr>
                </a:solidFill>
              </a:rPr>
              <a:t>informatics</a:t>
            </a:r>
            <a:r>
              <a:rPr lang="en-US" dirty="0" smtClean="0"/>
              <a:t> broadly describes the study and practice of </a:t>
            </a:r>
            <a:endParaRPr lang="tr-TR" dirty="0" smtClean="0"/>
          </a:p>
          <a:p>
            <a:pPr lvl="1">
              <a:defRPr/>
            </a:pPr>
            <a:r>
              <a:rPr lang="en-US" dirty="0" smtClean="0"/>
              <a:t>creating, </a:t>
            </a:r>
            <a:endParaRPr lang="tr-TR" dirty="0" smtClean="0"/>
          </a:p>
          <a:p>
            <a:pPr lvl="1">
              <a:defRPr/>
            </a:pPr>
            <a:r>
              <a:rPr lang="en-US" dirty="0" smtClean="0"/>
              <a:t>storing, </a:t>
            </a:r>
            <a:endParaRPr lang="tr-TR" dirty="0" smtClean="0"/>
          </a:p>
          <a:p>
            <a:pPr lvl="1">
              <a:defRPr/>
            </a:pPr>
            <a:r>
              <a:rPr lang="en-US" dirty="0" smtClean="0"/>
              <a:t>finding, </a:t>
            </a:r>
            <a:endParaRPr lang="tr-TR" dirty="0" smtClean="0"/>
          </a:p>
          <a:p>
            <a:pPr lvl="1">
              <a:defRPr/>
            </a:pPr>
            <a:r>
              <a:rPr lang="en-US" dirty="0" smtClean="0"/>
              <a:t>manipulating </a:t>
            </a:r>
            <a:endParaRPr lang="tr-TR" dirty="0" smtClean="0"/>
          </a:p>
          <a:p>
            <a:pPr lvl="1">
              <a:defRPr/>
            </a:pPr>
            <a:r>
              <a:rPr lang="en-US" dirty="0" smtClean="0"/>
              <a:t>sharing </a:t>
            </a:r>
            <a:endParaRPr lang="tr-TR" dirty="0" smtClean="0"/>
          </a:p>
          <a:p>
            <a:pPr marL="0" indent="0">
              <a:buFontTx/>
              <a:buNone/>
              <a:defRPr/>
            </a:pPr>
            <a:r>
              <a:rPr lang="tr-TR" dirty="0">
                <a:solidFill>
                  <a:schemeClr val="accent1">
                    <a:lumMod val="75000"/>
                  </a:schemeClr>
                </a:solidFill>
              </a:rPr>
              <a:t> </a:t>
            </a:r>
            <a:r>
              <a:rPr lang="tr-TR" dirty="0" smtClean="0">
                <a:solidFill>
                  <a:schemeClr val="accent1">
                    <a:lumMod val="75000"/>
                  </a:schemeClr>
                </a:solidFill>
              </a:rPr>
              <a:t>   </a:t>
            </a:r>
            <a:r>
              <a:rPr lang="en-US" dirty="0" smtClean="0">
                <a:solidFill>
                  <a:schemeClr val="accent1">
                    <a:lumMod val="75000"/>
                  </a:schemeClr>
                </a:solidFill>
              </a:rPr>
              <a:t>information</a:t>
            </a:r>
            <a:r>
              <a:rPr lang="en-US" dirty="0" smtClean="0"/>
              <a:t>. </a:t>
            </a:r>
            <a:endParaRPr lang="tr-TR" dirty="0"/>
          </a:p>
        </p:txBody>
      </p:sp>
      <p:sp>
        <p:nvSpPr>
          <p:cNvPr id="819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29FAC73-24BA-4B4A-A028-4A7301C21922}" type="slidenum">
              <a:rPr kumimoji="0" lang="en-US" altLang="tr-TR" sz="1200" smtClean="0"/>
              <a:pPr>
                <a:spcBef>
                  <a:spcPct val="50000"/>
                </a:spcBef>
                <a:buFontTx/>
                <a:buNone/>
              </a:pPr>
              <a:t>3</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3"/>
          <p:cNvSpPr>
            <a:spLocks noGrp="1" noChangeArrowheads="1"/>
          </p:cNvSpPr>
          <p:nvPr>
            <p:ph type="body" idx="1"/>
          </p:nvPr>
        </p:nvSpPr>
        <p:spPr>
          <a:xfrm>
            <a:off x="685800" y="1447800"/>
            <a:ext cx="7772400" cy="4648200"/>
          </a:xfrm>
          <a:noFill/>
        </p:spPr>
        <p:txBody>
          <a:bodyPr lIns="91440" tIns="45720" rIns="91440" bIns="45720"/>
          <a:lstStyle/>
          <a:p>
            <a:pPr marL="609600" indent="-609600">
              <a:lnSpc>
                <a:spcPct val="90000"/>
              </a:lnSpc>
            </a:pPr>
            <a:r>
              <a:rPr lang="en-US" altLang="tr-TR" sz="2800" smtClean="0"/>
              <a:t>ADC consists of four steps to digitize an analog signal:</a:t>
            </a:r>
          </a:p>
          <a:p>
            <a:pPr marL="990600" lvl="1" indent="-533400">
              <a:lnSpc>
                <a:spcPct val="90000"/>
              </a:lnSpc>
              <a:buFontTx/>
              <a:buAutoNum type="arabicPeriod"/>
            </a:pPr>
            <a:r>
              <a:rPr lang="en-US" altLang="tr-TR" sz="2400" smtClean="0"/>
              <a:t>Filtering</a:t>
            </a:r>
          </a:p>
          <a:p>
            <a:pPr marL="990600" lvl="1" indent="-533400">
              <a:lnSpc>
                <a:spcPct val="90000"/>
              </a:lnSpc>
              <a:buFontTx/>
              <a:buAutoNum type="arabicPeriod"/>
            </a:pPr>
            <a:r>
              <a:rPr lang="en-US" altLang="tr-TR" sz="2400" smtClean="0"/>
              <a:t>Sampling</a:t>
            </a:r>
          </a:p>
          <a:p>
            <a:pPr marL="990600" lvl="1" indent="-533400">
              <a:lnSpc>
                <a:spcPct val="90000"/>
              </a:lnSpc>
              <a:buFontTx/>
              <a:buAutoNum type="arabicPeriod"/>
            </a:pPr>
            <a:r>
              <a:rPr lang="en-US" altLang="tr-TR" sz="2400" smtClean="0"/>
              <a:t>Quantization</a:t>
            </a:r>
          </a:p>
          <a:p>
            <a:pPr marL="990600" lvl="1" indent="-533400">
              <a:lnSpc>
                <a:spcPct val="90000"/>
              </a:lnSpc>
              <a:buFontTx/>
              <a:buAutoNum type="arabicPeriod"/>
            </a:pPr>
            <a:r>
              <a:rPr lang="en-US" altLang="tr-TR" sz="2400" smtClean="0"/>
              <a:t>Binary encoding</a:t>
            </a:r>
          </a:p>
          <a:p>
            <a:pPr marL="609600" indent="-609600">
              <a:lnSpc>
                <a:spcPct val="90000"/>
              </a:lnSpc>
              <a:buFont typeface="Wingdings" panose="05000000000000000000" pitchFamily="2" charset="2"/>
              <a:buChar char="§"/>
            </a:pPr>
            <a:r>
              <a:rPr lang="en-US" altLang="tr-TR" sz="2800" smtClean="0"/>
              <a:t>Before we sample, we have to filter the signal to limit the maximum frequency of the signal as it affects the sampling rate.</a:t>
            </a:r>
          </a:p>
          <a:p>
            <a:pPr marL="609600" indent="-609600">
              <a:lnSpc>
                <a:spcPct val="90000"/>
              </a:lnSpc>
              <a:buFont typeface="Wingdings" panose="05000000000000000000" pitchFamily="2" charset="2"/>
              <a:buChar char="§"/>
            </a:pPr>
            <a:r>
              <a:rPr lang="en-US" altLang="tr-TR" sz="2800" smtClean="0"/>
              <a:t>Filtering should ensure that we do not distort the signal, ie remove high frequency components that affect the signal shape. </a:t>
            </a:r>
          </a:p>
        </p:txBody>
      </p:sp>
      <p:sp>
        <p:nvSpPr>
          <p:cNvPr id="36867" name="Title 5"/>
          <p:cNvSpPr>
            <a:spLocks noGrp="1"/>
          </p:cNvSpPr>
          <p:nvPr>
            <p:ph type="title"/>
          </p:nvPr>
        </p:nvSpPr>
        <p:spPr/>
        <p:txBody>
          <a:bodyPr/>
          <a:lstStyle/>
          <a:p>
            <a:r>
              <a:rPr lang="en-US" altLang="tr-TR" smtClean="0"/>
              <a:t>Analog-to Digital Conversion</a:t>
            </a:r>
          </a:p>
        </p:txBody>
      </p:sp>
      <p:sp>
        <p:nvSpPr>
          <p:cNvPr id="36868" name="Slide Number Placeholder 6"/>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F0413DF9-279D-4336-986C-81D997202412}" type="slidenum">
              <a:rPr kumimoji="0" lang="en-US" altLang="tr-TR" sz="1200" smtClean="0"/>
              <a:pPr>
                <a:spcBef>
                  <a:spcPct val="50000"/>
                </a:spcBef>
                <a:buFontTx/>
                <a:buNone/>
              </a:pPr>
              <a:t>30</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6866">
                                            <p:txEl>
                                              <p:pRg st="0" end="0"/>
                                            </p:txEl>
                                          </p:spTgt>
                                        </p:tgtEl>
                                        <p:attrNameLst>
                                          <p:attrName>style.visibility</p:attrName>
                                        </p:attrNameLst>
                                      </p:cBhvr>
                                      <p:to>
                                        <p:strVal val="visible"/>
                                      </p:to>
                                    </p:set>
                                    <p:animEffect transition="in" filter="dissolve">
                                      <p:cBhvr>
                                        <p:cTn id="7" dur="500"/>
                                        <p:tgtEl>
                                          <p:spTgt spid="368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6866">
                                            <p:txEl>
                                              <p:pRg st="1" end="1"/>
                                            </p:txEl>
                                          </p:spTgt>
                                        </p:tgtEl>
                                        <p:attrNameLst>
                                          <p:attrName>style.visibility</p:attrName>
                                        </p:attrNameLst>
                                      </p:cBhvr>
                                      <p:to>
                                        <p:strVal val="visible"/>
                                      </p:to>
                                    </p:set>
                                    <p:animEffect transition="in" filter="dissolve">
                                      <p:cBhvr>
                                        <p:cTn id="12" dur="500"/>
                                        <p:tgtEl>
                                          <p:spTgt spid="3686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6866">
                                            <p:txEl>
                                              <p:pRg st="2" end="2"/>
                                            </p:txEl>
                                          </p:spTgt>
                                        </p:tgtEl>
                                        <p:attrNameLst>
                                          <p:attrName>style.visibility</p:attrName>
                                        </p:attrNameLst>
                                      </p:cBhvr>
                                      <p:to>
                                        <p:strVal val="visible"/>
                                      </p:to>
                                    </p:set>
                                    <p:animEffect transition="in" filter="dissolve">
                                      <p:cBhvr>
                                        <p:cTn id="17" dur="500"/>
                                        <p:tgtEl>
                                          <p:spTgt spid="36866">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6866">
                                            <p:txEl>
                                              <p:pRg st="3" end="3"/>
                                            </p:txEl>
                                          </p:spTgt>
                                        </p:tgtEl>
                                        <p:attrNameLst>
                                          <p:attrName>style.visibility</p:attrName>
                                        </p:attrNameLst>
                                      </p:cBhvr>
                                      <p:to>
                                        <p:strVal val="visible"/>
                                      </p:to>
                                    </p:set>
                                    <p:animEffect transition="in" filter="dissolve">
                                      <p:cBhvr>
                                        <p:cTn id="22" dur="500"/>
                                        <p:tgtEl>
                                          <p:spTgt spid="36866">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6866">
                                            <p:txEl>
                                              <p:pRg st="4" end="4"/>
                                            </p:txEl>
                                          </p:spTgt>
                                        </p:tgtEl>
                                        <p:attrNameLst>
                                          <p:attrName>style.visibility</p:attrName>
                                        </p:attrNameLst>
                                      </p:cBhvr>
                                      <p:to>
                                        <p:strVal val="visible"/>
                                      </p:to>
                                    </p:set>
                                    <p:animEffect transition="in" filter="dissolve">
                                      <p:cBhvr>
                                        <p:cTn id="27" dur="500"/>
                                        <p:tgtEl>
                                          <p:spTgt spid="36866">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36866">
                                            <p:txEl>
                                              <p:pRg st="5" end="5"/>
                                            </p:txEl>
                                          </p:spTgt>
                                        </p:tgtEl>
                                        <p:attrNameLst>
                                          <p:attrName>style.visibility</p:attrName>
                                        </p:attrNameLst>
                                      </p:cBhvr>
                                      <p:to>
                                        <p:strVal val="visible"/>
                                      </p:to>
                                    </p:set>
                                    <p:animEffect transition="in" filter="dissolve">
                                      <p:cBhvr>
                                        <p:cTn id="32" dur="500"/>
                                        <p:tgtEl>
                                          <p:spTgt spid="36866">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66">
                                            <p:txEl>
                                              <p:pRg st="6" end="6"/>
                                            </p:txEl>
                                          </p:spTgt>
                                        </p:tgtEl>
                                        <p:attrNameLst>
                                          <p:attrName>style.visibility</p:attrName>
                                        </p:attrNameLst>
                                      </p:cBhvr>
                                      <p:to>
                                        <p:strVal val="visible"/>
                                      </p:to>
                                    </p:set>
                                    <p:animEffect transition="in" filter="dissolve">
                                      <p:cBhvr>
                                        <p:cTn id="37" dur="500"/>
                                        <p:tgtEl>
                                          <p:spTgt spid="3686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6"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863" y="1728788"/>
            <a:ext cx="8821737" cy="398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1" name="Slide Number Placeholder 7"/>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1F3F591-4FCC-46DC-B94C-8E4DD8B4F534}" type="slidenum">
              <a:rPr kumimoji="0" lang="en-US" altLang="tr-TR" sz="1200" smtClean="0"/>
              <a:pPr>
                <a:spcBef>
                  <a:spcPct val="50000"/>
                </a:spcBef>
                <a:buFontTx/>
                <a:buNone/>
              </a:pPr>
              <a:t>31</a:t>
            </a:fld>
            <a:endParaRPr kumimoji="0" lang="en-US" altLang="tr-TR" sz="1200" smtClean="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114976EE-9A3D-49AB-9AC3-5AC5E2BEB532}" type="slidenum">
              <a:rPr kumimoji="0" lang="en-US" altLang="tr-TR" sz="1200" smtClean="0"/>
              <a:pPr>
                <a:spcBef>
                  <a:spcPct val="50000"/>
                </a:spcBef>
                <a:buFontTx/>
                <a:buNone/>
              </a:pPr>
              <a:t>32</a:t>
            </a:fld>
            <a:endParaRPr kumimoji="0" lang="en-US" altLang="tr-TR" sz="1200" smtClean="0"/>
          </a:p>
        </p:txBody>
      </p:sp>
      <p:sp>
        <p:nvSpPr>
          <p:cNvPr id="39939" name="Rectangle 2"/>
          <p:cNvSpPr>
            <a:spLocks noGrp="1" noChangeArrowheads="1"/>
          </p:cNvSpPr>
          <p:nvPr>
            <p:ph type="title"/>
          </p:nvPr>
        </p:nvSpPr>
        <p:spPr/>
        <p:txBody>
          <a:bodyPr/>
          <a:lstStyle/>
          <a:p>
            <a:pPr eaLnBrk="1" hangingPunct="1"/>
            <a:r>
              <a:rPr lang="tr-TR" altLang="tr-TR" smtClean="0"/>
              <a:t>Sampling</a:t>
            </a:r>
          </a:p>
        </p:txBody>
      </p:sp>
      <p:sp>
        <p:nvSpPr>
          <p:cNvPr id="262147" name="Rectangle 3"/>
          <p:cNvSpPr>
            <a:spLocks noGrp="1" noChangeArrowheads="1"/>
          </p:cNvSpPr>
          <p:nvPr>
            <p:ph type="body" idx="1"/>
          </p:nvPr>
        </p:nvSpPr>
        <p:spPr/>
        <p:txBody>
          <a:bodyPr/>
          <a:lstStyle/>
          <a:p>
            <a:pPr eaLnBrk="1" hangingPunct="1"/>
            <a:r>
              <a:rPr lang="tr-TR" altLang="tr-TR" sz="2800" smtClean="0"/>
              <a:t>The sampling results in a discrete set of digital numbers that represent measurements of the signal </a:t>
            </a:r>
          </a:p>
          <a:p>
            <a:pPr lvl="1" eaLnBrk="1" hangingPunct="1"/>
            <a:r>
              <a:rPr lang="tr-TR" altLang="tr-TR" sz="2400" smtClean="0"/>
              <a:t>usually taken at equal intervals of time</a:t>
            </a:r>
          </a:p>
          <a:p>
            <a:pPr eaLnBrk="1" hangingPunct="1"/>
            <a:r>
              <a:rPr lang="tr-TR" altLang="tr-TR" sz="2800" smtClean="0"/>
              <a:t>Sampling takes place after the hold</a:t>
            </a:r>
          </a:p>
          <a:p>
            <a:pPr lvl="1" eaLnBrk="1" hangingPunct="1"/>
            <a:r>
              <a:rPr lang="tr-TR" altLang="tr-TR" sz="2400" smtClean="0"/>
              <a:t>The hold circuit must be fast enough that the signal is not changing during the time the circuit is acquiring the signal value</a:t>
            </a:r>
          </a:p>
          <a:p>
            <a:pPr eaLnBrk="1" hangingPunct="1"/>
            <a:r>
              <a:rPr lang="tr-TR" altLang="tr-TR" sz="2800" smtClean="0"/>
              <a:t>We don't know what we don't measure</a:t>
            </a:r>
          </a:p>
          <a:p>
            <a:pPr eaLnBrk="1" hangingPunct="1"/>
            <a:r>
              <a:rPr lang="tr-TR" altLang="tr-TR" sz="2800" smtClean="0"/>
              <a:t>In the process of measuring the signal, some information is lost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2147">
                                            <p:txEl>
                                              <p:pRg st="0" end="0"/>
                                            </p:txEl>
                                          </p:spTgt>
                                        </p:tgtEl>
                                        <p:attrNameLst>
                                          <p:attrName>style.visibility</p:attrName>
                                        </p:attrNameLst>
                                      </p:cBhvr>
                                      <p:to>
                                        <p:strVal val="visible"/>
                                      </p:to>
                                    </p:set>
                                    <p:animEffect transition="in" filter="dissolve">
                                      <p:cBhvr>
                                        <p:cTn id="7" dur="500"/>
                                        <p:tgtEl>
                                          <p:spTgt spid="26214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62147">
                                            <p:txEl>
                                              <p:pRg st="1" end="1"/>
                                            </p:txEl>
                                          </p:spTgt>
                                        </p:tgtEl>
                                        <p:attrNameLst>
                                          <p:attrName>style.visibility</p:attrName>
                                        </p:attrNameLst>
                                      </p:cBhvr>
                                      <p:to>
                                        <p:strVal val="visible"/>
                                      </p:to>
                                    </p:set>
                                    <p:animEffect transition="in" filter="dissolve">
                                      <p:cBhvr>
                                        <p:cTn id="12" dur="500"/>
                                        <p:tgtEl>
                                          <p:spTgt spid="26214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62147">
                                            <p:txEl>
                                              <p:pRg st="2" end="2"/>
                                            </p:txEl>
                                          </p:spTgt>
                                        </p:tgtEl>
                                        <p:attrNameLst>
                                          <p:attrName>style.visibility</p:attrName>
                                        </p:attrNameLst>
                                      </p:cBhvr>
                                      <p:to>
                                        <p:strVal val="visible"/>
                                      </p:to>
                                    </p:set>
                                    <p:animEffect transition="in" filter="dissolve">
                                      <p:cBhvr>
                                        <p:cTn id="17" dur="500"/>
                                        <p:tgtEl>
                                          <p:spTgt spid="26214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62147">
                                            <p:txEl>
                                              <p:pRg st="3" end="3"/>
                                            </p:txEl>
                                          </p:spTgt>
                                        </p:tgtEl>
                                        <p:attrNameLst>
                                          <p:attrName>style.visibility</p:attrName>
                                        </p:attrNameLst>
                                      </p:cBhvr>
                                      <p:to>
                                        <p:strVal val="visible"/>
                                      </p:to>
                                    </p:set>
                                    <p:animEffect transition="in" filter="dissolve">
                                      <p:cBhvr>
                                        <p:cTn id="22" dur="500"/>
                                        <p:tgtEl>
                                          <p:spTgt spid="262147">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62147">
                                            <p:txEl>
                                              <p:pRg st="4" end="4"/>
                                            </p:txEl>
                                          </p:spTgt>
                                        </p:tgtEl>
                                        <p:attrNameLst>
                                          <p:attrName>style.visibility</p:attrName>
                                        </p:attrNameLst>
                                      </p:cBhvr>
                                      <p:to>
                                        <p:strVal val="visible"/>
                                      </p:to>
                                    </p:set>
                                    <p:animEffect transition="in" filter="dissolve">
                                      <p:cBhvr>
                                        <p:cTn id="27" dur="500"/>
                                        <p:tgtEl>
                                          <p:spTgt spid="262147">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62147">
                                            <p:txEl>
                                              <p:pRg st="5" end="5"/>
                                            </p:txEl>
                                          </p:spTgt>
                                        </p:tgtEl>
                                        <p:attrNameLst>
                                          <p:attrName>style.visibility</p:attrName>
                                        </p:attrNameLst>
                                      </p:cBhvr>
                                      <p:to>
                                        <p:strVal val="visible"/>
                                      </p:to>
                                    </p:set>
                                    <p:animEffect transition="in" filter="dissolve">
                                      <p:cBhvr>
                                        <p:cTn id="32" dur="500"/>
                                        <p:tgtEl>
                                          <p:spTgt spid="2621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7" grpId="0"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3"/>
          <p:cNvSpPr>
            <a:spLocks noGrp="1" noChangeArrowheads="1"/>
          </p:cNvSpPr>
          <p:nvPr>
            <p:ph type="body" idx="1"/>
          </p:nvPr>
        </p:nvSpPr>
        <p:spPr>
          <a:xfrm>
            <a:off x="685800" y="1143000"/>
            <a:ext cx="7772400" cy="5486400"/>
          </a:xfrm>
          <a:noFill/>
        </p:spPr>
        <p:txBody>
          <a:bodyPr lIns="91440" tIns="45720" rIns="91440" bIns="45720"/>
          <a:lstStyle/>
          <a:p>
            <a:pPr>
              <a:lnSpc>
                <a:spcPct val="90000"/>
              </a:lnSpc>
            </a:pPr>
            <a:r>
              <a:rPr lang="en-US" altLang="tr-TR" sz="2800" smtClean="0"/>
              <a:t>Analog signal is sampled every T</a:t>
            </a:r>
            <a:r>
              <a:rPr lang="en-US" altLang="tr-TR" sz="2800" baseline="-25000" smtClean="0"/>
              <a:t>S</a:t>
            </a:r>
            <a:r>
              <a:rPr lang="en-US" altLang="tr-TR" sz="2800" smtClean="0"/>
              <a:t> secs.</a:t>
            </a:r>
          </a:p>
          <a:p>
            <a:pPr>
              <a:lnSpc>
                <a:spcPct val="90000"/>
              </a:lnSpc>
            </a:pPr>
            <a:r>
              <a:rPr lang="en-US" altLang="tr-TR" sz="2800" smtClean="0"/>
              <a:t>T</a:t>
            </a:r>
            <a:r>
              <a:rPr lang="en-US" altLang="tr-TR" sz="2800" baseline="-25000" smtClean="0"/>
              <a:t>s</a:t>
            </a:r>
            <a:r>
              <a:rPr lang="en-US" altLang="tr-TR" sz="2800" smtClean="0"/>
              <a:t> is referred to as the sampling interval. </a:t>
            </a:r>
          </a:p>
          <a:p>
            <a:pPr>
              <a:lnSpc>
                <a:spcPct val="90000"/>
              </a:lnSpc>
            </a:pPr>
            <a:r>
              <a:rPr lang="en-US" altLang="tr-TR" sz="2800" smtClean="0"/>
              <a:t>f</a:t>
            </a:r>
            <a:r>
              <a:rPr lang="en-US" altLang="tr-TR" sz="2800" baseline="-25000" smtClean="0"/>
              <a:t>s</a:t>
            </a:r>
            <a:r>
              <a:rPr lang="en-US" altLang="tr-TR" sz="2800" smtClean="0"/>
              <a:t> = 1/T</a:t>
            </a:r>
            <a:r>
              <a:rPr lang="en-US" altLang="tr-TR" sz="2800" baseline="-25000" smtClean="0"/>
              <a:t>s</a:t>
            </a:r>
            <a:r>
              <a:rPr lang="en-US" altLang="tr-TR" sz="2800" smtClean="0"/>
              <a:t> is called the sampling rate or sampling frequency.</a:t>
            </a:r>
          </a:p>
          <a:p>
            <a:pPr>
              <a:lnSpc>
                <a:spcPct val="90000"/>
              </a:lnSpc>
            </a:pPr>
            <a:r>
              <a:rPr lang="en-US" altLang="tr-TR" sz="2800" smtClean="0"/>
              <a:t>There are 3 sampling methods:</a:t>
            </a:r>
          </a:p>
          <a:p>
            <a:pPr lvl="1">
              <a:lnSpc>
                <a:spcPct val="90000"/>
              </a:lnSpc>
            </a:pPr>
            <a:r>
              <a:rPr lang="en-US" altLang="tr-TR" sz="2400" smtClean="0"/>
              <a:t>Ideal - an impulse at each sampling instant</a:t>
            </a:r>
          </a:p>
          <a:p>
            <a:pPr lvl="1">
              <a:lnSpc>
                <a:spcPct val="90000"/>
              </a:lnSpc>
            </a:pPr>
            <a:r>
              <a:rPr lang="en-US" altLang="tr-TR" sz="2400" smtClean="0"/>
              <a:t>Natural - a pulse of short width with varying amplitude</a:t>
            </a:r>
          </a:p>
          <a:p>
            <a:pPr lvl="1">
              <a:lnSpc>
                <a:spcPct val="90000"/>
              </a:lnSpc>
            </a:pPr>
            <a:r>
              <a:rPr lang="en-US" altLang="tr-TR" sz="2400" smtClean="0"/>
              <a:t>Flattop - sample and hold, like natural but with single amplitude value</a:t>
            </a:r>
          </a:p>
          <a:p>
            <a:pPr>
              <a:lnSpc>
                <a:spcPct val="90000"/>
              </a:lnSpc>
            </a:pPr>
            <a:r>
              <a:rPr lang="en-US" altLang="tr-TR" sz="2800" smtClean="0"/>
              <a:t>The process is referred to as pulse amplitude modulation PAM and the outcome is a signal with analog (non integer) values</a:t>
            </a:r>
          </a:p>
        </p:txBody>
      </p:sp>
      <p:sp>
        <p:nvSpPr>
          <p:cNvPr id="40963" name="Title 4"/>
          <p:cNvSpPr>
            <a:spLocks noGrp="1"/>
          </p:cNvSpPr>
          <p:nvPr>
            <p:ph type="title"/>
          </p:nvPr>
        </p:nvSpPr>
        <p:spPr/>
        <p:txBody>
          <a:bodyPr/>
          <a:lstStyle/>
          <a:p>
            <a:r>
              <a:rPr lang="en-US" altLang="tr-TR" smtClean="0"/>
              <a:t>Sampling</a:t>
            </a:r>
          </a:p>
        </p:txBody>
      </p:sp>
      <p:sp>
        <p:nvSpPr>
          <p:cNvPr id="40964"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3C9B8D2-120C-4111-95C2-7E23FF16836E}" type="slidenum">
              <a:rPr kumimoji="0" lang="en-US" altLang="tr-TR" sz="1200" smtClean="0"/>
              <a:pPr>
                <a:spcBef>
                  <a:spcPct val="50000"/>
                </a:spcBef>
                <a:buFontTx/>
                <a:buNone/>
              </a:pPr>
              <a:t>33</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8914">
                                            <p:txEl>
                                              <p:pRg st="0" end="0"/>
                                            </p:txEl>
                                          </p:spTgt>
                                        </p:tgtEl>
                                        <p:attrNameLst>
                                          <p:attrName>style.visibility</p:attrName>
                                        </p:attrNameLst>
                                      </p:cBhvr>
                                      <p:to>
                                        <p:strVal val="visible"/>
                                      </p:to>
                                    </p:set>
                                    <p:animEffect transition="in" filter="dissolve">
                                      <p:cBhvr>
                                        <p:cTn id="7" dur="500"/>
                                        <p:tgtEl>
                                          <p:spTgt spid="3891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8914">
                                            <p:txEl>
                                              <p:pRg st="1" end="1"/>
                                            </p:txEl>
                                          </p:spTgt>
                                        </p:tgtEl>
                                        <p:attrNameLst>
                                          <p:attrName>style.visibility</p:attrName>
                                        </p:attrNameLst>
                                      </p:cBhvr>
                                      <p:to>
                                        <p:strVal val="visible"/>
                                      </p:to>
                                    </p:set>
                                    <p:animEffect transition="in" filter="dissolve">
                                      <p:cBhvr>
                                        <p:cTn id="12" dur="500"/>
                                        <p:tgtEl>
                                          <p:spTgt spid="3891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8914">
                                            <p:txEl>
                                              <p:pRg st="2" end="2"/>
                                            </p:txEl>
                                          </p:spTgt>
                                        </p:tgtEl>
                                        <p:attrNameLst>
                                          <p:attrName>style.visibility</p:attrName>
                                        </p:attrNameLst>
                                      </p:cBhvr>
                                      <p:to>
                                        <p:strVal val="visible"/>
                                      </p:to>
                                    </p:set>
                                    <p:animEffect transition="in" filter="dissolve">
                                      <p:cBhvr>
                                        <p:cTn id="17" dur="500"/>
                                        <p:tgtEl>
                                          <p:spTgt spid="3891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8914">
                                            <p:txEl>
                                              <p:pRg st="3" end="3"/>
                                            </p:txEl>
                                          </p:spTgt>
                                        </p:tgtEl>
                                        <p:attrNameLst>
                                          <p:attrName>style.visibility</p:attrName>
                                        </p:attrNameLst>
                                      </p:cBhvr>
                                      <p:to>
                                        <p:strVal val="visible"/>
                                      </p:to>
                                    </p:set>
                                    <p:animEffect transition="in" filter="dissolve">
                                      <p:cBhvr>
                                        <p:cTn id="22" dur="500"/>
                                        <p:tgtEl>
                                          <p:spTgt spid="38914">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8914">
                                            <p:txEl>
                                              <p:pRg st="4" end="4"/>
                                            </p:txEl>
                                          </p:spTgt>
                                        </p:tgtEl>
                                        <p:attrNameLst>
                                          <p:attrName>style.visibility</p:attrName>
                                        </p:attrNameLst>
                                      </p:cBhvr>
                                      <p:to>
                                        <p:strVal val="visible"/>
                                      </p:to>
                                    </p:set>
                                    <p:animEffect transition="in" filter="dissolve">
                                      <p:cBhvr>
                                        <p:cTn id="27" dur="500"/>
                                        <p:tgtEl>
                                          <p:spTgt spid="38914">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38914">
                                            <p:txEl>
                                              <p:pRg st="5" end="5"/>
                                            </p:txEl>
                                          </p:spTgt>
                                        </p:tgtEl>
                                        <p:attrNameLst>
                                          <p:attrName>style.visibility</p:attrName>
                                        </p:attrNameLst>
                                      </p:cBhvr>
                                      <p:to>
                                        <p:strVal val="visible"/>
                                      </p:to>
                                    </p:set>
                                    <p:animEffect transition="in" filter="dissolve">
                                      <p:cBhvr>
                                        <p:cTn id="32" dur="500"/>
                                        <p:tgtEl>
                                          <p:spTgt spid="38914">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8914">
                                            <p:txEl>
                                              <p:pRg st="6" end="6"/>
                                            </p:txEl>
                                          </p:spTgt>
                                        </p:tgtEl>
                                        <p:attrNameLst>
                                          <p:attrName>style.visibility</p:attrName>
                                        </p:attrNameLst>
                                      </p:cBhvr>
                                      <p:to>
                                        <p:strVal val="visible"/>
                                      </p:to>
                                    </p:set>
                                    <p:animEffect transition="in" filter="dissolve">
                                      <p:cBhvr>
                                        <p:cTn id="37" dur="500"/>
                                        <p:tgtEl>
                                          <p:spTgt spid="38914">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38914">
                                            <p:txEl>
                                              <p:pRg st="7" end="7"/>
                                            </p:txEl>
                                          </p:spTgt>
                                        </p:tgtEl>
                                        <p:attrNameLst>
                                          <p:attrName>style.visibility</p:attrName>
                                        </p:attrNameLst>
                                      </p:cBhvr>
                                      <p:to>
                                        <p:strVal val="visible"/>
                                      </p:to>
                                    </p:set>
                                    <p:animEffect transition="in" filter="dissolve">
                                      <p:cBhvr>
                                        <p:cTn id="42" dur="500"/>
                                        <p:tgtEl>
                                          <p:spTgt spid="3891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4"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875" y="1338263"/>
            <a:ext cx="8848725" cy="4833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Slide Number Placeholder 7"/>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D5CAB7A-88EB-405B-ADF4-DDF61C3B2130}" type="slidenum">
              <a:rPr kumimoji="0" lang="en-US" altLang="tr-TR" sz="1200" smtClean="0"/>
              <a:pPr>
                <a:spcBef>
                  <a:spcPct val="50000"/>
                </a:spcBef>
                <a:buFontTx/>
                <a:buNone/>
              </a:pPr>
              <a:t>34</a:t>
            </a:fld>
            <a:endParaRPr kumimoji="0" lang="en-US" altLang="tr-TR" sz="1200" smtClean="0"/>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716" name="Text Box 4"/>
          <p:cNvSpPr txBox="1">
            <a:spLocks noChangeArrowheads="1"/>
          </p:cNvSpPr>
          <p:nvPr/>
        </p:nvSpPr>
        <p:spPr bwMode="auto">
          <a:xfrm>
            <a:off x="0" y="0"/>
            <a:ext cx="9096375" cy="461963"/>
          </a:xfrm>
          <a:prstGeom prst="rect">
            <a:avLst/>
          </a:prstGeom>
          <a:noFill/>
          <a:ln w="9525">
            <a:noFill/>
            <a:miter lim="800000"/>
            <a:headEnd/>
            <a:tailEnd/>
          </a:ln>
          <a:effectLst/>
        </p:spPr>
        <p:txBody>
          <a:bodyPr>
            <a:spAutoFit/>
          </a:bodyPr>
          <a:lstStyle/>
          <a:p>
            <a:pPr>
              <a:defRPr/>
            </a:pPr>
            <a:r>
              <a:rPr kumimoji="1" lang="en-US" sz="2400" b="1" dirty="0">
                <a:solidFill>
                  <a:schemeClr val="tx2"/>
                </a:solidFill>
                <a:latin typeface="+mj-lt"/>
                <a:ea typeface="+mj-ea"/>
                <a:cs typeface="+mj-cs"/>
              </a:rPr>
              <a:t>Recovery of a sampled sine wave for different sampling rates</a:t>
            </a:r>
          </a:p>
        </p:txBody>
      </p:sp>
      <p:pic>
        <p:nvPicPr>
          <p:cNvPr id="44035"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65250" y="1066800"/>
            <a:ext cx="6407150" cy="488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6" name="Slide Number Placeholder 7"/>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589F8E8-1F42-44CB-AE81-CF50C2E20508}" type="slidenum">
              <a:rPr kumimoji="0" lang="en-US" altLang="tr-TR" sz="1200" smtClean="0"/>
              <a:pPr>
                <a:spcBef>
                  <a:spcPct val="50000"/>
                </a:spcBef>
                <a:buFontTx/>
                <a:buNone/>
              </a:pPr>
              <a:t>35</a:t>
            </a:fld>
            <a:endParaRPr kumimoji="0" lang="en-US" altLang="tr-TR" sz="1200" smtClean="0"/>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Number Placeholder 4"/>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F8757C7-3C07-4506-B62A-8CC823B10F0C}" type="slidenum">
              <a:rPr kumimoji="0" lang="en-US" altLang="tr-TR" sz="1200" smtClean="0"/>
              <a:pPr>
                <a:spcBef>
                  <a:spcPct val="50000"/>
                </a:spcBef>
                <a:buFontTx/>
                <a:buNone/>
              </a:pPr>
              <a:t>36</a:t>
            </a:fld>
            <a:endParaRPr kumimoji="0" lang="en-US" altLang="tr-TR" sz="1200" smtClean="0"/>
          </a:p>
        </p:txBody>
      </p:sp>
      <p:sp>
        <p:nvSpPr>
          <p:cNvPr id="46083" name="Rectangle 2"/>
          <p:cNvSpPr>
            <a:spLocks noGrp="1" noChangeArrowheads="1"/>
          </p:cNvSpPr>
          <p:nvPr>
            <p:ph type="title"/>
          </p:nvPr>
        </p:nvSpPr>
        <p:spPr/>
        <p:txBody>
          <a:bodyPr/>
          <a:lstStyle/>
          <a:p>
            <a:pPr eaLnBrk="1" hangingPunct="1"/>
            <a:endParaRPr lang="en-US" altLang="tr-TR" smtClean="0"/>
          </a:p>
        </p:txBody>
      </p:sp>
      <p:pic>
        <p:nvPicPr>
          <p:cNvPr id="46084" name="Picture 3"/>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971550" y="1628775"/>
            <a:ext cx="7488238" cy="4708525"/>
          </a:xfrm>
          <a:noFill/>
        </p:spPr>
      </p:pic>
      <p:sp>
        <p:nvSpPr>
          <p:cNvPr id="46085" name="Rectangle 4"/>
          <p:cNvSpPr>
            <a:spLocks noGrp="1" noChangeArrowheads="1"/>
          </p:cNvSpPr>
          <p:nvPr>
            <p:ph type="body" sz="half" idx="1"/>
          </p:nvPr>
        </p:nvSpPr>
        <p:spPr/>
        <p:txBody>
          <a:bodyPr/>
          <a:lstStyle/>
          <a:p>
            <a:pPr eaLnBrk="1" hangingPunct="1"/>
            <a:endParaRPr lang="en-US" altLang="tr-TR" sz="2800" smtClean="0"/>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C65EFB6-5036-42B4-B505-738B2B8622EA}" type="slidenum">
              <a:rPr kumimoji="0" lang="en-US" altLang="tr-TR" sz="1200" smtClean="0"/>
              <a:pPr>
                <a:spcBef>
                  <a:spcPct val="50000"/>
                </a:spcBef>
                <a:buFontTx/>
                <a:buNone/>
              </a:pPr>
              <a:t>37</a:t>
            </a:fld>
            <a:endParaRPr kumimoji="0" lang="en-US" altLang="tr-TR" sz="1200" smtClean="0"/>
          </a:p>
        </p:txBody>
      </p:sp>
      <p:sp>
        <p:nvSpPr>
          <p:cNvPr id="47107" name="Rectangle 2"/>
          <p:cNvSpPr>
            <a:spLocks noGrp="1" noChangeArrowheads="1"/>
          </p:cNvSpPr>
          <p:nvPr>
            <p:ph type="title"/>
          </p:nvPr>
        </p:nvSpPr>
        <p:spPr/>
        <p:txBody>
          <a:bodyPr/>
          <a:lstStyle/>
          <a:p>
            <a:pPr eaLnBrk="1" hangingPunct="1"/>
            <a:endParaRPr lang="en-US" altLang="tr-TR" smtClean="0"/>
          </a:p>
        </p:txBody>
      </p:sp>
      <p:pic>
        <p:nvPicPr>
          <p:cNvPr id="47108" name="Picture 3" descr="HSWORK01"/>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t="8662"/>
          <a:stretch>
            <a:fillRect/>
          </a:stretch>
        </p:blipFill>
        <p:spPr>
          <a:xfrm>
            <a:off x="1487488" y="1412875"/>
            <a:ext cx="6096000" cy="4175125"/>
          </a:xfrm>
          <a:noFill/>
        </p:spPr>
      </p:pic>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14134936-0EC7-495A-996D-08E84950BFE7}" type="slidenum">
              <a:rPr kumimoji="0" lang="en-US" altLang="tr-TR" sz="1200" smtClean="0"/>
              <a:pPr>
                <a:spcBef>
                  <a:spcPct val="50000"/>
                </a:spcBef>
                <a:buFontTx/>
                <a:buNone/>
              </a:pPr>
              <a:t>38</a:t>
            </a:fld>
            <a:endParaRPr kumimoji="0" lang="en-US" altLang="tr-TR" sz="1200" smtClean="0"/>
          </a:p>
        </p:txBody>
      </p:sp>
      <p:sp>
        <p:nvSpPr>
          <p:cNvPr id="48131" name="Rectangle 2"/>
          <p:cNvSpPr>
            <a:spLocks noGrp="1" noChangeArrowheads="1"/>
          </p:cNvSpPr>
          <p:nvPr>
            <p:ph type="title"/>
          </p:nvPr>
        </p:nvSpPr>
        <p:spPr/>
        <p:txBody>
          <a:bodyPr/>
          <a:lstStyle/>
          <a:p>
            <a:pPr eaLnBrk="1" hangingPunct="1"/>
            <a:endParaRPr lang="en-US" altLang="tr-TR" smtClean="0"/>
          </a:p>
        </p:txBody>
      </p:sp>
      <p:pic>
        <p:nvPicPr>
          <p:cNvPr id="48132" name="Picture 3" descr="HSWORK0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t="8662"/>
          <a:stretch>
            <a:fillRect/>
          </a:stretch>
        </p:blipFill>
        <p:spPr>
          <a:xfrm>
            <a:off x="1487488" y="1412875"/>
            <a:ext cx="6096000" cy="4176713"/>
          </a:xfrm>
          <a:noFill/>
        </p:spPr>
      </p:pic>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F69990E-6653-4F4D-B959-729CF24C534C}" type="slidenum">
              <a:rPr kumimoji="0" lang="en-US" altLang="tr-TR" sz="1200" smtClean="0"/>
              <a:pPr>
                <a:spcBef>
                  <a:spcPct val="50000"/>
                </a:spcBef>
                <a:buFontTx/>
                <a:buNone/>
              </a:pPr>
              <a:t>39</a:t>
            </a:fld>
            <a:endParaRPr kumimoji="0" lang="en-US" altLang="tr-TR" sz="1200" smtClean="0"/>
          </a:p>
        </p:txBody>
      </p:sp>
      <p:sp>
        <p:nvSpPr>
          <p:cNvPr id="49155" name="Rectangle 2"/>
          <p:cNvSpPr>
            <a:spLocks noGrp="1" noChangeArrowheads="1"/>
          </p:cNvSpPr>
          <p:nvPr>
            <p:ph type="title"/>
          </p:nvPr>
        </p:nvSpPr>
        <p:spPr/>
        <p:txBody>
          <a:bodyPr/>
          <a:lstStyle/>
          <a:p>
            <a:pPr eaLnBrk="1" hangingPunct="1"/>
            <a:endParaRPr lang="en-US" altLang="tr-TR" smtClean="0"/>
          </a:p>
        </p:txBody>
      </p:sp>
      <p:pic>
        <p:nvPicPr>
          <p:cNvPr id="49156" name="Picture 3" descr="HSWORK03"/>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t="8662"/>
          <a:stretch>
            <a:fillRect/>
          </a:stretch>
        </p:blipFill>
        <p:spPr>
          <a:xfrm>
            <a:off x="1487488" y="1412875"/>
            <a:ext cx="6096000" cy="4176713"/>
          </a:xfrm>
          <a:noFill/>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tr-TR" altLang="tr-TR" smtClean="0"/>
              <a:t>Informatics - </a:t>
            </a:r>
            <a:r>
              <a:rPr lang="tr-TR" altLang="tr-TR" b="0" smtClean="0"/>
              <a:t>Etymology</a:t>
            </a:r>
            <a:endParaRPr lang="tr-TR" altLang="tr-TR" smtClean="0"/>
          </a:p>
        </p:txBody>
      </p:sp>
      <p:sp>
        <p:nvSpPr>
          <p:cNvPr id="3" name="Content Placeholder 2"/>
          <p:cNvSpPr>
            <a:spLocks noGrp="1"/>
          </p:cNvSpPr>
          <p:nvPr>
            <p:ph idx="1"/>
          </p:nvPr>
        </p:nvSpPr>
        <p:spPr/>
        <p:txBody>
          <a:bodyPr/>
          <a:lstStyle/>
          <a:p>
            <a:pPr>
              <a:defRPr/>
            </a:pPr>
            <a:r>
              <a:rPr lang="en-US" dirty="0" smtClean="0"/>
              <a:t>In 1956 the German computer scientist Karl </a:t>
            </a:r>
            <a:r>
              <a:rPr lang="en-US" dirty="0" err="1" smtClean="0"/>
              <a:t>Steinbuch</a:t>
            </a:r>
            <a:r>
              <a:rPr lang="en-US" dirty="0" smtClean="0"/>
              <a:t> coined the word </a:t>
            </a:r>
            <a:r>
              <a:rPr lang="en-US" dirty="0" err="1" smtClean="0">
                <a:solidFill>
                  <a:schemeClr val="accent1">
                    <a:lumMod val="75000"/>
                  </a:schemeClr>
                </a:solidFill>
              </a:rPr>
              <a:t>Informatik</a:t>
            </a:r>
            <a:r>
              <a:rPr lang="en-US" dirty="0" smtClean="0"/>
              <a:t> </a:t>
            </a:r>
            <a:endParaRPr lang="tr-TR" dirty="0" smtClean="0"/>
          </a:p>
          <a:p>
            <a:pPr lvl="2">
              <a:defRPr/>
            </a:pPr>
            <a:r>
              <a:rPr lang="tr-TR" sz="2000" dirty="0" smtClean="0"/>
              <a:t>[</a:t>
            </a:r>
            <a:r>
              <a:rPr lang="de-DE" sz="2000" i="1" dirty="0" smtClean="0"/>
              <a:t>Informatik</a:t>
            </a:r>
            <a:r>
              <a:rPr lang="de-DE" sz="2000" i="1" dirty="0"/>
              <a:t>: Automatische </a:t>
            </a:r>
            <a:r>
              <a:rPr lang="de-DE" sz="2000" i="1" dirty="0" smtClean="0"/>
              <a:t>Informationsverarbeitung</a:t>
            </a:r>
            <a:r>
              <a:rPr lang="de-DE" sz="2000" dirty="0"/>
              <a:t> ("Informatics: Automatic Information Processing</a:t>
            </a:r>
            <a:r>
              <a:rPr lang="de-DE" sz="2000" dirty="0" smtClean="0"/>
              <a:t>")</a:t>
            </a:r>
            <a:r>
              <a:rPr lang="tr-TR" sz="2000" dirty="0" smtClean="0"/>
              <a:t>]</a:t>
            </a:r>
          </a:p>
          <a:p>
            <a:pPr>
              <a:defRPr/>
            </a:pPr>
            <a:r>
              <a:rPr lang="en-US" dirty="0" smtClean="0"/>
              <a:t>The French term </a:t>
            </a:r>
            <a:r>
              <a:rPr lang="en-US" dirty="0" err="1" smtClean="0"/>
              <a:t>informatique</a:t>
            </a:r>
            <a:r>
              <a:rPr lang="en-US" dirty="0" smtClean="0"/>
              <a:t> was coined in 1962 by Philippe Dreyfus</a:t>
            </a:r>
            <a:endParaRPr lang="tr-TR" dirty="0" smtClean="0"/>
          </a:p>
          <a:p>
            <a:pPr lvl="2">
              <a:defRPr/>
            </a:pPr>
            <a:r>
              <a:rPr lang="tr-TR" sz="2000" dirty="0" smtClean="0"/>
              <a:t>[</a:t>
            </a:r>
            <a:r>
              <a:rPr lang="fr-FR" sz="2000" dirty="0" smtClean="0"/>
              <a:t>Dreyfus, </a:t>
            </a:r>
            <a:r>
              <a:rPr lang="fr-FR" sz="2000" dirty="0" err="1" smtClean="0"/>
              <a:t>Phillipe</a:t>
            </a:r>
            <a:r>
              <a:rPr lang="fr-FR" sz="2000" dirty="0" smtClean="0"/>
              <a:t>. L’informatique. Gestion, Paris, </a:t>
            </a:r>
            <a:r>
              <a:rPr lang="fr-FR" sz="2000" dirty="0" err="1" smtClean="0"/>
              <a:t>June</a:t>
            </a:r>
            <a:r>
              <a:rPr lang="fr-FR" sz="2000" dirty="0" smtClean="0"/>
              <a:t> 1962, pp. 240–41</a:t>
            </a:r>
            <a:r>
              <a:rPr lang="tr-TR" sz="2000" dirty="0" smtClean="0"/>
              <a:t>]</a:t>
            </a:r>
          </a:p>
          <a:p>
            <a:pPr>
              <a:defRPr/>
            </a:pPr>
            <a:r>
              <a:rPr lang="en-US" dirty="0" smtClean="0"/>
              <a:t>The term was coined as a combination of </a:t>
            </a:r>
            <a:r>
              <a:rPr lang="en-US" dirty="0" smtClean="0">
                <a:solidFill>
                  <a:schemeClr val="accent1">
                    <a:lumMod val="75000"/>
                  </a:schemeClr>
                </a:solidFill>
              </a:rPr>
              <a:t>information</a:t>
            </a:r>
            <a:r>
              <a:rPr lang="en-US" dirty="0" smtClean="0"/>
              <a:t> and </a:t>
            </a:r>
            <a:r>
              <a:rPr lang="en-US" dirty="0" smtClean="0">
                <a:solidFill>
                  <a:schemeClr val="accent1">
                    <a:lumMod val="75000"/>
                  </a:schemeClr>
                </a:solidFill>
              </a:rPr>
              <a:t>automatic</a:t>
            </a:r>
            <a:r>
              <a:rPr lang="en-US" dirty="0" smtClean="0"/>
              <a:t> to describe the </a:t>
            </a:r>
            <a:r>
              <a:rPr lang="en-US" dirty="0" smtClean="0">
                <a:solidFill>
                  <a:schemeClr val="accent1">
                    <a:lumMod val="75000"/>
                  </a:schemeClr>
                </a:solidFill>
              </a:rPr>
              <a:t>science of automating information interactions</a:t>
            </a:r>
            <a:endParaRPr lang="tr-TR" dirty="0" smtClean="0">
              <a:solidFill>
                <a:schemeClr val="accent1">
                  <a:lumMod val="75000"/>
                </a:schemeClr>
              </a:solidFill>
            </a:endParaRPr>
          </a:p>
        </p:txBody>
      </p:sp>
      <p:sp>
        <p:nvSpPr>
          <p:cNvPr id="922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81972EA-5C8A-4797-80D2-EF1239367699}" type="slidenum">
              <a:rPr kumimoji="0" lang="en-US" altLang="tr-TR" sz="1200" smtClean="0"/>
              <a:pPr>
                <a:spcBef>
                  <a:spcPct val="50000"/>
                </a:spcBef>
                <a:buFontTx/>
                <a:buNone/>
              </a:pPr>
              <a:t>4</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1"/>
          <p:cNvSpPr>
            <a:spLocks noChangeArrowheads="1"/>
          </p:cNvSpPr>
          <p:nvPr/>
        </p:nvSpPr>
        <p:spPr bwMode="auto">
          <a:xfrm>
            <a:off x="611188" y="3068638"/>
            <a:ext cx="8077200" cy="2062162"/>
          </a:xfrm>
          <a:prstGeom prst="rect">
            <a:avLst/>
          </a:prstGeom>
          <a:solidFill>
            <a:srgbClr val="99FF33"/>
          </a:solidFill>
          <a:ln>
            <a:noFill/>
          </a:ln>
          <a:extLst>
            <a:ext uri="{91240B29-F687-4F45-9708-019B960494DF}">
              <a14:hiddenLine xmlns:a14="http://schemas.microsoft.com/office/drawing/2010/main" w="76200" algn="ctr">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eaLnBrk="1" hangingPunct="1">
              <a:spcBef>
                <a:spcPct val="0"/>
              </a:spcBef>
              <a:buFontTx/>
              <a:buNone/>
            </a:pPr>
            <a:r>
              <a:rPr kumimoji="0" lang="en-US" altLang="tr-TR" b="1">
                <a:latin typeface="Arial" panose="020B0604020202020204" pitchFamily="34" charset="0"/>
              </a:rPr>
              <a:t>According to the Nyquist theorem, the sampling rate must be</a:t>
            </a:r>
          </a:p>
          <a:p>
            <a:pPr eaLnBrk="1" hangingPunct="1">
              <a:spcBef>
                <a:spcPct val="0"/>
              </a:spcBef>
              <a:buFontTx/>
              <a:buNone/>
            </a:pPr>
            <a:r>
              <a:rPr kumimoji="0" lang="en-US" altLang="tr-TR" b="1">
                <a:latin typeface="Arial" panose="020B0604020202020204" pitchFamily="34" charset="0"/>
              </a:rPr>
              <a:t>at least 2 times the highest frequency contained in the signal.</a:t>
            </a:r>
          </a:p>
        </p:txBody>
      </p:sp>
      <p:sp>
        <p:nvSpPr>
          <p:cNvPr id="50179" name="Slide Number Placeholder 1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8B3452F-4FA0-415C-828A-F1F6D7F5A419}" type="slidenum">
              <a:rPr kumimoji="0" lang="en-US" altLang="tr-TR" sz="1200" smtClean="0"/>
              <a:pPr>
                <a:spcBef>
                  <a:spcPct val="50000"/>
                </a:spcBef>
                <a:buFontTx/>
                <a:buNone/>
              </a:pPr>
              <a:t>40</a:t>
            </a:fld>
            <a:endParaRPr kumimoji="0" lang="en-US" altLang="tr-TR" sz="1200" smtClean="0"/>
          </a:p>
        </p:txBody>
      </p:sp>
      <p:sp>
        <p:nvSpPr>
          <p:cNvPr id="4" name="Title 1"/>
          <p:cNvSpPr txBox="1">
            <a:spLocks/>
          </p:cNvSpPr>
          <p:nvPr/>
        </p:nvSpPr>
        <p:spPr>
          <a:xfrm>
            <a:off x="31172" y="0"/>
            <a:ext cx="9112827" cy="765175"/>
          </a:xfrm>
          <a:prstGeom prst="rect">
            <a:avLst/>
          </a:prstGeom>
        </p:spPr>
        <p:txBody>
          <a:bodyPr/>
          <a:lstStyle/>
          <a:p>
            <a:pPr algn="ctr">
              <a:defRPr/>
            </a:pPr>
            <a:r>
              <a:rPr kumimoji="1" lang="en-US" sz="4000" b="1" kern="0" dirty="0">
                <a:solidFill>
                  <a:schemeClr val="tx2"/>
                </a:solidFill>
                <a:latin typeface="+mj-lt"/>
                <a:ea typeface="+mj-ea"/>
                <a:cs typeface="+mj-cs"/>
              </a:rPr>
              <a:t>Sampling Theorem</a:t>
            </a:r>
          </a:p>
        </p:txBody>
      </p:sp>
      <p:sp>
        <p:nvSpPr>
          <p:cNvPr id="5" name="Title 1"/>
          <p:cNvSpPr txBox="1">
            <a:spLocks/>
          </p:cNvSpPr>
          <p:nvPr/>
        </p:nvSpPr>
        <p:spPr>
          <a:xfrm>
            <a:off x="683568" y="1557338"/>
            <a:ext cx="6555432" cy="765175"/>
          </a:xfrm>
          <a:prstGeom prst="rect">
            <a:avLst/>
          </a:prstGeom>
        </p:spPr>
        <p:txBody>
          <a:bodyPr/>
          <a:lstStyle/>
          <a:p>
            <a:pPr>
              <a:defRPr/>
            </a:pPr>
            <a:r>
              <a:rPr kumimoji="1" lang="en-US" sz="4000" b="1" i="1" kern="0" dirty="0">
                <a:solidFill>
                  <a:schemeClr val="tx2"/>
                </a:solidFill>
                <a:latin typeface="+mj-lt"/>
                <a:ea typeface="+mj-ea"/>
                <a:cs typeface="+mj-cs"/>
              </a:rPr>
              <a:t>F</a:t>
            </a:r>
            <a:r>
              <a:rPr kumimoji="1" lang="en-US" sz="4000" b="1" i="1" kern="0" baseline="-25000" dirty="0">
                <a:solidFill>
                  <a:schemeClr val="tx2"/>
                </a:solidFill>
                <a:latin typeface="+mj-lt"/>
                <a:ea typeface="+mj-ea"/>
                <a:cs typeface="+mj-cs"/>
              </a:rPr>
              <a:t>s</a:t>
            </a:r>
            <a:r>
              <a:rPr kumimoji="1" lang="en-US" sz="4000" b="1" kern="0" dirty="0">
                <a:solidFill>
                  <a:schemeClr val="tx2"/>
                </a:solidFill>
                <a:latin typeface="+mj-lt"/>
                <a:ea typeface="+mj-ea"/>
                <a:cs typeface="+mj-cs"/>
              </a:rPr>
              <a:t> </a:t>
            </a:r>
            <a:r>
              <a:rPr kumimoji="1" lang="en-US" sz="4000" b="1" kern="0" dirty="0">
                <a:solidFill>
                  <a:schemeClr val="tx2"/>
                </a:solidFill>
                <a:latin typeface="+mj-lt"/>
                <a:ea typeface="+mj-ea"/>
                <a:cs typeface="+mj-cs"/>
                <a:sym typeface="Symbol"/>
              </a:rPr>
              <a:t> 2</a:t>
            </a:r>
            <a:r>
              <a:rPr kumimoji="1" lang="en-US" sz="4000" b="1" i="1" kern="0" dirty="0">
                <a:solidFill>
                  <a:schemeClr val="tx2"/>
                </a:solidFill>
                <a:latin typeface="+mj-lt"/>
                <a:ea typeface="+mj-ea"/>
                <a:cs typeface="+mj-cs"/>
                <a:sym typeface="Symbol"/>
              </a:rPr>
              <a:t>f</a:t>
            </a:r>
            <a:r>
              <a:rPr kumimoji="1" lang="en-US" sz="4000" b="1" i="1" kern="0" baseline="-25000" dirty="0">
                <a:solidFill>
                  <a:schemeClr val="tx2"/>
                </a:solidFill>
                <a:latin typeface="+mj-lt"/>
                <a:ea typeface="+mj-ea"/>
                <a:cs typeface="+mj-cs"/>
                <a:sym typeface="Symbol"/>
              </a:rPr>
              <a:t>m</a:t>
            </a:r>
            <a:endParaRPr kumimoji="1" lang="en-US" sz="4000" b="1" i="1" kern="0" baseline="-25000" dirty="0">
              <a:solidFill>
                <a:schemeClr val="tx2"/>
              </a:solidFill>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0962"/>
                                        </p:tgtEl>
                                        <p:attrNameLst>
                                          <p:attrName>style.visibility</p:attrName>
                                        </p:attrNameLst>
                                      </p:cBhvr>
                                      <p:to>
                                        <p:strVal val="visible"/>
                                      </p:to>
                                    </p:set>
                                    <p:animEffect transition="in" filter="dissolve">
                                      <p:cBhvr>
                                        <p:cTn id="12" dur="500"/>
                                        <p:tgtEl>
                                          <p:spTgt spid="409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animBg="1"/>
      <p:bldP spid="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3"/>
          <p:cNvSpPr>
            <a:spLocks noGrp="1" noChangeArrowheads="1"/>
          </p:cNvSpPr>
          <p:nvPr>
            <p:ph type="body" idx="1"/>
          </p:nvPr>
        </p:nvSpPr>
        <p:spPr>
          <a:xfrm>
            <a:off x="685800" y="1600200"/>
            <a:ext cx="7772400" cy="4724400"/>
          </a:xfrm>
          <a:noFill/>
        </p:spPr>
        <p:txBody>
          <a:bodyPr lIns="91440" tIns="45720" rIns="91440" bIns="45720"/>
          <a:lstStyle/>
          <a:p>
            <a:pPr>
              <a:lnSpc>
                <a:spcPct val="90000"/>
              </a:lnSpc>
            </a:pPr>
            <a:r>
              <a:rPr lang="en-US" altLang="tr-TR" sz="2800" smtClean="0"/>
              <a:t>Sampling results in a series of pulses of varying amplitude values ranging between two limits: a min and a max.</a:t>
            </a:r>
          </a:p>
          <a:p>
            <a:pPr>
              <a:lnSpc>
                <a:spcPct val="90000"/>
              </a:lnSpc>
            </a:pPr>
            <a:r>
              <a:rPr lang="en-US" altLang="tr-TR" sz="2800" smtClean="0"/>
              <a:t>The amplitude values are infinite between the two limits.</a:t>
            </a:r>
          </a:p>
          <a:p>
            <a:pPr>
              <a:lnSpc>
                <a:spcPct val="90000"/>
              </a:lnSpc>
            </a:pPr>
            <a:r>
              <a:rPr lang="en-US" altLang="tr-TR" sz="2800" smtClean="0"/>
              <a:t>We need to map the </a:t>
            </a:r>
            <a:r>
              <a:rPr lang="en-US" altLang="tr-TR" sz="2800" i="1" smtClean="0"/>
              <a:t>infinite</a:t>
            </a:r>
            <a:r>
              <a:rPr lang="en-US" altLang="tr-TR" sz="2800" smtClean="0"/>
              <a:t> amplitude values onto a finite set of known values.</a:t>
            </a:r>
          </a:p>
          <a:p>
            <a:pPr>
              <a:lnSpc>
                <a:spcPct val="90000"/>
              </a:lnSpc>
            </a:pPr>
            <a:r>
              <a:rPr lang="en-US" altLang="tr-TR" sz="2800" smtClean="0"/>
              <a:t>This is achieved by dividing the distance between min and max into </a:t>
            </a:r>
            <a:r>
              <a:rPr lang="en-US" altLang="tr-TR" sz="2800" smtClean="0">
                <a:solidFill>
                  <a:schemeClr val="hlink"/>
                </a:solidFill>
              </a:rPr>
              <a:t>L</a:t>
            </a:r>
            <a:r>
              <a:rPr lang="en-US" altLang="tr-TR" sz="2800" smtClean="0"/>
              <a:t> </a:t>
            </a:r>
            <a:r>
              <a:rPr lang="en-US" altLang="tr-TR" sz="2800" smtClean="0">
                <a:solidFill>
                  <a:schemeClr val="hlink"/>
                </a:solidFill>
              </a:rPr>
              <a:t>zones</a:t>
            </a:r>
            <a:r>
              <a:rPr lang="en-US" altLang="tr-TR" sz="2800" smtClean="0"/>
              <a:t>, each of</a:t>
            </a:r>
            <a:r>
              <a:rPr lang="en-US" altLang="tr-TR" sz="2800" smtClean="0">
                <a:solidFill>
                  <a:schemeClr val="hlink"/>
                </a:solidFill>
              </a:rPr>
              <a:t> height </a:t>
            </a:r>
            <a:r>
              <a:rPr lang="en-US" altLang="tr-TR" sz="2800" smtClean="0">
                <a:solidFill>
                  <a:schemeClr val="hlink"/>
                </a:solidFill>
                <a:latin typeface="Symbol" panose="05050102010706020507" pitchFamily="18" charset="2"/>
                <a:sym typeface="Symbol" panose="05050102010706020507" pitchFamily="18" charset="2"/>
              </a:rPr>
              <a:t></a:t>
            </a:r>
          </a:p>
          <a:p>
            <a:pPr algn="ctr">
              <a:lnSpc>
                <a:spcPct val="90000"/>
              </a:lnSpc>
              <a:buFont typeface="Wingdings" panose="05000000000000000000" pitchFamily="2" charset="2"/>
              <a:buNone/>
            </a:pPr>
            <a:r>
              <a:rPr lang="en-US" altLang="tr-TR" sz="2800" smtClean="0">
                <a:latin typeface="Symbol" panose="05050102010706020507" pitchFamily="18" charset="2"/>
                <a:sym typeface="Symbol" panose="05050102010706020507" pitchFamily="18" charset="2"/>
              </a:rPr>
              <a:t></a:t>
            </a:r>
            <a:r>
              <a:rPr lang="en-US" altLang="tr-TR" sz="2800" smtClean="0"/>
              <a:t> = (max - min)/L</a:t>
            </a:r>
          </a:p>
        </p:txBody>
      </p:sp>
      <p:sp>
        <p:nvSpPr>
          <p:cNvPr id="54275" name="Title 4"/>
          <p:cNvSpPr>
            <a:spLocks noGrp="1"/>
          </p:cNvSpPr>
          <p:nvPr>
            <p:ph type="title"/>
          </p:nvPr>
        </p:nvSpPr>
        <p:spPr/>
        <p:txBody>
          <a:bodyPr/>
          <a:lstStyle/>
          <a:p>
            <a:r>
              <a:rPr lang="en-US" altLang="tr-TR" smtClean="0"/>
              <a:t>Quantization</a:t>
            </a:r>
          </a:p>
        </p:txBody>
      </p:sp>
      <p:sp>
        <p:nvSpPr>
          <p:cNvPr id="54276"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47AB190-456D-4172-BF6F-CC1F54DD5F0F}" type="slidenum">
              <a:rPr kumimoji="0" lang="en-US" altLang="tr-TR" sz="1200" smtClean="0"/>
              <a:pPr>
                <a:spcBef>
                  <a:spcPct val="50000"/>
                </a:spcBef>
                <a:buFontTx/>
                <a:buNone/>
              </a:pPr>
              <a:t>41</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034">
                                            <p:txEl>
                                              <p:pRg st="0" end="0"/>
                                            </p:txEl>
                                          </p:spTgt>
                                        </p:tgtEl>
                                        <p:attrNameLst>
                                          <p:attrName>style.visibility</p:attrName>
                                        </p:attrNameLst>
                                      </p:cBhvr>
                                      <p:to>
                                        <p:strVal val="visible"/>
                                      </p:to>
                                    </p:set>
                                    <p:animEffect transition="in" filter="dissolve">
                                      <p:cBhvr>
                                        <p:cTn id="7" dur="500"/>
                                        <p:tgtEl>
                                          <p:spTgt spid="440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034">
                                            <p:txEl>
                                              <p:pRg st="1" end="1"/>
                                            </p:txEl>
                                          </p:spTgt>
                                        </p:tgtEl>
                                        <p:attrNameLst>
                                          <p:attrName>style.visibility</p:attrName>
                                        </p:attrNameLst>
                                      </p:cBhvr>
                                      <p:to>
                                        <p:strVal val="visible"/>
                                      </p:to>
                                    </p:set>
                                    <p:animEffect transition="in" filter="dissolve">
                                      <p:cBhvr>
                                        <p:cTn id="12" dur="500"/>
                                        <p:tgtEl>
                                          <p:spTgt spid="4403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4034">
                                            <p:txEl>
                                              <p:pRg st="2" end="2"/>
                                            </p:txEl>
                                          </p:spTgt>
                                        </p:tgtEl>
                                        <p:attrNameLst>
                                          <p:attrName>style.visibility</p:attrName>
                                        </p:attrNameLst>
                                      </p:cBhvr>
                                      <p:to>
                                        <p:strVal val="visible"/>
                                      </p:to>
                                    </p:set>
                                    <p:animEffect transition="in" filter="dissolve">
                                      <p:cBhvr>
                                        <p:cTn id="17" dur="500"/>
                                        <p:tgtEl>
                                          <p:spTgt spid="4403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4034">
                                            <p:txEl>
                                              <p:pRg st="3" end="3"/>
                                            </p:txEl>
                                          </p:spTgt>
                                        </p:tgtEl>
                                        <p:attrNameLst>
                                          <p:attrName>style.visibility</p:attrName>
                                        </p:attrNameLst>
                                      </p:cBhvr>
                                      <p:to>
                                        <p:strVal val="visible"/>
                                      </p:to>
                                    </p:set>
                                    <p:animEffect transition="in" filter="dissolve">
                                      <p:cBhvr>
                                        <p:cTn id="22" dur="500"/>
                                        <p:tgtEl>
                                          <p:spTgt spid="44034">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4034">
                                            <p:txEl>
                                              <p:pRg st="4" end="4"/>
                                            </p:txEl>
                                          </p:spTgt>
                                        </p:tgtEl>
                                        <p:attrNameLst>
                                          <p:attrName>style.visibility</p:attrName>
                                        </p:attrNameLst>
                                      </p:cBhvr>
                                      <p:to>
                                        <p:strVal val="visible"/>
                                      </p:to>
                                    </p:set>
                                    <p:animEffect transition="in" filter="dissolve">
                                      <p:cBhvr>
                                        <p:cTn id="27" dur="500"/>
                                        <p:tgtEl>
                                          <p:spTgt spid="4403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3"/>
          <p:cNvSpPr>
            <a:spLocks noGrp="1" noChangeArrowheads="1"/>
          </p:cNvSpPr>
          <p:nvPr>
            <p:ph type="body" idx="1"/>
          </p:nvPr>
        </p:nvSpPr>
        <p:spPr>
          <a:xfrm>
            <a:off x="685800" y="1981200"/>
            <a:ext cx="7772400" cy="4114800"/>
          </a:xfrm>
          <a:noFill/>
        </p:spPr>
        <p:txBody>
          <a:bodyPr lIns="91440" tIns="45720" rIns="91440" bIns="45720"/>
          <a:lstStyle/>
          <a:p>
            <a:r>
              <a:rPr lang="en-US" altLang="tr-TR" smtClean="0"/>
              <a:t>The midpoint of each zone is assigned a value from 0 to L-1 (resulting in L values)</a:t>
            </a:r>
          </a:p>
          <a:p>
            <a:r>
              <a:rPr lang="en-US" altLang="tr-TR" smtClean="0"/>
              <a:t>Each sample falling in a zone is then approximated to the value of the midpoint. </a:t>
            </a:r>
          </a:p>
        </p:txBody>
      </p:sp>
      <p:sp>
        <p:nvSpPr>
          <p:cNvPr id="55299" name="Title 4"/>
          <p:cNvSpPr>
            <a:spLocks noGrp="1"/>
          </p:cNvSpPr>
          <p:nvPr>
            <p:ph type="title"/>
          </p:nvPr>
        </p:nvSpPr>
        <p:spPr/>
        <p:txBody>
          <a:bodyPr/>
          <a:lstStyle/>
          <a:p>
            <a:r>
              <a:rPr lang="en-US" altLang="tr-TR" smtClean="0"/>
              <a:t>Quantization Levels</a:t>
            </a:r>
          </a:p>
        </p:txBody>
      </p:sp>
      <p:sp>
        <p:nvSpPr>
          <p:cNvPr id="55300"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28C79E2F-7B09-4645-B3ED-F519FEDFFA2D}" type="slidenum">
              <a:rPr kumimoji="0" lang="en-US" altLang="tr-TR" sz="1200" smtClean="0"/>
              <a:pPr>
                <a:spcBef>
                  <a:spcPct val="50000"/>
                </a:spcBef>
                <a:buFontTx/>
                <a:buNone/>
              </a:pPr>
              <a:t>42</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058">
                                            <p:txEl>
                                              <p:pRg st="0" end="0"/>
                                            </p:txEl>
                                          </p:spTgt>
                                        </p:tgtEl>
                                        <p:attrNameLst>
                                          <p:attrName>style.visibility</p:attrName>
                                        </p:attrNameLst>
                                      </p:cBhvr>
                                      <p:to>
                                        <p:strVal val="visible"/>
                                      </p:to>
                                    </p:set>
                                    <p:animEffect transition="in" filter="dissolve">
                                      <p:cBhvr>
                                        <p:cTn id="7" dur="500"/>
                                        <p:tgtEl>
                                          <p:spTgt spid="4505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5058">
                                            <p:txEl>
                                              <p:pRg st="1" end="1"/>
                                            </p:txEl>
                                          </p:spTgt>
                                        </p:tgtEl>
                                        <p:attrNameLst>
                                          <p:attrName>style.visibility</p:attrName>
                                        </p:attrNameLst>
                                      </p:cBhvr>
                                      <p:to>
                                        <p:strVal val="visible"/>
                                      </p:to>
                                    </p:set>
                                    <p:animEffect transition="in" filter="dissolve">
                                      <p:cBhvr>
                                        <p:cTn id="12" dur="500"/>
                                        <p:tgtEl>
                                          <p:spTgt spid="4505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8"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3"/>
          <p:cNvSpPr>
            <a:spLocks noGrp="1" noChangeArrowheads="1"/>
          </p:cNvSpPr>
          <p:nvPr>
            <p:ph type="body" idx="1"/>
          </p:nvPr>
        </p:nvSpPr>
        <p:spPr>
          <a:xfrm>
            <a:off x="685800" y="1600200"/>
            <a:ext cx="7772400" cy="4495800"/>
          </a:xfrm>
          <a:noFill/>
        </p:spPr>
        <p:txBody>
          <a:bodyPr lIns="91440" tIns="45720" rIns="91440" bIns="45720"/>
          <a:lstStyle/>
          <a:p>
            <a:pPr>
              <a:lnSpc>
                <a:spcPct val="90000"/>
              </a:lnSpc>
            </a:pPr>
            <a:r>
              <a:rPr lang="en-US" altLang="tr-TR" smtClean="0"/>
              <a:t>Assume we have a voltage signal with amplitutes V</a:t>
            </a:r>
            <a:r>
              <a:rPr lang="en-US" altLang="tr-TR" baseline="-25000" smtClean="0"/>
              <a:t>min</a:t>
            </a:r>
            <a:r>
              <a:rPr lang="en-US" altLang="tr-TR" smtClean="0"/>
              <a:t>=-20V and V</a:t>
            </a:r>
            <a:r>
              <a:rPr lang="en-US" altLang="tr-TR" baseline="-25000" smtClean="0"/>
              <a:t>max</a:t>
            </a:r>
            <a:r>
              <a:rPr lang="en-US" altLang="tr-TR" smtClean="0"/>
              <a:t>=+20V.</a:t>
            </a:r>
          </a:p>
          <a:p>
            <a:pPr>
              <a:lnSpc>
                <a:spcPct val="90000"/>
              </a:lnSpc>
            </a:pPr>
            <a:r>
              <a:rPr lang="en-US" altLang="tr-TR" smtClean="0"/>
              <a:t>We want to use L=8 quantization levels.</a:t>
            </a:r>
          </a:p>
          <a:p>
            <a:pPr>
              <a:lnSpc>
                <a:spcPct val="90000"/>
              </a:lnSpc>
            </a:pPr>
            <a:r>
              <a:rPr lang="en-US" altLang="tr-TR" smtClean="0"/>
              <a:t>Zone width</a:t>
            </a:r>
            <a:r>
              <a:rPr lang="en-US" altLang="tr-TR" smtClean="0">
                <a:latin typeface="Symbol" panose="05050102010706020507" pitchFamily="18" charset="2"/>
                <a:sym typeface="Symbol" panose="05050102010706020507" pitchFamily="18" charset="2"/>
              </a:rPr>
              <a:t></a:t>
            </a:r>
            <a:r>
              <a:rPr lang="en-US" altLang="tr-TR" smtClean="0"/>
              <a:t> = (20 - -20)/8 = 5</a:t>
            </a:r>
          </a:p>
          <a:p>
            <a:pPr>
              <a:lnSpc>
                <a:spcPct val="90000"/>
              </a:lnSpc>
            </a:pPr>
            <a:r>
              <a:rPr lang="en-US" altLang="tr-TR" smtClean="0"/>
              <a:t>The 8 zones are: -20 to -15, -15 to -10, -10 to -5, -5 to 0, 0 to +5, +5 to +10, +10 to +15, +15 to +20</a:t>
            </a:r>
          </a:p>
          <a:p>
            <a:pPr>
              <a:lnSpc>
                <a:spcPct val="90000"/>
              </a:lnSpc>
            </a:pPr>
            <a:r>
              <a:rPr lang="en-US" altLang="tr-TR" smtClean="0"/>
              <a:t>The midpoints are: -17.5, -12.5, -7.5, -2.5, 2.5, 7.5, 12.5, 17.5</a:t>
            </a:r>
          </a:p>
        </p:txBody>
      </p:sp>
      <p:sp>
        <p:nvSpPr>
          <p:cNvPr id="56323" name="Title 4"/>
          <p:cNvSpPr>
            <a:spLocks noGrp="1"/>
          </p:cNvSpPr>
          <p:nvPr>
            <p:ph type="title"/>
          </p:nvPr>
        </p:nvSpPr>
        <p:spPr/>
        <p:txBody>
          <a:bodyPr/>
          <a:lstStyle/>
          <a:p>
            <a:r>
              <a:rPr lang="en-US" altLang="tr-TR" smtClean="0"/>
              <a:t>Quantization Zones</a:t>
            </a:r>
          </a:p>
        </p:txBody>
      </p:sp>
      <p:sp>
        <p:nvSpPr>
          <p:cNvPr id="56324"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088B18B6-2F50-4DFF-9FC8-129FA4C4BC47}" type="slidenum">
              <a:rPr kumimoji="0" lang="en-US" altLang="tr-TR" sz="1200" smtClean="0"/>
              <a:pPr>
                <a:spcBef>
                  <a:spcPct val="50000"/>
                </a:spcBef>
                <a:buFontTx/>
                <a:buNone/>
              </a:pPr>
              <a:t>43</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082">
                                            <p:txEl>
                                              <p:pRg st="0" end="0"/>
                                            </p:txEl>
                                          </p:spTgt>
                                        </p:tgtEl>
                                        <p:attrNameLst>
                                          <p:attrName>style.visibility</p:attrName>
                                        </p:attrNameLst>
                                      </p:cBhvr>
                                      <p:to>
                                        <p:strVal val="visible"/>
                                      </p:to>
                                    </p:set>
                                    <p:animEffect transition="in" filter="dissolve">
                                      <p:cBhvr>
                                        <p:cTn id="7" dur="500"/>
                                        <p:tgtEl>
                                          <p:spTgt spid="4608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082">
                                            <p:txEl>
                                              <p:pRg st="1" end="1"/>
                                            </p:txEl>
                                          </p:spTgt>
                                        </p:tgtEl>
                                        <p:attrNameLst>
                                          <p:attrName>style.visibility</p:attrName>
                                        </p:attrNameLst>
                                      </p:cBhvr>
                                      <p:to>
                                        <p:strVal val="visible"/>
                                      </p:to>
                                    </p:set>
                                    <p:animEffect transition="in" filter="dissolve">
                                      <p:cBhvr>
                                        <p:cTn id="12" dur="500"/>
                                        <p:tgtEl>
                                          <p:spTgt spid="4608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082">
                                            <p:txEl>
                                              <p:pRg st="2" end="2"/>
                                            </p:txEl>
                                          </p:spTgt>
                                        </p:tgtEl>
                                        <p:attrNameLst>
                                          <p:attrName>style.visibility</p:attrName>
                                        </p:attrNameLst>
                                      </p:cBhvr>
                                      <p:to>
                                        <p:strVal val="visible"/>
                                      </p:to>
                                    </p:set>
                                    <p:animEffect transition="in" filter="dissolve">
                                      <p:cBhvr>
                                        <p:cTn id="17" dur="500"/>
                                        <p:tgtEl>
                                          <p:spTgt spid="4608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6082">
                                            <p:txEl>
                                              <p:pRg st="3" end="3"/>
                                            </p:txEl>
                                          </p:spTgt>
                                        </p:tgtEl>
                                        <p:attrNameLst>
                                          <p:attrName>style.visibility</p:attrName>
                                        </p:attrNameLst>
                                      </p:cBhvr>
                                      <p:to>
                                        <p:strVal val="visible"/>
                                      </p:to>
                                    </p:set>
                                    <p:animEffect transition="in" filter="dissolve">
                                      <p:cBhvr>
                                        <p:cTn id="22" dur="500"/>
                                        <p:tgtEl>
                                          <p:spTgt spid="4608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6082">
                                            <p:txEl>
                                              <p:pRg st="4" end="4"/>
                                            </p:txEl>
                                          </p:spTgt>
                                        </p:tgtEl>
                                        <p:attrNameLst>
                                          <p:attrName>style.visibility</p:attrName>
                                        </p:attrNameLst>
                                      </p:cBhvr>
                                      <p:to>
                                        <p:strVal val="visible"/>
                                      </p:to>
                                    </p:set>
                                    <p:animEffect transition="in" filter="dissolve">
                                      <p:cBhvr>
                                        <p:cTn id="27" dur="500"/>
                                        <p:tgtEl>
                                          <p:spTgt spid="4608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2"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3"/>
          <p:cNvSpPr>
            <a:spLocks noGrp="1" noChangeArrowheads="1"/>
          </p:cNvSpPr>
          <p:nvPr>
            <p:ph type="body" idx="1"/>
          </p:nvPr>
        </p:nvSpPr>
        <p:spPr>
          <a:xfrm>
            <a:off x="685800" y="1143000"/>
            <a:ext cx="7772400" cy="5105400"/>
          </a:xfrm>
          <a:noFill/>
        </p:spPr>
        <p:txBody>
          <a:bodyPr lIns="91440" tIns="45720" rIns="91440" bIns="45720"/>
          <a:lstStyle/>
          <a:p>
            <a:pPr>
              <a:lnSpc>
                <a:spcPct val="90000"/>
              </a:lnSpc>
            </a:pPr>
            <a:r>
              <a:rPr lang="en-US" altLang="tr-TR" sz="2800" smtClean="0"/>
              <a:t>Each zone is then assigned a binary code.</a:t>
            </a:r>
          </a:p>
          <a:p>
            <a:pPr>
              <a:lnSpc>
                <a:spcPct val="90000"/>
              </a:lnSpc>
            </a:pPr>
            <a:r>
              <a:rPr lang="en-US" altLang="tr-TR" sz="2800" smtClean="0"/>
              <a:t>The number of bits required to encode the zones, or the number of bits per sample as it is commonly referred to, is obtained as follows: </a:t>
            </a:r>
          </a:p>
          <a:p>
            <a:pPr algn="ctr">
              <a:lnSpc>
                <a:spcPct val="90000"/>
              </a:lnSpc>
              <a:buFont typeface="Wingdings" panose="05000000000000000000" pitchFamily="2" charset="2"/>
              <a:buNone/>
            </a:pPr>
            <a:r>
              <a:rPr lang="en-US" altLang="tr-TR" sz="2800" smtClean="0"/>
              <a:t>n</a:t>
            </a:r>
            <a:r>
              <a:rPr lang="en-US" altLang="tr-TR" sz="2800" baseline="-25000" smtClean="0"/>
              <a:t>b</a:t>
            </a:r>
            <a:r>
              <a:rPr lang="en-US" altLang="tr-TR" sz="2800" smtClean="0"/>
              <a:t> = log</a:t>
            </a:r>
            <a:r>
              <a:rPr lang="en-US" altLang="tr-TR" sz="2800" baseline="-25000" smtClean="0"/>
              <a:t>2</a:t>
            </a:r>
            <a:r>
              <a:rPr lang="en-US" altLang="tr-TR" sz="2800" smtClean="0"/>
              <a:t> L</a:t>
            </a:r>
          </a:p>
          <a:p>
            <a:pPr>
              <a:lnSpc>
                <a:spcPct val="90000"/>
              </a:lnSpc>
            </a:pPr>
            <a:r>
              <a:rPr lang="en-US" altLang="tr-TR" sz="2800" smtClean="0"/>
              <a:t>Given our example, n</a:t>
            </a:r>
            <a:r>
              <a:rPr lang="en-US" altLang="tr-TR" sz="2800" baseline="-25000" smtClean="0"/>
              <a:t>b</a:t>
            </a:r>
            <a:r>
              <a:rPr lang="en-US" altLang="tr-TR" sz="2800" smtClean="0"/>
              <a:t> = 3</a:t>
            </a:r>
          </a:p>
          <a:p>
            <a:pPr>
              <a:lnSpc>
                <a:spcPct val="90000"/>
              </a:lnSpc>
            </a:pPr>
            <a:r>
              <a:rPr lang="en-US" altLang="tr-TR" sz="2800" smtClean="0"/>
              <a:t>The 8 zone (or level) codes are therefore: 000, 001, 010, 011, 100, 101, 110, and 111</a:t>
            </a:r>
          </a:p>
          <a:p>
            <a:pPr>
              <a:lnSpc>
                <a:spcPct val="90000"/>
              </a:lnSpc>
            </a:pPr>
            <a:r>
              <a:rPr lang="en-US" altLang="tr-TR" sz="2800" smtClean="0"/>
              <a:t>Assigning codes to zones:</a:t>
            </a:r>
          </a:p>
          <a:p>
            <a:pPr lvl="1">
              <a:lnSpc>
                <a:spcPct val="90000"/>
              </a:lnSpc>
            </a:pPr>
            <a:r>
              <a:rPr lang="en-US" altLang="tr-TR" sz="2400" smtClean="0"/>
              <a:t>000 will refer to zone -20 to -15</a:t>
            </a:r>
          </a:p>
          <a:p>
            <a:pPr lvl="1">
              <a:lnSpc>
                <a:spcPct val="90000"/>
              </a:lnSpc>
            </a:pPr>
            <a:r>
              <a:rPr lang="en-US" altLang="tr-TR" sz="2400" smtClean="0"/>
              <a:t>001 to zone -15 to -10, etc.</a:t>
            </a:r>
          </a:p>
        </p:txBody>
      </p:sp>
      <p:sp>
        <p:nvSpPr>
          <p:cNvPr id="57347" name="Title 4"/>
          <p:cNvSpPr>
            <a:spLocks noGrp="1"/>
          </p:cNvSpPr>
          <p:nvPr>
            <p:ph type="title"/>
          </p:nvPr>
        </p:nvSpPr>
        <p:spPr/>
        <p:txBody>
          <a:bodyPr/>
          <a:lstStyle/>
          <a:p>
            <a:r>
              <a:rPr lang="en-US" altLang="tr-TR" smtClean="0"/>
              <a:t>Assigning Codes to Zones</a:t>
            </a:r>
          </a:p>
        </p:txBody>
      </p:sp>
      <p:sp>
        <p:nvSpPr>
          <p:cNvPr id="57348"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8B83EBE-5208-4AF4-BDC6-0E51F76A319B}" type="slidenum">
              <a:rPr kumimoji="0" lang="en-US" altLang="tr-TR" sz="1200" smtClean="0"/>
              <a:pPr>
                <a:spcBef>
                  <a:spcPct val="50000"/>
                </a:spcBef>
                <a:buFontTx/>
                <a:buNone/>
              </a:pPr>
              <a:t>44</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7106">
                                            <p:txEl>
                                              <p:pRg st="0" end="0"/>
                                            </p:txEl>
                                          </p:spTgt>
                                        </p:tgtEl>
                                        <p:attrNameLst>
                                          <p:attrName>style.visibility</p:attrName>
                                        </p:attrNameLst>
                                      </p:cBhvr>
                                      <p:to>
                                        <p:strVal val="visible"/>
                                      </p:to>
                                    </p:set>
                                    <p:animEffect transition="in" filter="dissolve">
                                      <p:cBhvr>
                                        <p:cTn id="7" dur="500"/>
                                        <p:tgtEl>
                                          <p:spTgt spid="4710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7106">
                                            <p:txEl>
                                              <p:pRg st="1" end="1"/>
                                            </p:txEl>
                                          </p:spTgt>
                                        </p:tgtEl>
                                        <p:attrNameLst>
                                          <p:attrName>style.visibility</p:attrName>
                                        </p:attrNameLst>
                                      </p:cBhvr>
                                      <p:to>
                                        <p:strVal val="visible"/>
                                      </p:to>
                                    </p:set>
                                    <p:animEffect transition="in" filter="dissolve">
                                      <p:cBhvr>
                                        <p:cTn id="12" dur="500"/>
                                        <p:tgtEl>
                                          <p:spTgt spid="4710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7106">
                                            <p:txEl>
                                              <p:pRg st="2" end="2"/>
                                            </p:txEl>
                                          </p:spTgt>
                                        </p:tgtEl>
                                        <p:attrNameLst>
                                          <p:attrName>style.visibility</p:attrName>
                                        </p:attrNameLst>
                                      </p:cBhvr>
                                      <p:to>
                                        <p:strVal val="visible"/>
                                      </p:to>
                                    </p:set>
                                    <p:animEffect transition="in" filter="dissolve">
                                      <p:cBhvr>
                                        <p:cTn id="17" dur="500"/>
                                        <p:tgtEl>
                                          <p:spTgt spid="47106">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106">
                                            <p:txEl>
                                              <p:pRg st="3" end="3"/>
                                            </p:txEl>
                                          </p:spTgt>
                                        </p:tgtEl>
                                        <p:attrNameLst>
                                          <p:attrName>style.visibility</p:attrName>
                                        </p:attrNameLst>
                                      </p:cBhvr>
                                      <p:to>
                                        <p:strVal val="visible"/>
                                      </p:to>
                                    </p:set>
                                    <p:animEffect transition="in" filter="dissolve">
                                      <p:cBhvr>
                                        <p:cTn id="22" dur="500"/>
                                        <p:tgtEl>
                                          <p:spTgt spid="47106">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7106">
                                            <p:txEl>
                                              <p:pRg st="4" end="4"/>
                                            </p:txEl>
                                          </p:spTgt>
                                        </p:tgtEl>
                                        <p:attrNameLst>
                                          <p:attrName>style.visibility</p:attrName>
                                        </p:attrNameLst>
                                      </p:cBhvr>
                                      <p:to>
                                        <p:strVal val="visible"/>
                                      </p:to>
                                    </p:set>
                                    <p:animEffect transition="in" filter="dissolve">
                                      <p:cBhvr>
                                        <p:cTn id="27" dur="500"/>
                                        <p:tgtEl>
                                          <p:spTgt spid="47106">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7106">
                                            <p:txEl>
                                              <p:pRg st="5" end="5"/>
                                            </p:txEl>
                                          </p:spTgt>
                                        </p:tgtEl>
                                        <p:attrNameLst>
                                          <p:attrName>style.visibility</p:attrName>
                                        </p:attrNameLst>
                                      </p:cBhvr>
                                      <p:to>
                                        <p:strVal val="visible"/>
                                      </p:to>
                                    </p:set>
                                    <p:animEffect transition="in" filter="dissolve">
                                      <p:cBhvr>
                                        <p:cTn id="32" dur="500"/>
                                        <p:tgtEl>
                                          <p:spTgt spid="47106">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7106">
                                            <p:txEl>
                                              <p:pRg st="6" end="6"/>
                                            </p:txEl>
                                          </p:spTgt>
                                        </p:tgtEl>
                                        <p:attrNameLst>
                                          <p:attrName>style.visibility</p:attrName>
                                        </p:attrNameLst>
                                      </p:cBhvr>
                                      <p:to>
                                        <p:strVal val="visible"/>
                                      </p:to>
                                    </p:set>
                                    <p:animEffect transition="in" filter="dissolve">
                                      <p:cBhvr>
                                        <p:cTn id="37" dur="500"/>
                                        <p:tgtEl>
                                          <p:spTgt spid="47106">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7106">
                                            <p:txEl>
                                              <p:pRg st="7" end="7"/>
                                            </p:txEl>
                                          </p:spTgt>
                                        </p:tgtEl>
                                        <p:attrNameLst>
                                          <p:attrName>style.visibility</p:attrName>
                                        </p:attrNameLst>
                                      </p:cBhvr>
                                      <p:to>
                                        <p:strVal val="visible"/>
                                      </p:to>
                                    </p:set>
                                    <p:animEffect transition="in" filter="dissolve">
                                      <p:cBhvr>
                                        <p:cTn id="42" dur="500"/>
                                        <p:tgtEl>
                                          <p:spTgt spid="4710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6"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5513" y="1049338"/>
            <a:ext cx="6846887" cy="512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4"/>
          <p:cNvSpPr txBox="1">
            <a:spLocks/>
          </p:cNvSpPr>
          <p:nvPr/>
        </p:nvSpPr>
        <p:spPr>
          <a:xfrm>
            <a:off x="0" y="0"/>
            <a:ext cx="9144000" cy="620713"/>
          </a:xfrm>
          <a:prstGeom prst="rect">
            <a:avLst/>
          </a:prstGeom>
        </p:spPr>
        <p:txBody>
          <a:bodyPr/>
          <a:lstStyle/>
          <a:p>
            <a:pPr algn="ctr">
              <a:defRPr/>
            </a:pPr>
            <a:r>
              <a:rPr kumimoji="1" lang="en-US" sz="2800" b="1" dirty="0">
                <a:solidFill>
                  <a:schemeClr val="tx2"/>
                </a:solidFill>
                <a:latin typeface="+mj-lt"/>
                <a:ea typeface="+mj-ea"/>
                <a:cs typeface="+mj-cs"/>
              </a:rPr>
              <a:t>Quantization and encoding of a sampled signal</a:t>
            </a:r>
          </a:p>
        </p:txBody>
      </p:sp>
      <p:sp>
        <p:nvSpPr>
          <p:cNvPr id="58372" name="Slide Number Placeholder 8"/>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9578ECF-7DFB-409C-8C8E-44BAECEB901E}" type="slidenum">
              <a:rPr kumimoji="0" lang="en-US" altLang="tr-TR" sz="1200" smtClean="0"/>
              <a:pPr>
                <a:spcBef>
                  <a:spcPct val="50000"/>
                </a:spcBef>
                <a:buFontTx/>
                <a:buNone/>
              </a:pPr>
              <a:t>45</a:t>
            </a:fld>
            <a:endParaRPr kumimoji="0" lang="en-US" altLang="tr-TR" sz="1200" smtClean="0"/>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3"/>
          <p:cNvSpPr>
            <a:spLocks noGrp="1" noChangeArrowheads="1"/>
          </p:cNvSpPr>
          <p:nvPr>
            <p:ph type="body" idx="1"/>
          </p:nvPr>
        </p:nvSpPr>
        <p:spPr>
          <a:xfrm>
            <a:off x="685800" y="1524000"/>
            <a:ext cx="7772400" cy="4495800"/>
          </a:xfrm>
          <a:noFill/>
        </p:spPr>
        <p:txBody>
          <a:bodyPr lIns="91440" tIns="45720" rIns="91440" bIns="45720"/>
          <a:lstStyle/>
          <a:p>
            <a:pPr>
              <a:lnSpc>
                <a:spcPct val="90000"/>
              </a:lnSpc>
            </a:pPr>
            <a:r>
              <a:rPr lang="en-US" altLang="tr-TR" sz="2800" smtClean="0"/>
              <a:t>When a signal is quantized, we introduce an error </a:t>
            </a:r>
            <a:endParaRPr lang="tr-TR" altLang="tr-TR" sz="2800" smtClean="0"/>
          </a:p>
          <a:p>
            <a:pPr lvl="1">
              <a:lnSpc>
                <a:spcPct val="90000"/>
              </a:lnSpc>
            </a:pPr>
            <a:r>
              <a:rPr lang="en-US" altLang="tr-TR" sz="2400" smtClean="0"/>
              <a:t>the coded signal is an approximation of the actual amplitude value.</a:t>
            </a:r>
          </a:p>
          <a:p>
            <a:pPr>
              <a:lnSpc>
                <a:spcPct val="90000"/>
              </a:lnSpc>
            </a:pPr>
            <a:r>
              <a:rPr lang="en-US" altLang="tr-TR" sz="2800" smtClean="0"/>
              <a:t>The difference between actual and coded value (midpoint) is referred to as the quantization error.</a:t>
            </a:r>
          </a:p>
          <a:p>
            <a:pPr>
              <a:lnSpc>
                <a:spcPct val="90000"/>
              </a:lnSpc>
            </a:pPr>
            <a:r>
              <a:rPr lang="en-US" altLang="tr-TR" sz="2800" smtClean="0"/>
              <a:t>The more zones, the smaller </a:t>
            </a:r>
            <a:r>
              <a:rPr lang="en-US" altLang="tr-TR" sz="2800" smtClean="0">
                <a:latin typeface="Symbol" panose="05050102010706020507" pitchFamily="18" charset="2"/>
                <a:sym typeface="Symbol" panose="05050102010706020507" pitchFamily="18" charset="2"/>
              </a:rPr>
              <a:t></a:t>
            </a:r>
            <a:r>
              <a:rPr lang="en-US" altLang="tr-TR" sz="2800" smtClean="0"/>
              <a:t> </a:t>
            </a:r>
            <a:endParaRPr lang="tr-TR" altLang="tr-TR" sz="2800" smtClean="0"/>
          </a:p>
          <a:p>
            <a:pPr lvl="1">
              <a:lnSpc>
                <a:spcPct val="90000"/>
              </a:lnSpc>
            </a:pPr>
            <a:r>
              <a:rPr lang="en-US" altLang="tr-TR" sz="2400" smtClean="0"/>
              <a:t>which results in smaller errors.</a:t>
            </a:r>
          </a:p>
          <a:p>
            <a:pPr>
              <a:lnSpc>
                <a:spcPct val="90000"/>
              </a:lnSpc>
            </a:pPr>
            <a:r>
              <a:rPr lang="en-US" altLang="tr-TR" sz="2800" smtClean="0"/>
              <a:t>BUT, the more zones the more bits required to encode the samples </a:t>
            </a:r>
            <a:endParaRPr lang="tr-TR" altLang="tr-TR" sz="2800" smtClean="0"/>
          </a:p>
          <a:p>
            <a:pPr lvl="1">
              <a:lnSpc>
                <a:spcPct val="90000"/>
              </a:lnSpc>
            </a:pPr>
            <a:r>
              <a:rPr lang="en-US" altLang="tr-TR" sz="2400" smtClean="0"/>
              <a:t>higher bit rate</a:t>
            </a:r>
          </a:p>
        </p:txBody>
      </p:sp>
      <p:sp>
        <p:nvSpPr>
          <p:cNvPr id="60419" name="Title 4"/>
          <p:cNvSpPr>
            <a:spLocks noGrp="1"/>
          </p:cNvSpPr>
          <p:nvPr>
            <p:ph type="title"/>
          </p:nvPr>
        </p:nvSpPr>
        <p:spPr/>
        <p:txBody>
          <a:bodyPr/>
          <a:lstStyle/>
          <a:p>
            <a:r>
              <a:rPr lang="en-US" altLang="tr-TR" smtClean="0"/>
              <a:t>Quantization Error</a:t>
            </a:r>
          </a:p>
        </p:txBody>
      </p:sp>
      <p:sp>
        <p:nvSpPr>
          <p:cNvPr id="60420" name="Slide Number Placeholder 5"/>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B15D50E-3C3E-4A14-82B2-79308414826C}" type="slidenum">
              <a:rPr kumimoji="0" lang="en-US" altLang="tr-TR" sz="1200" smtClean="0"/>
              <a:pPr>
                <a:spcBef>
                  <a:spcPct val="50000"/>
                </a:spcBef>
                <a:buFontTx/>
                <a:buNone/>
              </a:pPr>
              <a:t>46</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154">
                                            <p:txEl>
                                              <p:pRg st="0" end="0"/>
                                            </p:txEl>
                                          </p:spTgt>
                                        </p:tgtEl>
                                        <p:attrNameLst>
                                          <p:attrName>style.visibility</p:attrName>
                                        </p:attrNameLst>
                                      </p:cBhvr>
                                      <p:to>
                                        <p:strVal val="visible"/>
                                      </p:to>
                                    </p:set>
                                    <p:animEffect transition="in" filter="dissolve">
                                      <p:cBhvr>
                                        <p:cTn id="7" dur="500"/>
                                        <p:tgtEl>
                                          <p:spTgt spid="4915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9154">
                                            <p:txEl>
                                              <p:pRg st="1" end="1"/>
                                            </p:txEl>
                                          </p:spTgt>
                                        </p:tgtEl>
                                        <p:attrNameLst>
                                          <p:attrName>style.visibility</p:attrName>
                                        </p:attrNameLst>
                                      </p:cBhvr>
                                      <p:to>
                                        <p:strVal val="visible"/>
                                      </p:to>
                                    </p:set>
                                    <p:animEffect transition="in" filter="dissolve">
                                      <p:cBhvr>
                                        <p:cTn id="12" dur="500"/>
                                        <p:tgtEl>
                                          <p:spTgt spid="4915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9154">
                                            <p:txEl>
                                              <p:pRg st="2" end="2"/>
                                            </p:txEl>
                                          </p:spTgt>
                                        </p:tgtEl>
                                        <p:attrNameLst>
                                          <p:attrName>style.visibility</p:attrName>
                                        </p:attrNameLst>
                                      </p:cBhvr>
                                      <p:to>
                                        <p:strVal val="visible"/>
                                      </p:to>
                                    </p:set>
                                    <p:animEffect transition="in" filter="dissolve">
                                      <p:cBhvr>
                                        <p:cTn id="17" dur="500"/>
                                        <p:tgtEl>
                                          <p:spTgt spid="4915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9154">
                                            <p:txEl>
                                              <p:pRg st="3" end="3"/>
                                            </p:txEl>
                                          </p:spTgt>
                                        </p:tgtEl>
                                        <p:attrNameLst>
                                          <p:attrName>style.visibility</p:attrName>
                                        </p:attrNameLst>
                                      </p:cBhvr>
                                      <p:to>
                                        <p:strVal val="visible"/>
                                      </p:to>
                                    </p:set>
                                    <p:animEffect transition="in" filter="dissolve">
                                      <p:cBhvr>
                                        <p:cTn id="22" dur="500"/>
                                        <p:tgtEl>
                                          <p:spTgt spid="49154">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9154">
                                            <p:txEl>
                                              <p:pRg st="4" end="4"/>
                                            </p:txEl>
                                          </p:spTgt>
                                        </p:tgtEl>
                                        <p:attrNameLst>
                                          <p:attrName>style.visibility</p:attrName>
                                        </p:attrNameLst>
                                      </p:cBhvr>
                                      <p:to>
                                        <p:strVal val="visible"/>
                                      </p:to>
                                    </p:set>
                                    <p:animEffect transition="in" filter="dissolve">
                                      <p:cBhvr>
                                        <p:cTn id="27" dur="500"/>
                                        <p:tgtEl>
                                          <p:spTgt spid="49154">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9154">
                                            <p:txEl>
                                              <p:pRg st="5" end="5"/>
                                            </p:txEl>
                                          </p:spTgt>
                                        </p:tgtEl>
                                        <p:attrNameLst>
                                          <p:attrName>style.visibility</p:attrName>
                                        </p:attrNameLst>
                                      </p:cBhvr>
                                      <p:to>
                                        <p:strVal val="visible"/>
                                      </p:to>
                                    </p:set>
                                    <p:animEffect transition="in" filter="dissolve">
                                      <p:cBhvr>
                                        <p:cTn id="32" dur="500"/>
                                        <p:tgtEl>
                                          <p:spTgt spid="49154">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9154">
                                            <p:txEl>
                                              <p:pRg st="6" end="6"/>
                                            </p:txEl>
                                          </p:spTgt>
                                        </p:tgtEl>
                                        <p:attrNameLst>
                                          <p:attrName>style.visibility</p:attrName>
                                        </p:attrNameLst>
                                      </p:cBhvr>
                                      <p:to>
                                        <p:strVal val="visible"/>
                                      </p:to>
                                    </p:set>
                                    <p:animEffect transition="in" filter="dissolve">
                                      <p:cBhvr>
                                        <p:cTn id="37" dur="500"/>
                                        <p:tgtEl>
                                          <p:spTgt spid="4915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5"/>
          <p:cNvSpPr>
            <a:spLocks noGrp="1" noChangeArrowheads="1"/>
          </p:cNvSpPr>
          <p:nvPr>
            <p:ph type="title"/>
          </p:nvPr>
        </p:nvSpPr>
        <p:spPr>
          <a:xfrm>
            <a:off x="0" y="0"/>
            <a:ext cx="9144000" cy="715963"/>
          </a:xfrm>
        </p:spPr>
        <p:txBody>
          <a:bodyPr/>
          <a:lstStyle/>
          <a:p>
            <a:pPr eaLnBrk="1" hangingPunct="1"/>
            <a:r>
              <a:rPr lang="en-US" altLang="tr-TR" sz="3200" smtClean="0"/>
              <a:t>Analog-to-digital Conversion</a:t>
            </a:r>
          </a:p>
        </p:txBody>
      </p:sp>
      <p:sp>
        <p:nvSpPr>
          <p:cNvPr id="4100" name="Rectangle 3"/>
          <p:cNvSpPr>
            <a:spLocks noGrp="1" noChangeArrowheads="1"/>
          </p:cNvSpPr>
          <p:nvPr>
            <p:ph type="body" sz="half" idx="1"/>
          </p:nvPr>
        </p:nvSpPr>
        <p:spPr>
          <a:xfrm>
            <a:off x="642938" y="1357313"/>
            <a:ext cx="7924800" cy="2895600"/>
          </a:xfrm>
        </p:spPr>
        <p:txBody>
          <a:bodyPr/>
          <a:lstStyle/>
          <a:p>
            <a:pPr eaLnBrk="1" hangingPunct="1">
              <a:buFontTx/>
              <a:buNone/>
            </a:pPr>
            <a:r>
              <a:rPr lang="en-US" altLang="tr-TR" sz="2400" b="1" smtClean="0"/>
              <a:t>Example </a:t>
            </a:r>
            <a:r>
              <a:rPr lang="en-US" altLang="tr-TR" sz="2400" smtClean="0"/>
              <a:t>An 12-bit analog-to-digital converter (ADC) advertises an accuracy of ± the least significant bit (LSB).  If the input range of the ADC is 0 to 10 volts, what is the accuracy of the ADC in analog volts?</a:t>
            </a:r>
          </a:p>
          <a:p>
            <a:pPr eaLnBrk="1" hangingPunct="1"/>
            <a:endParaRPr lang="en-US" altLang="tr-TR" sz="2400" smtClean="0"/>
          </a:p>
          <a:p>
            <a:pPr eaLnBrk="1" hangingPunct="1">
              <a:buFontTx/>
              <a:buNone/>
            </a:pPr>
            <a:r>
              <a:rPr lang="en-US" altLang="tr-TR" sz="2000" u="sng" smtClean="0"/>
              <a:t>Solution:</a:t>
            </a:r>
            <a:r>
              <a:rPr lang="en-US" altLang="tr-TR" sz="2000" smtClean="0"/>
              <a:t> </a:t>
            </a:r>
            <a:endParaRPr lang="tr-TR" altLang="tr-TR" sz="2000" smtClean="0"/>
          </a:p>
          <a:p>
            <a:pPr eaLnBrk="1" hangingPunct="1">
              <a:buFontTx/>
              <a:buNone/>
            </a:pPr>
            <a:r>
              <a:rPr lang="en-US" altLang="tr-TR" sz="2000" smtClean="0"/>
              <a:t>If the input range is 10 volts then the analog voltage represented by the LSB would be:</a:t>
            </a:r>
            <a:endParaRPr lang="en-US" altLang="tr-TR" sz="1800" smtClean="0"/>
          </a:p>
        </p:txBody>
      </p:sp>
      <p:graphicFrame>
        <p:nvGraphicFramePr>
          <p:cNvPr id="4098" name="Object 2"/>
          <p:cNvGraphicFramePr>
            <a:graphicFrameLocks noGrp="1" noChangeAspect="1"/>
          </p:cNvGraphicFramePr>
          <p:nvPr>
            <p:ph sz="half" idx="2"/>
          </p:nvPr>
        </p:nvGraphicFramePr>
        <p:xfrm>
          <a:off x="1476375" y="4597400"/>
          <a:ext cx="4870450" cy="790575"/>
        </p:xfrm>
        <a:graphic>
          <a:graphicData uri="http://schemas.openxmlformats.org/presentationml/2006/ole">
            <mc:AlternateContent xmlns:mc="http://schemas.openxmlformats.org/markup-compatibility/2006">
              <mc:Choice xmlns:v="urn:schemas-microsoft-com:vml" Requires="v">
                <p:oleObj spid="_x0000_s61449" name="Equation" r:id="rId3" imgW="2425700" imgH="393700" progId="Equation.COEE2">
                  <p:embed/>
                </p:oleObj>
              </mc:Choice>
              <mc:Fallback>
                <p:oleObj name="Equation" r:id="rId3" imgW="2425700" imgH="393700" progId="Equation.COEE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6375" y="4597400"/>
                        <a:ext cx="4870450" cy="79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101" name="Text Box 7"/>
          <p:cNvSpPr txBox="1">
            <a:spLocks noChangeArrowheads="1"/>
          </p:cNvSpPr>
          <p:nvPr/>
        </p:nvSpPr>
        <p:spPr bwMode="auto">
          <a:xfrm>
            <a:off x="685800" y="5562600"/>
            <a:ext cx="6858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eaLnBrk="1" hangingPunct="1">
              <a:spcBef>
                <a:spcPct val="50000"/>
              </a:spcBef>
              <a:buFontTx/>
              <a:buNone/>
            </a:pPr>
            <a:r>
              <a:rPr kumimoji="0" lang="en-US" altLang="tr-TR" sz="1800">
                <a:solidFill>
                  <a:srgbClr val="000000"/>
                </a:solidFill>
                <a:latin typeface="Arial" panose="020B0604020202020204" pitchFamily="34" charset="0"/>
              </a:rPr>
              <a:t>Hence the accuracy would be ± </a:t>
            </a:r>
            <a:r>
              <a:rPr kumimoji="0" lang="tr-TR" altLang="tr-TR" sz="1800">
                <a:solidFill>
                  <a:srgbClr val="000000"/>
                </a:solidFill>
                <a:latin typeface="Arial" panose="020B0604020202020204" pitchFamily="34" charset="0"/>
              </a:rPr>
              <a:t>0</a:t>
            </a:r>
            <a:r>
              <a:rPr kumimoji="0" lang="en-US" altLang="tr-TR" sz="1800">
                <a:solidFill>
                  <a:srgbClr val="000000"/>
                </a:solidFill>
                <a:latin typeface="Arial" panose="020B0604020202020204" pitchFamily="34" charset="0"/>
              </a:rPr>
              <a:t>.0024 volts.</a:t>
            </a:r>
          </a:p>
        </p:txBody>
      </p:sp>
      <p:sp>
        <p:nvSpPr>
          <p:cNvPr id="61446" name="Slide Number Placeholder 7"/>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0F11455F-C682-4B7A-8915-6E5376557178}" type="slidenum">
              <a:rPr kumimoji="0" lang="en-US" altLang="tr-TR" sz="1200" smtClean="0"/>
              <a:pPr>
                <a:spcBef>
                  <a:spcPct val="50000"/>
                </a:spcBef>
                <a:buFontTx/>
                <a:buNone/>
              </a:pPr>
              <a:t>47</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00">
                                            <p:txEl>
                                              <p:pRg st="0" end="0"/>
                                            </p:txEl>
                                          </p:spTgt>
                                        </p:tgtEl>
                                        <p:attrNameLst>
                                          <p:attrName>style.visibility</p:attrName>
                                        </p:attrNameLst>
                                      </p:cBhvr>
                                      <p:to>
                                        <p:strVal val="visible"/>
                                      </p:to>
                                    </p:set>
                                    <p:animEffect transition="in" filter="dissolve">
                                      <p:cBhvr>
                                        <p:cTn id="7" dur="500"/>
                                        <p:tgtEl>
                                          <p:spTgt spid="410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100">
                                            <p:txEl>
                                              <p:pRg st="2" end="2"/>
                                            </p:txEl>
                                          </p:spTgt>
                                        </p:tgtEl>
                                        <p:attrNameLst>
                                          <p:attrName>style.visibility</p:attrName>
                                        </p:attrNameLst>
                                      </p:cBhvr>
                                      <p:to>
                                        <p:strVal val="visible"/>
                                      </p:to>
                                    </p:set>
                                    <p:animEffect transition="in" filter="dissolve">
                                      <p:cBhvr>
                                        <p:cTn id="12" dur="500"/>
                                        <p:tgtEl>
                                          <p:spTgt spid="4100">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100">
                                            <p:txEl>
                                              <p:pRg st="3" end="3"/>
                                            </p:txEl>
                                          </p:spTgt>
                                        </p:tgtEl>
                                        <p:attrNameLst>
                                          <p:attrName>style.visibility</p:attrName>
                                        </p:attrNameLst>
                                      </p:cBhvr>
                                      <p:to>
                                        <p:strVal val="visible"/>
                                      </p:to>
                                    </p:set>
                                    <p:animEffect transition="in" filter="dissolve">
                                      <p:cBhvr>
                                        <p:cTn id="17" dur="500"/>
                                        <p:tgtEl>
                                          <p:spTgt spid="4100">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098"/>
                                        </p:tgtEl>
                                        <p:attrNameLst>
                                          <p:attrName>style.visibility</p:attrName>
                                        </p:attrNameLst>
                                      </p:cBhvr>
                                      <p:to>
                                        <p:strVal val="visible"/>
                                      </p:to>
                                    </p:set>
                                    <p:animEffect transition="in" filter="dissolve">
                                      <p:cBhvr>
                                        <p:cTn id="22" dur="500"/>
                                        <p:tgtEl>
                                          <p:spTgt spid="409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101"/>
                                        </p:tgtEl>
                                        <p:attrNameLst>
                                          <p:attrName>style.visibility</p:attrName>
                                        </p:attrNameLst>
                                      </p:cBhvr>
                                      <p:to>
                                        <p:strVal val="visible"/>
                                      </p:to>
                                    </p:set>
                                    <p:animEffect transition="in" filter="dissolve">
                                      <p:cBhvr>
                                        <p:cTn id="27" dur="500"/>
                                        <p:tgtEl>
                                          <p:spTgt spid="4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0" grpId="0" build="p"/>
      <p:bldP spid="4101"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E239EE4-2783-48E3-9E8D-4D710E6E2865}" type="slidenum">
              <a:rPr kumimoji="0" lang="en-US" altLang="tr-TR" sz="1200" smtClean="0"/>
              <a:pPr>
                <a:spcBef>
                  <a:spcPct val="50000"/>
                </a:spcBef>
                <a:buFontTx/>
                <a:buNone/>
              </a:pPr>
              <a:t>48</a:t>
            </a:fld>
            <a:endParaRPr kumimoji="0" lang="en-US" altLang="tr-TR" sz="1200" smtClean="0"/>
          </a:p>
        </p:txBody>
      </p:sp>
      <p:sp>
        <p:nvSpPr>
          <p:cNvPr id="62467" name="Rectangle 2"/>
          <p:cNvSpPr>
            <a:spLocks noGrp="1" noChangeArrowheads="1"/>
          </p:cNvSpPr>
          <p:nvPr>
            <p:ph type="title"/>
          </p:nvPr>
        </p:nvSpPr>
        <p:spPr/>
        <p:txBody>
          <a:bodyPr/>
          <a:lstStyle/>
          <a:p>
            <a:pPr eaLnBrk="1" hangingPunct="1"/>
            <a:r>
              <a:rPr lang="en-GB" altLang="tr-TR" smtClean="0"/>
              <a:t>Sampling related concepts</a:t>
            </a:r>
          </a:p>
        </p:txBody>
      </p:sp>
      <p:sp>
        <p:nvSpPr>
          <p:cNvPr id="259075" name="Rectangle 3"/>
          <p:cNvSpPr>
            <a:spLocks noGrp="1" noChangeArrowheads="1"/>
          </p:cNvSpPr>
          <p:nvPr>
            <p:ph type="body" idx="1"/>
          </p:nvPr>
        </p:nvSpPr>
        <p:spPr/>
        <p:txBody>
          <a:bodyPr/>
          <a:lstStyle/>
          <a:p>
            <a:pPr eaLnBrk="1" hangingPunct="1"/>
            <a:r>
              <a:rPr lang="en-GB" altLang="tr-TR" smtClean="0"/>
              <a:t>Over/exact/under sampling</a:t>
            </a:r>
          </a:p>
          <a:p>
            <a:pPr eaLnBrk="1" hangingPunct="1"/>
            <a:r>
              <a:rPr lang="en-GB" altLang="tr-TR" smtClean="0"/>
              <a:t>Regular/irregular sampling</a:t>
            </a:r>
          </a:p>
          <a:p>
            <a:pPr eaLnBrk="1" hangingPunct="1"/>
            <a:r>
              <a:rPr lang="en-GB" altLang="tr-TR" smtClean="0"/>
              <a:t>Linear/Logarithmic sampling</a:t>
            </a:r>
          </a:p>
          <a:p>
            <a:pPr eaLnBrk="1" hangingPunct="1"/>
            <a:r>
              <a:rPr lang="en-GB" altLang="tr-TR" smtClean="0"/>
              <a:t>Aliasing</a:t>
            </a:r>
          </a:p>
          <a:p>
            <a:pPr eaLnBrk="1" hangingPunct="1"/>
            <a:r>
              <a:rPr lang="en-GB" altLang="tr-TR" smtClean="0"/>
              <a:t>Anti-aliasing filter</a:t>
            </a:r>
          </a:p>
          <a:p>
            <a:pPr eaLnBrk="1" hangingPunct="1"/>
            <a:r>
              <a:rPr lang="en-GB" altLang="tr-TR" smtClean="0"/>
              <a:t>Image</a:t>
            </a:r>
          </a:p>
          <a:p>
            <a:pPr eaLnBrk="1" hangingPunct="1"/>
            <a:r>
              <a:rPr lang="en-GB" altLang="tr-TR" smtClean="0"/>
              <a:t>Anti-image filter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9075">
                                            <p:txEl>
                                              <p:pRg st="0" end="0"/>
                                            </p:txEl>
                                          </p:spTgt>
                                        </p:tgtEl>
                                        <p:attrNameLst>
                                          <p:attrName>style.visibility</p:attrName>
                                        </p:attrNameLst>
                                      </p:cBhvr>
                                      <p:to>
                                        <p:strVal val="visible"/>
                                      </p:to>
                                    </p:set>
                                    <p:animEffect transition="in" filter="dissolve">
                                      <p:cBhvr>
                                        <p:cTn id="7" dur="500"/>
                                        <p:tgtEl>
                                          <p:spTgt spid="25907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9075">
                                            <p:txEl>
                                              <p:pRg st="1" end="1"/>
                                            </p:txEl>
                                          </p:spTgt>
                                        </p:tgtEl>
                                        <p:attrNameLst>
                                          <p:attrName>style.visibility</p:attrName>
                                        </p:attrNameLst>
                                      </p:cBhvr>
                                      <p:to>
                                        <p:strVal val="visible"/>
                                      </p:to>
                                    </p:set>
                                    <p:animEffect transition="in" filter="dissolve">
                                      <p:cBhvr>
                                        <p:cTn id="12" dur="500"/>
                                        <p:tgtEl>
                                          <p:spTgt spid="25907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9075">
                                            <p:txEl>
                                              <p:pRg st="2" end="2"/>
                                            </p:txEl>
                                          </p:spTgt>
                                        </p:tgtEl>
                                        <p:attrNameLst>
                                          <p:attrName>style.visibility</p:attrName>
                                        </p:attrNameLst>
                                      </p:cBhvr>
                                      <p:to>
                                        <p:strVal val="visible"/>
                                      </p:to>
                                    </p:set>
                                    <p:animEffect transition="in" filter="dissolve">
                                      <p:cBhvr>
                                        <p:cTn id="17" dur="500"/>
                                        <p:tgtEl>
                                          <p:spTgt spid="25907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9075">
                                            <p:txEl>
                                              <p:pRg st="3" end="3"/>
                                            </p:txEl>
                                          </p:spTgt>
                                        </p:tgtEl>
                                        <p:attrNameLst>
                                          <p:attrName>style.visibility</p:attrName>
                                        </p:attrNameLst>
                                      </p:cBhvr>
                                      <p:to>
                                        <p:strVal val="visible"/>
                                      </p:to>
                                    </p:set>
                                    <p:animEffect transition="in" filter="dissolve">
                                      <p:cBhvr>
                                        <p:cTn id="22" dur="500"/>
                                        <p:tgtEl>
                                          <p:spTgt spid="25907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59075">
                                            <p:txEl>
                                              <p:pRg st="4" end="4"/>
                                            </p:txEl>
                                          </p:spTgt>
                                        </p:tgtEl>
                                        <p:attrNameLst>
                                          <p:attrName>style.visibility</p:attrName>
                                        </p:attrNameLst>
                                      </p:cBhvr>
                                      <p:to>
                                        <p:strVal val="visible"/>
                                      </p:to>
                                    </p:set>
                                    <p:animEffect transition="in" filter="dissolve">
                                      <p:cBhvr>
                                        <p:cTn id="27" dur="500"/>
                                        <p:tgtEl>
                                          <p:spTgt spid="25907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59075">
                                            <p:txEl>
                                              <p:pRg st="5" end="5"/>
                                            </p:txEl>
                                          </p:spTgt>
                                        </p:tgtEl>
                                        <p:attrNameLst>
                                          <p:attrName>style.visibility</p:attrName>
                                        </p:attrNameLst>
                                      </p:cBhvr>
                                      <p:to>
                                        <p:strVal val="visible"/>
                                      </p:to>
                                    </p:set>
                                    <p:animEffect transition="in" filter="dissolve">
                                      <p:cBhvr>
                                        <p:cTn id="32" dur="500"/>
                                        <p:tgtEl>
                                          <p:spTgt spid="25907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59075">
                                            <p:txEl>
                                              <p:pRg st="6" end="6"/>
                                            </p:txEl>
                                          </p:spTgt>
                                        </p:tgtEl>
                                        <p:attrNameLst>
                                          <p:attrName>style.visibility</p:attrName>
                                        </p:attrNameLst>
                                      </p:cBhvr>
                                      <p:to>
                                        <p:strVal val="visible"/>
                                      </p:to>
                                    </p:set>
                                    <p:animEffect transition="in" filter="dissolve">
                                      <p:cBhvr>
                                        <p:cTn id="37" dur="500"/>
                                        <p:tgtEl>
                                          <p:spTgt spid="25907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75"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665C9C9-1DE1-46F8-87D5-734D6F03D949}" type="slidenum">
              <a:rPr kumimoji="0" lang="en-US" altLang="tr-TR" sz="1200" smtClean="0"/>
              <a:pPr>
                <a:spcBef>
                  <a:spcPct val="50000"/>
                </a:spcBef>
                <a:buFontTx/>
                <a:buNone/>
              </a:pPr>
              <a:t>49</a:t>
            </a:fld>
            <a:endParaRPr kumimoji="0" lang="en-US" altLang="tr-TR" sz="1200" smtClean="0"/>
          </a:p>
        </p:txBody>
      </p:sp>
      <p:sp>
        <p:nvSpPr>
          <p:cNvPr id="63491" name="Rectangle 2"/>
          <p:cNvSpPr>
            <a:spLocks noGrp="1" noChangeArrowheads="1"/>
          </p:cNvSpPr>
          <p:nvPr>
            <p:ph type="title"/>
          </p:nvPr>
        </p:nvSpPr>
        <p:spPr/>
        <p:txBody>
          <a:bodyPr/>
          <a:lstStyle/>
          <a:p>
            <a:pPr eaLnBrk="1" hangingPunct="1"/>
            <a:r>
              <a:rPr lang="en-GB" altLang="tr-TR" sz="2800" smtClean="0"/>
              <a:t>Steps for digitization/reconstruction</a:t>
            </a:r>
            <a:r>
              <a:rPr lang="tr-TR" altLang="tr-TR" sz="2800" smtClean="0"/>
              <a:t> </a:t>
            </a:r>
            <a:r>
              <a:rPr lang="en-GB" altLang="tr-TR" sz="2800" smtClean="0"/>
              <a:t>of a signal</a:t>
            </a:r>
          </a:p>
        </p:txBody>
      </p:sp>
      <p:sp>
        <p:nvSpPr>
          <p:cNvPr id="260099" name="Rectangle 3"/>
          <p:cNvSpPr>
            <a:spLocks noGrp="1" noChangeArrowheads="1"/>
          </p:cNvSpPr>
          <p:nvPr>
            <p:ph type="body" idx="1"/>
          </p:nvPr>
        </p:nvSpPr>
        <p:spPr>
          <a:xfrm>
            <a:off x="0" y="1600200"/>
            <a:ext cx="4267200" cy="4525963"/>
          </a:xfrm>
        </p:spPr>
        <p:txBody>
          <a:bodyPr/>
          <a:lstStyle/>
          <a:p>
            <a:pPr eaLnBrk="1" hangingPunct="1"/>
            <a:r>
              <a:rPr lang="en-GB" altLang="tr-TR" smtClean="0">
                <a:solidFill>
                  <a:srgbClr val="FF0000"/>
                </a:solidFill>
              </a:rPr>
              <a:t>Band limiting (LPF)</a:t>
            </a:r>
          </a:p>
          <a:p>
            <a:pPr eaLnBrk="1" hangingPunct="1"/>
            <a:r>
              <a:rPr lang="en-GB" altLang="tr-TR" smtClean="0">
                <a:solidFill>
                  <a:srgbClr val="FF0000"/>
                </a:solidFill>
              </a:rPr>
              <a:t>Sampling / Holding</a:t>
            </a:r>
          </a:p>
          <a:p>
            <a:pPr eaLnBrk="1" hangingPunct="1"/>
            <a:r>
              <a:rPr lang="en-GB" altLang="tr-TR" smtClean="0">
                <a:solidFill>
                  <a:srgbClr val="FF0000"/>
                </a:solidFill>
              </a:rPr>
              <a:t>Quantization</a:t>
            </a:r>
          </a:p>
          <a:p>
            <a:pPr eaLnBrk="1" hangingPunct="1"/>
            <a:r>
              <a:rPr lang="en-GB" altLang="tr-TR" smtClean="0">
                <a:solidFill>
                  <a:srgbClr val="FF0000"/>
                </a:solidFill>
              </a:rPr>
              <a:t>Coding</a:t>
            </a:r>
          </a:p>
          <a:p>
            <a:pPr eaLnBrk="1" hangingPunct="1">
              <a:buFontTx/>
              <a:buNone/>
            </a:pPr>
            <a:r>
              <a:rPr lang="en-GB" altLang="tr-TR" i="1" smtClean="0">
                <a:solidFill>
                  <a:srgbClr val="FF0000"/>
                </a:solidFill>
              </a:rPr>
              <a:t>These are basic steps for A/D conversion </a:t>
            </a:r>
          </a:p>
        </p:txBody>
      </p:sp>
      <p:sp>
        <p:nvSpPr>
          <p:cNvPr id="260100" name="Rectangle 4"/>
          <p:cNvSpPr>
            <a:spLocks noChangeArrowheads="1"/>
          </p:cNvSpPr>
          <p:nvPr/>
        </p:nvSpPr>
        <p:spPr bwMode="auto">
          <a:xfrm>
            <a:off x="4876800" y="1676400"/>
            <a:ext cx="42672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eaLnBrk="1" hangingPunct="1"/>
            <a:r>
              <a:rPr lang="en-GB" altLang="tr-TR">
                <a:solidFill>
                  <a:schemeClr val="accent1"/>
                </a:solidFill>
              </a:rPr>
              <a:t>D/A converter</a:t>
            </a:r>
          </a:p>
          <a:p>
            <a:pPr eaLnBrk="1" hangingPunct="1"/>
            <a:r>
              <a:rPr lang="en-GB" altLang="tr-TR">
                <a:solidFill>
                  <a:schemeClr val="accent1"/>
                </a:solidFill>
              </a:rPr>
              <a:t>Sampling / Holding</a:t>
            </a:r>
          </a:p>
          <a:p>
            <a:pPr eaLnBrk="1" hangingPunct="1"/>
            <a:r>
              <a:rPr lang="en-GB" altLang="tr-TR">
                <a:solidFill>
                  <a:schemeClr val="accent1"/>
                </a:solidFill>
              </a:rPr>
              <a:t>Image rejection</a:t>
            </a:r>
          </a:p>
          <a:p>
            <a:pPr eaLnBrk="1" hangingPunct="1">
              <a:buFontTx/>
              <a:buNone/>
            </a:pPr>
            <a:endParaRPr lang="en-GB" altLang="tr-TR">
              <a:solidFill>
                <a:schemeClr val="accent1"/>
              </a:solidFill>
            </a:endParaRPr>
          </a:p>
          <a:p>
            <a:pPr eaLnBrk="1" hangingPunct="1">
              <a:buFontTx/>
              <a:buNone/>
            </a:pPr>
            <a:r>
              <a:rPr lang="en-GB" altLang="tr-TR" i="1">
                <a:solidFill>
                  <a:schemeClr val="accent1"/>
                </a:solidFill>
              </a:rPr>
              <a:t>These are basic steps for reconstructing a sampled digital signal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0099">
                                            <p:txEl>
                                              <p:pRg st="0" end="0"/>
                                            </p:txEl>
                                          </p:spTgt>
                                        </p:tgtEl>
                                        <p:attrNameLst>
                                          <p:attrName>style.visibility</p:attrName>
                                        </p:attrNameLst>
                                      </p:cBhvr>
                                      <p:to>
                                        <p:strVal val="visible"/>
                                      </p:to>
                                    </p:set>
                                    <p:animEffect transition="in" filter="dissolve">
                                      <p:cBhvr>
                                        <p:cTn id="7" dur="500"/>
                                        <p:tgtEl>
                                          <p:spTgt spid="26009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60099">
                                            <p:txEl>
                                              <p:pRg st="1" end="1"/>
                                            </p:txEl>
                                          </p:spTgt>
                                        </p:tgtEl>
                                        <p:attrNameLst>
                                          <p:attrName>style.visibility</p:attrName>
                                        </p:attrNameLst>
                                      </p:cBhvr>
                                      <p:to>
                                        <p:strVal val="visible"/>
                                      </p:to>
                                    </p:set>
                                    <p:animEffect transition="in" filter="dissolve">
                                      <p:cBhvr>
                                        <p:cTn id="12" dur="500"/>
                                        <p:tgtEl>
                                          <p:spTgt spid="26009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60099">
                                            <p:txEl>
                                              <p:pRg st="2" end="2"/>
                                            </p:txEl>
                                          </p:spTgt>
                                        </p:tgtEl>
                                        <p:attrNameLst>
                                          <p:attrName>style.visibility</p:attrName>
                                        </p:attrNameLst>
                                      </p:cBhvr>
                                      <p:to>
                                        <p:strVal val="visible"/>
                                      </p:to>
                                    </p:set>
                                    <p:animEffect transition="in" filter="dissolve">
                                      <p:cBhvr>
                                        <p:cTn id="17" dur="500"/>
                                        <p:tgtEl>
                                          <p:spTgt spid="26009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60099">
                                            <p:txEl>
                                              <p:pRg st="3" end="3"/>
                                            </p:txEl>
                                          </p:spTgt>
                                        </p:tgtEl>
                                        <p:attrNameLst>
                                          <p:attrName>style.visibility</p:attrName>
                                        </p:attrNameLst>
                                      </p:cBhvr>
                                      <p:to>
                                        <p:strVal val="visible"/>
                                      </p:to>
                                    </p:set>
                                    <p:animEffect transition="in" filter="dissolve">
                                      <p:cBhvr>
                                        <p:cTn id="22" dur="500"/>
                                        <p:tgtEl>
                                          <p:spTgt spid="260099">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60099">
                                            <p:txEl>
                                              <p:pRg st="4" end="4"/>
                                            </p:txEl>
                                          </p:spTgt>
                                        </p:tgtEl>
                                        <p:attrNameLst>
                                          <p:attrName>style.visibility</p:attrName>
                                        </p:attrNameLst>
                                      </p:cBhvr>
                                      <p:to>
                                        <p:strVal val="visible"/>
                                      </p:to>
                                    </p:set>
                                    <p:animEffect transition="in" filter="dissolve">
                                      <p:cBhvr>
                                        <p:cTn id="27" dur="500"/>
                                        <p:tgtEl>
                                          <p:spTgt spid="260099">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60100">
                                            <p:txEl>
                                              <p:pRg st="0" end="0"/>
                                            </p:txEl>
                                          </p:spTgt>
                                        </p:tgtEl>
                                        <p:attrNameLst>
                                          <p:attrName>style.visibility</p:attrName>
                                        </p:attrNameLst>
                                      </p:cBhvr>
                                      <p:to>
                                        <p:strVal val="visible"/>
                                      </p:to>
                                    </p:set>
                                    <p:animEffect transition="in" filter="dissolve">
                                      <p:cBhvr>
                                        <p:cTn id="32" dur="500"/>
                                        <p:tgtEl>
                                          <p:spTgt spid="260100">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260100">
                                            <p:txEl>
                                              <p:pRg st="1" end="1"/>
                                            </p:txEl>
                                          </p:spTgt>
                                        </p:tgtEl>
                                        <p:attrNameLst>
                                          <p:attrName>style.visibility</p:attrName>
                                        </p:attrNameLst>
                                      </p:cBhvr>
                                      <p:to>
                                        <p:strVal val="visible"/>
                                      </p:to>
                                    </p:set>
                                    <p:animEffect transition="in" filter="dissolve">
                                      <p:cBhvr>
                                        <p:cTn id="37" dur="500"/>
                                        <p:tgtEl>
                                          <p:spTgt spid="260100">
                                            <p:txEl>
                                              <p:pRg st="1" end="1"/>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60100">
                                            <p:txEl>
                                              <p:pRg st="2" end="2"/>
                                            </p:txEl>
                                          </p:spTgt>
                                        </p:tgtEl>
                                        <p:attrNameLst>
                                          <p:attrName>style.visibility</p:attrName>
                                        </p:attrNameLst>
                                      </p:cBhvr>
                                      <p:to>
                                        <p:strVal val="visible"/>
                                      </p:to>
                                    </p:set>
                                    <p:animEffect transition="in" filter="dissolve">
                                      <p:cBhvr>
                                        <p:cTn id="42" dur="500"/>
                                        <p:tgtEl>
                                          <p:spTgt spid="260100">
                                            <p:txEl>
                                              <p:pRg st="2" end="2"/>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260100">
                                            <p:txEl>
                                              <p:pRg st="4" end="4"/>
                                            </p:txEl>
                                          </p:spTgt>
                                        </p:tgtEl>
                                        <p:attrNameLst>
                                          <p:attrName>style.visibility</p:attrName>
                                        </p:attrNameLst>
                                      </p:cBhvr>
                                      <p:to>
                                        <p:strVal val="visible"/>
                                      </p:to>
                                    </p:set>
                                    <p:animEffect transition="in" filter="dissolve">
                                      <p:cBhvr>
                                        <p:cTn id="47" dur="500"/>
                                        <p:tgtEl>
                                          <p:spTgt spid="26010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099"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p:txBody>
          <a:bodyPr/>
          <a:lstStyle/>
          <a:p>
            <a:r>
              <a:rPr lang="tr-TR" altLang="tr-TR" smtClean="0"/>
              <a:t>Informatics - </a:t>
            </a:r>
            <a:r>
              <a:rPr lang="tr-TR" altLang="tr-TR" b="0" smtClean="0"/>
              <a:t>Etymology</a:t>
            </a:r>
            <a:endParaRPr lang="tr-TR" altLang="tr-TR" smtClean="0"/>
          </a:p>
        </p:txBody>
      </p:sp>
      <p:sp>
        <p:nvSpPr>
          <p:cNvPr id="3" name="Content Placeholder 2"/>
          <p:cNvSpPr>
            <a:spLocks noGrp="1"/>
          </p:cNvSpPr>
          <p:nvPr>
            <p:ph idx="1"/>
          </p:nvPr>
        </p:nvSpPr>
        <p:spPr/>
        <p:txBody>
          <a:bodyPr/>
          <a:lstStyle/>
          <a:p>
            <a:pPr>
              <a:defRPr/>
            </a:pPr>
            <a:r>
              <a:rPr lang="en-US" dirty="0" smtClean="0"/>
              <a:t>The </a:t>
            </a:r>
            <a:r>
              <a:rPr lang="en-US" dirty="0"/>
              <a:t>morphology—</a:t>
            </a:r>
            <a:r>
              <a:rPr lang="en-US" dirty="0" err="1">
                <a:solidFill>
                  <a:schemeClr val="accent1">
                    <a:lumMod val="75000"/>
                  </a:schemeClr>
                </a:solidFill>
              </a:rPr>
              <a:t>informat</a:t>
            </a:r>
            <a:r>
              <a:rPr lang="en-US" dirty="0"/>
              <a:t>-ion + -</a:t>
            </a:r>
            <a:r>
              <a:rPr lang="en-US" dirty="0" err="1">
                <a:solidFill>
                  <a:schemeClr val="accent1">
                    <a:lumMod val="75000"/>
                  </a:schemeClr>
                </a:solidFill>
              </a:rPr>
              <a:t>ics</a:t>
            </a:r>
            <a:r>
              <a:rPr lang="en-US" dirty="0"/>
              <a:t>—uses </a:t>
            </a:r>
            <a:endParaRPr lang="tr-TR" dirty="0" smtClean="0"/>
          </a:p>
          <a:p>
            <a:pPr>
              <a:defRPr/>
            </a:pPr>
            <a:r>
              <a:rPr lang="en-US" dirty="0" smtClean="0"/>
              <a:t>the </a:t>
            </a:r>
            <a:r>
              <a:rPr lang="en-US" dirty="0"/>
              <a:t>accepted form for names of sciences, </a:t>
            </a:r>
            <a:endParaRPr lang="tr-TR" dirty="0" smtClean="0"/>
          </a:p>
          <a:p>
            <a:pPr lvl="1">
              <a:defRPr/>
            </a:pPr>
            <a:r>
              <a:rPr lang="en-US" dirty="0" smtClean="0"/>
              <a:t>as </a:t>
            </a:r>
            <a:r>
              <a:rPr lang="en-US" dirty="0"/>
              <a:t>conics, linguistics, optics, </a:t>
            </a:r>
            <a:endParaRPr lang="tr-TR" dirty="0" smtClean="0"/>
          </a:p>
          <a:p>
            <a:pPr>
              <a:defRPr/>
            </a:pPr>
            <a:r>
              <a:rPr lang="en-US" dirty="0" smtClean="0"/>
              <a:t>or </a:t>
            </a:r>
            <a:r>
              <a:rPr lang="en-US" dirty="0"/>
              <a:t>matters of practice, </a:t>
            </a:r>
            <a:endParaRPr lang="tr-TR" dirty="0" smtClean="0"/>
          </a:p>
          <a:p>
            <a:pPr lvl="1">
              <a:defRPr/>
            </a:pPr>
            <a:r>
              <a:rPr lang="en-US" dirty="0" smtClean="0"/>
              <a:t>as </a:t>
            </a:r>
            <a:r>
              <a:rPr lang="en-US" dirty="0"/>
              <a:t>economics, politics, </a:t>
            </a:r>
            <a:r>
              <a:rPr lang="en-US" dirty="0" smtClean="0"/>
              <a:t>tactics</a:t>
            </a:r>
            <a:endParaRPr lang="tr-TR" dirty="0" smtClean="0"/>
          </a:p>
          <a:p>
            <a:pPr>
              <a:defRPr/>
            </a:pPr>
            <a:r>
              <a:rPr lang="en-US" dirty="0" smtClean="0"/>
              <a:t>linguistically</a:t>
            </a:r>
            <a:r>
              <a:rPr lang="en-US" dirty="0"/>
              <a:t>, the meaning extends easily </a:t>
            </a:r>
            <a:endParaRPr lang="tr-TR" dirty="0" smtClean="0"/>
          </a:p>
          <a:p>
            <a:pPr lvl="1">
              <a:defRPr/>
            </a:pPr>
            <a:r>
              <a:rPr lang="en-US" dirty="0" smtClean="0"/>
              <a:t>to </a:t>
            </a:r>
            <a:r>
              <a:rPr lang="en-US" dirty="0"/>
              <a:t>encompass both </a:t>
            </a:r>
            <a:endParaRPr lang="tr-TR" dirty="0" smtClean="0"/>
          </a:p>
          <a:p>
            <a:pPr lvl="2">
              <a:defRPr/>
            </a:pPr>
            <a:r>
              <a:rPr lang="en-US" dirty="0" smtClean="0"/>
              <a:t>the </a:t>
            </a:r>
            <a:r>
              <a:rPr lang="en-US" dirty="0"/>
              <a:t>science of information </a:t>
            </a:r>
            <a:endParaRPr lang="tr-TR" dirty="0" smtClean="0"/>
          </a:p>
          <a:p>
            <a:pPr lvl="2">
              <a:defRPr/>
            </a:pPr>
            <a:r>
              <a:rPr lang="en-US" dirty="0" smtClean="0"/>
              <a:t>the </a:t>
            </a:r>
            <a:r>
              <a:rPr lang="en-US" dirty="0"/>
              <a:t>practice of information processing.</a:t>
            </a:r>
            <a:endParaRPr lang="tr-TR" dirty="0">
              <a:solidFill>
                <a:schemeClr val="accent1">
                  <a:lumMod val="75000"/>
                </a:schemeClr>
              </a:solidFill>
            </a:endParaRPr>
          </a:p>
        </p:txBody>
      </p:sp>
      <p:sp>
        <p:nvSpPr>
          <p:cNvPr id="1024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2CB6849-8FB5-456A-9398-CE743BAA16D4}" type="slidenum">
              <a:rPr kumimoji="0" lang="en-US" altLang="tr-TR" sz="1200" smtClean="0"/>
              <a:pPr>
                <a:spcBef>
                  <a:spcPct val="50000"/>
                </a:spcBef>
                <a:buFontTx/>
                <a:buNone/>
              </a:pPr>
              <a:t>5</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7B9069D-E3EF-4F7D-B296-7289D57B3780}" type="slidenum">
              <a:rPr kumimoji="0" lang="en-US" altLang="tr-TR" sz="1200" smtClean="0"/>
              <a:pPr>
                <a:spcBef>
                  <a:spcPct val="50000"/>
                </a:spcBef>
                <a:buFontTx/>
                <a:buNone/>
              </a:pPr>
              <a:t>50</a:t>
            </a:fld>
            <a:endParaRPr kumimoji="0" lang="en-US" altLang="tr-TR" sz="1200" smtClean="0"/>
          </a:p>
        </p:txBody>
      </p:sp>
      <p:sp>
        <p:nvSpPr>
          <p:cNvPr id="64515" name="Rectangle 2"/>
          <p:cNvSpPr>
            <a:spLocks noGrp="1" noChangeArrowheads="1"/>
          </p:cNvSpPr>
          <p:nvPr>
            <p:ph type="title"/>
          </p:nvPr>
        </p:nvSpPr>
        <p:spPr/>
        <p:txBody>
          <a:bodyPr/>
          <a:lstStyle/>
          <a:p>
            <a:pPr eaLnBrk="1" hangingPunct="1"/>
            <a:r>
              <a:rPr lang="en-GB" altLang="tr-TR" sz="2800" smtClean="0"/>
              <a:t>Digital data: end product of A/D conversion and related concepts</a:t>
            </a:r>
          </a:p>
        </p:txBody>
      </p:sp>
      <p:sp>
        <p:nvSpPr>
          <p:cNvPr id="64516" name="Rectangle 3"/>
          <p:cNvSpPr>
            <a:spLocks noGrp="1" noChangeArrowheads="1"/>
          </p:cNvSpPr>
          <p:nvPr>
            <p:ph type="body" idx="1"/>
          </p:nvPr>
        </p:nvSpPr>
        <p:spPr/>
        <p:txBody>
          <a:bodyPr/>
          <a:lstStyle/>
          <a:p>
            <a:pPr eaLnBrk="1" hangingPunct="1"/>
            <a:r>
              <a:rPr lang="en-GB" altLang="tr-TR" smtClean="0"/>
              <a:t>Bit: least digital information, binary 1 or 0</a:t>
            </a:r>
          </a:p>
          <a:p>
            <a:pPr eaLnBrk="1" hangingPunct="1"/>
            <a:r>
              <a:rPr lang="en-GB" altLang="tr-TR" smtClean="0"/>
              <a:t>Nibble: 4 bits</a:t>
            </a:r>
          </a:p>
          <a:p>
            <a:pPr eaLnBrk="1" hangingPunct="1"/>
            <a:r>
              <a:rPr lang="en-GB" altLang="tr-TR" smtClean="0"/>
              <a:t>Byte: 8 bits, 2 nibbles</a:t>
            </a:r>
          </a:p>
          <a:p>
            <a:pPr eaLnBrk="1" hangingPunct="1"/>
            <a:r>
              <a:rPr lang="en-GB" altLang="tr-TR" smtClean="0"/>
              <a:t>Word: 16 bits, 2 bytes, 4 nibbles</a:t>
            </a:r>
          </a:p>
          <a:p>
            <a:pPr eaLnBrk="1" hangingPunct="1"/>
            <a:r>
              <a:rPr lang="en-GB" altLang="tr-TR" smtClean="0"/>
              <a:t>Some jargon: </a:t>
            </a:r>
          </a:p>
          <a:p>
            <a:pPr lvl="1" eaLnBrk="1" hangingPunct="1"/>
            <a:r>
              <a:rPr lang="en-GB" altLang="tr-TR" smtClean="0"/>
              <a:t>integer, signed integer, long integer, 2s complement, hexadecimal, octal, floating point, etc.</a:t>
            </a:r>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itle 1"/>
          <p:cNvSpPr>
            <a:spLocks noGrp="1"/>
          </p:cNvSpPr>
          <p:nvPr>
            <p:ph type="title"/>
          </p:nvPr>
        </p:nvSpPr>
        <p:spPr/>
        <p:txBody>
          <a:bodyPr/>
          <a:lstStyle/>
          <a:p>
            <a:endParaRPr lang="en-US" altLang="tr-TR" smtClean="0"/>
          </a:p>
        </p:txBody>
      </p:sp>
      <p:pic>
        <p:nvPicPr>
          <p:cNvPr id="65539" name="Content Placeholder 4" descr="mp3Demo_light_blue.gif"/>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250825" y="1989138"/>
            <a:ext cx="8642350" cy="2592387"/>
          </a:xfrm>
        </p:spPr>
      </p:pic>
      <p:sp>
        <p:nvSpPr>
          <p:cNvPr id="6554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CA9756C-559D-4829-9C9E-48AA8C1C8BE7}" type="slidenum">
              <a:rPr kumimoji="0" lang="en-US" altLang="tr-TR" sz="1200" smtClean="0"/>
              <a:pPr>
                <a:spcBef>
                  <a:spcPct val="50000"/>
                </a:spcBef>
                <a:buFontTx/>
                <a:buNone/>
              </a:pPr>
              <a:t>51</a:t>
            </a:fld>
            <a:endParaRPr kumimoji="0" lang="en-US" altLang="tr-TR" sz="1200" smtClean="0"/>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10429B04-A8FC-4285-BAFE-4D7FDF460CF4}" type="slidenum">
              <a:rPr kumimoji="0" lang="en-US" altLang="tr-TR" sz="1200" smtClean="0"/>
              <a:pPr>
                <a:spcBef>
                  <a:spcPct val="50000"/>
                </a:spcBef>
                <a:buFontTx/>
                <a:buNone/>
              </a:pPr>
              <a:t>52</a:t>
            </a:fld>
            <a:endParaRPr kumimoji="0" lang="en-US" altLang="tr-TR" sz="1200" smtClean="0"/>
          </a:p>
        </p:txBody>
      </p:sp>
      <p:sp>
        <p:nvSpPr>
          <p:cNvPr id="66563" name="Rectangle 2"/>
          <p:cNvSpPr>
            <a:spLocks noGrp="1" noChangeArrowheads="1"/>
          </p:cNvSpPr>
          <p:nvPr>
            <p:ph type="title"/>
          </p:nvPr>
        </p:nvSpPr>
        <p:spPr/>
        <p:txBody>
          <a:bodyPr/>
          <a:lstStyle/>
          <a:p>
            <a:pPr eaLnBrk="1" hangingPunct="1"/>
            <a:r>
              <a:rPr lang="en-US" altLang="tr-TR" smtClean="0"/>
              <a:t>Data types</a:t>
            </a:r>
          </a:p>
        </p:txBody>
      </p:sp>
      <p:sp>
        <p:nvSpPr>
          <p:cNvPr id="258051" name="Rectangle 3"/>
          <p:cNvSpPr>
            <a:spLocks noGrp="1" noChangeArrowheads="1"/>
          </p:cNvSpPr>
          <p:nvPr>
            <p:ph type="body" idx="1"/>
          </p:nvPr>
        </p:nvSpPr>
        <p:spPr/>
        <p:txBody>
          <a:bodyPr/>
          <a:lstStyle/>
          <a:p>
            <a:pPr eaLnBrk="1" hangingPunct="1">
              <a:defRPr/>
            </a:pPr>
            <a:r>
              <a:rPr lang="en-US" sz="2400" dirty="0" smtClean="0"/>
              <a:t>Our first requirement is to find a way to represent information (data) in a form that is mutually comprehensible by human and machine.</a:t>
            </a:r>
          </a:p>
          <a:p>
            <a:pPr lvl="1" eaLnBrk="1" hangingPunct="1">
              <a:defRPr/>
            </a:pPr>
            <a:r>
              <a:rPr lang="en-US" sz="2400" dirty="0" smtClean="0"/>
              <a:t>Ultimately, we need to develop schemes for representing all conceivable types of information - language, images, actions, etc.</a:t>
            </a:r>
          </a:p>
          <a:p>
            <a:pPr lvl="1" eaLnBrk="1" hangingPunct="1">
              <a:defRPr/>
            </a:pPr>
            <a:r>
              <a:rPr lang="en-US" sz="2400" dirty="0" smtClean="0"/>
              <a:t>Specifically, the devices that make up a computer are switches that can be on or off, i.e. at high or low voltage. </a:t>
            </a:r>
          </a:p>
          <a:p>
            <a:pPr lvl="1" eaLnBrk="1" hangingPunct="1">
              <a:defRPr/>
            </a:pPr>
            <a:r>
              <a:rPr lang="en-US" sz="2400" dirty="0" smtClean="0"/>
              <a:t>Thus they naturally provide us with two symbols to work with: </a:t>
            </a:r>
          </a:p>
          <a:p>
            <a:pPr lvl="2" eaLnBrk="1" hangingPunct="1">
              <a:defRPr/>
            </a:pPr>
            <a:r>
              <a:rPr lang="en-US" sz="2000" dirty="0" smtClean="0"/>
              <a:t>we can call them </a:t>
            </a:r>
            <a:r>
              <a:rPr lang="en-US" sz="2000" dirty="0" smtClean="0">
                <a:solidFill>
                  <a:schemeClr val="accent5">
                    <a:lumMod val="50000"/>
                  </a:schemeClr>
                </a:solidFill>
              </a:rPr>
              <a:t>on</a:t>
            </a:r>
            <a:r>
              <a:rPr lang="en-US" sz="2000" dirty="0" smtClean="0"/>
              <a:t> and </a:t>
            </a:r>
            <a:r>
              <a:rPr lang="en-US" sz="2000" dirty="0" smtClean="0">
                <a:solidFill>
                  <a:schemeClr val="accent5">
                    <a:lumMod val="50000"/>
                  </a:schemeClr>
                </a:solidFill>
              </a:rPr>
              <a:t>off</a:t>
            </a:r>
            <a:r>
              <a:rPr lang="en-US" sz="2000" dirty="0" smtClean="0"/>
              <a:t>, or </a:t>
            </a:r>
            <a:r>
              <a:rPr lang="en-US" sz="2000" dirty="0" smtClean="0">
                <a:solidFill>
                  <a:schemeClr val="accent5">
                    <a:lumMod val="50000"/>
                  </a:schemeClr>
                </a:solidFill>
              </a:rPr>
              <a:t>0</a:t>
            </a:r>
            <a:r>
              <a:rPr lang="en-US" sz="2000" dirty="0" smtClean="0"/>
              <a:t> and </a:t>
            </a:r>
            <a:r>
              <a:rPr lang="en-US" sz="2000" dirty="0" smtClean="0">
                <a:solidFill>
                  <a:schemeClr val="accent5">
                    <a:lumMod val="50000"/>
                  </a:schemeClr>
                </a:solidFill>
              </a:rPr>
              <a:t>1</a:t>
            </a:r>
            <a:r>
              <a:rPr lang="en-US" sz="2000" dirty="0" smtClean="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58051">
                                            <p:txEl>
                                              <p:pRg st="0" end="0"/>
                                            </p:txEl>
                                          </p:spTgt>
                                        </p:tgtEl>
                                        <p:attrNameLst>
                                          <p:attrName>style.visibility</p:attrName>
                                        </p:attrNameLst>
                                      </p:cBhvr>
                                      <p:to>
                                        <p:strVal val="visible"/>
                                      </p:to>
                                    </p:set>
                                    <p:animEffect transition="in" filter="dissolve">
                                      <p:cBhvr>
                                        <p:cTn id="7" dur="500"/>
                                        <p:tgtEl>
                                          <p:spTgt spid="2580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58051">
                                            <p:txEl>
                                              <p:pRg st="1" end="1"/>
                                            </p:txEl>
                                          </p:spTgt>
                                        </p:tgtEl>
                                        <p:attrNameLst>
                                          <p:attrName>style.visibility</p:attrName>
                                        </p:attrNameLst>
                                      </p:cBhvr>
                                      <p:to>
                                        <p:strVal val="visible"/>
                                      </p:to>
                                    </p:set>
                                    <p:animEffect transition="in" filter="dissolve">
                                      <p:cBhvr>
                                        <p:cTn id="12" dur="500"/>
                                        <p:tgtEl>
                                          <p:spTgt spid="2580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58051">
                                            <p:txEl>
                                              <p:pRg st="2" end="2"/>
                                            </p:txEl>
                                          </p:spTgt>
                                        </p:tgtEl>
                                        <p:attrNameLst>
                                          <p:attrName>style.visibility</p:attrName>
                                        </p:attrNameLst>
                                      </p:cBhvr>
                                      <p:to>
                                        <p:strVal val="visible"/>
                                      </p:to>
                                    </p:set>
                                    <p:animEffect transition="in" filter="dissolve">
                                      <p:cBhvr>
                                        <p:cTn id="17" dur="500"/>
                                        <p:tgtEl>
                                          <p:spTgt spid="25805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58051">
                                            <p:txEl>
                                              <p:pRg st="3" end="3"/>
                                            </p:txEl>
                                          </p:spTgt>
                                        </p:tgtEl>
                                        <p:attrNameLst>
                                          <p:attrName>style.visibility</p:attrName>
                                        </p:attrNameLst>
                                      </p:cBhvr>
                                      <p:to>
                                        <p:strVal val="visible"/>
                                      </p:to>
                                    </p:set>
                                    <p:animEffect transition="in" filter="dissolve">
                                      <p:cBhvr>
                                        <p:cTn id="22" dur="500"/>
                                        <p:tgtEl>
                                          <p:spTgt spid="258051">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58051">
                                            <p:txEl>
                                              <p:pRg st="4" end="4"/>
                                            </p:txEl>
                                          </p:spTgt>
                                        </p:tgtEl>
                                        <p:attrNameLst>
                                          <p:attrName>style.visibility</p:attrName>
                                        </p:attrNameLst>
                                      </p:cBhvr>
                                      <p:to>
                                        <p:strVal val="visible"/>
                                      </p:to>
                                    </p:set>
                                    <p:animEffect transition="in" filter="dissolve">
                                      <p:cBhvr>
                                        <p:cTn id="27" dur="500"/>
                                        <p:tgtEl>
                                          <p:spTgt spid="25805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3150226-9113-49D2-96CF-72588A312385}" type="slidenum">
              <a:rPr kumimoji="0" lang="en-US" altLang="tr-TR" sz="1200" smtClean="0"/>
              <a:pPr>
                <a:spcBef>
                  <a:spcPct val="50000"/>
                </a:spcBef>
                <a:buFontTx/>
                <a:buNone/>
              </a:pPr>
              <a:t>53</a:t>
            </a:fld>
            <a:endParaRPr kumimoji="0" lang="en-US" altLang="tr-TR" sz="1200" smtClean="0"/>
          </a:p>
        </p:txBody>
      </p:sp>
      <p:sp>
        <p:nvSpPr>
          <p:cNvPr id="67587" name="Rectangle 2"/>
          <p:cNvSpPr>
            <a:spLocks noGrp="1" noChangeArrowheads="1"/>
          </p:cNvSpPr>
          <p:nvPr>
            <p:ph type="title"/>
          </p:nvPr>
        </p:nvSpPr>
        <p:spPr/>
        <p:txBody>
          <a:bodyPr/>
          <a:lstStyle/>
          <a:p>
            <a:pPr eaLnBrk="1" hangingPunct="1"/>
            <a:r>
              <a:rPr lang="en-US" altLang="tr-TR" sz="3200" smtClean="0"/>
              <a:t>What kinds of data do we need to represent?</a:t>
            </a:r>
          </a:p>
        </p:txBody>
      </p:sp>
      <p:sp>
        <p:nvSpPr>
          <p:cNvPr id="260099" name="Rectangle 3"/>
          <p:cNvSpPr>
            <a:spLocks noGrp="1" noChangeArrowheads="1"/>
          </p:cNvSpPr>
          <p:nvPr>
            <p:ph type="body" idx="1"/>
          </p:nvPr>
        </p:nvSpPr>
        <p:spPr>
          <a:xfrm>
            <a:off x="395288" y="1052513"/>
            <a:ext cx="8569325" cy="4978400"/>
          </a:xfrm>
        </p:spPr>
        <p:txBody>
          <a:bodyPr/>
          <a:lstStyle/>
          <a:p>
            <a:pPr marL="0" indent="0" eaLnBrk="1" hangingPunct="1">
              <a:buFontTx/>
              <a:buNone/>
            </a:pPr>
            <a:r>
              <a:rPr lang="en-US" altLang="tr-TR" sz="2400" smtClean="0">
                <a:solidFill>
                  <a:srgbClr val="CE0000"/>
                </a:solidFill>
              </a:rPr>
              <a:t>Numbers</a:t>
            </a:r>
            <a:r>
              <a:rPr lang="en-US" altLang="tr-TR" sz="2400" smtClean="0"/>
              <a:t> </a:t>
            </a:r>
          </a:p>
          <a:p>
            <a:pPr marL="0" indent="0" eaLnBrk="1" hangingPunct="1">
              <a:buFontTx/>
              <a:buNone/>
            </a:pPr>
            <a:r>
              <a:rPr lang="en-US" altLang="tr-TR" sz="2000" smtClean="0"/>
              <a:t>	signed, unsigned, integers, floating point, complex, rational, irrational, …</a:t>
            </a:r>
            <a:endParaRPr lang="tr-TR" altLang="tr-TR" sz="2000" smtClean="0"/>
          </a:p>
          <a:p>
            <a:pPr marL="0" indent="0" eaLnBrk="1" hangingPunct="1">
              <a:buFontTx/>
              <a:buNone/>
            </a:pPr>
            <a:r>
              <a:rPr lang="en-US" altLang="tr-TR" sz="2400" smtClean="0">
                <a:solidFill>
                  <a:srgbClr val="CE0000"/>
                </a:solidFill>
              </a:rPr>
              <a:t>Text</a:t>
            </a:r>
            <a:r>
              <a:rPr lang="en-US" altLang="tr-TR" sz="2400" smtClean="0"/>
              <a:t> </a:t>
            </a:r>
          </a:p>
          <a:p>
            <a:pPr marL="0" indent="0" eaLnBrk="1" hangingPunct="1">
              <a:buFontTx/>
              <a:buNone/>
            </a:pPr>
            <a:r>
              <a:rPr lang="en-US" altLang="tr-TR" sz="2000" smtClean="0"/>
              <a:t>	characters, strings, …</a:t>
            </a:r>
            <a:endParaRPr lang="tr-TR" altLang="tr-TR" sz="2000" smtClean="0"/>
          </a:p>
          <a:p>
            <a:pPr marL="0" indent="0" eaLnBrk="1" hangingPunct="1">
              <a:buFontTx/>
              <a:buNone/>
            </a:pPr>
            <a:r>
              <a:rPr lang="en-US" altLang="tr-TR" sz="2400" smtClean="0">
                <a:solidFill>
                  <a:srgbClr val="CE0000"/>
                </a:solidFill>
              </a:rPr>
              <a:t>Images</a:t>
            </a:r>
            <a:r>
              <a:rPr lang="en-US" altLang="tr-TR" sz="2400" smtClean="0"/>
              <a:t> </a:t>
            </a:r>
          </a:p>
          <a:p>
            <a:pPr marL="0" indent="0" eaLnBrk="1" hangingPunct="1">
              <a:buFontTx/>
              <a:buNone/>
            </a:pPr>
            <a:r>
              <a:rPr lang="en-US" altLang="tr-TR" sz="2000" smtClean="0"/>
              <a:t>	pixels, colors, shapes, …</a:t>
            </a:r>
            <a:endParaRPr lang="tr-TR" altLang="tr-TR" sz="2000" smtClean="0"/>
          </a:p>
          <a:p>
            <a:pPr marL="0" indent="0" eaLnBrk="1" hangingPunct="1">
              <a:buFontTx/>
              <a:buNone/>
            </a:pPr>
            <a:r>
              <a:rPr lang="en-US" altLang="tr-TR" sz="2400" smtClean="0">
                <a:solidFill>
                  <a:srgbClr val="CE0000"/>
                </a:solidFill>
              </a:rPr>
              <a:t>Sound</a:t>
            </a:r>
            <a:endParaRPr lang="tr-TR" altLang="tr-TR" sz="2400" smtClean="0">
              <a:solidFill>
                <a:srgbClr val="CE0000"/>
              </a:solidFill>
            </a:endParaRPr>
          </a:p>
          <a:p>
            <a:pPr marL="0" indent="0" eaLnBrk="1" hangingPunct="1">
              <a:buFontTx/>
              <a:buNone/>
            </a:pPr>
            <a:r>
              <a:rPr lang="en-US" altLang="tr-TR" sz="2400" smtClean="0">
                <a:solidFill>
                  <a:srgbClr val="CE0000"/>
                </a:solidFill>
              </a:rPr>
              <a:t>Logical</a:t>
            </a:r>
            <a:r>
              <a:rPr lang="en-US" altLang="tr-TR" sz="2400" smtClean="0"/>
              <a:t> </a:t>
            </a:r>
          </a:p>
          <a:p>
            <a:pPr marL="0" indent="0" eaLnBrk="1" hangingPunct="1">
              <a:buFontTx/>
              <a:buNone/>
            </a:pPr>
            <a:r>
              <a:rPr lang="en-US" altLang="tr-TR" sz="2000" smtClean="0"/>
              <a:t>	true, false</a:t>
            </a:r>
            <a:endParaRPr lang="tr-TR" altLang="tr-TR" sz="2000" smtClean="0"/>
          </a:p>
          <a:p>
            <a:pPr marL="0" indent="0" eaLnBrk="1" hangingPunct="1">
              <a:buFontTx/>
              <a:buNone/>
            </a:pPr>
            <a:r>
              <a:rPr lang="en-US" altLang="tr-TR" sz="2400" smtClean="0">
                <a:solidFill>
                  <a:srgbClr val="CE0000"/>
                </a:solidFill>
              </a:rPr>
              <a:t>Instructions</a:t>
            </a:r>
            <a:endParaRPr lang="tr-TR" altLang="tr-TR" sz="2400" smtClean="0">
              <a:solidFill>
                <a:srgbClr val="CE0000"/>
              </a:solidFill>
            </a:endParaRPr>
          </a:p>
          <a:p>
            <a:pPr marL="0" indent="0" eaLnBrk="1" hangingPunct="1">
              <a:buFontTx/>
              <a:buNone/>
            </a:pPr>
            <a:r>
              <a:rPr lang="en-US" altLang="tr-TR" sz="2400" smtClean="0">
                <a:solidFill>
                  <a:srgbClr val="CE0000"/>
                </a:solidFill>
              </a:rPr>
              <a:t>…</a:t>
            </a:r>
          </a:p>
          <a:p>
            <a:pPr marL="0" indent="0" eaLnBrk="1" hangingPunct="1">
              <a:buFontTx/>
              <a:buNone/>
            </a:pPr>
            <a:r>
              <a:rPr lang="en-US" altLang="tr-TR" sz="2400" smtClean="0"/>
              <a:t>Data type: </a:t>
            </a:r>
          </a:p>
          <a:p>
            <a:pPr marL="576263" lvl="1" indent="-234950" eaLnBrk="1" hangingPunct="1"/>
            <a:r>
              <a:rPr lang="en-US" altLang="tr-TR" sz="2000" smtClean="0">
                <a:solidFill>
                  <a:schemeClr val="accent2"/>
                </a:solidFill>
              </a:rPr>
              <a:t>representation</a:t>
            </a:r>
            <a:r>
              <a:rPr lang="en-US" altLang="tr-TR" sz="2000" smtClean="0"/>
              <a:t> and </a:t>
            </a:r>
            <a:r>
              <a:rPr lang="en-US" altLang="tr-TR" sz="2000" smtClean="0">
                <a:solidFill>
                  <a:schemeClr val="accent2"/>
                </a:solidFill>
              </a:rPr>
              <a:t>operations</a:t>
            </a:r>
            <a:r>
              <a:rPr lang="en-US" altLang="tr-TR" sz="2000" smtClean="0"/>
              <a:t> within the computer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0099">
                                            <p:txEl>
                                              <p:pRg st="0" end="0"/>
                                            </p:txEl>
                                          </p:spTgt>
                                        </p:tgtEl>
                                        <p:attrNameLst>
                                          <p:attrName>style.visibility</p:attrName>
                                        </p:attrNameLst>
                                      </p:cBhvr>
                                      <p:to>
                                        <p:strVal val="visible"/>
                                      </p:to>
                                    </p:set>
                                    <p:animEffect transition="in" filter="dissolve">
                                      <p:cBhvr>
                                        <p:cTn id="7" dur="500"/>
                                        <p:tgtEl>
                                          <p:spTgt spid="26009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60099">
                                            <p:txEl>
                                              <p:pRg st="1" end="1"/>
                                            </p:txEl>
                                          </p:spTgt>
                                        </p:tgtEl>
                                        <p:attrNameLst>
                                          <p:attrName>style.visibility</p:attrName>
                                        </p:attrNameLst>
                                      </p:cBhvr>
                                      <p:to>
                                        <p:strVal val="visible"/>
                                      </p:to>
                                    </p:set>
                                    <p:animEffect transition="in" filter="dissolve">
                                      <p:cBhvr>
                                        <p:cTn id="12" dur="500"/>
                                        <p:tgtEl>
                                          <p:spTgt spid="26009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60099">
                                            <p:txEl>
                                              <p:pRg st="2" end="2"/>
                                            </p:txEl>
                                          </p:spTgt>
                                        </p:tgtEl>
                                        <p:attrNameLst>
                                          <p:attrName>style.visibility</p:attrName>
                                        </p:attrNameLst>
                                      </p:cBhvr>
                                      <p:to>
                                        <p:strVal val="visible"/>
                                      </p:to>
                                    </p:set>
                                    <p:animEffect transition="in" filter="dissolve">
                                      <p:cBhvr>
                                        <p:cTn id="17" dur="500"/>
                                        <p:tgtEl>
                                          <p:spTgt spid="26009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60099">
                                            <p:txEl>
                                              <p:pRg st="3" end="3"/>
                                            </p:txEl>
                                          </p:spTgt>
                                        </p:tgtEl>
                                        <p:attrNameLst>
                                          <p:attrName>style.visibility</p:attrName>
                                        </p:attrNameLst>
                                      </p:cBhvr>
                                      <p:to>
                                        <p:strVal val="visible"/>
                                      </p:to>
                                    </p:set>
                                    <p:animEffect transition="in" filter="dissolve">
                                      <p:cBhvr>
                                        <p:cTn id="22" dur="500"/>
                                        <p:tgtEl>
                                          <p:spTgt spid="260099">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60099">
                                            <p:txEl>
                                              <p:pRg st="4" end="4"/>
                                            </p:txEl>
                                          </p:spTgt>
                                        </p:tgtEl>
                                        <p:attrNameLst>
                                          <p:attrName>style.visibility</p:attrName>
                                        </p:attrNameLst>
                                      </p:cBhvr>
                                      <p:to>
                                        <p:strVal val="visible"/>
                                      </p:to>
                                    </p:set>
                                    <p:animEffect transition="in" filter="dissolve">
                                      <p:cBhvr>
                                        <p:cTn id="27" dur="500"/>
                                        <p:tgtEl>
                                          <p:spTgt spid="260099">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60099">
                                            <p:txEl>
                                              <p:pRg st="5" end="5"/>
                                            </p:txEl>
                                          </p:spTgt>
                                        </p:tgtEl>
                                        <p:attrNameLst>
                                          <p:attrName>style.visibility</p:attrName>
                                        </p:attrNameLst>
                                      </p:cBhvr>
                                      <p:to>
                                        <p:strVal val="visible"/>
                                      </p:to>
                                    </p:set>
                                    <p:animEffect transition="in" filter="dissolve">
                                      <p:cBhvr>
                                        <p:cTn id="32" dur="500"/>
                                        <p:tgtEl>
                                          <p:spTgt spid="260099">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60099">
                                            <p:txEl>
                                              <p:pRg st="6" end="6"/>
                                            </p:txEl>
                                          </p:spTgt>
                                        </p:tgtEl>
                                        <p:attrNameLst>
                                          <p:attrName>style.visibility</p:attrName>
                                        </p:attrNameLst>
                                      </p:cBhvr>
                                      <p:to>
                                        <p:strVal val="visible"/>
                                      </p:to>
                                    </p:set>
                                    <p:animEffect transition="in" filter="dissolve">
                                      <p:cBhvr>
                                        <p:cTn id="37" dur="500"/>
                                        <p:tgtEl>
                                          <p:spTgt spid="260099">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60099">
                                            <p:txEl>
                                              <p:pRg st="7" end="7"/>
                                            </p:txEl>
                                          </p:spTgt>
                                        </p:tgtEl>
                                        <p:attrNameLst>
                                          <p:attrName>style.visibility</p:attrName>
                                        </p:attrNameLst>
                                      </p:cBhvr>
                                      <p:to>
                                        <p:strVal val="visible"/>
                                      </p:to>
                                    </p:set>
                                    <p:animEffect transition="in" filter="dissolve">
                                      <p:cBhvr>
                                        <p:cTn id="42" dur="500"/>
                                        <p:tgtEl>
                                          <p:spTgt spid="260099">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60099">
                                            <p:txEl>
                                              <p:pRg st="8" end="8"/>
                                            </p:txEl>
                                          </p:spTgt>
                                        </p:tgtEl>
                                        <p:attrNameLst>
                                          <p:attrName>style.visibility</p:attrName>
                                        </p:attrNameLst>
                                      </p:cBhvr>
                                      <p:to>
                                        <p:strVal val="visible"/>
                                      </p:to>
                                    </p:set>
                                    <p:animEffect transition="in" filter="dissolve">
                                      <p:cBhvr>
                                        <p:cTn id="47" dur="500"/>
                                        <p:tgtEl>
                                          <p:spTgt spid="260099">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60099">
                                            <p:txEl>
                                              <p:pRg st="9" end="9"/>
                                            </p:txEl>
                                          </p:spTgt>
                                        </p:tgtEl>
                                        <p:attrNameLst>
                                          <p:attrName>style.visibility</p:attrName>
                                        </p:attrNameLst>
                                      </p:cBhvr>
                                      <p:to>
                                        <p:strVal val="visible"/>
                                      </p:to>
                                    </p:set>
                                    <p:animEffect transition="in" filter="dissolve">
                                      <p:cBhvr>
                                        <p:cTn id="52" dur="500"/>
                                        <p:tgtEl>
                                          <p:spTgt spid="260099">
                                            <p:txEl>
                                              <p:pRg st="9" end="9"/>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60099">
                                            <p:txEl>
                                              <p:pRg st="10" end="10"/>
                                            </p:txEl>
                                          </p:spTgt>
                                        </p:tgtEl>
                                        <p:attrNameLst>
                                          <p:attrName>style.visibility</p:attrName>
                                        </p:attrNameLst>
                                      </p:cBhvr>
                                      <p:to>
                                        <p:strVal val="visible"/>
                                      </p:to>
                                    </p:set>
                                    <p:animEffect transition="in" filter="dissolve">
                                      <p:cBhvr>
                                        <p:cTn id="57" dur="500"/>
                                        <p:tgtEl>
                                          <p:spTgt spid="260099">
                                            <p:txEl>
                                              <p:pRg st="10" end="10"/>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60099">
                                            <p:txEl>
                                              <p:pRg st="11" end="11"/>
                                            </p:txEl>
                                          </p:spTgt>
                                        </p:tgtEl>
                                        <p:attrNameLst>
                                          <p:attrName>style.visibility</p:attrName>
                                        </p:attrNameLst>
                                      </p:cBhvr>
                                      <p:to>
                                        <p:strVal val="visible"/>
                                      </p:to>
                                    </p:set>
                                    <p:animEffect transition="in" filter="dissolve">
                                      <p:cBhvr>
                                        <p:cTn id="62" dur="500"/>
                                        <p:tgtEl>
                                          <p:spTgt spid="260099">
                                            <p:txEl>
                                              <p:pRg st="11" end="11"/>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260099">
                                            <p:txEl>
                                              <p:pRg st="12" end="12"/>
                                            </p:txEl>
                                          </p:spTgt>
                                        </p:tgtEl>
                                        <p:attrNameLst>
                                          <p:attrName>style.visibility</p:attrName>
                                        </p:attrNameLst>
                                      </p:cBhvr>
                                      <p:to>
                                        <p:strVal val="visible"/>
                                      </p:to>
                                    </p:set>
                                    <p:animEffect transition="in" filter="dissolve">
                                      <p:cBhvr>
                                        <p:cTn id="67" dur="500"/>
                                        <p:tgtEl>
                                          <p:spTgt spid="260099">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099"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274302A-7D0D-49CA-9423-A48A0D5DAD3A}" type="slidenum">
              <a:rPr kumimoji="0" lang="en-US" altLang="tr-TR" sz="1200" smtClean="0"/>
              <a:pPr>
                <a:spcBef>
                  <a:spcPct val="50000"/>
                </a:spcBef>
                <a:buFontTx/>
                <a:buNone/>
              </a:pPr>
              <a:t>54</a:t>
            </a:fld>
            <a:endParaRPr kumimoji="0" lang="en-US" altLang="tr-TR" sz="1200" smtClean="0"/>
          </a:p>
        </p:txBody>
      </p:sp>
      <p:sp>
        <p:nvSpPr>
          <p:cNvPr id="120835" name="Rectangle 3"/>
          <p:cNvSpPr>
            <a:spLocks noGrp="1" noChangeArrowheads="1"/>
          </p:cNvSpPr>
          <p:nvPr>
            <p:ph type="body" idx="1"/>
          </p:nvPr>
        </p:nvSpPr>
        <p:spPr>
          <a:xfrm>
            <a:off x="406400" y="1125538"/>
            <a:ext cx="8343900" cy="5183187"/>
          </a:xfrm>
        </p:spPr>
        <p:txBody>
          <a:bodyPr/>
          <a:lstStyle/>
          <a:p>
            <a:pPr eaLnBrk="1" hangingPunct="1"/>
            <a:r>
              <a:rPr lang="en-US" altLang="tr-TR" smtClean="0"/>
              <a:t>Positive radix, positional number systems</a:t>
            </a:r>
          </a:p>
          <a:p>
            <a:pPr eaLnBrk="1" hangingPunct="1"/>
            <a:r>
              <a:rPr lang="en-US" altLang="tr-TR" smtClean="0"/>
              <a:t>A number with </a:t>
            </a:r>
            <a:r>
              <a:rPr lang="en-US" altLang="tr-TR" i="1" smtClean="0"/>
              <a:t>radix</a:t>
            </a:r>
            <a:r>
              <a:rPr lang="en-US" altLang="tr-TR" smtClean="0"/>
              <a:t> </a:t>
            </a:r>
            <a:r>
              <a:rPr lang="en-US" altLang="tr-TR" b="1" i="1" smtClean="0"/>
              <a:t>r</a:t>
            </a:r>
            <a:r>
              <a:rPr lang="en-US" altLang="tr-TR" smtClean="0"/>
              <a:t> is represented by a string of digits:</a:t>
            </a:r>
            <a:br>
              <a:rPr lang="en-US" altLang="tr-TR" smtClean="0"/>
            </a:br>
            <a:r>
              <a:rPr lang="en-US" altLang="tr-TR" smtClean="0"/>
              <a:t>     </a:t>
            </a:r>
            <a:r>
              <a:rPr lang="en-US" altLang="tr-TR" b="1" i="1" smtClean="0"/>
              <a:t>A</a:t>
            </a:r>
            <a:r>
              <a:rPr lang="en-US" altLang="tr-TR" b="1" baseline="-25000" smtClean="0"/>
              <a:t>n </a:t>
            </a:r>
            <a:r>
              <a:rPr lang="en-US" altLang="tr-TR" baseline="-25000" smtClean="0"/>
              <a:t>- </a:t>
            </a:r>
            <a:r>
              <a:rPr lang="en-US" altLang="tr-TR" b="1" baseline="-25000" smtClean="0"/>
              <a:t>1</a:t>
            </a:r>
            <a:r>
              <a:rPr lang="en-US" altLang="tr-TR" b="1" i="1" smtClean="0"/>
              <a:t>A</a:t>
            </a:r>
            <a:r>
              <a:rPr lang="en-US" altLang="tr-TR" b="1" baseline="-25000" smtClean="0"/>
              <a:t>n </a:t>
            </a:r>
            <a:r>
              <a:rPr lang="en-US" altLang="tr-TR" baseline="-25000" smtClean="0"/>
              <a:t>- </a:t>
            </a:r>
            <a:r>
              <a:rPr lang="en-US" altLang="tr-TR" b="1" baseline="-25000" smtClean="0"/>
              <a:t>2</a:t>
            </a:r>
            <a:r>
              <a:rPr lang="en-US" altLang="tr-TR" b="1" smtClean="0"/>
              <a:t> … </a:t>
            </a:r>
            <a:r>
              <a:rPr lang="en-US" altLang="tr-TR" b="1" i="1" smtClean="0"/>
              <a:t>A</a:t>
            </a:r>
            <a:r>
              <a:rPr lang="en-US" altLang="tr-TR" b="1" baseline="-25000" smtClean="0"/>
              <a:t>1</a:t>
            </a:r>
            <a:r>
              <a:rPr lang="en-US" altLang="tr-TR" b="1" i="1" smtClean="0"/>
              <a:t>A</a:t>
            </a:r>
            <a:r>
              <a:rPr lang="en-US" altLang="tr-TR" b="1" baseline="-25000" smtClean="0"/>
              <a:t>0 </a:t>
            </a:r>
            <a:r>
              <a:rPr lang="en-US" altLang="tr-TR" sz="4000" b="1" smtClean="0">
                <a:solidFill>
                  <a:srgbClr val="FF3300"/>
                </a:solidFill>
              </a:rPr>
              <a:t>.</a:t>
            </a:r>
            <a:r>
              <a:rPr lang="en-US" altLang="tr-TR" b="1" smtClean="0"/>
              <a:t> </a:t>
            </a:r>
            <a:r>
              <a:rPr lang="en-US" altLang="tr-TR" b="1" i="1" smtClean="0"/>
              <a:t>A</a:t>
            </a:r>
            <a:r>
              <a:rPr lang="en-US" altLang="tr-TR" baseline="-25000" smtClean="0"/>
              <a:t>- </a:t>
            </a:r>
            <a:r>
              <a:rPr lang="en-US" altLang="tr-TR" b="1" baseline="-25000" smtClean="0"/>
              <a:t>1 </a:t>
            </a:r>
            <a:r>
              <a:rPr lang="en-US" altLang="tr-TR" b="1" i="1" smtClean="0"/>
              <a:t>A</a:t>
            </a:r>
            <a:r>
              <a:rPr lang="en-US" altLang="tr-TR" baseline="-25000" smtClean="0"/>
              <a:t>- </a:t>
            </a:r>
            <a:r>
              <a:rPr lang="en-US" altLang="tr-TR" b="1" baseline="-25000" smtClean="0"/>
              <a:t>2 </a:t>
            </a:r>
            <a:r>
              <a:rPr lang="en-US" altLang="tr-TR" b="1" smtClean="0"/>
              <a:t>… </a:t>
            </a:r>
            <a:r>
              <a:rPr lang="en-US" altLang="tr-TR" b="1" i="1" smtClean="0"/>
              <a:t>A</a:t>
            </a:r>
            <a:r>
              <a:rPr lang="en-US" altLang="tr-TR" baseline="-25000" smtClean="0"/>
              <a:t>- </a:t>
            </a:r>
            <a:r>
              <a:rPr lang="en-US" altLang="tr-TR" b="1" baseline="-25000" smtClean="0"/>
              <a:t>m </a:t>
            </a:r>
            <a:r>
              <a:rPr lang="en-US" altLang="tr-TR" b="1" baseline="-25000" smtClean="0">
                <a:latin typeface="Symbol" panose="05050102010706020507" pitchFamily="18" charset="2"/>
              </a:rPr>
              <a:t>+</a:t>
            </a:r>
            <a:r>
              <a:rPr lang="en-US" altLang="tr-TR" baseline="-25000" smtClean="0"/>
              <a:t> </a:t>
            </a:r>
            <a:r>
              <a:rPr lang="en-US" altLang="tr-TR" b="1" baseline="-25000" smtClean="0"/>
              <a:t>1 </a:t>
            </a:r>
            <a:r>
              <a:rPr lang="en-US" altLang="tr-TR" b="1" i="1" smtClean="0"/>
              <a:t>A</a:t>
            </a:r>
            <a:r>
              <a:rPr lang="en-US" altLang="tr-TR" baseline="-25000" smtClean="0"/>
              <a:t>- </a:t>
            </a:r>
            <a:r>
              <a:rPr lang="en-US" altLang="tr-TR" b="1" baseline="-25000" smtClean="0"/>
              <a:t>m</a:t>
            </a:r>
            <a:r>
              <a:rPr lang="en-US" altLang="tr-TR" baseline="-25000" smtClean="0"/>
              <a:t> </a:t>
            </a:r>
            <a:br>
              <a:rPr lang="en-US" altLang="tr-TR" baseline="-25000" smtClean="0"/>
            </a:br>
            <a:r>
              <a:rPr lang="en-US" altLang="tr-TR" smtClean="0"/>
              <a:t>in which </a:t>
            </a:r>
            <a:r>
              <a:rPr lang="en-US" altLang="tr-TR" b="1" smtClean="0"/>
              <a:t>0 </a:t>
            </a:r>
            <a:r>
              <a:rPr lang="en-US" altLang="tr-TR" b="1" smtClean="0">
                <a:latin typeface="Symbol" panose="05050102010706020507" pitchFamily="18" charset="2"/>
              </a:rPr>
              <a:t>£ </a:t>
            </a:r>
            <a:r>
              <a:rPr lang="en-US" altLang="tr-TR" b="1" i="1" smtClean="0"/>
              <a:t>A</a:t>
            </a:r>
            <a:r>
              <a:rPr lang="en-US" altLang="tr-TR" b="1" baseline="-25000" smtClean="0"/>
              <a:t>i</a:t>
            </a:r>
            <a:r>
              <a:rPr lang="en-US" altLang="tr-TR" b="1" smtClean="0"/>
              <a:t> &lt; </a:t>
            </a:r>
            <a:r>
              <a:rPr lang="en-US" altLang="tr-TR" b="1" i="1" smtClean="0"/>
              <a:t>r</a:t>
            </a:r>
            <a:r>
              <a:rPr lang="en-US" altLang="tr-TR" smtClean="0"/>
              <a:t> and </a:t>
            </a:r>
            <a:r>
              <a:rPr lang="en-US" altLang="tr-TR" sz="4000" b="1" smtClean="0">
                <a:solidFill>
                  <a:srgbClr val="FF3300"/>
                </a:solidFill>
              </a:rPr>
              <a:t>.</a:t>
            </a:r>
            <a:r>
              <a:rPr lang="en-US" altLang="tr-TR" smtClean="0"/>
              <a:t> is the </a:t>
            </a:r>
            <a:r>
              <a:rPr lang="en-US" altLang="tr-TR" i="1" smtClean="0"/>
              <a:t>radix point</a:t>
            </a:r>
            <a:r>
              <a:rPr lang="en-US" altLang="tr-TR" smtClean="0"/>
              <a:t>.</a:t>
            </a:r>
          </a:p>
          <a:p>
            <a:pPr eaLnBrk="1" hangingPunct="1"/>
            <a:r>
              <a:rPr lang="en-US" altLang="tr-TR" smtClean="0"/>
              <a:t>The string of digits represents the power series:</a:t>
            </a:r>
          </a:p>
          <a:p>
            <a:pPr eaLnBrk="1" hangingPunct="1"/>
            <a:endParaRPr lang="en-US" altLang="tr-TR" smtClean="0"/>
          </a:p>
        </p:txBody>
      </p:sp>
      <p:sp>
        <p:nvSpPr>
          <p:cNvPr id="120836" name="Rectangle 4"/>
          <p:cNvSpPr>
            <a:spLocks noChangeArrowheads="1"/>
          </p:cNvSpPr>
          <p:nvPr/>
        </p:nvSpPr>
        <p:spPr bwMode="auto">
          <a:xfrm>
            <a:off x="2873375" y="4640263"/>
            <a:ext cx="2794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6600">
                <a:solidFill>
                  <a:srgbClr val="000000"/>
                </a:solidFill>
                <a:latin typeface="Symbol" panose="05050102010706020507" pitchFamily="18" charset="2"/>
              </a:rPr>
              <a:t>(</a:t>
            </a:r>
            <a:endParaRPr kumimoji="0" lang="en-US" altLang="tr-TR" sz="2800" b="1">
              <a:solidFill>
                <a:schemeClr val="accent2"/>
              </a:solidFill>
            </a:endParaRPr>
          </a:p>
        </p:txBody>
      </p:sp>
      <p:sp>
        <p:nvSpPr>
          <p:cNvPr id="120837" name="Rectangle 5"/>
          <p:cNvSpPr>
            <a:spLocks noChangeArrowheads="1"/>
          </p:cNvSpPr>
          <p:nvPr/>
        </p:nvSpPr>
        <p:spPr bwMode="auto">
          <a:xfrm>
            <a:off x="4902200" y="4640263"/>
            <a:ext cx="2794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6600">
                <a:solidFill>
                  <a:srgbClr val="000000"/>
                </a:solidFill>
                <a:latin typeface="Symbol" panose="05050102010706020507" pitchFamily="18" charset="2"/>
              </a:rPr>
              <a:t>)</a:t>
            </a:r>
            <a:endParaRPr kumimoji="0" lang="en-US" altLang="tr-TR" sz="2800" b="1">
              <a:solidFill>
                <a:schemeClr val="accent2"/>
              </a:solidFill>
            </a:endParaRPr>
          </a:p>
        </p:txBody>
      </p:sp>
      <p:sp>
        <p:nvSpPr>
          <p:cNvPr id="120838" name="Rectangle 6"/>
          <p:cNvSpPr>
            <a:spLocks noChangeArrowheads="1"/>
          </p:cNvSpPr>
          <p:nvPr/>
        </p:nvSpPr>
        <p:spPr bwMode="auto">
          <a:xfrm>
            <a:off x="5381625" y="4640263"/>
            <a:ext cx="2794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6600">
                <a:solidFill>
                  <a:srgbClr val="000000"/>
                </a:solidFill>
                <a:latin typeface="Symbol" panose="05050102010706020507" pitchFamily="18" charset="2"/>
              </a:rPr>
              <a:t>(</a:t>
            </a:r>
            <a:endParaRPr kumimoji="0" lang="en-US" altLang="tr-TR" sz="2800" b="1">
              <a:solidFill>
                <a:schemeClr val="accent2"/>
              </a:solidFill>
            </a:endParaRPr>
          </a:p>
        </p:txBody>
      </p:sp>
      <p:sp>
        <p:nvSpPr>
          <p:cNvPr id="120839" name="Rectangle 7"/>
          <p:cNvSpPr>
            <a:spLocks noChangeArrowheads="1"/>
          </p:cNvSpPr>
          <p:nvPr/>
        </p:nvSpPr>
        <p:spPr bwMode="auto">
          <a:xfrm>
            <a:off x="7445375" y="4640263"/>
            <a:ext cx="2794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6600">
                <a:solidFill>
                  <a:srgbClr val="000000"/>
                </a:solidFill>
                <a:latin typeface="Symbol" panose="05050102010706020507" pitchFamily="18" charset="2"/>
              </a:rPr>
              <a:t>)</a:t>
            </a:r>
            <a:endParaRPr kumimoji="0" lang="en-US" altLang="tr-TR" sz="2800" b="1">
              <a:solidFill>
                <a:schemeClr val="accent2"/>
              </a:solidFill>
            </a:endParaRPr>
          </a:p>
        </p:txBody>
      </p:sp>
      <p:grpSp>
        <p:nvGrpSpPr>
          <p:cNvPr id="2" name="Group 8"/>
          <p:cNvGrpSpPr>
            <a:grpSpLocks/>
          </p:cNvGrpSpPr>
          <p:nvPr/>
        </p:nvGrpSpPr>
        <p:grpSpPr bwMode="auto">
          <a:xfrm>
            <a:off x="885825" y="4797425"/>
            <a:ext cx="7462838" cy="1584325"/>
            <a:chOff x="558" y="3022"/>
            <a:chExt cx="4701" cy="998"/>
          </a:xfrm>
        </p:grpSpPr>
        <p:sp>
          <p:nvSpPr>
            <p:cNvPr id="69642" name="Rectangle 9"/>
            <p:cNvSpPr>
              <a:spLocks noChangeArrowheads="1"/>
            </p:cNvSpPr>
            <p:nvPr/>
          </p:nvSpPr>
          <p:spPr bwMode="auto">
            <a:xfrm>
              <a:off x="558" y="3228"/>
              <a:ext cx="107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800" b="1">
                  <a:solidFill>
                    <a:srgbClr val="000000"/>
                  </a:solidFill>
                </a:rPr>
                <a:t> (Number)</a:t>
              </a:r>
              <a:r>
                <a:rPr kumimoji="0" lang="en-US" altLang="tr-TR" sz="2800" b="1" baseline="-25000">
                  <a:solidFill>
                    <a:srgbClr val="000000"/>
                  </a:solidFill>
                </a:rPr>
                <a:t>r</a:t>
              </a:r>
            </a:p>
          </p:txBody>
        </p:sp>
        <p:sp>
          <p:nvSpPr>
            <p:cNvPr id="69643" name="Rectangle 10"/>
            <p:cNvSpPr>
              <a:spLocks noChangeArrowheads="1"/>
            </p:cNvSpPr>
            <p:nvPr/>
          </p:nvSpPr>
          <p:spPr bwMode="auto">
            <a:xfrm>
              <a:off x="1586" y="3228"/>
              <a:ext cx="24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800" b="1">
                  <a:solidFill>
                    <a:srgbClr val="000000"/>
                  </a:solidFill>
                </a:rPr>
                <a:t> = </a:t>
              </a:r>
              <a:endParaRPr kumimoji="0" lang="en-US" altLang="tr-TR" sz="2800" b="1">
                <a:solidFill>
                  <a:schemeClr val="accent2"/>
                </a:solidFill>
              </a:endParaRPr>
            </a:p>
          </p:txBody>
        </p:sp>
        <p:sp>
          <p:nvSpPr>
            <p:cNvPr id="69644" name="Rectangle 11"/>
            <p:cNvSpPr>
              <a:spLocks noChangeArrowheads="1"/>
            </p:cNvSpPr>
            <p:nvPr/>
          </p:nvSpPr>
          <p:spPr bwMode="auto">
            <a:xfrm>
              <a:off x="3577" y="3143"/>
              <a:ext cx="279" cy="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4900">
                  <a:solidFill>
                    <a:srgbClr val="000000"/>
                  </a:solidFill>
                  <a:latin typeface="Symbol" panose="05050102010706020507" pitchFamily="18" charset="2"/>
                </a:rPr>
                <a:t>å</a:t>
              </a:r>
              <a:endParaRPr kumimoji="0" lang="en-US" altLang="tr-TR" sz="2800" b="1">
                <a:solidFill>
                  <a:schemeClr val="accent2"/>
                </a:solidFill>
              </a:endParaRPr>
            </a:p>
          </p:txBody>
        </p:sp>
        <p:sp>
          <p:nvSpPr>
            <p:cNvPr id="69645" name="Rectangle 12"/>
            <p:cNvSpPr>
              <a:spLocks noChangeArrowheads="1"/>
            </p:cNvSpPr>
            <p:nvPr/>
          </p:nvSpPr>
          <p:spPr bwMode="auto">
            <a:xfrm>
              <a:off x="2004" y="3143"/>
              <a:ext cx="279" cy="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4900">
                  <a:solidFill>
                    <a:srgbClr val="000000"/>
                  </a:solidFill>
                  <a:latin typeface="Symbol" panose="05050102010706020507" pitchFamily="18" charset="2"/>
                </a:rPr>
                <a:t>å</a:t>
              </a:r>
              <a:endParaRPr kumimoji="0" lang="en-US" altLang="tr-TR" sz="2800" b="1">
                <a:solidFill>
                  <a:schemeClr val="accent2"/>
                </a:solidFill>
              </a:endParaRPr>
            </a:p>
          </p:txBody>
        </p:sp>
        <p:sp>
          <p:nvSpPr>
            <p:cNvPr id="69646" name="Rectangle 13"/>
            <p:cNvSpPr>
              <a:spLocks noChangeArrowheads="1"/>
            </p:cNvSpPr>
            <p:nvPr/>
          </p:nvSpPr>
          <p:spPr bwMode="auto">
            <a:xfrm>
              <a:off x="3246" y="3208"/>
              <a:ext cx="14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3400">
                  <a:solidFill>
                    <a:srgbClr val="000000"/>
                  </a:solidFill>
                  <a:latin typeface="Symbol" panose="05050102010706020507" pitchFamily="18" charset="2"/>
                </a:rPr>
                <a:t>+</a:t>
              </a:r>
              <a:endParaRPr kumimoji="0" lang="en-US" altLang="tr-TR" sz="2800" b="1">
                <a:solidFill>
                  <a:schemeClr val="accent2"/>
                </a:solidFill>
              </a:endParaRPr>
            </a:p>
          </p:txBody>
        </p:sp>
        <p:sp>
          <p:nvSpPr>
            <p:cNvPr id="69647" name="Rectangle 14"/>
            <p:cNvSpPr>
              <a:spLocks noChangeArrowheads="1"/>
            </p:cNvSpPr>
            <p:nvPr/>
          </p:nvSpPr>
          <p:spPr bwMode="auto">
            <a:xfrm>
              <a:off x="3478" y="3552"/>
              <a:ext cx="7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000" b="1">
                  <a:solidFill>
                    <a:srgbClr val="000000"/>
                  </a:solidFill>
                </a:rPr>
                <a:t>j = </a:t>
              </a:r>
              <a:r>
                <a:rPr kumimoji="0" lang="en-US" altLang="tr-TR" sz="2000">
                  <a:solidFill>
                    <a:srgbClr val="000000"/>
                  </a:solidFill>
                </a:rPr>
                <a:t>-</a:t>
              </a:r>
              <a:r>
                <a:rPr kumimoji="0" lang="en-US" altLang="tr-TR" sz="2000" b="1">
                  <a:solidFill>
                    <a:srgbClr val="000000"/>
                  </a:solidFill>
                </a:rPr>
                <a:t> m</a:t>
              </a:r>
              <a:endParaRPr kumimoji="0" lang="en-US" altLang="tr-TR" sz="2800" b="1">
                <a:solidFill>
                  <a:schemeClr val="accent2"/>
                </a:solidFill>
              </a:endParaRPr>
            </a:p>
          </p:txBody>
        </p:sp>
        <p:sp>
          <p:nvSpPr>
            <p:cNvPr id="69648" name="Rectangle 15"/>
            <p:cNvSpPr>
              <a:spLocks noChangeArrowheads="1"/>
            </p:cNvSpPr>
            <p:nvPr/>
          </p:nvSpPr>
          <p:spPr bwMode="auto">
            <a:xfrm>
              <a:off x="4693" y="3217"/>
              <a:ext cx="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000" b="1">
                  <a:solidFill>
                    <a:srgbClr val="000000"/>
                  </a:solidFill>
                </a:rPr>
                <a:t>j</a:t>
              </a:r>
              <a:endParaRPr kumimoji="0" lang="en-US" altLang="tr-TR" sz="2800" b="1">
                <a:solidFill>
                  <a:schemeClr val="accent2"/>
                </a:solidFill>
              </a:endParaRPr>
            </a:p>
          </p:txBody>
        </p:sp>
        <p:sp>
          <p:nvSpPr>
            <p:cNvPr id="69649" name="Rectangle 16"/>
            <p:cNvSpPr>
              <a:spLocks noChangeArrowheads="1"/>
            </p:cNvSpPr>
            <p:nvPr/>
          </p:nvSpPr>
          <p:spPr bwMode="auto">
            <a:xfrm>
              <a:off x="4289" y="3385"/>
              <a:ext cx="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000" b="1">
                  <a:solidFill>
                    <a:srgbClr val="000000"/>
                  </a:solidFill>
                </a:rPr>
                <a:t>j</a:t>
              </a:r>
              <a:endParaRPr kumimoji="0" lang="en-US" altLang="tr-TR" sz="2800" b="1">
                <a:solidFill>
                  <a:schemeClr val="accent2"/>
                </a:solidFill>
              </a:endParaRPr>
            </a:p>
          </p:txBody>
        </p:sp>
        <p:sp>
          <p:nvSpPr>
            <p:cNvPr id="69650" name="Rectangle 17"/>
            <p:cNvSpPr>
              <a:spLocks noChangeArrowheads="1"/>
            </p:cNvSpPr>
            <p:nvPr/>
          </p:nvSpPr>
          <p:spPr bwMode="auto">
            <a:xfrm>
              <a:off x="3043" y="3217"/>
              <a:ext cx="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000" b="1">
                  <a:solidFill>
                    <a:srgbClr val="000000"/>
                  </a:solidFill>
                </a:rPr>
                <a:t>i</a:t>
              </a:r>
              <a:endParaRPr kumimoji="0" lang="en-US" altLang="tr-TR" sz="2800" b="1">
                <a:solidFill>
                  <a:schemeClr val="accent2"/>
                </a:solidFill>
              </a:endParaRPr>
            </a:p>
          </p:txBody>
        </p:sp>
        <p:sp>
          <p:nvSpPr>
            <p:cNvPr id="69651" name="Rectangle 18"/>
            <p:cNvSpPr>
              <a:spLocks noChangeArrowheads="1"/>
            </p:cNvSpPr>
            <p:nvPr/>
          </p:nvSpPr>
          <p:spPr bwMode="auto">
            <a:xfrm>
              <a:off x="2039" y="3552"/>
              <a:ext cx="29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000" b="1" i="1">
                  <a:solidFill>
                    <a:srgbClr val="000000"/>
                  </a:solidFill>
                </a:rPr>
                <a:t>i </a:t>
              </a:r>
              <a:r>
                <a:rPr kumimoji="0" lang="en-US" altLang="tr-TR" sz="2000" b="1">
                  <a:solidFill>
                    <a:srgbClr val="000000"/>
                  </a:solidFill>
                </a:rPr>
                <a:t>=</a:t>
              </a:r>
              <a:r>
                <a:rPr kumimoji="0" lang="en-US" altLang="tr-TR" sz="2000" b="1" i="1">
                  <a:solidFill>
                    <a:srgbClr val="000000"/>
                  </a:solidFill>
                </a:rPr>
                <a:t> 0</a:t>
              </a:r>
              <a:endParaRPr kumimoji="0" lang="en-US" altLang="tr-TR" sz="2800" b="1">
                <a:solidFill>
                  <a:schemeClr val="accent2"/>
                </a:solidFill>
              </a:endParaRPr>
            </a:p>
          </p:txBody>
        </p:sp>
        <p:sp>
          <p:nvSpPr>
            <p:cNvPr id="69652" name="Rectangle 19"/>
            <p:cNvSpPr>
              <a:spLocks noChangeArrowheads="1"/>
            </p:cNvSpPr>
            <p:nvPr/>
          </p:nvSpPr>
          <p:spPr bwMode="auto">
            <a:xfrm>
              <a:off x="2677" y="3385"/>
              <a:ext cx="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000" b="1">
                  <a:solidFill>
                    <a:srgbClr val="000000"/>
                  </a:solidFill>
                </a:rPr>
                <a:t>i</a:t>
              </a:r>
              <a:endParaRPr kumimoji="0" lang="en-US" altLang="tr-TR" sz="2800" b="1">
                <a:solidFill>
                  <a:schemeClr val="accent2"/>
                </a:solidFill>
              </a:endParaRPr>
            </a:p>
          </p:txBody>
        </p:sp>
        <p:sp>
          <p:nvSpPr>
            <p:cNvPr id="69653" name="Rectangle 20"/>
            <p:cNvSpPr>
              <a:spLocks noChangeArrowheads="1"/>
            </p:cNvSpPr>
            <p:nvPr/>
          </p:nvSpPr>
          <p:spPr bwMode="auto">
            <a:xfrm>
              <a:off x="4549" y="3235"/>
              <a:ext cx="106"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3400" b="1" i="1">
                  <a:solidFill>
                    <a:srgbClr val="000000"/>
                  </a:solidFill>
                </a:rPr>
                <a:t>r</a:t>
              </a:r>
              <a:endParaRPr kumimoji="0" lang="en-US" altLang="tr-TR" sz="2800" b="1">
                <a:solidFill>
                  <a:schemeClr val="accent2"/>
                </a:solidFill>
              </a:endParaRPr>
            </a:p>
          </p:txBody>
        </p:sp>
        <p:sp>
          <p:nvSpPr>
            <p:cNvPr id="69654" name="Rectangle 21"/>
            <p:cNvSpPr>
              <a:spLocks noChangeArrowheads="1"/>
            </p:cNvSpPr>
            <p:nvPr/>
          </p:nvSpPr>
          <p:spPr bwMode="auto">
            <a:xfrm>
              <a:off x="4131" y="3235"/>
              <a:ext cx="181"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3400" b="1" i="1">
                  <a:solidFill>
                    <a:srgbClr val="000000"/>
                  </a:solidFill>
                </a:rPr>
                <a:t>A</a:t>
              </a:r>
              <a:endParaRPr kumimoji="0" lang="en-US" altLang="tr-TR" sz="2800" b="1" i="1">
                <a:solidFill>
                  <a:schemeClr val="accent2"/>
                </a:solidFill>
              </a:endParaRPr>
            </a:p>
          </p:txBody>
        </p:sp>
        <p:sp>
          <p:nvSpPr>
            <p:cNvPr id="69655" name="Rectangle 22"/>
            <p:cNvSpPr>
              <a:spLocks noChangeArrowheads="1"/>
            </p:cNvSpPr>
            <p:nvPr/>
          </p:nvSpPr>
          <p:spPr bwMode="auto">
            <a:xfrm>
              <a:off x="2908" y="3235"/>
              <a:ext cx="106"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3400" b="1" i="1">
                  <a:solidFill>
                    <a:srgbClr val="000000"/>
                  </a:solidFill>
                </a:rPr>
                <a:t>r</a:t>
              </a:r>
              <a:endParaRPr kumimoji="0" lang="en-US" altLang="tr-TR" sz="2800" b="1">
                <a:solidFill>
                  <a:schemeClr val="accent2"/>
                </a:solidFill>
              </a:endParaRPr>
            </a:p>
          </p:txBody>
        </p:sp>
        <p:sp>
          <p:nvSpPr>
            <p:cNvPr id="69656" name="Rectangle 23"/>
            <p:cNvSpPr>
              <a:spLocks noChangeArrowheads="1"/>
            </p:cNvSpPr>
            <p:nvPr/>
          </p:nvSpPr>
          <p:spPr bwMode="auto">
            <a:xfrm>
              <a:off x="2505" y="3235"/>
              <a:ext cx="181"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3400" b="1" i="1">
                  <a:solidFill>
                    <a:srgbClr val="000000"/>
                  </a:solidFill>
                </a:rPr>
                <a:t>A</a:t>
              </a:r>
              <a:endParaRPr kumimoji="0" lang="en-US" altLang="tr-TR" sz="2800" b="1">
                <a:solidFill>
                  <a:schemeClr val="accent2"/>
                </a:solidFill>
              </a:endParaRPr>
            </a:p>
          </p:txBody>
        </p:sp>
        <p:sp>
          <p:nvSpPr>
            <p:cNvPr id="69657" name="Rectangle 24"/>
            <p:cNvSpPr>
              <a:spLocks noChangeArrowheads="1"/>
            </p:cNvSpPr>
            <p:nvPr/>
          </p:nvSpPr>
          <p:spPr bwMode="auto">
            <a:xfrm>
              <a:off x="4857" y="3382"/>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800" b="1">
                  <a:solidFill>
                    <a:srgbClr val="000000"/>
                  </a:solidFill>
                </a:rPr>
                <a:t> </a:t>
              </a:r>
              <a:endParaRPr kumimoji="0" lang="en-US" altLang="tr-TR" sz="2800" b="1">
                <a:solidFill>
                  <a:schemeClr val="accent2"/>
                </a:solidFill>
              </a:endParaRPr>
            </a:p>
          </p:txBody>
        </p:sp>
        <p:sp>
          <p:nvSpPr>
            <p:cNvPr id="69658" name="Rectangle 25"/>
            <p:cNvSpPr>
              <a:spLocks noChangeArrowheads="1"/>
            </p:cNvSpPr>
            <p:nvPr/>
          </p:nvSpPr>
          <p:spPr bwMode="auto">
            <a:xfrm>
              <a:off x="854" y="3735"/>
              <a:ext cx="2464"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800" b="1">
                  <a:solidFill>
                    <a:srgbClr val="000000"/>
                  </a:solidFill>
                </a:rPr>
                <a:t>             (Integer Portion)  </a:t>
              </a:r>
              <a:endParaRPr kumimoji="0" lang="en-US" altLang="tr-TR" sz="2800" b="1">
                <a:solidFill>
                  <a:schemeClr val="accent2"/>
                </a:solidFill>
              </a:endParaRPr>
            </a:p>
          </p:txBody>
        </p:sp>
        <p:sp>
          <p:nvSpPr>
            <p:cNvPr id="69659" name="Rectangle 26"/>
            <p:cNvSpPr>
              <a:spLocks noChangeArrowheads="1"/>
            </p:cNvSpPr>
            <p:nvPr/>
          </p:nvSpPr>
          <p:spPr bwMode="auto">
            <a:xfrm>
              <a:off x="3241" y="3751"/>
              <a:ext cx="128"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800" b="1">
                  <a:solidFill>
                    <a:srgbClr val="000000"/>
                  </a:solidFill>
                </a:rPr>
                <a:t>+</a:t>
              </a:r>
              <a:endParaRPr kumimoji="0" lang="en-US" altLang="tr-TR" sz="2800" b="1">
                <a:solidFill>
                  <a:schemeClr val="accent2"/>
                </a:solidFill>
              </a:endParaRPr>
            </a:p>
          </p:txBody>
        </p:sp>
        <p:sp>
          <p:nvSpPr>
            <p:cNvPr id="69660" name="Rectangle 27"/>
            <p:cNvSpPr>
              <a:spLocks noChangeArrowheads="1"/>
            </p:cNvSpPr>
            <p:nvPr/>
          </p:nvSpPr>
          <p:spPr bwMode="auto">
            <a:xfrm>
              <a:off x="3294" y="3735"/>
              <a:ext cx="196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800" b="1">
                  <a:solidFill>
                    <a:srgbClr val="000000"/>
                  </a:solidFill>
                </a:rPr>
                <a:t>  (Fraction Portion)</a:t>
              </a:r>
              <a:endParaRPr kumimoji="0" lang="en-US" altLang="tr-TR" sz="2800" b="1">
                <a:solidFill>
                  <a:schemeClr val="accent2"/>
                </a:solidFill>
              </a:endParaRPr>
            </a:p>
          </p:txBody>
        </p:sp>
        <p:sp>
          <p:nvSpPr>
            <p:cNvPr id="69661" name="Rectangle 28"/>
            <p:cNvSpPr>
              <a:spLocks noChangeArrowheads="1"/>
            </p:cNvSpPr>
            <p:nvPr/>
          </p:nvSpPr>
          <p:spPr bwMode="auto">
            <a:xfrm>
              <a:off x="4923" y="3781"/>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1200" b="1">
                  <a:solidFill>
                    <a:srgbClr val="000000"/>
                  </a:solidFill>
                </a:rPr>
                <a:t> </a:t>
              </a:r>
              <a:endParaRPr kumimoji="0" lang="en-US" altLang="tr-TR" sz="2800" b="1">
                <a:solidFill>
                  <a:schemeClr val="accent2"/>
                </a:solidFill>
              </a:endParaRPr>
            </a:p>
          </p:txBody>
        </p:sp>
        <p:sp>
          <p:nvSpPr>
            <p:cNvPr id="69662" name="Oval 29"/>
            <p:cNvSpPr>
              <a:spLocks noChangeArrowheads="1"/>
            </p:cNvSpPr>
            <p:nvPr/>
          </p:nvSpPr>
          <p:spPr bwMode="auto">
            <a:xfrm>
              <a:off x="2813" y="3411"/>
              <a:ext cx="27" cy="27"/>
            </a:xfrm>
            <a:prstGeom prst="ellipse">
              <a:avLst/>
            </a:prstGeom>
            <a:solidFill>
              <a:schemeClr val="tx1"/>
            </a:solidFill>
            <a:ln w="1588">
              <a:solidFill>
                <a:srgbClr val="FFFFFF"/>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Char char="§"/>
              </a:pPr>
              <a:endParaRPr kumimoji="0" lang="en-US" altLang="tr-TR" sz="2400">
                <a:solidFill>
                  <a:schemeClr val="accent2"/>
                </a:solidFill>
              </a:endParaRPr>
            </a:p>
          </p:txBody>
        </p:sp>
        <p:sp>
          <p:nvSpPr>
            <p:cNvPr id="69663" name="Oval 30"/>
            <p:cNvSpPr>
              <a:spLocks noChangeArrowheads="1"/>
            </p:cNvSpPr>
            <p:nvPr/>
          </p:nvSpPr>
          <p:spPr bwMode="auto">
            <a:xfrm>
              <a:off x="4421" y="3396"/>
              <a:ext cx="27" cy="27"/>
            </a:xfrm>
            <a:prstGeom prst="ellipse">
              <a:avLst/>
            </a:prstGeom>
            <a:solidFill>
              <a:schemeClr val="tx1"/>
            </a:solidFill>
            <a:ln w="1588">
              <a:solidFill>
                <a:srgbClr val="FFFFFF"/>
              </a:solidFill>
              <a:round/>
              <a:headEnd/>
              <a:tailEnd/>
            </a:ln>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0"/>
                </a:spcBef>
                <a:buFontTx/>
                <a:buNone/>
              </a:pPr>
              <a:endParaRPr kumimoji="0" lang="en-US" altLang="tr-TR" sz="1800">
                <a:solidFill>
                  <a:schemeClr val="bg2"/>
                </a:solidFill>
                <a:latin typeface="Arial" panose="020B0604020202020204" pitchFamily="34" charset="0"/>
              </a:endParaRPr>
            </a:p>
          </p:txBody>
        </p:sp>
        <p:sp>
          <p:nvSpPr>
            <p:cNvPr id="69664" name="Rectangle 31"/>
            <p:cNvSpPr>
              <a:spLocks noChangeArrowheads="1"/>
            </p:cNvSpPr>
            <p:nvPr/>
          </p:nvSpPr>
          <p:spPr bwMode="auto">
            <a:xfrm>
              <a:off x="2009" y="3052"/>
              <a:ext cx="65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000" b="1">
                  <a:solidFill>
                    <a:srgbClr val="000000"/>
                  </a:solidFill>
                </a:rPr>
                <a:t>i = n </a:t>
              </a:r>
              <a:r>
                <a:rPr kumimoji="0" lang="en-US" altLang="tr-TR" sz="2000">
                  <a:solidFill>
                    <a:srgbClr val="000000"/>
                  </a:solidFill>
                </a:rPr>
                <a:t>-</a:t>
              </a:r>
              <a:r>
                <a:rPr kumimoji="0" lang="en-US" altLang="tr-TR" sz="2000" b="1">
                  <a:solidFill>
                    <a:srgbClr val="000000"/>
                  </a:solidFill>
                </a:rPr>
                <a:t> 1</a:t>
              </a:r>
              <a:endParaRPr kumimoji="0" lang="en-US" altLang="tr-TR" sz="2800" b="1">
                <a:solidFill>
                  <a:schemeClr val="accent2"/>
                </a:solidFill>
              </a:endParaRPr>
            </a:p>
          </p:txBody>
        </p:sp>
        <p:sp>
          <p:nvSpPr>
            <p:cNvPr id="69665" name="Rectangle 32"/>
            <p:cNvSpPr>
              <a:spLocks noChangeArrowheads="1"/>
            </p:cNvSpPr>
            <p:nvPr/>
          </p:nvSpPr>
          <p:spPr bwMode="auto">
            <a:xfrm>
              <a:off x="3647" y="3022"/>
              <a:ext cx="41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 typeface="Wingdings" panose="05000000000000000000" pitchFamily="2" charset="2"/>
                <a:buNone/>
              </a:pPr>
              <a:r>
                <a:rPr kumimoji="0" lang="en-US" altLang="tr-TR" sz="2000" b="1">
                  <a:solidFill>
                    <a:srgbClr val="000000"/>
                  </a:solidFill>
                </a:rPr>
                <a:t>j = </a:t>
              </a:r>
              <a:r>
                <a:rPr kumimoji="0" lang="en-US" altLang="tr-TR" sz="2000">
                  <a:solidFill>
                    <a:srgbClr val="000000"/>
                  </a:solidFill>
                </a:rPr>
                <a:t>-</a:t>
              </a:r>
              <a:r>
                <a:rPr kumimoji="0" lang="en-US" altLang="tr-TR" sz="2000" b="1">
                  <a:solidFill>
                    <a:srgbClr val="000000"/>
                  </a:solidFill>
                </a:rPr>
                <a:t> 1</a:t>
              </a:r>
              <a:endParaRPr kumimoji="0" lang="en-US" altLang="tr-TR" sz="2800" b="1">
                <a:solidFill>
                  <a:schemeClr val="accent2"/>
                </a:solidFill>
              </a:endParaRPr>
            </a:p>
          </p:txBody>
        </p:sp>
      </p:grpSp>
      <p:sp>
        <p:nvSpPr>
          <p:cNvPr id="69641" name="Rectangle 33"/>
          <p:cNvSpPr>
            <a:spLocks noGrp="1" noChangeArrowheads="1"/>
          </p:cNvSpPr>
          <p:nvPr>
            <p:ph type="title"/>
          </p:nvPr>
        </p:nvSpPr>
        <p:spPr/>
        <p:txBody>
          <a:bodyPr/>
          <a:lstStyle/>
          <a:p>
            <a:pPr eaLnBrk="1" hangingPunct="1"/>
            <a:r>
              <a:rPr lang="en-US" altLang="tr-TR" smtClean="0"/>
              <a:t>Number Systems – Representation</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20835">
                                            <p:txEl>
                                              <p:pRg st="0" end="0"/>
                                            </p:txEl>
                                          </p:spTgt>
                                        </p:tgtEl>
                                        <p:attrNameLst>
                                          <p:attrName>style.visibility</p:attrName>
                                        </p:attrNameLst>
                                      </p:cBhvr>
                                      <p:to>
                                        <p:strVal val="visible"/>
                                      </p:to>
                                    </p:set>
                                    <p:animEffect transition="in" filter="dissolve">
                                      <p:cBhvr>
                                        <p:cTn id="7" dur="500"/>
                                        <p:tgtEl>
                                          <p:spTgt spid="1208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20835">
                                            <p:txEl>
                                              <p:pRg st="1" end="1"/>
                                            </p:txEl>
                                          </p:spTgt>
                                        </p:tgtEl>
                                        <p:attrNameLst>
                                          <p:attrName>style.visibility</p:attrName>
                                        </p:attrNameLst>
                                      </p:cBhvr>
                                      <p:to>
                                        <p:strVal val="visible"/>
                                      </p:to>
                                    </p:set>
                                    <p:animEffect transition="in" filter="dissolve">
                                      <p:cBhvr>
                                        <p:cTn id="12" dur="500"/>
                                        <p:tgtEl>
                                          <p:spTgt spid="120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20835">
                                            <p:txEl>
                                              <p:pRg st="2" end="2"/>
                                            </p:txEl>
                                          </p:spTgt>
                                        </p:tgtEl>
                                        <p:attrNameLst>
                                          <p:attrName>style.visibility</p:attrName>
                                        </p:attrNameLst>
                                      </p:cBhvr>
                                      <p:to>
                                        <p:strVal val="visible"/>
                                      </p:to>
                                    </p:set>
                                    <p:animEffect transition="in" filter="dissolve">
                                      <p:cBhvr>
                                        <p:cTn id="17" dur="500"/>
                                        <p:tgtEl>
                                          <p:spTgt spid="120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0836"/>
                                        </p:tgtEl>
                                        <p:attrNameLst>
                                          <p:attrName>style.visibility</p:attrName>
                                        </p:attrNameLst>
                                      </p:cBhvr>
                                      <p:to>
                                        <p:strVal val="visible"/>
                                      </p:to>
                                    </p:set>
                                    <p:animEffect transition="in" filter="dissolve">
                                      <p:cBhvr>
                                        <p:cTn id="22" dur="500"/>
                                        <p:tgtEl>
                                          <p:spTgt spid="12083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20837"/>
                                        </p:tgtEl>
                                        <p:attrNameLst>
                                          <p:attrName>style.visibility</p:attrName>
                                        </p:attrNameLst>
                                      </p:cBhvr>
                                      <p:to>
                                        <p:strVal val="visible"/>
                                      </p:to>
                                    </p:set>
                                    <p:animEffect transition="in" filter="dissolve">
                                      <p:cBhvr>
                                        <p:cTn id="25" dur="500"/>
                                        <p:tgtEl>
                                          <p:spTgt spid="120837"/>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20838"/>
                                        </p:tgtEl>
                                        <p:attrNameLst>
                                          <p:attrName>style.visibility</p:attrName>
                                        </p:attrNameLst>
                                      </p:cBhvr>
                                      <p:to>
                                        <p:strVal val="visible"/>
                                      </p:to>
                                    </p:set>
                                    <p:animEffect transition="in" filter="dissolve">
                                      <p:cBhvr>
                                        <p:cTn id="28" dur="500"/>
                                        <p:tgtEl>
                                          <p:spTgt spid="120838"/>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20839"/>
                                        </p:tgtEl>
                                        <p:attrNameLst>
                                          <p:attrName>style.visibility</p:attrName>
                                        </p:attrNameLst>
                                      </p:cBhvr>
                                      <p:to>
                                        <p:strVal val="visible"/>
                                      </p:to>
                                    </p:set>
                                    <p:animEffect transition="in" filter="dissolve">
                                      <p:cBhvr>
                                        <p:cTn id="31" dur="500"/>
                                        <p:tgtEl>
                                          <p:spTgt spid="120839"/>
                                        </p:tgtEl>
                                      </p:cBhvr>
                                    </p:animEffect>
                                  </p:childTnLst>
                                </p:cTn>
                              </p:par>
                              <p:par>
                                <p:cTn id="32" presetID="9"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dissolv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836" grpId="0"/>
      <p:bldP spid="120837" grpId="0"/>
      <p:bldP spid="120838" grpId="0"/>
      <p:bldP spid="12083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D18A6C3-5641-4C62-9780-602AD634EE72}" type="slidenum">
              <a:rPr kumimoji="0" lang="en-US" altLang="tr-TR" sz="1200" smtClean="0"/>
              <a:pPr>
                <a:spcBef>
                  <a:spcPct val="50000"/>
                </a:spcBef>
                <a:buFontTx/>
                <a:buNone/>
              </a:pPr>
              <a:t>55</a:t>
            </a:fld>
            <a:endParaRPr kumimoji="0" lang="en-US" altLang="tr-TR" sz="1200" smtClean="0"/>
          </a:p>
        </p:txBody>
      </p:sp>
      <p:sp>
        <p:nvSpPr>
          <p:cNvPr id="70659" name="Rectangle 2"/>
          <p:cNvSpPr>
            <a:spLocks noGrp="1" noChangeArrowheads="1"/>
          </p:cNvSpPr>
          <p:nvPr>
            <p:ph type="title"/>
          </p:nvPr>
        </p:nvSpPr>
        <p:spPr/>
        <p:txBody>
          <a:bodyPr/>
          <a:lstStyle/>
          <a:p>
            <a:pPr eaLnBrk="1" hangingPunct="1"/>
            <a:r>
              <a:rPr lang="en-US" altLang="tr-TR" smtClean="0"/>
              <a:t>Decimal Numbers</a:t>
            </a:r>
          </a:p>
        </p:txBody>
      </p:sp>
      <p:sp>
        <p:nvSpPr>
          <p:cNvPr id="259075" name="Rectangle 3"/>
          <p:cNvSpPr>
            <a:spLocks noGrp="1" noChangeArrowheads="1"/>
          </p:cNvSpPr>
          <p:nvPr>
            <p:ph type="body" idx="1"/>
          </p:nvPr>
        </p:nvSpPr>
        <p:spPr>
          <a:xfrm>
            <a:off x="323850" y="1125538"/>
            <a:ext cx="8569325" cy="5111750"/>
          </a:xfrm>
        </p:spPr>
        <p:txBody>
          <a:bodyPr/>
          <a:lstStyle/>
          <a:p>
            <a:pPr eaLnBrk="1" hangingPunct="1">
              <a:lnSpc>
                <a:spcPct val="130000"/>
              </a:lnSpc>
              <a:defRPr/>
            </a:pPr>
            <a:r>
              <a:rPr lang="en-US" sz="2400" dirty="0" smtClean="0"/>
              <a:t>“</a:t>
            </a:r>
            <a:r>
              <a:rPr lang="en-US" sz="2400" dirty="0" smtClean="0">
                <a:solidFill>
                  <a:schemeClr val="accent5">
                    <a:lumMod val="50000"/>
                  </a:schemeClr>
                </a:solidFill>
              </a:rPr>
              <a:t>decimal</a:t>
            </a:r>
            <a:r>
              <a:rPr lang="en-US" sz="2400" dirty="0" smtClean="0"/>
              <a:t>” means that we have ten digits to use in our representation </a:t>
            </a:r>
          </a:p>
          <a:p>
            <a:pPr lvl="1" eaLnBrk="1" hangingPunct="1">
              <a:lnSpc>
                <a:spcPct val="130000"/>
              </a:lnSpc>
              <a:defRPr/>
            </a:pPr>
            <a:r>
              <a:rPr lang="en-US" sz="2000" dirty="0" smtClean="0"/>
              <a:t>the symbols 0 through 9</a:t>
            </a:r>
          </a:p>
          <a:p>
            <a:pPr eaLnBrk="1" hangingPunct="1">
              <a:lnSpc>
                <a:spcPct val="130000"/>
              </a:lnSpc>
              <a:defRPr/>
            </a:pPr>
            <a:r>
              <a:rPr lang="en-US" sz="2400" dirty="0" smtClean="0"/>
              <a:t>What is 3546?</a:t>
            </a:r>
          </a:p>
          <a:p>
            <a:pPr lvl="1" eaLnBrk="1" hangingPunct="1">
              <a:lnSpc>
                <a:spcPct val="130000"/>
              </a:lnSpc>
              <a:defRPr/>
            </a:pPr>
            <a:r>
              <a:rPr lang="en-US" sz="2400" dirty="0" smtClean="0"/>
              <a:t>it is </a:t>
            </a:r>
            <a:r>
              <a:rPr lang="en-US" sz="2400" i="1" dirty="0" smtClean="0">
                <a:solidFill>
                  <a:schemeClr val="accent5">
                    <a:lumMod val="50000"/>
                  </a:schemeClr>
                </a:solidFill>
              </a:rPr>
              <a:t>three</a:t>
            </a:r>
            <a:r>
              <a:rPr lang="en-US" sz="2400" dirty="0" smtClean="0">
                <a:solidFill>
                  <a:schemeClr val="accent5">
                    <a:lumMod val="50000"/>
                  </a:schemeClr>
                </a:solidFill>
              </a:rPr>
              <a:t> thousands </a:t>
            </a:r>
            <a:r>
              <a:rPr lang="en-US" sz="2400" dirty="0" smtClean="0"/>
              <a:t>plus </a:t>
            </a:r>
            <a:r>
              <a:rPr lang="en-US" sz="2400" i="1" dirty="0" smtClean="0">
                <a:solidFill>
                  <a:schemeClr val="accent5">
                    <a:lumMod val="50000"/>
                  </a:schemeClr>
                </a:solidFill>
              </a:rPr>
              <a:t>five</a:t>
            </a:r>
            <a:r>
              <a:rPr lang="en-US" sz="2400" dirty="0" smtClean="0">
                <a:solidFill>
                  <a:schemeClr val="accent5">
                    <a:lumMod val="50000"/>
                  </a:schemeClr>
                </a:solidFill>
              </a:rPr>
              <a:t> hundreds </a:t>
            </a:r>
            <a:r>
              <a:rPr lang="en-US" sz="2400" dirty="0" smtClean="0"/>
              <a:t>plus </a:t>
            </a:r>
            <a:r>
              <a:rPr lang="en-US" sz="2400" i="1" dirty="0" smtClean="0">
                <a:solidFill>
                  <a:schemeClr val="accent5">
                    <a:lumMod val="50000"/>
                  </a:schemeClr>
                </a:solidFill>
              </a:rPr>
              <a:t>four</a:t>
            </a:r>
            <a:r>
              <a:rPr lang="en-US" sz="2400" dirty="0" smtClean="0">
                <a:solidFill>
                  <a:schemeClr val="accent5">
                    <a:lumMod val="50000"/>
                  </a:schemeClr>
                </a:solidFill>
              </a:rPr>
              <a:t> tens </a:t>
            </a:r>
            <a:r>
              <a:rPr lang="en-US" sz="2400" dirty="0" smtClean="0"/>
              <a:t>plus </a:t>
            </a:r>
            <a:r>
              <a:rPr lang="en-US" sz="2400" i="1" dirty="0" smtClean="0">
                <a:solidFill>
                  <a:schemeClr val="accent5">
                    <a:lumMod val="50000"/>
                  </a:schemeClr>
                </a:solidFill>
              </a:rPr>
              <a:t>six </a:t>
            </a:r>
            <a:r>
              <a:rPr lang="en-US" sz="2400" dirty="0" smtClean="0">
                <a:solidFill>
                  <a:schemeClr val="accent5">
                    <a:lumMod val="50000"/>
                  </a:schemeClr>
                </a:solidFill>
              </a:rPr>
              <a:t>ones</a:t>
            </a:r>
            <a:r>
              <a:rPr lang="en-US" sz="2400" dirty="0" smtClean="0"/>
              <a:t>.</a:t>
            </a:r>
          </a:p>
          <a:p>
            <a:pPr lvl="1" eaLnBrk="1" hangingPunct="1">
              <a:lnSpc>
                <a:spcPct val="130000"/>
              </a:lnSpc>
              <a:defRPr/>
            </a:pPr>
            <a:r>
              <a:rPr lang="en-US" sz="2400" dirty="0" smtClean="0"/>
              <a:t>i.e. 3546 = 3</a:t>
            </a:r>
            <a:r>
              <a:rPr lang="en-US" sz="2400" dirty="0" smtClean="0">
                <a:cs typeface="Times New Roman" pitchFamily="18" charset="0"/>
              </a:rPr>
              <a:t>×</a:t>
            </a:r>
            <a:r>
              <a:rPr lang="en-US" sz="2400" dirty="0" smtClean="0"/>
              <a:t>10</a:t>
            </a:r>
            <a:r>
              <a:rPr lang="en-US" sz="2400" baseline="30000" dirty="0" smtClean="0"/>
              <a:t>3</a:t>
            </a:r>
            <a:r>
              <a:rPr lang="en-US" sz="2400" dirty="0" smtClean="0"/>
              <a:t> + 5</a:t>
            </a:r>
            <a:r>
              <a:rPr lang="en-US" sz="2400" dirty="0" smtClean="0">
                <a:cs typeface="Times New Roman" pitchFamily="18" charset="0"/>
              </a:rPr>
              <a:t>×</a:t>
            </a:r>
            <a:r>
              <a:rPr lang="en-US" sz="2400" dirty="0" smtClean="0"/>
              <a:t>10</a:t>
            </a:r>
            <a:r>
              <a:rPr lang="en-US" sz="2400" baseline="30000" dirty="0" smtClean="0"/>
              <a:t>2</a:t>
            </a:r>
            <a:r>
              <a:rPr lang="en-US" sz="2400" dirty="0" smtClean="0"/>
              <a:t> + 4</a:t>
            </a:r>
            <a:r>
              <a:rPr lang="en-US" sz="2400" dirty="0" smtClean="0">
                <a:cs typeface="Times New Roman" pitchFamily="18" charset="0"/>
              </a:rPr>
              <a:t>×</a:t>
            </a:r>
            <a:r>
              <a:rPr lang="en-US" sz="2400" dirty="0" smtClean="0"/>
              <a:t>10</a:t>
            </a:r>
            <a:r>
              <a:rPr lang="en-US" sz="2400" baseline="30000" dirty="0" smtClean="0"/>
              <a:t>1</a:t>
            </a:r>
            <a:r>
              <a:rPr lang="en-US" sz="2400" dirty="0" smtClean="0"/>
              <a:t> + 6</a:t>
            </a:r>
            <a:r>
              <a:rPr lang="en-US" sz="2400" dirty="0" smtClean="0">
                <a:cs typeface="Times New Roman" pitchFamily="18" charset="0"/>
              </a:rPr>
              <a:t>×</a:t>
            </a:r>
            <a:r>
              <a:rPr lang="en-US" sz="2400" dirty="0" smtClean="0"/>
              <a:t>10</a:t>
            </a:r>
            <a:r>
              <a:rPr lang="en-US" sz="2400" baseline="30000" dirty="0" smtClean="0"/>
              <a:t>0</a:t>
            </a:r>
            <a:endParaRPr lang="en-US" sz="2400" dirty="0" smtClean="0"/>
          </a:p>
          <a:p>
            <a:pPr eaLnBrk="1" hangingPunct="1">
              <a:lnSpc>
                <a:spcPct val="130000"/>
              </a:lnSpc>
              <a:defRPr/>
            </a:pPr>
            <a:r>
              <a:rPr lang="en-US" sz="2400" dirty="0" smtClean="0"/>
              <a:t>How about negative numbers?</a:t>
            </a:r>
          </a:p>
          <a:p>
            <a:pPr lvl="1" eaLnBrk="1" hangingPunct="1">
              <a:lnSpc>
                <a:spcPct val="130000"/>
              </a:lnSpc>
              <a:defRPr/>
            </a:pPr>
            <a:r>
              <a:rPr lang="en-US" sz="2400" dirty="0" smtClean="0"/>
              <a:t>we use two more </a:t>
            </a:r>
            <a:r>
              <a:rPr lang="en-US" sz="2400" u="sng" dirty="0" smtClean="0"/>
              <a:t>symbols</a:t>
            </a:r>
            <a:r>
              <a:rPr lang="en-US" sz="2400" dirty="0" smtClean="0"/>
              <a:t> to distinguish positive and negative:</a:t>
            </a:r>
          </a:p>
          <a:p>
            <a:pPr lvl="1" eaLnBrk="1" hangingPunct="1">
              <a:lnSpc>
                <a:spcPct val="90000"/>
              </a:lnSpc>
              <a:buFontTx/>
              <a:buNone/>
              <a:defRPr/>
            </a:pPr>
            <a:r>
              <a:rPr lang="en-US" sz="2400" dirty="0" smtClean="0"/>
              <a:t>   </a:t>
            </a:r>
            <a:r>
              <a:rPr lang="en-US" sz="2400" b="1" dirty="0" smtClean="0">
                <a:solidFill>
                  <a:schemeClr val="accent1"/>
                </a:solidFill>
              </a:rPr>
              <a:t>+</a:t>
            </a:r>
            <a:r>
              <a:rPr lang="en-US" sz="2400" dirty="0" smtClean="0"/>
              <a:t> </a:t>
            </a:r>
            <a:r>
              <a:rPr lang="tr-TR" sz="2400" dirty="0" smtClean="0"/>
              <a:t>  </a:t>
            </a:r>
            <a:r>
              <a:rPr lang="en-US" sz="2400" dirty="0" smtClean="0"/>
              <a:t>and </a:t>
            </a:r>
            <a:r>
              <a:rPr lang="tr-TR" sz="2400" dirty="0" smtClean="0"/>
              <a:t>  </a:t>
            </a:r>
            <a:r>
              <a:rPr lang="en-US" sz="2400" b="1" dirty="0" smtClean="0">
                <a:solidFill>
                  <a:schemeClr val="accent1"/>
                </a:solidFill>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59075">
                                            <p:txEl>
                                              <p:pRg st="0" end="0"/>
                                            </p:txEl>
                                          </p:spTgt>
                                        </p:tgtEl>
                                        <p:attrNameLst>
                                          <p:attrName>style.visibility</p:attrName>
                                        </p:attrNameLst>
                                      </p:cBhvr>
                                      <p:to>
                                        <p:strVal val="visible"/>
                                      </p:to>
                                    </p:set>
                                    <p:animEffect transition="in" filter="dissolve">
                                      <p:cBhvr>
                                        <p:cTn id="7" dur="500"/>
                                        <p:tgtEl>
                                          <p:spTgt spid="25907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59075">
                                            <p:txEl>
                                              <p:pRg st="1" end="1"/>
                                            </p:txEl>
                                          </p:spTgt>
                                        </p:tgtEl>
                                        <p:attrNameLst>
                                          <p:attrName>style.visibility</p:attrName>
                                        </p:attrNameLst>
                                      </p:cBhvr>
                                      <p:to>
                                        <p:strVal val="visible"/>
                                      </p:to>
                                    </p:set>
                                    <p:animEffect transition="in" filter="dissolve">
                                      <p:cBhvr>
                                        <p:cTn id="12" dur="500"/>
                                        <p:tgtEl>
                                          <p:spTgt spid="25907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59075">
                                            <p:txEl>
                                              <p:pRg st="2" end="2"/>
                                            </p:txEl>
                                          </p:spTgt>
                                        </p:tgtEl>
                                        <p:attrNameLst>
                                          <p:attrName>style.visibility</p:attrName>
                                        </p:attrNameLst>
                                      </p:cBhvr>
                                      <p:to>
                                        <p:strVal val="visible"/>
                                      </p:to>
                                    </p:set>
                                    <p:animEffect transition="in" filter="dissolve">
                                      <p:cBhvr>
                                        <p:cTn id="17" dur="500"/>
                                        <p:tgtEl>
                                          <p:spTgt spid="25907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59075">
                                            <p:txEl>
                                              <p:pRg st="3" end="3"/>
                                            </p:txEl>
                                          </p:spTgt>
                                        </p:tgtEl>
                                        <p:attrNameLst>
                                          <p:attrName>style.visibility</p:attrName>
                                        </p:attrNameLst>
                                      </p:cBhvr>
                                      <p:to>
                                        <p:strVal val="visible"/>
                                      </p:to>
                                    </p:set>
                                    <p:animEffect transition="in" filter="dissolve">
                                      <p:cBhvr>
                                        <p:cTn id="22" dur="500"/>
                                        <p:tgtEl>
                                          <p:spTgt spid="25907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59075">
                                            <p:txEl>
                                              <p:pRg st="4" end="4"/>
                                            </p:txEl>
                                          </p:spTgt>
                                        </p:tgtEl>
                                        <p:attrNameLst>
                                          <p:attrName>style.visibility</p:attrName>
                                        </p:attrNameLst>
                                      </p:cBhvr>
                                      <p:to>
                                        <p:strVal val="visible"/>
                                      </p:to>
                                    </p:set>
                                    <p:animEffect transition="in" filter="dissolve">
                                      <p:cBhvr>
                                        <p:cTn id="27" dur="500"/>
                                        <p:tgtEl>
                                          <p:spTgt spid="25907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59075">
                                            <p:txEl>
                                              <p:pRg st="5" end="5"/>
                                            </p:txEl>
                                          </p:spTgt>
                                        </p:tgtEl>
                                        <p:attrNameLst>
                                          <p:attrName>style.visibility</p:attrName>
                                        </p:attrNameLst>
                                      </p:cBhvr>
                                      <p:to>
                                        <p:strVal val="visible"/>
                                      </p:to>
                                    </p:set>
                                    <p:animEffect transition="in" filter="dissolve">
                                      <p:cBhvr>
                                        <p:cTn id="32" dur="500"/>
                                        <p:tgtEl>
                                          <p:spTgt spid="25907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259075">
                                            <p:txEl>
                                              <p:pRg st="6" end="6"/>
                                            </p:txEl>
                                          </p:spTgt>
                                        </p:tgtEl>
                                        <p:attrNameLst>
                                          <p:attrName>style.visibility</p:attrName>
                                        </p:attrNameLst>
                                      </p:cBhvr>
                                      <p:to>
                                        <p:strVal val="visible"/>
                                      </p:to>
                                    </p:set>
                                    <p:animEffect transition="in" filter="dissolve">
                                      <p:cBhvr>
                                        <p:cTn id="37" dur="500"/>
                                        <p:tgtEl>
                                          <p:spTgt spid="259075">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59075">
                                            <p:txEl>
                                              <p:pRg st="7" end="7"/>
                                            </p:txEl>
                                          </p:spTgt>
                                        </p:tgtEl>
                                        <p:attrNameLst>
                                          <p:attrName>style.visibility</p:attrName>
                                        </p:attrNameLst>
                                      </p:cBhvr>
                                      <p:to>
                                        <p:strVal val="visible"/>
                                      </p:to>
                                    </p:set>
                                    <p:animEffect transition="in" filter="dissolve">
                                      <p:cBhvr>
                                        <p:cTn id="42" dur="500"/>
                                        <p:tgtEl>
                                          <p:spTgt spid="25907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994193E-89D8-456D-AA55-86CF10CC6941}" type="slidenum">
              <a:rPr kumimoji="0" lang="en-US" altLang="tr-TR" sz="1200" smtClean="0"/>
              <a:pPr>
                <a:spcBef>
                  <a:spcPct val="50000"/>
                </a:spcBef>
                <a:buFontTx/>
                <a:buNone/>
              </a:pPr>
              <a:t>56</a:t>
            </a:fld>
            <a:endParaRPr kumimoji="0" lang="en-US" altLang="tr-TR" sz="1200" smtClean="0"/>
          </a:p>
        </p:txBody>
      </p:sp>
      <p:sp>
        <p:nvSpPr>
          <p:cNvPr id="71683" name="Rectangle 2"/>
          <p:cNvSpPr>
            <a:spLocks noGrp="1" noChangeArrowheads="1"/>
          </p:cNvSpPr>
          <p:nvPr>
            <p:ph type="title"/>
          </p:nvPr>
        </p:nvSpPr>
        <p:spPr/>
        <p:txBody>
          <a:bodyPr/>
          <a:lstStyle/>
          <a:p>
            <a:pPr eaLnBrk="1" hangingPunct="1"/>
            <a:r>
              <a:rPr lang="en-US" altLang="tr-TR" smtClean="0"/>
              <a:t>Decimal Numbers</a:t>
            </a:r>
          </a:p>
        </p:txBody>
      </p:sp>
      <p:sp>
        <p:nvSpPr>
          <p:cNvPr id="211972" name="Rectangle 4"/>
          <p:cNvSpPr>
            <a:spLocks noGrp="1" noChangeArrowheads="1"/>
          </p:cNvSpPr>
          <p:nvPr>
            <p:ph type="body" idx="1"/>
          </p:nvPr>
        </p:nvSpPr>
        <p:spPr/>
        <p:txBody>
          <a:bodyPr/>
          <a:lstStyle/>
          <a:p>
            <a:pPr eaLnBrk="1" hangingPunct="1">
              <a:lnSpc>
                <a:spcPct val="130000"/>
              </a:lnSpc>
            </a:pPr>
            <a:r>
              <a:rPr lang="en-US" altLang="tr-TR" sz="2400" smtClean="0"/>
              <a:t>“decimal” means that we have </a:t>
            </a:r>
            <a:r>
              <a:rPr lang="en-US" altLang="tr-TR" sz="2400" u="sng" smtClean="0"/>
              <a:t>ten</a:t>
            </a:r>
            <a:r>
              <a:rPr lang="en-US" altLang="tr-TR" sz="2400" smtClean="0"/>
              <a:t> digits to use in our representation (the </a:t>
            </a:r>
            <a:r>
              <a:rPr lang="en-US" altLang="tr-TR" sz="2400" u="sng" smtClean="0"/>
              <a:t>symbols</a:t>
            </a:r>
            <a:r>
              <a:rPr lang="en-US" altLang="tr-TR" sz="2400" smtClean="0"/>
              <a:t> 0 through 9)</a:t>
            </a:r>
          </a:p>
          <a:p>
            <a:pPr eaLnBrk="1" hangingPunct="1">
              <a:lnSpc>
                <a:spcPct val="130000"/>
              </a:lnSpc>
            </a:pPr>
            <a:r>
              <a:rPr lang="en-US" altLang="tr-TR" sz="2400" smtClean="0"/>
              <a:t>What is 3546?</a:t>
            </a:r>
          </a:p>
          <a:p>
            <a:pPr lvl="1" eaLnBrk="1" hangingPunct="1">
              <a:lnSpc>
                <a:spcPct val="130000"/>
              </a:lnSpc>
            </a:pPr>
            <a:r>
              <a:rPr lang="en-US" altLang="tr-TR" sz="2400" smtClean="0"/>
              <a:t>it is </a:t>
            </a:r>
            <a:r>
              <a:rPr lang="en-US" altLang="tr-TR" sz="2400" i="1" smtClean="0">
                <a:solidFill>
                  <a:schemeClr val="hlink"/>
                </a:solidFill>
              </a:rPr>
              <a:t>three</a:t>
            </a:r>
            <a:r>
              <a:rPr lang="en-US" altLang="tr-TR" sz="2400" smtClean="0"/>
              <a:t> </a:t>
            </a:r>
            <a:r>
              <a:rPr lang="en-US" altLang="tr-TR" sz="2400" u="sng" smtClean="0"/>
              <a:t>thousands</a:t>
            </a:r>
            <a:r>
              <a:rPr lang="en-US" altLang="tr-TR" sz="2400" smtClean="0"/>
              <a:t> plus </a:t>
            </a:r>
            <a:r>
              <a:rPr lang="en-US" altLang="tr-TR" sz="2400" i="1" smtClean="0">
                <a:solidFill>
                  <a:schemeClr val="hlink"/>
                </a:solidFill>
              </a:rPr>
              <a:t>five</a:t>
            </a:r>
            <a:r>
              <a:rPr lang="en-US" altLang="tr-TR" sz="2400" smtClean="0"/>
              <a:t> </a:t>
            </a:r>
            <a:r>
              <a:rPr lang="en-US" altLang="tr-TR" sz="2400" u="sng" smtClean="0"/>
              <a:t>hundreds</a:t>
            </a:r>
            <a:r>
              <a:rPr lang="en-US" altLang="tr-TR" sz="2400" smtClean="0"/>
              <a:t> plus </a:t>
            </a:r>
            <a:r>
              <a:rPr lang="en-US" altLang="tr-TR" sz="2400" i="1" smtClean="0">
                <a:solidFill>
                  <a:schemeClr val="hlink"/>
                </a:solidFill>
              </a:rPr>
              <a:t>four</a:t>
            </a:r>
            <a:r>
              <a:rPr lang="en-US" altLang="tr-TR" sz="2400" smtClean="0"/>
              <a:t> </a:t>
            </a:r>
            <a:r>
              <a:rPr lang="en-US" altLang="tr-TR" sz="2400" u="sng" smtClean="0"/>
              <a:t>tens</a:t>
            </a:r>
            <a:r>
              <a:rPr lang="en-US" altLang="tr-TR" sz="2400" smtClean="0"/>
              <a:t> plus </a:t>
            </a:r>
            <a:r>
              <a:rPr lang="en-US" altLang="tr-TR" sz="2400" i="1" smtClean="0">
                <a:solidFill>
                  <a:schemeClr val="hlink"/>
                </a:solidFill>
              </a:rPr>
              <a:t>six </a:t>
            </a:r>
            <a:r>
              <a:rPr lang="en-US" altLang="tr-TR" sz="2400" u="sng" smtClean="0"/>
              <a:t>ones</a:t>
            </a:r>
            <a:r>
              <a:rPr lang="en-US" altLang="tr-TR" sz="2400" smtClean="0"/>
              <a:t>.</a:t>
            </a:r>
          </a:p>
          <a:p>
            <a:pPr lvl="1" eaLnBrk="1" hangingPunct="1">
              <a:lnSpc>
                <a:spcPct val="130000"/>
              </a:lnSpc>
            </a:pPr>
            <a:r>
              <a:rPr lang="en-US" altLang="tr-TR" sz="2400" smtClean="0"/>
              <a:t>i.e. 3546 = 3.10</a:t>
            </a:r>
            <a:r>
              <a:rPr lang="en-US" altLang="tr-TR" sz="2400" baseline="30000" smtClean="0"/>
              <a:t>3</a:t>
            </a:r>
            <a:r>
              <a:rPr lang="en-US" altLang="tr-TR" sz="2400" smtClean="0"/>
              <a:t> + 5.10</a:t>
            </a:r>
            <a:r>
              <a:rPr lang="en-US" altLang="tr-TR" sz="2400" baseline="30000" smtClean="0"/>
              <a:t>2</a:t>
            </a:r>
            <a:r>
              <a:rPr lang="en-US" altLang="tr-TR" sz="2400" smtClean="0"/>
              <a:t> + 4.10</a:t>
            </a:r>
            <a:r>
              <a:rPr lang="en-US" altLang="tr-TR" sz="2400" baseline="30000" smtClean="0"/>
              <a:t>1</a:t>
            </a:r>
            <a:r>
              <a:rPr lang="en-US" altLang="tr-TR" sz="2400" smtClean="0"/>
              <a:t> + 6.10</a:t>
            </a:r>
            <a:r>
              <a:rPr lang="en-US" altLang="tr-TR" sz="2400" baseline="30000" smtClean="0"/>
              <a:t>0</a:t>
            </a:r>
            <a:endParaRPr lang="en-US" altLang="tr-TR" sz="2400" smtClean="0"/>
          </a:p>
          <a:p>
            <a:pPr eaLnBrk="1" hangingPunct="1">
              <a:lnSpc>
                <a:spcPct val="130000"/>
              </a:lnSpc>
            </a:pPr>
            <a:r>
              <a:rPr lang="en-US" altLang="tr-TR" sz="2400" smtClean="0"/>
              <a:t>How about negative numbers?</a:t>
            </a:r>
          </a:p>
          <a:p>
            <a:pPr lvl="1" eaLnBrk="1" hangingPunct="1">
              <a:lnSpc>
                <a:spcPct val="130000"/>
              </a:lnSpc>
            </a:pPr>
            <a:r>
              <a:rPr lang="en-US" altLang="tr-TR" sz="2400" smtClean="0"/>
              <a:t>we use two more </a:t>
            </a:r>
            <a:r>
              <a:rPr lang="en-US" altLang="tr-TR" sz="2400" u="sng" smtClean="0"/>
              <a:t>symbols</a:t>
            </a:r>
            <a:r>
              <a:rPr lang="en-US" altLang="tr-TR" sz="2400" smtClean="0"/>
              <a:t> to distinguish positive and negative:</a:t>
            </a:r>
          </a:p>
          <a:p>
            <a:pPr lvl="1" eaLnBrk="1" hangingPunct="1">
              <a:buFontTx/>
              <a:buNone/>
            </a:pPr>
            <a:r>
              <a:rPr lang="en-US" altLang="tr-TR" sz="2400" smtClean="0"/>
              <a:t>   </a:t>
            </a:r>
            <a:r>
              <a:rPr lang="en-US" altLang="tr-TR" sz="3600" b="1" smtClean="0">
                <a:solidFill>
                  <a:schemeClr val="accent1"/>
                </a:solidFill>
              </a:rPr>
              <a:t>+</a:t>
            </a:r>
            <a:r>
              <a:rPr lang="en-US" altLang="tr-TR" sz="2400" smtClean="0"/>
              <a:t> </a:t>
            </a:r>
            <a:r>
              <a:rPr lang="tr-TR" altLang="tr-TR" sz="2400" smtClean="0"/>
              <a:t>  </a:t>
            </a:r>
            <a:r>
              <a:rPr lang="en-US" altLang="tr-TR" sz="2400" smtClean="0"/>
              <a:t>and </a:t>
            </a:r>
            <a:r>
              <a:rPr lang="tr-TR" altLang="tr-TR" sz="2400" smtClean="0"/>
              <a:t>  </a:t>
            </a:r>
            <a:r>
              <a:rPr lang="en-US" altLang="tr-TR" sz="3600" b="1" smtClean="0">
                <a:solidFill>
                  <a:schemeClr val="accent1"/>
                </a:solidFill>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11972">
                                            <p:txEl>
                                              <p:pRg st="0" end="0"/>
                                            </p:txEl>
                                          </p:spTgt>
                                        </p:tgtEl>
                                        <p:attrNameLst>
                                          <p:attrName>style.visibility</p:attrName>
                                        </p:attrNameLst>
                                      </p:cBhvr>
                                      <p:to>
                                        <p:strVal val="visible"/>
                                      </p:to>
                                    </p:set>
                                    <p:animEffect transition="in" filter="dissolve">
                                      <p:cBhvr>
                                        <p:cTn id="7" dur="500"/>
                                        <p:tgtEl>
                                          <p:spTgt spid="21197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11972">
                                            <p:txEl>
                                              <p:pRg st="1" end="1"/>
                                            </p:txEl>
                                          </p:spTgt>
                                        </p:tgtEl>
                                        <p:attrNameLst>
                                          <p:attrName>style.visibility</p:attrName>
                                        </p:attrNameLst>
                                      </p:cBhvr>
                                      <p:to>
                                        <p:strVal val="visible"/>
                                      </p:to>
                                    </p:set>
                                    <p:animEffect transition="in" filter="dissolve">
                                      <p:cBhvr>
                                        <p:cTn id="12" dur="500"/>
                                        <p:tgtEl>
                                          <p:spTgt spid="21197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11972">
                                            <p:txEl>
                                              <p:pRg st="2" end="2"/>
                                            </p:txEl>
                                          </p:spTgt>
                                        </p:tgtEl>
                                        <p:attrNameLst>
                                          <p:attrName>style.visibility</p:attrName>
                                        </p:attrNameLst>
                                      </p:cBhvr>
                                      <p:to>
                                        <p:strVal val="visible"/>
                                      </p:to>
                                    </p:set>
                                    <p:animEffect transition="in" filter="dissolve">
                                      <p:cBhvr>
                                        <p:cTn id="17" dur="500"/>
                                        <p:tgtEl>
                                          <p:spTgt spid="21197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11972">
                                            <p:txEl>
                                              <p:pRg st="3" end="3"/>
                                            </p:txEl>
                                          </p:spTgt>
                                        </p:tgtEl>
                                        <p:attrNameLst>
                                          <p:attrName>style.visibility</p:attrName>
                                        </p:attrNameLst>
                                      </p:cBhvr>
                                      <p:to>
                                        <p:strVal val="visible"/>
                                      </p:to>
                                    </p:set>
                                    <p:animEffect transition="in" filter="dissolve">
                                      <p:cBhvr>
                                        <p:cTn id="22" dur="500"/>
                                        <p:tgtEl>
                                          <p:spTgt spid="21197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11972">
                                            <p:txEl>
                                              <p:pRg st="4" end="4"/>
                                            </p:txEl>
                                          </p:spTgt>
                                        </p:tgtEl>
                                        <p:attrNameLst>
                                          <p:attrName>style.visibility</p:attrName>
                                        </p:attrNameLst>
                                      </p:cBhvr>
                                      <p:to>
                                        <p:strVal val="visible"/>
                                      </p:to>
                                    </p:set>
                                    <p:animEffect transition="in" filter="dissolve">
                                      <p:cBhvr>
                                        <p:cTn id="27" dur="500"/>
                                        <p:tgtEl>
                                          <p:spTgt spid="211972">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11972">
                                            <p:txEl>
                                              <p:pRg st="5" end="5"/>
                                            </p:txEl>
                                          </p:spTgt>
                                        </p:tgtEl>
                                        <p:attrNameLst>
                                          <p:attrName>style.visibility</p:attrName>
                                        </p:attrNameLst>
                                      </p:cBhvr>
                                      <p:to>
                                        <p:strVal val="visible"/>
                                      </p:to>
                                    </p:set>
                                    <p:animEffect transition="in" filter="dissolve">
                                      <p:cBhvr>
                                        <p:cTn id="32" dur="500"/>
                                        <p:tgtEl>
                                          <p:spTgt spid="211972">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211972">
                                            <p:txEl>
                                              <p:pRg st="6" end="6"/>
                                            </p:txEl>
                                          </p:spTgt>
                                        </p:tgtEl>
                                        <p:attrNameLst>
                                          <p:attrName>style.visibility</p:attrName>
                                        </p:attrNameLst>
                                      </p:cBhvr>
                                      <p:to>
                                        <p:strVal val="visible"/>
                                      </p:to>
                                    </p:set>
                                    <p:animEffect transition="in" filter="dissolve">
                                      <p:cBhvr>
                                        <p:cTn id="37" dur="500"/>
                                        <p:tgtEl>
                                          <p:spTgt spid="21197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51AA4FB3-711C-4321-A4CF-DC83295FCB7D}" type="slidenum">
              <a:rPr kumimoji="0" lang="en-US" altLang="tr-TR" sz="1200" smtClean="0"/>
              <a:pPr>
                <a:spcBef>
                  <a:spcPct val="50000"/>
                </a:spcBef>
                <a:buFontTx/>
                <a:buNone/>
              </a:pPr>
              <a:t>57</a:t>
            </a:fld>
            <a:endParaRPr kumimoji="0" lang="en-US" altLang="tr-TR" sz="1200" smtClean="0"/>
          </a:p>
        </p:txBody>
      </p:sp>
      <p:sp>
        <p:nvSpPr>
          <p:cNvPr id="72707" name="Rectangle 2"/>
          <p:cNvSpPr>
            <a:spLocks noGrp="1" noChangeArrowheads="1"/>
          </p:cNvSpPr>
          <p:nvPr>
            <p:ph type="title"/>
          </p:nvPr>
        </p:nvSpPr>
        <p:spPr/>
        <p:txBody>
          <a:bodyPr/>
          <a:lstStyle/>
          <a:p>
            <a:pPr eaLnBrk="1" hangingPunct="1"/>
            <a:r>
              <a:rPr lang="en-US" altLang="tr-TR" smtClean="0"/>
              <a:t>Unsigned Binary Integers</a:t>
            </a:r>
          </a:p>
        </p:txBody>
      </p:sp>
      <p:graphicFrame>
        <p:nvGraphicFramePr>
          <p:cNvPr id="213045" name="Group 53"/>
          <p:cNvGraphicFramePr>
            <a:graphicFrameLocks noGrp="1"/>
          </p:cNvGraphicFramePr>
          <p:nvPr/>
        </p:nvGraphicFramePr>
        <p:xfrm>
          <a:off x="3924300" y="2471738"/>
          <a:ext cx="5002213" cy="3686175"/>
        </p:xfrm>
        <a:graphic>
          <a:graphicData uri="http://schemas.openxmlformats.org/drawingml/2006/table">
            <a:tbl>
              <a:tblPr/>
              <a:tblGrid>
                <a:gridCol w="609600"/>
                <a:gridCol w="1290638"/>
                <a:gridCol w="1308100"/>
                <a:gridCol w="1793875"/>
              </a:tblGrid>
              <a:tr h="603556">
                <a:tc>
                  <a:txBody>
                    <a:bodyPr/>
                    <a:lstStyle/>
                    <a:p>
                      <a:pPr marL="0" marR="0" lvl="0" indent="0" algn="r" defTabSz="914400" rtl="0" eaLnBrk="0" fontAlgn="base" latinLnBrk="0" hangingPunct="0">
                        <a:lnSpc>
                          <a:spcPct val="120000"/>
                        </a:lnSpc>
                        <a:spcBef>
                          <a:spcPct val="0"/>
                        </a:spcBef>
                        <a:spcAft>
                          <a:spcPct val="0"/>
                        </a:spcAft>
                        <a:buClrTx/>
                        <a:buSzTx/>
                        <a:buFontTx/>
                        <a:buNone/>
                        <a:tabLst/>
                      </a:pPr>
                      <a:endParaRPr kumimoji="1" lang="en-US" sz="2800" b="1" i="0" u="none" strike="noStrike" cap="none" normalizeH="0" baseline="0" smtClean="0">
                        <a:ln>
                          <a:noFill/>
                        </a:ln>
                        <a:solidFill>
                          <a:schemeClr val="tx1"/>
                        </a:solidFill>
                        <a:effectLst/>
                        <a:latin typeface="Times New Roman" pitchFamily="18" charset="0"/>
                      </a:endParaRPr>
                    </a:p>
                  </a:txBody>
                  <a:tcPr marT="45724" marB="45724"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3-bits</a:t>
                      </a:r>
                    </a:p>
                  </a:txBody>
                  <a:tcPr marT="45724" marB="45724" horzOverflow="overflow">
                    <a:lnL>
                      <a:noFill/>
                    </a:lnL>
                    <a:lnR>
                      <a:noFill/>
                    </a:lnR>
                    <a:lnT cap="fla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5-bits</a:t>
                      </a:r>
                    </a:p>
                  </a:txBody>
                  <a:tcPr marT="45724" marB="45724" horzOverflow="overflow">
                    <a:lnL>
                      <a:noFill/>
                    </a:lnL>
                    <a:lnR>
                      <a:noFill/>
                    </a:lnR>
                    <a:lnT cap="fla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8-bits</a:t>
                      </a:r>
                    </a:p>
                  </a:txBody>
                  <a:tcPr marT="45724" marB="45724" horzOverflow="overflow">
                    <a:lnL>
                      <a:noFill/>
                    </a:lnL>
                    <a:lnR cap="flat">
                      <a:noFill/>
                    </a:lnR>
                    <a:lnT cap="flat">
                      <a:noFill/>
                    </a:lnT>
                    <a:lnB>
                      <a:noFill/>
                    </a:lnB>
                    <a:lnTlToBr>
                      <a:noFill/>
                    </a:lnTlToBr>
                    <a:lnBlToTr>
                      <a:noFill/>
                    </a:lnBlToTr>
                    <a:noFill/>
                  </a:tcPr>
                </a:tc>
              </a:tr>
              <a:tr h="60355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a:t>
                      </a:r>
                    </a:p>
                  </a:txBody>
                  <a:tcPr marT="45724" marB="45724" horzOverflow="overflow">
                    <a:lnL cap="flat">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00000</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00000000</a:t>
                      </a:r>
                    </a:p>
                  </a:txBody>
                  <a:tcPr marT="45724" marB="45724" horzOverflow="overflow">
                    <a:lnL>
                      <a:noFill/>
                    </a:lnL>
                    <a:lnR cap="flat">
                      <a:noFill/>
                    </a:lnR>
                    <a:lnT>
                      <a:noFill/>
                    </a:lnT>
                    <a:lnB>
                      <a:noFill/>
                    </a:lnB>
                    <a:lnTlToBr>
                      <a:noFill/>
                    </a:lnTlToBr>
                    <a:lnBlToTr>
                      <a:noFill/>
                    </a:lnBlToTr>
                    <a:noFill/>
                  </a:tcPr>
                </a:tc>
              </a:tr>
              <a:tr h="60355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1</a:t>
                      </a:r>
                    </a:p>
                  </a:txBody>
                  <a:tcPr marT="45724" marB="45724" horzOverflow="overflow">
                    <a:lnL cap="flat">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001</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00001</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00000001</a:t>
                      </a:r>
                    </a:p>
                  </a:txBody>
                  <a:tcPr marT="45724" marB="45724" horzOverflow="overflow">
                    <a:lnL>
                      <a:noFill/>
                    </a:lnL>
                    <a:lnR cap="flat">
                      <a:noFill/>
                    </a:lnR>
                    <a:lnT>
                      <a:noFill/>
                    </a:lnT>
                    <a:lnB>
                      <a:noFill/>
                    </a:lnB>
                    <a:lnTlToBr>
                      <a:noFill/>
                    </a:lnTlToBr>
                    <a:lnBlToTr>
                      <a:noFill/>
                    </a:lnBlToTr>
                    <a:noFill/>
                  </a:tcPr>
                </a:tc>
              </a:tr>
              <a:tr h="60355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2</a:t>
                      </a:r>
                    </a:p>
                  </a:txBody>
                  <a:tcPr marT="45724" marB="45724" horzOverflow="overflow">
                    <a:lnL cap="flat">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010</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00010</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00000010</a:t>
                      </a:r>
                    </a:p>
                  </a:txBody>
                  <a:tcPr marT="45724" marB="45724" horzOverflow="overflow">
                    <a:lnL>
                      <a:noFill/>
                    </a:lnL>
                    <a:lnR cap="flat">
                      <a:noFill/>
                    </a:lnR>
                    <a:lnT>
                      <a:noFill/>
                    </a:lnT>
                    <a:lnB>
                      <a:noFill/>
                    </a:lnB>
                    <a:lnTlToBr>
                      <a:noFill/>
                    </a:lnTlToBr>
                    <a:lnBlToTr>
                      <a:noFill/>
                    </a:lnBlToTr>
                    <a:noFill/>
                  </a:tcPr>
                </a:tc>
              </a:tr>
              <a:tr h="668395">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3</a:t>
                      </a:r>
                    </a:p>
                  </a:txBody>
                  <a:tcPr marT="45724" marB="45724" horzOverflow="overflow">
                    <a:lnL cap="flat">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011</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00011</a:t>
                      </a:r>
                    </a:p>
                  </a:txBody>
                  <a:tcPr marT="45724" marB="45724"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00000011</a:t>
                      </a:r>
                    </a:p>
                  </a:txBody>
                  <a:tcPr marT="45724" marB="45724" horzOverflow="overflow">
                    <a:lnL>
                      <a:noFill/>
                    </a:lnL>
                    <a:lnR cap="flat">
                      <a:noFill/>
                    </a:lnR>
                    <a:lnT>
                      <a:noFill/>
                    </a:lnT>
                    <a:lnB>
                      <a:noFill/>
                    </a:lnB>
                    <a:lnTlToBr>
                      <a:noFill/>
                    </a:lnTlToBr>
                    <a:lnBlToTr>
                      <a:noFill/>
                    </a:lnBlToTr>
                    <a:noFill/>
                  </a:tcPr>
                </a:tc>
              </a:tr>
              <a:tr h="60355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4</a:t>
                      </a:r>
                    </a:p>
                  </a:txBody>
                  <a:tcPr marT="45724" marB="45724"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100</a:t>
                      </a:r>
                    </a:p>
                  </a:txBody>
                  <a:tcPr marT="45724" marB="45724" horzOverflow="overflow">
                    <a:lnL>
                      <a:noFill/>
                    </a:lnL>
                    <a:lnR>
                      <a:noFill/>
                    </a:lnR>
                    <a:lnT>
                      <a:noFill/>
                    </a:lnT>
                    <a:lnB cap="flat">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00100</a:t>
                      </a:r>
                    </a:p>
                  </a:txBody>
                  <a:tcPr marT="45724" marB="45724" horzOverflow="overflow">
                    <a:lnL>
                      <a:noFill/>
                    </a:lnL>
                    <a:lnR>
                      <a:noFill/>
                    </a:lnR>
                    <a:lnT>
                      <a:noFill/>
                    </a:lnT>
                    <a:lnB cap="flat">
                      <a:noFill/>
                    </a:lnB>
                    <a:lnTlToBr>
                      <a:noFill/>
                    </a:lnTlToBr>
                    <a:lnBlToTr>
                      <a:noFill/>
                    </a:lnBlToTr>
                    <a:noFill/>
                  </a:tcPr>
                </a:tc>
                <a:tc>
                  <a:txBody>
                    <a:bodyPr/>
                    <a:lstStyle/>
                    <a:p>
                      <a:pPr marL="0" marR="0" lvl="0" indent="0" algn="ctr" defTabSz="914400" rtl="0" eaLnBrk="0" fontAlgn="base" latinLnBrk="0" hangingPunct="0">
                        <a:lnSpc>
                          <a:spcPct val="120000"/>
                        </a:lnSpc>
                        <a:spcBef>
                          <a:spcPct val="0"/>
                        </a:spcBef>
                        <a:spcAft>
                          <a:spcPct val="0"/>
                        </a:spcAft>
                        <a:buClrTx/>
                        <a:buSzTx/>
                        <a:buFontTx/>
                        <a:buNone/>
                        <a:tabLst/>
                      </a:pPr>
                      <a:r>
                        <a:rPr kumimoji="1" lang="en-US" sz="2800" b="1" i="0" u="none" strike="noStrike" cap="none" normalizeH="0" baseline="0" smtClean="0">
                          <a:ln>
                            <a:noFill/>
                          </a:ln>
                          <a:solidFill>
                            <a:schemeClr val="tx1"/>
                          </a:solidFill>
                          <a:effectLst/>
                          <a:latin typeface="Times New Roman" pitchFamily="18" charset="0"/>
                        </a:rPr>
                        <a:t>00000100</a:t>
                      </a:r>
                    </a:p>
                  </a:txBody>
                  <a:tcPr marT="45724" marB="45724" horzOverflow="overflow">
                    <a:lnL>
                      <a:noFill/>
                    </a:lnL>
                    <a:lnR cap="flat">
                      <a:noFill/>
                    </a:lnR>
                    <a:lnT>
                      <a:noFill/>
                    </a:lnT>
                    <a:lnB cap="flat">
                      <a:noFill/>
                    </a:lnB>
                    <a:lnTlToBr>
                      <a:noFill/>
                    </a:lnTlToBr>
                    <a:lnBlToTr>
                      <a:noFill/>
                    </a:lnBlToTr>
                    <a:noFill/>
                  </a:tcPr>
                </a:tc>
              </a:tr>
            </a:tbl>
          </a:graphicData>
        </a:graphic>
      </p:graphicFrame>
      <p:sp>
        <p:nvSpPr>
          <p:cNvPr id="213040" name="Text Box 48"/>
          <p:cNvSpPr txBox="1">
            <a:spLocks noChangeArrowheads="1"/>
          </p:cNvSpPr>
          <p:nvPr/>
        </p:nvSpPr>
        <p:spPr bwMode="auto">
          <a:xfrm>
            <a:off x="2162175" y="1306513"/>
            <a:ext cx="4691063" cy="519112"/>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a:solidFill>
                  <a:srgbClr val="00CCFF"/>
                </a:solidFill>
                <a:latin typeface="Arial" panose="020B0604020202020204" pitchFamily="34" charset="0"/>
              </a:rPr>
              <a:t>Y = “abc” = a.2</a:t>
            </a:r>
            <a:r>
              <a:rPr kumimoji="0" lang="en-US" altLang="tr-TR" sz="2800" baseline="30000">
                <a:solidFill>
                  <a:srgbClr val="00CCFF"/>
                </a:solidFill>
                <a:latin typeface="Arial" panose="020B0604020202020204" pitchFamily="34" charset="0"/>
              </a:rPr>
              <a:t>2 </a:t>
            </a:r>
            <a:r>
              <a:rPr kumimoji="0" lang="en-US" altLang="tr-TR" sz="2800">
                <a:solidFill>
                  <a:srgbClr val="00CCFF"/>
                </a:solidFill>
                <a:latin typeface="Arial" panose="020B0604020202020204" pitchFamily="34" charset="0"/>
              </a:rPr>
              <a:t>+ b.2</a:t>
            </a:r>
            <a:r>
              <a:rPr kumimoji="0" lang="en-US" altLang="tr-TR" sz="2800" baseline="30000">
                <a:solidFill>
                  <a:srgbClr val="00CCFF"/>
                </a:solidFill>
                <a:latin typeface="Arial" panose="020B0604020202020204" pitchFamily="34" charset="0"/>
              </a:rPr>
              <a:t>1</a:t>
            </a:r>
            <a:r>
              <a:rPr kumimoji="0" lang="en-US" altLang="tr-TR" sz="2800">
                <a:solidFill>
                  <a:srgbClr val="00CCFF"/>
                </a:solidFill>
                <a:latin typeface="Arial" panose="020B0604020202020204" pitchFamily="34" charset="0"/>
              </a:rPr>
              <a:t> + c.2</a:t>
            </a:r>
            <a:r>
              <a:rPr kumimoji="0" lang="en-US" altLang="tr-TR" sz="2800" baseline="30000">
                <a:solidFill>
                  <a:srgbClr val="00CCFF"/>
                </a:solidFill>
                <a:latin typeface="Arial" panose="020B0604020202020204" pitchFamily="34" charset="0"/>
              </a:rPr>
              <a:t>0</a:t>
            </a:r>
          </a:p>
        </p:txBody>
      </p:sp>
      <p:sp>
        <p:nvSpPr>
          <p:cNvPr id="213041" name="Text Box 49"/>
          <p:cNvSpPr txBox="1">
            <a:spLocks noChangeArrowheads="1"/>
          </p:cNvSpPr>
          <p:nvPr/>
        </p:nvSpPr>
        <p:spPr bwMode="auto">
          <a:xfrm>
            <a:off x="1008063" y="2535238"/>
            <a:ext cx="2682875" cy="1552575"/>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spcBef>
                <a:spcPct val="0"/>
              </a:spcBef>
              <a:buFontTx/>
              <a:buNone/>
            </a:pPr>
            <a:r>
              <a:rPr kumimoji="0" lang="en-US" altLang="tr-TR" sz="2400">
                <a:latin typeface="Arial" panose="020B0604020202020204" pitchFamily="34" charset="0"/>
              </a:rPr>
              <a:t>N = number of bits</a:t>
            </a:r>
          </a:p>
          <a:p>
            <a:pPr algn="ctr">
              <a:spcBef>
                <a:spcPct val="0"/>
              </a:spcBef>
              <a:buFontTx/>
              <a:buNone/>
            </a:pPr>
            <a:endParaRPr kumimoji="0" lang="en-US" altLang="tr-TR" sz="2400">
              <a:latin typeface="Arial" panose="020B0604020202020204" pitchFamily="34" charset="0"/>
            </a:endParaRPr>
          </a:p>
          <a:p>
            <a:pPr algn="ctr">
              <a:spcBef>
                <a:spcPct val="0"/>
              </a:spcBef>
              <a:buFontTx/>
              <a:buNone/>
            </a:pPr>
            <a:r>
              <a:rPr kumimoji="0" lang="en-US" altLang="tr-TR" sz="2400">
                <a:latin typeface="Arial" panose="020B0604020202020204" pitchFamily="34" charset="0"/>
              </a:rPr>
              <a:t>Range is:</a:t>
            </a:r>
          </a:p>
          <a:p>
            <a:pPr algn="ctr">
              <a:spcBef>
                <a:spcPct val="0"/>
              </a:spcBef>
              <a:buFontTx/>
              <a:buNone/>
            </a:pPr>
            <a:r>
              <a:rPr kumimoji="0" lang="en-US" altLang="tr-TR" sz="2400">
                <a:latin typeface="Arial" panose="020B0604020202020204" pitchFamily="34" charset="0"/>
              </a:rPr>
              <a:t>0 </a:t>
            </a:r>
            <a:r>
              <a:rPr kumimoji="0" lang="en-US" altLang="tr-TR" sz="2400">
                <a:latin typeface="Arial" panose="020B0604020202020204" pitchFamily="34" charset="0"/>
                <a:sym typeface="Symbol" panose="05050102010706020507" pitchFamily="18" charset="2"/>
              </a:rPr>
              <a:t>  i  &lt; 2</a:t>
            </a:r>
            <a:r>
              <a:rPr kumimoji="0" lang="en-US" altLang="tr-TR" sz="2400" baseline="30000">
                <a:latin typeface="Arial" panose="020B0604020202020204" pitchFamily="34" charset="0"/>
                <a:sym typeface="Symbol" panose="05050102010706020507" pitchFamily="18" charset="2"/>
              </a:rPr>
              <a:t>N</a:t>
            </a:r>
            <a:r>
              <a:rPr kumimoji="0" lang="en-US" altLang="tr-TR" sz="2400">
                <a:latin typeface="Arial" panose="020B0604020202020204" pitchFamily="34" charset="0"/>
                <a:sym typeface="Symbol" panose="05050102010706020507" pitchFamily="18" charset="2"/>
              </a:rPr>
              <a:t> - 1</a:t>
            </a:r>
            <a:endParaRPr kumimoji="0" lang="en-US" altLang="tr-TR" sz="2400">
              <a:latin typeface="Arial" panose="020B0604020202020204" pitchFamily="34" charset="0"/>
            </a:endParaRPr>
          </a:p>
        </p:txBody>
      </p:sp>
      <p:sp>
        <p:nvSpPr>
          <p:cNvPr id="213042" name="Text Box 50"/>
          <p:cNvSpPr txBox="1">
            <a:spLocks noChangeArrowheads="1"/>
          </p:cNvSpPr>
          <p:nvPr/>
        </p:nvSpPr>
        <p:spPr bwMode="auto">
          <a:xfrm>
            <a:off x="806450" y="1931988"/>
            <a:ext cx="76215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92075" tIns="46038" rIns="92075" bIns="46038" anchor="ct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50000"/>
              </a:spcBef>
              <a:buFontTx/>
              <a:buNone/>
            </a:pPr>
            <a:r>
              <a:rPr kumimoji="0" lang="en-US" altLang="tr-TR" sz="1800" b="1">
                <a:latin typeface="Arial" panose="020B0604020202020204" pitchFamily="34" charset="0"/>
              </a:rPr>
              <a:t>(where the digits a, b, c can each take on the values of 0 or 1 only)</a:t>
            </a:r>
            <a:endParaRPr kumimoji="0" lang="en-US" altLang="tr-TR" sz="1800">
              <a:latin typeface="Arial" panose="020B0604020202020204" pitchFamily="34" charset="0"/>
            </a:endParaRPr>
          </a:p>
        </p:txBody>
      </p:sp>
      <p:sp>
        <p:nvSpPr>
          <p:cNvPr id="213043" name="Text Box 51"/>
          <p:cNvSpPr txBox="1">
            <a:spLocks noChangeArrowheads="1"/>
          </p:cNvSpPr>
          <p:nvPr/>
        </p:nvSpPr>
        <p:spPr bwMode="auto">
          <a:xfrm>
            <a:off x="173038" y="4614863"/>
            <a:ext cx="4416425"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92075" tIns="46038" rIns="92075" bIns="46038" anchor="ctr">
            <a:spAutoFit/>
          </a:bodyPr>
          <a:lstStyle>
            <a:lvl1pPr marL="230188" indent="-230188">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nSpc>
                <a:spcPct val="120000"/>
              </a:lnSpc>
              <a:spcBef>
                <a:spcPct val="0"/>
              </a:spcBef>
              <a:buFontTx/>
              <a:buNone/>
            </a:pPr>
            <a:r>
              <a:rPr kumimoji="0" lang="en-US" altLang="tr-TR" sz="2400" b="1" u="sng">
                <a:latin typeface="Arial" panose="020B0604020202020204" pitchFamily="34" charset="0"/>
              </a:rPr>
              <a:t>Problem:</a:t>
            </a:r>
          </a:p>
          <a:p>
            <a:pPr>
              <a:lnSpc>
                <a:spcPct val="120000"/>
              </a:lnSpc>
              <a:spcBef>
                <a:spcPct val="0"/>
              </a:spcBef>
            </a:pPr>
            <a:r>
              <a:rPr kumimoji="0" lang="en-US" altLang="tr-TR" sz="2400">
                <a:latin typeface="Arial" panose="020B0604020202020204" pitchFamily="34" charset="0"/>
              </a:rPr>
              <a:t>How do we represent </a:t>
            </a:r>
            <a:r>
              <a:rPr kumimoji="0" lang="en-US" altLang="tr-TR" sz="2400" i="1">
                <a:latin typeface="Arial" panose="020B0604020202020204" pitchFamily="34" charset="0"/>
              </a:rPr>
              <a:t>negative</a:t>
            </a:r>
            <a:r>
              <a:rPr kumimoji="0" lang="en-US" altLang="tr-TR" sz="2400">
                <a:latin typeface="Arial" panose="020B0604020202020204" pitchFamily="34" charset="0"/>
              </a:rPr>
              <a:t> numbers?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3040"/>
                                        </p:tgtEl>
                                        <p:attrNameLst>
                                          <p:attrName>style.visibility</p:attrName>
                                        </p:attrNameLst>
                                      </p:cBhvr>
                                      <p:to>
                                        <p:strVal val="visible"/>
                                      </p:to>
                                    </p:set>
                                    <p:animEffect transition="in" filter="dissolve">
                                      <p:cBhvr>
                                        <p:cTn id="7" dur="500"/>
                                        <p:tgtEl>
                                          <p:spTgt spid="21304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3042"/>
                                        </p:tgtEl>
                                        <p:attrNameLst>
                                          <p:attrName>style.visibility</p:attrName>
                                        </p:attrNameLst>
                                      </p:cBhvr>
                                      <p:to>
                                        <p:strVal val="visible"/>
                                      </p:to>
                                    </p:set>
                                    <p:animEffect transition="in" filter="dissolve">
                                      <p:cBhvr>
                                        <p:cTn id="12" dur="500"/>
                                        <p:tgtEl>
                                          <p:spTgt spid="21304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3041"/>
                                        </p:tgtEl>
                                        <p:attrNameLst>
                                          <p:attrName>style.visibility</p:attrName>
                                        </p:attrNameLst>
                                      </p:cBhvr>
                                      <p:to>
                                        <p:strVal val="visible"/>
                                      </p:to>
                                    </p:set>
                                    <p:animEffect transition="in" filter="dissolve">
                                      <p:cBhvr>
                                        <p:cTn id="17" dur="500"/>
                                        <p:tgtEl>
                                          <p:spTgt spid="21304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13045"/>
                                        </p:tgtEl>
                                        <p:attrNameLst>
                                          <p:attrName>style.visibility</p:attrName>
                                        </p:attrNameLst>
                                      </p:cBhvr>
                                      <p:to>
                                        <p:strVal val="visible"/>
                                      </p:to>
                                    </p:set>
                                    <p:animEffect transition="in" filter="dissolve">
                                      <p:cBhvr>
                                        <p:cTn id="22" dur="500"/>
                                        <p:tgtEl>
                                          <p:spTgt spid="2130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13043"/>
                                        </p:tgtEl>
                                        <p:attrNameLst>
                                          <p:attrName>style.visibility</p:attrName>
                                        </p:attrNameLst>
                                      </p:cBhvr>
                                      <p:to>
                                        <p:strVal val="visible"/>
                                      </p:to>
                                    </p:set>
                                    <p:animEffect transition="in" filter="dissolve">
                                      <p:cBhvr>
                                        <p:cTn id="27" dur="500"/>
                                        <p:tgtEl>
                                          <p:spTgt spid="213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040" grpId="0" animBg="1"/>
      <p:bldP spid="213041" grpId="0" animBg="1"/>
      <p:bldP spid="213042" grpId="0"/>
      <p:bldP spid="21304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AC67FA28-27C3-4A86-8F1B-EED67B500BFD}" type="slidenum">
              <a:rPr kumimoji="0" lang="en-US" altLang="tr-TR" sz="1200" smtClean="0"/>
              <a:pPr>
                <a:spcBef>
                  <a:spcPct val="50000"/>
                </a:spcBef>
                <a:buFontTx/>
                <a:buNone/>
              </a:pPr>
              <a:t>58</a:t>
            </a:fld>
            <a:endParaRPr kumimoji="0" lang="en-US" altLang="tr-TR" sz="1200" smtClean="0"/>
          </a:p>
        </p:txBody>
      </p:sp>
      <p:sp>
        <p:nvSpPr>
          <p:cNvPr id="73731" name="Rectangle 2"/>
          <p:cNvSpPr>
            <a:spLocks noGrp="1" noChangeArrowheads="1"/>
          </p:cNvSpPr>
          <p:nvPr>
            <p:ph type="title"/>
          </p:nvPr>
        </p:nvSpPr>
        <p:spPr>
          <a:xfrm>
            <a:off x="0" y="0"/>
            <a:ext cx="9144000" cy="981075"/>
          </a:xfrm>
        </p:spPr>
        <p:txBody>
          <a:bodyPr/>
          <a:lstStyle/>
          <a:p>
            <a:pPr eaLnBrk="1" hangingPunct="1"/>
            <a:r>
              <a:rPr lang="en-US" altLang="tr-TR" smtClean="0"/>
              <a:t>Signed Binary Integers </a:t>
            </a:r>
            <a:r>
              <a:rPr lang="tr-TR" altLang="tr-TR" smtClean="0"/>
              <a:t/>
            </a:r>
            <a:br>
              <a:rPr lang="tr-TR" altLang="tr-TR" smtClean="0"/>
            </a:br>
            <a:r>
              <a:rPr lang="tr-TR" altLang="tr-TR" sz="3200" smtClean="0"/>
              <a:t>-2</a:t>
            </a:r>
            <a:r>
              <a:rPr lang="en-US" altLang="tr-TR" sz="3200" smtClean="0"/>
              <a:t>s Complement representation</a:t>
            </a:r>
            <a:r>
              <a:rPr lang="tr-TR" altLang="tr-TR" sz="3200" smtClean="0"/>
              <a:t>-</a:t>
            </a:r>
            <a:endParaRPr lang="en-US" altLang="tr-TR" sz="3200" smtClean="0"/>
          </a:p>
        </p:txBody>
      </p:sp>
      <p:sp>
        <p:nvSpPr>
          <p:cNvPr id="216067" name="Rectangle 3"/>
          <p:cNvSpPr>
            <a:spLocks noGrp="1" noChangeArrowheads="1"/>
          </p:cNvSpPr>
          <p:nvPr>
            <p:ph type="body" idx="1"/>
          </p:nvPr>
        </p:nvSpPr>
        <p:spPr>
          <a:xfrm>
            <a:off x="395288" y="1125538"/>
            <a:ext cx="5861050" cy="4978400"/>
          </a:xfrm>
        </p:spPr>
        <p:txBody>
          <a:bodyPr/>
          <a:lstStyle/>
          <a:p>
            <a:pPr marL="222250" indent="-222250" eaLnBrk="1" hangingPunct="1"/>
            <a:r>
              <a:rPr lang="en-US" altLang="tr-TR" smtClean="0"/>
              <a:t>Transformation</a:t>
            </a:r>
          </a:p>
          <a:p>
            <a:pPr marL="635000" lvl="1" indent="-236538" eaLnBrk="1" hangingPunct="1"/>
            <a:r>
              <a:rPr lang="en-US" altLang="tr-TR" smtClean="0"/>
              <a:t>To transform </a:t>
            </a:r>
            <a:r>
              <a:rPr lang="en-US" altLang="tr-TR" smtClean="0">
                <a:solidFill>
                  <a:schemeClr val="accent1"/>
                </a:solidFill>
              </a:rPr>
              <a:t>a</a:t>
            </a:r>
            <a:r>
              <a:rPr lang="en-US" altLang="tr-TR" smtClean="0"/>
              <a:t> into </a:t>
            </a:r>
            <a:r>
              <a:rPr lang="en-US" altLang="tr-TR" smtClean="0">
                <a:solidFill>
                  <a:schemeClr val="accent1"/>
                </a:solidFill>
              </a:rPr>
              <a:t>-a</a:t>
            </a:r>
            <a:r>
              <a:rPr lang="en-US" altLang="tr-TR" smtClean="0"/>
              <a:t>, invert all bits in </a:t>
            </a:r>
            <a:r>
              <a:rPr lang="en-US" altLang="tr-TR" smtClean="0">
                <a:solidFill>
                  <a:schemeClr val="accent1"/>
                </a:solidFill>
              </a:rPr>
              <a:t>a</a:t>
            </a:r>
            <a:r>
              <a:rPr lang="en-US" altLang="tr-TR" smtClean="0"/>
              <a:t> and add </a:t>
            </a:r>
            <a:r>
              <a:rPr lang="en-US" altLang="tr-TR" smtClean="0">
                <a:solidFill>
                  <a:schemeClr val="accent1"/>
                </a:solidFill>
              </a:rPr>
              <a:t>1</a:t>
            </a:r>
            <a:r>
              <a:rPr lang="en-US" altLang="tr-TR" smtClean="0"/>
              <a:t> to the result</a:t>
            </a:r>
          </a:p>
        </p:txBody>
      </p:sp>
      <p:graphicFrame>
        <p:nvGraphicFramePr>
          <p:cNvPr id="216154" name="Group 90"/>
          <p:cNvGraphicFramePr>
            <a:graphicFrameLocks noGrp="1"/>
          </p:cNvGraphicFramePr>
          <p:nvPr/>
        </p:nvGraphicFramePr>
        <p:xfrm>
          <a:off x="6267450" y="1239838"/>
          <a:ext cx="2222500" cy="5473717"/>
        </p:xfrm>
        <a:graphic>
          <a:graphicData uri="http://schemas.openxmlformats.org/drawingml/2006/table">
            <a:tbl>
              <a:tblPr/>
              <a:tblGrid>
                <a:gridCol w="762000"/>
                <a:gridCol w="1460500"/>
              </a:tblGrid>
              <a:tr h="536337">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dirty="0" smtClean="0">
                          <a:ln>
                            <a:noFill/>
                          </a:ln>
                          <a:solidFill>
                            <a:schemeClr val="tx1"/>
                          </a:solidFill>
                          <a:effectLst/>
                          <a:latin typeface="Times New Roman" pitchFamily="18" charset="0"/>
                        </a:rPr>
                        <a:t>-16</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10000</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-3</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11101</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-2</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11110</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-1</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11111</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0</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00000</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+1</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00001</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+2</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00010</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+3</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00011</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folHlink"/>
                    </a:solidFill>
                  </a:tcPr>
                </a:tc>
              </a:tr>
              <a:tr h="493736">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smtClean="0">
                          <a:ln>
                            <a:noFill/>
                          </a:ln>
                          <a:solidFill>
                            <a:schemeClr val="tx1"/>
                          </a:solidFill>
                          <a:effectLst/>
                          <a:latin typeface="Times New Roman" pitchFamily="18" charset="0"/>
                        </a:rPr>
                        <a:t>+15</a:t>
                      </a:r>
                    </a:p>
                  </a:txBody>
                  <a:tcPr marT="45701" marB="4570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r" defTabSz="914400" rtl="0" eaLnBrk="0" fontAlgn="base" latinLnBrk="0" hangingPunct="0">
                        <a:lnSpc>
                          <a:spcPct val="120000"/>
                        </a:lnSpc>
                        <a:spcBef>
                          <a:spcPct val="0"/>
                        </a:spcBef>
                        <a:spcAft>
                          <a:spcPct val="0"/>
                        </a:spcAft>
                        <a:buClrTx/>
                        <a:buSzTx/>
                        <a:buFontTx/>
                        <a:buNone/>
                        <a:tabLst/>
                      </a:pPr>
                      <a:r>
                        <a:rPr kumimoji="1" lang="en-US" sz="2200" b="1" i="0" u="none" strike="noStrike" cap="none" normalizeH="0" baseline="0" dirty="0" smtClean="0">
                          <a:ln>
                            <a:noFill/>
                          </a:ln>
                          <a:solidFill>
                            <a:schemeClr val="tx1"/>
                          </a:solidFill>
                          <a:effectLst/>
                          <a:latin typeface="Times New Roman" pitchFamily="18" charset="0"/>
                        </a:rPr>
                        <a:t>01111</a:t>
                      </a:r>
                    </a:p>
                  </a:txBody>
                  <a:tcPr marT="45701" marB="4570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r>
            </a:tbl>
          </a:graphicData>
        </a:graphic>
      </p:graphicFrame>
      <p:sp>
        <p:nvSpPr>
          <p:cNvPr id="216117" name="Text Box 53"/>
          <p:cNvSpPr txBox="1">
            <a:spLocks noChangeArrowheads="1"/>
          </p:cNvSpPr>
          <p:nvPr/>
        </p:nvSpPr>
        <p:spPr bwMode="auto">
          <a:xfrm>
            <a:off x="803275" y="3154363"/>
            <a:ext cx="3768725" cy="822325"/>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spcBef>
                <a:spcPct val="0"/>
              </a:spcBef>
              <a:buFontTx/>
              <a:buNone/>
            </a:pPr>
            <a:r>
              <a:rPr kumimoji="0" lang="en-US" altLang="tr-TR" sz="2400">
                <a:latin typeface="Arial" panose="020B0604020202020204" pitchFamily="34" charset="0"/>
              </a:rPr>
              <a:t>Range is:</a:t>
            </a:r>
          </a:p>
          <a:p>
            <a:pPr algn="ctr">
              <a:spcBef>
                <a:spcPct val="0"/>
              </a:spcBef>
              <a:buFontTx/>
              <a:buNone/>
            </a:pPr>
            <a:r>
              <a:rPr kumimoji="0" lang="en-US" altLang="tr-TR" sz="2400">
                <a:latin typeface="Arial" panose="020B0604020202020204" pitchFamily="34" charset="0"/>
                <a:sym typeface="Symbol" panose="05050102010706020507" pitchFamily="18" charset="2"/>
              </a:rPr>
              <a:t>-2</a:t>
            </a:r>
            <a:r>
              <a:rPr kumimoji="0" lang="en-US" altLang="tr-TR" sz="2400" baseline="30000">
                <a:latin typeface="Arial" panose="020B0604020202020204" pitchFamily="34" charset="0"/>
                <a:sym typeface="Symbol" panose="05050102010706020507" pitchFamily="18" charset="2"/>
              </a:rPr>
              <a:t>N-1</a:t>
            </a:r>
            <a:r>
              <a:rPr kumimoji="0" lang="en-US" altLang="tr-TR" sz="2400">
                <a:latin typeface="Arial" panose="020B0604020202020204" pitchFamily="34" charset="0"/>
                <a:sym typeface="Symbol" panose="05050102010706020507" pitchFamily="18" charset="2"/>
              </a:rPr>
              <a:t> &lt; i  &lt; 2</a:t>
            </a:r>
            <a:r>
              <a:rPr kumimoji="0" lang="en-US" altLang="tr-TR" sz="2400" baseline="30000">
                <a:latin typeface="Arial" panose="020B0604020202020204" pitchFamily="34" charset="0"/>
                <a:sym typeface="Symbol" panose="05050102010706020507" pitchFamily="18" charset="2"/>
              </a:rPr>
              <a:t>N-1</a:t>
            </a:r>
            <a:r>
              <a:rPr kumimoji="0" lang="en-US" altLang="tr-TR" sz="2400">
                <a:latin typeface="Arial" panose="020B0604020202020204" pitchFamily="34" charset="0"/>
                <a:sym typeface="Symbol" panose="05050102010706020507" pitchFamily="18" charset="2"/>
              </a:rPr>
              <a:t> - 1</a:t>
            </a:r>
          </a:p>
        </p:txBody>
      </p:sp>
      <p:sp>
        <p:nvSpPr>
          <p:cNvPr id="216118" name="Text Box 54"/>
          <p:cNvSpPr txBox="1">
            <a:spLocks noChangeArrowheads="1"/>
          </p:cNvSpPr>
          <p:nvPr/>
        </p:nvSpPr>
        <p:spPr bwMode="auto">
          <a:xfrm>
            <a:off x="241300" y="4102100"/>
            <a:ext cx="5154613" cy="199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nSpc>
                <a:spcPct val="130000"/>
              </a:lnSpc>
              <a:spcBef>
                <a:spcPct val="0"/>
              </a:spcBef>
              <a:buFontTx/>
              <a:buNone/>
            </a:pPr>
            <a:r>
              <a:rPr kumimoji="0" lang="en-US" altLang="tr-TR" sz="2400" b="1" u="sng">
                <a:latin typeface="Arial" panose="020B0604020202020204" pitchFamily="34" charset="0"/>
              </a:rPr>
              <a:t>Advantages:</a:t>
            </a:r>
          </a:p>
          <a:p>
            <a:pPr>
              <a:lnSpc>
                <a:spcPct val="130000"/>
              </a:lnSpc>
              <a:spcBef>
                <a:spcPct val="0"/>
              </a:spcBef>
            </a:pPr>
            <a:r>
              <a:rPr kumimoji="0" lang="en-US" altLang="tr-TR" sz="2400">
                <a:latin typeface="Arial" panose="020B0604020202020204" pitchFamily="34" charset="0"/>
              </a:rPr>
              <a:t>Operations need not check the sign</a:t>
            </a:r>
          </a:p>
          <a:p>
            <a:pPr>
              <a:lnSpc>
                <a:spcPct val="130000"/>
              </a:lnSpc>
              <a:spcBef>
                <a:spcPct val="0"/>
              </a:spcBef>
            </a:pPr>
            <a:r>
              <a:rPr kumimoji="0" lang="en-US" altLang="tr-TR" sz="2400">
                <a:latin typeface="Arial" panose="020B0604020202020204" pitchFamily="34" charset="0"/>
              </a:rPr>
              <a:t>Only one representation for zero</a:t>
            </a:r>
          </a:p>
          <a:p>
            <a:pPr>
              <a:lnSpc>
                <a:spcPct val="130000"/>
              </a:lnSpc>
              <a:spcBef>
                <a:spcPct val="0"/>
              </a:spcBef>
            </a:pPr>
            <a:r>
              <a:rPr kumimoji="0" lang="en-US" altLang="tr-TR" sz="2400">
                <a:latin typeface="Arial" panose="020B0604020202020204" pitchFamily="34" charset="0"/>
              </a:rPr>
              <a:t>Efficient use of all the bits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16067">
                                            <p:txEl>
                                              <p:pRg st="0" end="0"/>
                                            </p:txEl>
                                          </p:spTgt>
                                        </p:tgtEl>
                                        <p:attrNameLst>
                                          <p:attrName>style.visibility</p:attrName>
                                        </p:attrNameLst>
                                      </p:cBhvr>
                                      <p:to>
                                        <p:strVal val="visible"/>
                                      </p:to>
                                    </p:set>
                                    <p:animEffect transition="in" filter="dissolve">
                                      <p:cBhvr>
                                        <p:cTn id="7" dur="500"/>
                                        <p:tgtEl>
                                          <p:spTgt spid="21606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16067">
                                            <p:txEl>
                                              <p:pRg st="1" end="1"/>
                                            </p:txEl>
                                          </p:spTgt>
                                        </p:tgtEl>
                                        <p:attrNameLst>
                                          <p:attrName>style.visibility</p:attrName>
                                        </p:attrNameLst>
                                      </p:cBhvr>
                                      <p:to>
                                        <p:strVal val="visible"/>
                                      </p:to>
                                    </p:set>
                                    <p:animEffect transition="in" filter="dissolve">
                                      <p:cBhvr>
                                        <p:cTn id="12" dur="500"/>
                                        <p:tgtEl>
                                          <p:spTgt spid="21606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6117"/>
                                        </p:tgtEl>
                                        <p:attrNameLst>
                                          <p:attrName>style.visibility</p:attrName>
                                        </p:attrNameLst>
                                      </p:cBhvr>
                                      <p:to>
                                        <p:strVal val="visible"/>
                                      </p:to>
                                    </p:set>
                                    <p:animEffect transition="in" filter="dissolve">
                                      <p:cBhvr>
                                        <p:cTn id="17" dur="500"/>
                                        <p:tgtEl>
                                          <p:spTgt spid="21611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16154"/>
                                        </p:tgtEl>
                                        <p:attrNameLst>
                                          <p:attrName>style.visibility</p:attrName>
                                        </p:attrNameLst>
                                      </p:cBhvr>
                                      <p:to>
                                        <p:strVal val="visible"/>
                                      </p:to>
                                    </p:set>
                                    <p:animEffect transition="in" filter="dissolve">
                                      <p:cBhvr>
                                        <p:cTn id="22" dur="500"/>
                                        <p:tgtEl>
                                          <p:spTgt spid="2161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16118"/>
                                        </p:tgtEl>
                                        <p:attrNameLst>
                                          <p:attrName>style.visibility</p:attrName>
                                        </p:attrNameLst>
                                      </p:cBhvr>
                                      <p:to>
                                        <p:strVal val="visible"/>
                                      </p:to>
                                    </p:set>
                                    <p:animEffect transition="in" filter="dissolve">
                                      <p:cBhvr>
                                        <p:cTn id="27" dur="500"/>
                                        <p:tgtEl>
                                          <p:spTgt spid="216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117" grpId="0" animBg="1"/>
      <p:bldP spid="21611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8A3C42D8-3F23-42FC-A6CE-2F4726B5FC8E}" type="slidenum">
              <a:rPr kumimoji="0" lang="en-US" altLang="tr-TR" sz="1200" smtClean="0"/>
              <a:pPr>
                <a:spcBef>
                  <a:spcPct val="50000"/>
                </a:spcBef>
                <a:buFontTx/>
                <a:buNone/>
              </a:pPr>
              <a:t>59</a:t>
            </a:fld>
            <a:endParaRPr kumimoji="0" lang="en-US" altLang="tr-TR" sz="1200" smtClean="0"/>
          </a:p>
        </p:txBody>
      </p:sp>
      <p:sp>
        <p:nvSpPr>
          <p:cNvPr id="74755" name="Rectangle 4"/>
          <p:cNvSpPr>
            <a:spLocks noGrp="1" noChangeArrowheads="1"/>
          </p:cNvSpPr>
          <p:nvPr>
            <p:ph type="title"/>
          </p:nvPr>
        </p:nvSpPr>
        <p:spPr/>
        <p:txBody>
          <a:bodyPr/>
          <a:lstStyle/>
          <a:p>
            <a:pPr eaLnBrk="1" hangingPunct="1"/>
            <a:r>
              <a:rPr lang="en-US" altLang="tr-TR" smtClean="0"/>
              <a:t>Limitations of integer representations</a:t>
            </a:r>
          </a:p>
        </p:txBody>
      </p:sp>
      <p:sp>
        <p:nvSpPr>
          <p:cNvPr id="220165" name="Rectangle 5"/>
          <p:cNvSpPr>
            <a:spLocks noGrp="1" noChangeArrowheads="1"/>
          </p:cNvSpPr>
          <p:nvPr>
            <p:ph type="body" idx="1"/>
          </p:nvPr>
        </p:nvSpPr>
        <p:spPr/>
        <p:txBody>
          <a:bodyPr/>
          <a:lstStyle/>
          <a:p>
            <a:pPr eaLnBrk="1" hangingPunct="1">
              <a:lnSpc>
                <a:spcPct val="80000"/>
              </a:lnSpc>
            </a:pPr>
            <a:r>
              <a:rPr lang="en-US" altLang="tr-TR" sz="2800" smtClean="0"/>
              <a:t>Most numbers are not integer!</a:t>
            </a:r>
          </a:p>
          <a:p>
            <a:pPr lvl="1" eaLnBrk="1" hangingPunct="1">
              <a:lnSpc>
                <a:spcPct val="80000"/>
              </a:lnSpc>
            </a:pPr>
            <a:r>
              <a:rPr lang="en-US" altLang="tr-TR" sz="2400" smtClean="0"/>
              <a:t>Even with integers, there are two other considerations:</a:t>
            </a:r>
          </a:p>
          <a:p>
            <a:pPr lvl="1" eaLnBrk="1" hangingPunct="1">
              <a:lnSpc>
                <a:spcPct val="80000"/>
              </a:lnSpc>
              <a:buFontTx/>
              <a:buNone/>
            </a:pPr>
            <a:endParaRPr lang="en-US" altLang="tr-TR" sz="1000" smtClean="0"/>
          </a:p>
          <a:p>
            <a:pPr eaLnBrk="1" hangingPunct="1">
              <a:lnSpc>
                <a:spcPct val="80000"/>
              </a:lnSpc>
            </a:pPr>
            <a:r>
              <a:rPr lang="en-US" altLang="tr-TR" sz="2800" smtClean="0">
                <a:solidFill>
                  <a:schemeClr val="accent1"/>
                </a:solidFill>
              </a:rPr>
              <a:t>Range:</a:t>
            </a:r>
          </a:p>
          <a:p>
            <a:pPr lvl="1" eaLnBrk="1" hangingPunct="1">
              <a:lnSpc>
                <a:spcPct val="80000"/>
              </a:lnSpc>
            </a:pPr>
            <a:r>
              <a:rPr lang="en-US" altLang="tr-TR" sz="2400" smtClean="0"/>
              <a:t>The magnitude of the numbers we can represent is determined by how many bits we use:</a:t>
            </a:r>
          </a:p>
          <a:p>
            <a:pPr lvl="2" eaLnBrk="1" hangingPunct="1">
              <a:lnSpc>
                <a:spcPct val="80000"/>
              </a:lnSpc>
            </a:pPr>
            <a:r>
              <a:rPr lang="en-US" altLang="tr-TR" sz="2000" smtClean="0"/>
              <a:t>e.g. with 32 bits the largest number we can represent is about +/- 2 billion, far too small for many purposes.</a:t>
            </a:r>
            <a:endParaRPr lang="en-US" altLang="tr-TR" sz="1000" smtClean="0"/>
          </a:p>
          <a:p>
            <a:pPr lvl="2" eaLnBrk="1" hangingPunct="1">
              <a:lnSpc>
                <a:spcPct val="80000"/>
              </a:lnSpc>
            </a:pPr>
            <a:endParaRPr lang="en-US" altLang="tr-TR" sz="1000" smtClean="0"/>
          </a:p>
          <a:p>
            <a:pPr eaLnBrk="1" hangingPunct="1">
              <a:lnSpc>
                <a:spcPct val="80000"/>
              </a:lnSpc>
            </a:pPr>
            <a:r>
              <a:rPr lang="en-US" altLang="tr-TR" sz="2800" smtClean="0">
                <a:solidFill>
                  <a:schemeClr val="accent1"/>
                </a:solidFill>
              </a:rPr>
              <a:t>Precision:</a:t>
            </a:r>
          </a:p>
          <a:p>
            <a:pPr lvl="1" eaLnBrk="1" hangingPunct="1">
              <a:lnSpc>
                <a:spcPct val="80000"/>
              </a:lnSpc>
            </a:pPr>
            <a:r>
              <a:rPr lang="en-US" altLang="tr-TR" sz="2400" smtClean="0"/>
              <a:t>The exactness with which we can specify a number:</a:t>
            </a:r>
          </a:p>
          <a:p>
            <a:pPr lvl="2" eaLnBrk="1" hangingPunct="1">
              <a:lnSpc>
                <a:spcPct val="80000"/>
              </a:lnSpc>
            </a:pPr>
            <a:r>
              <a:rPr lang="en-US" altLang="tr-TR" sz="2000" smtClean="0"/>
              <a:t>e.g. a 32 bit number gives us 31 bits of precision, or roughly 9 figure precision in decimal repesentation.</a:t>
            </a:r>
            <a:endParaRPr lang="en-US" altLang="tr-TR" sz="1000" smtClean="0"/>
          </a:p>
          <a:p>
            <a:pPr lvl="2" eaLnBrk="1" hangingPunct="1">
              <a:lnSpc>
                <a:spcPct val="80000"/>
              </a:lnSpc>
            </a:pPr>
            <a:endParaRPr lang="en-US" altLang="tr-TR" sz="1000" smtClean="0"/>
          </a:p>
          <a:p>
            <a:pPr eaLnBrk="1" hangingPunct="1">
              <a:lnSpc>
                <a:spcPct val="80000"/>
              </a:lnSpc>
            </a:pPr>
            <a:r>
              <a:rPr lang="en-US" altLang="tr-TR" sz="2800" smtClean="0"/>
              <a:t>We need another data type!</a:t>
            </a:r>
          </a:p>
          <a:p>
            <a:pPr eaLnBrk="1" hangingPunct="1">
              <a:lnSpc>
                <a:spcPct val="80000"/>
              </a:lnSpc>
            </a:pPr>
            <a:endParaRPr lang="en-US" altLang="tr-TR" sz="28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0165">
                                            <p:txEl>
                                              <p:pRg st="0" end="0"/>
                                            </p:txEl>
                                          </p:spTgt>
                                        </p:tgtEl>
                                        <p:attrNameLst>
                                          <p:attrName>style.visibility</p:attrName>
                                        </p:attrNameLst>
                                      </p:cBhvr>
                                      <p:to>
                                        <p:strVal val="visible"/>
                                      </p:to>
                                    </p:set>
                                    <p:animEffect transition="in" filter="dissolve">
                                      <p:cBhvr>
                                        <p:cTn id="7" dur="500"/>
                                        <p:tgtEl>
                                          <p:spTgt spid="22016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20165">
                                            <p:txEl>
                                              <p:pRg st="1" end="1"/>
                                            </p:txEl>
                                          </p:spTgt>
                                        </p:tgtEl>
                                        <p:attrNameLst>
                                          <p:attrName>style.visibility</p:attrName>
                                        </p:attrNameLst>
                                      </p:cBhvr>
                                      <p:to>
                                        <p:strVal val="visible"/>
                                      </p:to>
                                    </p:set>
                                    <p:animEffect transition="in" filter="dissolve">
                                      <p:cBhvr>
                                        <p:cTn id="12" dur="500"/>
                                        <p:tgtEl>
                                          <p:spTgt spid="22016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20165">
                                            <p:txEl>
                                              <p:pRg st="3" end="3"/>
                                            </p:txEl>
                                          </p:spTgt>
                                        </p:tgtEl>
                                        <p:attrNameLst>
                                          <p:attrName>style.visibility</p:attrName>
                                        </p:attrNameLst>
                                      </p:cBhvr>
                                      <p:to>
                                        <p:strVal val="visible"/>
                                      </p:to>
                                    </p:set>
                                    <p:animEffect transition="in" filter="dissolve">
                                      <p:cBhvr>
                                        <p:cTn id="17" dur="500"/>
                                        <p:tgtEl>
                                          <p:spTgt spid="220165">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20165">
                                            <p:txEl>
                                              <p:pRg st="4" end="4"/>
                                            </p:txEl>
                                          </p:spTgt>
                                        </p:tgtEl>
                                        <p:attrNameLst>
                                          <p:attrName>style.visibility</p:attrName>
                                        </p:attrNameLst>
                                      </p:cBhvr>
                                      <p:to>
                                        <p:strVal val="visible"/>
                                      </p:to>
                                    </p:set>
                                    <p:animEffect transition="in" filter="dissolve">
                                      <p:cBhvr>
                                        <p:cTn id="22" dur="500"/>
                                        <p:tgtEl>
                                          <p:spTgt spid="220165">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20165">
                                            <p:txEl>
                                              <p:pRg st="5" end="5"/>
                                            </p:txEl>
                                          </p:spTgt>
                                        </p:tgtEl>
                                        <p:attrNameLst>
                                          <p:attrName>style.visibility</p:attrName>
                                        </p:attrNameLst>
                                      </p:cBhvr>
                                      <p:to>
                                        <p:strVal val="visible"/>
                                      </p:to>
                                    </p:set>
                                    <p:animEffect transition="in" filter="dissolve">
                                      <p:cBhvr>
                                        <p:cTn id="27" dur="500"/>
                                        <p:tgtEl>
                                          <p:spTgt spid="220165">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20165">
                                            <p:txEl>
                                              <p:pRg st="7" end="7"/>
                                            </p:txEl>
                                          </p:spTgt>
                                        </p:tgtEl>
                                        <p:attrNameLst>
                                          <p:attrName>style.visibility</p:attrName>
                                        </p:attrNameLst>
                                      </p:cBhvr>
                                      <p:to>
                                        <p:strVal val="visible"/>
                                      </p:to>
                                    </p:set>
                                    <p:animEffect transition="in" filter="dissolve">
                                      <p:cBhvr>
                                        <p:cTn id="32" dur="500"/>
                                        <p:tgtEl>
                                          <p:spTgt spid="220165">
                                            <p:txEl>
                                              <p:pRg st="7" end="7"/>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220165">
                                            <p:txEl>
                                              <p:pRg st="8" end="8"/>
                                            </p:txEl>
                                          </p:spTgt>
                                        </p:tgtEl>
                                        <p:attrNameLst>
                                          <p:attrName>style.visibility</p:attrName>
                                        </p:attrNameLst>
                                      </p:cBhvr>
                                      <p:to>
                                        <p:strVal val="visible"/>
                                      </p:to>
                                    </p:set>
                                    <p:animEffect transition="in" filter="dissolve">
                                      <p:cBhvr>
                                        <p:cTn id="37" dur="500"/>
                                        <p:tgtEl>
                                          <p:spTgt spid="220165">
                                            <p:txEl>
                                              <p:pRg st="8" end="8"/>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20165">
                                            <p:txEl>
                                              <p:pRg st="9" end="9"/>
                                            </p:txEl>
                                          </p:spTgt>
                                        </p:tgtEl>
                                        <p:attrNameLst>
                                          <p:attrName>style.visibility</p:attrName>
                                        </p:attrNameLst>
                                      </p:cBhvr>
                                      <p:to>
                                        <p:strVal val="visible"/>
                                      </p:to>
                                    </p:set>
                                    <p:animEffect transition="in" filter="dissolve">
                                      <p:cBhvr>
                                        <p:cTn id="42" dur="500"/>
                                        <p:tgtEl>
                                          <p:spTgt spid="220165">
                                            <p:txEl>
                                              <p:pRg st="9" end="9"/>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220165">
                                            <p:txEl>
                                              <p:pRg st="11" end="11"/>
                                            </p:txEl>
                                          </p:spTgt>
                                        </p:tgtEl>
                                        <p:attrNameLst>
                                          <p:attrName>style.visibility</p:attrName>
                                        </p:attrNameLst>
                                      </p:cBhvr>
                                      <p:to>
                                        <p:strVal val="visible"/>
                                      </p:to>
                                    </p:set>
                                    <p:animEffect transition="in" filter="dissolve">
                                      <p:cBhvr>
                                        <p:cTn id="47" dur="500"/>
                                        <p:tgtEl>
                                          <p:spTgt spid="22016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tr-TR" altLang="tr-TR" smtClean="0"/>
              <a:t>Data - Information - Knowledge</a:t>
            </a:r>
          </a:p>
        </p:txBody>
      </p:sp>
      <p:sp>
        <p:nvSpPr>
          <p:cNvPr id="3" name="Content Placeholder 2"/>
          <p:cNvSpPr>
            <a:spLocks noGrp="1"/>
          </p:cNvSpPr>
          <p:nvPr>
            <p:ph idx="1"/>
          </p:nvPr>
        </p:nvSpPr>
        <p:spPr/>
        <p:txBody>
          <a:bodyPr/>
          <a:lstStyle/>
          <a:p>
            <a:pPr>
              <a:defRPr/>
            </a:pPr>
            <a:r>
              <a:rPr lang="en-US" dirty="0" smtClean="0">
                <a:solidFill>
                  <a:schemeClr val="accent1">
                    <a:lumMod val="75000"/>
                  </a:schemeClr>
                </a:solidFill>
              </a:rPr>
              <a:t>Data</a:t>
            </a:r>
            <a:r>
              <a:rPr lang="en-US" dirty="0" smtClean="0"/>
              <a:t> </a:t>
            </a:r>
            <a:endParaRPr lang="tr-TR" dirty="0" smtClean="0"/>
          </a:p>
          <a:p>
            <a:pPr lvl="1">
              <a:defRPr/>
            </a:pPr>
            <a:r>
              <a:rPr lang="en-US" dirty="0" smtClean="0"/>
              <a:t>unprocessed facts and figures without any added interpretation or analysis. </a:t>
            </a:r>
            <a:endParaRPr lang="tr-TR" dirty="0" smtClean="0"/>
          </a:p>
          <a:p>
            <a:pPr lvl="2">
              <a:defRPr/>
            </a:pPr>
            <a:r>
              <a:rPr lang="tr-TR" dirty="0" smtClean="0"/>
              <a:t>{</a:t>
            </a:r>
            <a:r>
              <a:rPr lang="en-US" dirty="0" smtClean="0"/>
              <a:t>The price of crude oil is $80 per barrel.</a:t>
            </a:r>
            <a:r>
              <a:rPr lang="tr-TR" dirty="0" smtClean="0"/>
              <a:t>}</a:t>
            </a:r>
            <a:endParaRPr lang="en-US" dirty="0" smtClean="0"/>
          </a:p>
          <a:p>
            <a:pPr>
              <a:defRPr/>
            </a:pPr>
            <a:r>
              <a:rPr lang="en-US" dirty="0" smtClean="0">
                <a:solidFill>
                  <a:schemeClr val="accent1">
                    <a:lumMod val="75000"/>
                  </a:schemeClr>
                </a:solidFill>
              </a:rPr>
              <a:t>Information</a:t>
            </a:r>
            <a:r>
              <a:rPr lang="en-US" dirty="0" smtClean="0"/>
              <a:t> </a:t>
            </a:r>
            <a:endParaRPr lang="tr-TR" dirty="0" smtClean="0"/>
          </a:p>
          <a:p>
            <a:pPr lvl="1">
              <a:defRPr/>
            </a:pPr>
            <a:r>
              <a:rPr lang="en-US" dirty="0" smtClean="0"/>
              <a:t>data that has been interpreted so that it has meaning for the user. </a:t>
            </a:r>
            <a:endParaRPr lang="tr-TR" dirty="0" smtClean="0"/>
          </a:p>
          <a:p>
            <a:pPr lvl="2">
              <a:defRPr/>
            </a:pPr>
            <a:r>
              <a:rPr lang="tr-TR" dirty="0"/>
              <a:t>{</a:t>
            </a:r>
            <a:r>
              <a:rPr lang="en-US" dirty="0" smtClean="0"/>
              <a:t>The price of crude oil has risen from $70 to $80 per barrel</a:t>
            </a:r>
            <a:r>
              <a:rPr lang="tr-TR" dirty="0" smtClean="0"/>
              <a:t>}</a:t>
            </a:r>
            <a:r>
              <a:rPr lang="en-US" dirty="0" smtClean="0"/>
              <a:t> </a:t>
            </a:r>
            <a:endParaRPr lang="tr-TR" dirty="0" smtClean="0"/>
          </a:p>
          <a:p>
            <a:pPr lvl="3">
              <a:defRPr/>
            </a:pPr>
            <a:r>
              <a:rPr lang="tr-TR" dirty="0" smtClean="0"/>
              <a:t>[</a:t>
            </a:r>
            <a:r>
              <a:rPr lang="en-US" dirty="0" smtClean="0"/>
              <a:t>gives meaning to the data and so is said to be information to someone who tracks oil prices.</a:t>
            </a:r>
            <a:r>
              <a:rPr lang="tr-TR" dirty="0" smtClean="0"/>
              <a:t>]</a:t>
            </a:r>
            <a:endParaRPr lang="en-US" dirty="0" smtClean="0"/>
          </a:p>
        </p:txBody>
      </p:sp>
      <p:sp>
        <p:nvSpPr>
          <p:cNvPr id="1126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E585AC0-01EF-4824-83D3-7013441DF7B2}" type="slidenum">
              <a:rPr kumimoji="0" lang="en-US" altLang="tr-TR" sz="1200" smtClean="0"/>
              <a:pPr>
                <a:spcBef>
                  <a:spcPct val="50000"/>
                </a:spcBef>
                <a:buFontTx/>
                <a:buNone/>
              </a:pPr>
              <a:t>6</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AADE23A-64F4-4BC9-80AD-E0923B5B2378}" type="slidenum">
              <a:rPr kumimoji="0" lang="en-US" altLang="tr-TR" sz="1200" smtClean="0"/>
              <a:pPr>
                <a:spcBef>
                  <a:spcPct val="50000"/>
                </a:spcBef>
                <a:buFontTx/>
                <a:buNone/>
              </a:pPr>
              <a:t>60</a:t>
            </a:fld>
            <a:endParaRPr kumimoji="0" lang="en-US" altLang="tr-TR" sz="1200" smtClean="0"/>
          </a:p>
        </p:txBody>
      </p:sp>
      <p:sp>
        <p:nvSpPr>
          <p:cNvPr id="75779" name="Rectangle 2"/>
          <p:cNvSpPr>
            <a:spLocks noGrp="1" noChangeArrowheads="1"/>
          </p:cNvSpPr>
          <p:nvPr>
            <p:ph type="title"/>
          </p:nvPr>
        </p:nvSpPr>
        <p:spPr/>
        <p:txBody>
          <a:bodyPr/>
          <a:lstStyle/>
          <a:p>
            <a:pPr eaLnBrk="1" hangingPunct="1"/>
            <a:r>
              <a:rPr lang="en-US" altLang="tr-TR" smtClean="0"/>
              <a:t>Real numbers</a:t>
            </a:r>
          </a:p>
        </p:txBody>
      </p:sp>
      <p:sp>
        <p:nvSpPr>
          <p:cNvPr id="221188" name="Rectangle 4"/>
          <p:cNvSpPr>
            <a:spLocks noGrp="1" noChangeArrowheads="1"/>
          </p:cNvSpPr>
          <p:nvPr>
            <p:ph type="body" idx="1"/>
          </p:nvPr>
        </p:nvSpPr>
        <p:spPr>
          <a:xfrm>
            <a:off x="395288" y="1125538"/>
            <a:ext cx="8497887" cy="4978400"/>
          </a:xfrm>
        </p:spPr>
        <p:txBody>
          <a:bodyPr/>
          <a:lstStyle/>
          <a:p>
            <a:pPr eaLnBrk="1" hangingPunct="1"/>
            <a:r>
              <a:rPr lang="en-US" altLang="tr-TR" sz="2800" smtClean="0"/>
              <a:t>Our decimal system handles non-integer </a:t>
            </a:r>
            <a:r>
              <a:rPr lang="en-US" altLang="tr-TR" sz="2800" i="1" smtClean="0"/>
              <a:t>real</a:t>
            </a:r>
            <a:r>
              <a:rPr lang="en-US" altLang="tr-TR" sz="2800" smtClean="0"/>
              <a:t> numbers by adding yet another symbol - the decimal point (</a:t>
            </a:r>
            <a:r>
              <a:rPr lang="en-US" altLang="tr-TR" sz="2800" b="1" smtClean="0"/>
              <a:t>.</a:t>
            </a:r>
            <a:r>
              <a:rPr lang="en-US" altLang="tr-TR" sz="2800" smtClean="0"/>
              <a:t>) to make a </a:t>
            </a:r>
            <a:r>
              <a:rPr lang="en-US" altLang="tr-TR" sz="2800" i="1" smtClean="0">
                <a:solidFill>
                  <a:schemeClr val="hlink"/>
                </a:solidFill>
              </a:rPr>
              <a:t>fixed point</a:t>
            </a:r>
            <a:r>
              <a:rPr lang="en-US" altLang="tr-TR" sz="2800" smtClean="0"/>
              <a:t> notation:</a:t>
            </a:r>
          </a:p>
          <a:p>
            <a:pPr lvl="1" eaLnBrk="1" hangingPunct="1"/>
            <a:r>
              <a:rPr lang="en-US" altLang="tr-TR" sz="2400" smtClean="0"/>
              <a:t>e.g. 3456.78 = 3.10</a:t>
            </a:r>
            <a:r>
              <a:rPr lang="en-US" altLang="tr-TR" sz="2400" baseline="30000" smtClean="0"/>
              <a:t>3</a:t>
            </a:r>
            <a:r>
              <a:rPr lang="en-US" altLang="tr-TR" sz="2400" smtClean="0"/>
              <a:t> + </a:t>
            </a:r>
            <a:r>
              <a:rPr lang="tr-TR" altLang="tr-TR" sz="2400" smtClean="0"/>
              <a:t>4</a:t>
            </a:r>
            <a:r>
              <a:rPr lang="en-US" altLang="tr-TR" sz="2400" smtClean="0"/>
              <a:t>.10</a:t>
            </a:r>
            <a:r>
              <a:rPr lang="en-US" altLang="tr-TR" sz="2400" baseline="30000" smtClean="0"/>
              <a:t>2</a:t>
            </a:r>
            <a:r>
              <a:rPr lang="en-US" altLang="tr-TR" sz="2400" smtClean="0"/>
              <a:t> + </a:t>
            </a:r>
            <a:r>
              <a:rPr lang="tr-TR" altLang="tr-TR" sz="2400" smtClean="0"/>
              <a:t>5</a:t>
            </a:r>
            <a:r>
              <a:rPr lang="en-US" altLang="tr-TR" sz="2400" smtClean="0"/>
              <a:t>.10</a:t>
            </a:r>
            <a:r>
              <a:rPr lang="en-US" altLang="tr-TR" sz="2400" baseline="30000" smtClean="0"/>
              <a:t>1</a:t>
            </a:r>
            <a:r>
              <a:rPr lang="en-US" altLang="tr-TR" sz="2400" smtClean="0"/>
              <a:t> + 6.10</a:t>
            </a:r>
            <a:r>
              <a:rPr lang="en-US" altLang="tr-TR" sz="2400" baseline="30000" smtClean="0"/>
              <a:t>0 </a:t>
            </a:r>
            <a:r>
              <a:rPr lang="en-US" altLang="tr-TR" sz="2400" smtClean="0"/>
              <a:t>+ 7.10</a:t>
            </a:r>
            <a:r>
              <a:rPr lang="en-US" altLang="tr-TR" sz="2400" baseline="30000" smtClean="0"/>
              <a:t>-1 </a:t>
            </a:r>
            <a:r>
              <a:rPr lang="en-US" altLang="tr-TR" sz="2400" smtClean="0"/>
              <a:t>+ 8.10</a:t>
            </a:r>
            <a:r>
              <a:rPr lang="en-US" altLang="tr-TR" sz="2400" baseline="30000" smtClean="0"/>
              <a:t>-2</a:t>
            </a:r>
            <a:endParaRPr lang="en-US" altLang="tr-TR" sz="1600" baseline="30000" smtClean="0"/>
          </a:p>
          <a:p>
            <a:pPr lvl="1" eaLnBrk="1" hangingPunct="1">
              <a:buFontTx/>
              <a:buNone/>
            </a:pPr>
            <a:endParaRPr lang="en-US" altLang="tr-TR" sz="1600" baseline="30000" smtClean="0"/>
          </a:p>
          <a:p>
            <a:pPr eaLnBrk="1" hangingPunct="1"/>
            <a:r>
              <a:rPr lang="en-US" altLang="tr-TR" sz="2800" smtClean="0"/>
              <a:t>The </a:t>
            </a:r>
            <a:r>
              <a:rPr lang="en-US" altLang="tr-TR" sz="2800" i="1" smtClean="0">
                <a:solidFill>
                  <a:schemeClr val="hlink"/>
                </a:solidFill>
              </a:rPr>
              <a:t>floating point</a:t>
            </a:r>
            <a:r>
              <a:rPr lang="en-US" altLang="tr-TR" sz="2800" smtClean="0"/>
              <a:t>, or scientific, notation allows us to represent very large and very small numbers (integer or real), with as much or as little precision as needed:</a:t>
            </a:r>
            <a:endParaRPr lang="en-US" altLang="tr-TR" sz="1800" smtClean="0"/>
          </a:p>
          <a:p>
            <a:pPr lvl="1" eaLnBrk="1" hangingPunct="1"/>
            <a:r>
              <a:rPr lang="en-US" altLang="tr-TR" sz="2400" smtClean="0"/>
              <a:t>Unit of electric charge  e =</a:t>
            </a:r>
            <a:r>
              <a:rPr lang="en-US" altLang="tr-TR" sz="2400" smtClean="0">
                <a:solidFill>
                  <a:schemeClr val="accent2"/>
                </a:solidFill>
              </a:rPr>
              <a:t> 1.602 176 462 x 10</a:t>
            </a:r>
            <a:r>
              <a:rPr lang="en-US" altLang="tr-TR" sz="2400" baseline="30000" smtClean="0">
                <a:solidFill>
                  <a:schemeClr val="accent2"/>
                </a:solidFill>
              </a:rPr>
              <a:t>-19</a:t>
            </a:r>
            <a:r>
              <a:rPr lang="en-US" altLang="tr-TR" sz="2400" smtClean="0">
                <a:solidFill>
                  <a:schemeClr val="accent2"/>
                </a:solidFill>
              </a:rPr>
              <a:t> Coul</a:t>
            </a:r>
            <a:r>
              <a:rPr lang="tr-TR" altLang="tr-TR" sz="2400" smtClean="0">
                <a:solidFill>
                  <a:schemeClr val="accent2"/>
                </a:solidFill>
              </a:rPr>
              <a:t>omb</a:t>
            </a:r>
            <a:endParaRPr lang="en-US" altLang="tr-TR" sz="2400" smtClean="0">
              <a:solidFill>
                <a:schemeClr val="accent2"/>
              </a:solidFill>
            </a:endParaRPr>
          </a:p>
          <a:p>
            <a:pPr lvl="1" eaLnBrk="1" hangingPunct="1"/>
            <a:r>
              <a:rPr lang="en-US" altLang="tr-TR" sz="2400" smtClean="0"/>
              <a:t>Volume of universe = 1 x 10</a:t>
            </a:r>
            <a:r>
              <a:rPr lang="en-US" altLang="tr-TR" sz="2400" baseline="30000" smtClean="0"/>
              <a:t>85</a:t>
            </a:r>
            <a:r>
              <a:rPr lang="en-US" altLang="tr-TR" sz="2400" smtClean="0"/>
              <a:t> cm</a:t>
            </a:r>
            <a:r>
              <a:rPr lang="en-US" altLang="tr-TR" sz="2400" baseline="30000" smtClean="0"/>
              <a:t>3</a:t>
            </a:r>
            <a:r>
              <a:rPr lang="en-US" altLang="tr-TR" sz="2400" smtClean="0"/>
              <a:t> </a:t>
            </a:r>
          </a:p>
          <a:p>
            <a:pPr lvl="2" eaLnBrk="1" hangingPunct="1"/>
            <a:r>
              <a:rPr lang="en-US" altLang="tr-TR" sz="2000" smtClean="0"/>
              <a:t>the two components of these numbers are called the mantissa and the exponent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1188">
                                            <p:txEl>
                                              <p:pRg st="0" end="0"/>
                                            </p:txEl>
                                          </p:spTgt>
                                        </p:tgtEl>
                                        <p:attrNameLst>
                                          <p:attrName>style.visibility</p:attrName>
                                        </p:attrNameLst>
                                      </p:cBhvr>
                                      <p:to>
                                        <p:strVal val="visible"/>
                                      </p:to>
                                    </p:set>
                                    <p:animEffect transition="in" filter="dissolve">
                                      <p:cBhvr>
                                        <p:cTn id="7" dur="500"/>
                                        <p:tgtEl>
                                          <p:spTgt spid="2211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21188">
                                            <p:txEl>
                                              <p:pRg st="1" end="1"/>
                                            </p:txEl>
                                          </p:spTgt>
                                        </p:tgtEl>
                                        <p:attrNameLst>
                                          <p:attrName>style.visibility</p:attrName>
                                        </p:attrNameLst>
                                      </p:cBhvr>
                                      <p:to>
                                        <p:strVal val="visible"/>
                                      </p:to>
                                    </p:set>
                                    <p:animEffect transition="in" filter="dissolve">
                                      <p:cBhvr>
                                        <p:cTn id="12" dur="500"/>
                                        <p:tgtEl>
                                          <p:spTgt spid="22118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21188">
                                            <p:txEl>
                                              <p:pRg st="3" end="3"/>
                                            </p:txEl>
                                          </p:spTgt>
                                        </p:tgtEl>
                                        <p:attrNameLst>
                                          <p:attrName>style.visibility</p:attrName>
                                        </p:attrNameLst>
                                      </p:cBhvr>
                                      <p:to>
                                        <p:strVal val="visible"/>
                                      </p:to>
                                    </p:set>
                                    <p:animEffect transition="in" filter="dissolve">
                                      <p:cBhvr>
                                        <p:cTn id="17" dur="500"/>
                                        <p:tgtEl>
                                          <p:spTgt spid="221188">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21188">
                                            <p:txEl>
                                              <p:pRg st="4" end="4"/>
                                            </p:txEl>
                                          </p:spTgt>
                                        </p:tgtEl>
                                        <p:attrNameLst>
                                          <p:attrName>style.visibility</p:attrName>
                                        </p:attrNameLst>
                                      </p:cBhvr>
                                      <p:to>
                                        <p:strVal val="visible"/>
                                      </p:to>
                                    </p:set>
                                    <p:animEffect transition="in" filter="dissolve">
                                      <p:cBhvr>
                                        <p:cTn id="22" dur="500"/>
                                        <p:tgtEl>
                                          <p:spTgt spid="221188">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21188">
                                            <p:txEl>
                                              <p:pRg st="5" end="5"/>
                                            </p:txEl>
                                          </p:spTgt>
                                        </p:tgtEl>
                                        <p:attrNameLst>
                                          <p:attrName>style.visibility</p:attrName>
                                        </p:attrNameLst>
                                      </p:cBhvr>
                                      <p:to>
                                        <p:strVal val="visible"/>
                                      </p:to>
                                    </p:set>
                                    <p:animEffect transition="in" filter="dissolve">
                                      <p:cBhvr>
                                        <p:cTn id="27" dur="500"/>
                                        <p:tgtEl>
                                          <p:spTgt spid="221188">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21188">
                                            <p:txEl>
                                              <p:pRg st="6" end="6"/>
                                            </p:txEl>
                                          </p:spTgt>
                                        </p:tgtEl>
                                        <p:attrNameLst>
                                          <p:attrName>style.visibility</p:attrName>
                                        </p:attrNameLst>
                                      </p:cBhvr>
                                      <p:to>
                                        <p:strVal val="visible"/>
                                      </p:to>
                                    </p:set>
                                    <p:animEffect transition="in" filter="dissolve">
                                      <p:cBhvr>
                                        <p:cTn id="32" dur="500"/>
                                        <p:tgtEl>
                                          <p:spTgt spid="22118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F68606C1-C235-43DB-8269-9D9F70B55E1D}" type="slidenum">
              <a:rPr kumimoji="0" lang="en-US" altLang="tr-TR" sz="1200" smtClean="0"/>
              <a:pPr>
                <a:spcBef>
                  <a:spcPct val="50000"/>
                </a:spcBef>
                <a:buFontTx/>
                <a:buNone/>
              </a:pPr>
              <a:t>61</a:t>
            </a:fld>
            <a:endParaRPr kumimoji="0" lang="en-US" altLang="tr-TR" sz="1200" smtClean="0"/>
          </a:p>
        </p:txBody>
      </p:sp>
      <p:sp>
        <p:nvSpPr>
          <p:cNvPr id="76803" name="Rectangle 2"/>
          <p:cNvSpPr>
            <a:spLocks noGrp="1" noChangeArrowheads="1"/>
          </p:cNvSpPr>
          <p:nvPr>
            <p:ph type="title"/>
          </p:nvPr>
        </p:nvSpPr>
        <p:spPr/>
        <p:txBody>
          <a:bodyPr/>
          <a:lstStyle/>
          <a:p>
            <a:pPr eaLnBrk="1" hangingPunct="1"/>
            <a:r>
              <a:rPr lang="en-US" altLang="tr-TR" smtClean="0"/>
              <a:t>Real numbers in binary </a:t>
            </a:r>
          </a:p>
        </p:txBody>
      </p:sp>
      <p:sp>
        <p:nvSpPr>
          <p:cNvPr id="222212" name="Rectangle 4"/>
          <p:cNvSpPr>
            <a:spLocks noGrp="1" noChangeArrowheads="1"/>
          </p:cNvSpPr>
          <p:nvPr>
            <p:ph type="body" idx="1"/>
          </p:nvPr>
        </p:nvSpPr>
        <p:spPr>
          <a:xfrm>
            <a:off x="0" y="1125538"/>
            <a:ext cx="9144000" cy="5543550"/>
          </a:xfrm>
        </p:spPr>
        <p:txBody>
          <a:bodyPr/>
          <a:lstStyle/>
          <a:p>
            <a:pPr eaLnBrk="1" hangingPunct="1"/>
            <a:r>
              <a:rPr lang="en-US" altLang="tr-TR" sz="2800" smtClean="0"/>
              <a:t>We mimic the decimal floating point notation to create a “hybrid” binary floating point number:</a:t>
            </a:r>
          </a:p>
          <a:p>
            <a:pPr lvl="1" eaLnBrk="1" hangingPunct="1"/>
            <a:r>
              <a:rPr lang="en-US" altLang="tr-TR" sz="2400" smtClean="0"/>
              <a:t>We first use a “binary point” to separate whole numbers from fractional numbers to make a fixed point notation:</a:t>
            </a:r>
          </a:p>
          <a:p>
            <a:pPr lvl="2" eaLnBrk="1" hangingPunct="1"/>
            <a:r>
              <a:rPr lang="en-US" altLang="tr-TR" sz="2000" smtClean="0"/>
              <a:t>e.g. 00011001.110 = 1.2</a:t>
            </a:r>
            <a:r>
              <a:rPr lang="en-US" altLang="tr-TR" sz="2000" baseline="30000" smtClean="0"/>
              <a:t>4</a:t>
            </a:r>
            <a:r>
              <a:rPr lang="en-US" altLang="tr-TR" sz="2000" smtClean="0"/>
              <a:t> + 1.10</a:t>
            </a:r>
            <a:r>
              <a:rPr lang="en-US" altLang="tr-TR" sz="2000" baseline="30000" smtClean="0"/>
              <a:t>3 </a:t>
            </a:r>
            <a:r>
              <a:rPr lang="en-US" altLang="tr-TR" sz="2000" smtClean="0"/>
              <a:t>+ 1.10</a:t>
            </a:r>
            <a:r>
              <a:rPr lang="en-US" altLang="tr-TR" sz="2000" baseline="30000" smtClean="0"/>
              <a:t>1 </a:t>
            </a:r>
            <a:r>
              <a:rPr lang="en-US" altLang="tr-TR" sz="2000" smtClean="0"/>
              <a:t>+ 1.2</a:t>
            </a:r>
            <a:r>
              <a:rPr lang="en-US" altLang="tr-TR" sz="2000" baseline="30000" smtClean="0"/>
              <a:t>-1 </a:t>
            </a:r>
            <a:r>
              <a:rPr lang="en-US" altLang="tr-TR" sz="2000" smtClean="0"/>
              <a:t>+ 1.2</a:t>
            </a:r>
            <a:r>
              <a:rPr lang="en-US" altLang="tr-TR" sz="2000" baseline="30000" smtClean="0"/>
              <a:t>-2</a:t>
            </a:r>
            <a:r>
              <a:rPr lang="en-US" altLang="tr-TR" sz="2000" smtClean="0"/>
              <a:t> =&gt; 25.75</a:t>
            </a:r>
          </a:p>
          <a:p>
            <a:pPr lvl="3" eaLnBrk="1" hangingPunct="1">
              <a:buFontTx/>
              <a:buNone/>
            </a:pPr>
            <a:r>
              <a:rPr lang="en-US" altLang="tr-TR" sz="1800" smtClean="0"/>
              <a:t>(2</a:t>
            </a:r>
            <a:r>
              <a:rPr lang="en-US" altLang="tr-TR" sz="1800" baseline="30000" smtClean="0"/>
              <a:t>-1</a:t>
            </a:r>
            <a:r>
              <a:rPr lang="en-US" altLang="tr-TR" sz="1800" smtClean="0"/>
              <a:t> = 0.5 and 2</a:t>
            </a:r>
            <a:r>
              <a:rPr lang="en-US" altLang="tr-TR" sz="1800" baseline="30000" smtClean="0"/>
              <a:t>-2</a:t>
            </a:r>
            <a:r>
              <a:rPr lang="en-US" altLang="tr-TR" sz="1800" smtClean="0"/>
              <a:t> = 0.25, etc.)</a:t>
            </a:r>
            <a:endParaRPr lang="en-US" altLang="tr-TR" sz="1200" smtClean="0"/>
          </a:p>
          <a:p>
            <a:pPr lvl="1" eaLnBrk="1" hangingPunct="1">
              <a:buFontTx/>
              <a:buNone/>
            </a:pPr>
            <a:endParaRPr lang="en-US" altLang="tr-TR" sz="1600" smtClean="0"/>
          </a:p>
          <a:p>
            <a:pPr lvl="1" eaLnBrk="1" hangingPunct="1"/>
            <a:r>
              <a:rPr lang="en-US" altLang="tr-TR" sz="2400" smtClean="0"/>
              <a:t>We then “float” the binary point:</a:t>
            </a:r>
          </a:p>
          <a:p>
            <a:pPr lvl="2" eaLnBrk="1" hangingPunct="1"/>
            <a:r>
              <a:rPr lang="en-US" altLang="tr-TR" sz="2000" smtClean="0"/>
              <a:t>00011001.110 =&gt; 1.1001110 x 2</a:t>
            </a:r>
            <a:r>
              <a:rPr lang="en-US" altLang="tr-TR" sz="2000" baseline="30000" smtClean="0"/>
              <a:t>4</a:t>
            </a:r>
            <a:r>
              <a:rPr lang="en-US" altLang="tr-TR" sz="2000" smtClean="0"/>
              <a:t> </a:t>
            </a:r>
          </a:p>
          <a:p>
            <a:pPr lvl="3" eaLnBrk="1" hangingPunct="1">
              <a:buFontTx/>
              <a:buNone/>
            </a:pPr>
            <a:r>
              <a:rPr lang="en-US" altLang="tr-TR" sz="1800" smtClean="0"/>
              <a:t>mantissa = 1.1001110, exponent = 4</a:t>
            </a:r>
            <a:endParaRPr lang="en-US" altLang="tr-TR" sz="1200" smtClean="0"/>
          </a:p>
          <a:p>
            <a:pPr lvl="1" eaLnBrk="1" hangingPunct="1"/>
            <a:endParaRPr lang="en-US" altLang="tr-TR" sz="1600" smtClean="0"/>
          </a:p>
          <a:p>
            <a:pPr lvl="1" eaLnBrk="1" hangingPunct="1"/>
            <a:r>
              <a:rPr lang="en-US" altLang="tr-TR" sz="2400" smtClean="0"/>
              <a:t>Now we have to express this without the extra symbols (</a:t>
            </a:r>
            <a:r>
              <a:rPr lang="en-US" altLang="tr-TR" sz="2400" b="1" smtClean="0"/>
              <a:t> </a:t>
            </a:r>
            <a:r>
              <a:rPr lang="en-US" altLang="tr-TR" sz="2400" smtClean="0"/>
              <a:t>x, 2, . )</a:t>
            </a:r>
          </a:p>
          <a:p>
            <a:pPr lvl="2" eaLnBrk="1" hangingPunct="1"/>
            <a:r>
              <a:rPr lang="en-US" altLang="tr-TR" sz="2000" smtClean="0"/>
              <a:t>by convention, we divide the available bits into three fields:</a:t>
            </a:r>
          </a:p>
          <a:p>
            <a:pPr lvl="2" eaLnBrk="1" hangingPunct="1">
              <a:buFontTx/>
              <a:buNone/>
            </a:pPr>
            <a:r>
              <a:rPr lang="en-US" altLang="tr-TR" sz="2000" smtClean="0"/>
              <a:t>			</a:t>
            </a:r>
            <a:r>
              <a:rPr lang="en-US" altLang="tr-TR" sz="2800" smtClean="0">
                <a:solidFill>
                  <a:schemeClr val="accent1"/>
                </a:solidFill>
              </a:rPr>
              <a:t>sign</a:t>
            </a:r>
            <a:r>
              <a:rPr lang="en-US" altLang="tr-TR" sz="2800" smtClean="0"/>
              <a:t>, </a:t>
            </a:r>
            <a:r>
              <a:rPr lang="en-US" altLang="tr-TR" sz="2800" smtClean="0">
                <a:solidFill>
                  <a:schemeClr val="hlink"/>
                </a:solidFill>
              </a:rPr>
              <a:t>mantissa</a:t>
            </a:r>
            <a:r>
              <a:rPr lang="en-US" altLang="tr-TR" sz="2800" smtClean="0"/>
              <a:t>, </a:t>
            </a:r>
            <a:r>
              <a:rPr lang="en-US" altLang="tr-TR" sz="2800" smtClean="0">
                <a:solidFill>
                  <a:srgbClr val="00FF00"/>
                </a:solidFill>
              </a:rPr>
              <a:t>exponent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2212">
                                            <p:txEl>
                                              <p:pRg st="0" end="0"/>
                                            </p:txEl>
                                          </p:spTgt>
                                        </p:tgtEl>
                                        <p:attrNameLst>
                                          <p:attrName>style.visibility</p:attrName>
                                        </p:attrNameLst>
                                      </p:cBhvr>
                                      <p:to>
                                        <p:strVal val="visible"/>
                                      </p:to>
                                    </p:set>
                                    <p:animEffect transition="in" filter="dissolve">
                                      <p:cBhvr>
                                        <p:cTn id="7" dur="500"/>
                                        <p:tgtEl>
                                          <p:spTgt spid="22221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22212">
                                            <p:txEl>
                                              <p:pRg st="1" end="1"/>
                                            </p:txEl>
                                          </p:spTgt>
                                        </p:tgtEl>
                                        <p:attrNameLst>
                                          <p:attrName>style.visibility</p:attrName>
                                        </p:attrNameLst>
                                      </p:cBhvr>
                                      <p:to>
                                        <p:strVal val="visible"/>
                                      </p:to>
                                    </p:set>
                                    <p:animEffect transition="in" filter="dissolve">
                                      <p:cBhvr>
                                        <p:cTn id="12" dur="500"/>
                                        <p:tgtEl>
                                          <p:spTgt spid="22221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22212">
                                            <p:txEl>
                                              <p:pRg st="2" end="2"/>
                                            </p:txEl>
                                          </p:spTgt>
                                        </p:tgtEl>
                                        <p:attrNameLst>
                                          <p:attrName>style.visibility</p:attrName>
                                        </p:attrNameLst>
                                      </p:cBhvr>
                                      <p:to>
                                        <p:strVal val="visible"/>
                                      </p:to>
                                    </p:set>
                                    <p:animEffect transition="in" filter="dissolve">
                                      <p:cBhvr>
                                        <p:cTn id="17" dur="500"/>
                                        <p:tgtEl>
                                          <p:spTgt spid="22221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22212">
                                            <p:txEl>
                                              <p:pRg st="3" end="3"/>
                                            </p:txEl>
                                          </p:spTgt>
                                        </p:tgtEl>
                                        <p:attrNameLst>
                                          <p:attrName>style.visibility</p:attrName>
                                        </p:attrNameLst>
                                      </p:cBhvr>
                                      <p:to>
                                        <p:strVal val="visible"/>
                                      </p:to>
                                    </p:set>
                                    <p:animEffect transition="in" filter="dissolve">
                                      <p:cBhvr>
                                        <p:cTn id="22" dur="500"/>
                                        <p:tgtEl>
                                          <p:spTgt spid="22221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22212">
                                            <p:txEl>
                                              <p:pRg st="5" end="5"/>
                                            </p:txEl>
                                          </p:spTgt>
                                        </p:tgtEl>
                                        <p:attrNameLst>
                                          <p:attrName>style.visibility</p:attrName>
                                        </p:attrNameLst>
                                      </p:cBhvr>
                                      <p:to>
                                        <p:strVal val="visible"/>
                                      </p:to>
                                    </p:set>
                                    <p:animEffect transition="in" filter="dissolve">
                                      <p:cBhvr>
                                        <p:cTn id="27" dur="500"/>
                                        <p:tgtEl>
                                          <p:spTgt spid="222212">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22212">
                                            <p:txEl>
                                              <p:pRg st="6" end="6"/>
                                            </p:txEl>
                                          </p:spTgt>
                                        </p:tgtEl>
                                        <p:attrNameLst>
                                          <p:attrName>style.visibility</p:attrName>
                                        </p:attrNameLst>
                                      </p:cBhvr>
                                      <p:to>
                                        <p:strVal val="visible"/>
                                      </p:to>
                                    </p:set>
                                    <p:animEffect transition="in" filter="dissolve">
                                      <p:cBhvr>
                                        <p:cTn id="32" dur="500"/>
                                        <p:tgtEl>
                                          <p:spTgt spid="222212">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222212">
                                            <p:txEl>
                                              <p:pRg st="7" end="7"/>
                                            </p:txEl>
                                          </p:spTgt>
                                        </p:tgtEl>
                                        <p:attrNameLst>
                                          <p:attrName>style.visibility</p:attrName>
                                        </p:attrNameLst>
                                      </p:cBhvr>
                                      <p:to>
                                        <p:strVal val="visible"/>
                                      </p:to>
                                    </p:set>
                                    <p:animEffect transition="in" filter="dissolve">
                                      <p:cBhvr>
                                        <p:cTn id="37" dur="500"/>
                                        <p:tgtEl>
                                          <p:spTgt spid="222212">
                                            <p:txEl>
                                              <p:pRg st="7" end="7"/>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22212">
                                            <p:txEl>
                                              <p:pRg st="9" end="9"/>
                                            </p:txEl>
                                          </p:spTgt>
                                        </p:tgtEl>
                                        <p:attrNameLst>
                                          <p:attrName>style.visibility</p:attrName>
                                        </p:attrNameLst>
                                      </p:cBhvr>
                                      <p:to>
                                        <p:strVal val="visible"/>
                                      </p:to>
                                    </p:set>
                                    <p:animEffect transition="in" filter="dissolve">
                                      <p:cBhvr>
                                        <p:cTn id="42" dur="500"/>
                                        <p:tgtEl>
                                          <p:spTgt spid="222212">
                                            <p:txEl>
                                              <p:pRg st="9" end="9"/>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222212">
                                            <p:txEl>
                                              <p:pRg st="10" end="10"/>
                                            </p:txEl>
                                          </p:spTgt>
                                        </p:tgtEl>
                                        <p:attrNameLst>
                                          <p:attrName>style.visibility</p:attrName>
                                        </p:attrNameLst>
                                      </p:cBhvr>
                                      <p:to>
                                        <p:strVal val="visible"/>
                                      </p:to>
                                    </p:set>
                                    <p:animEffect transition="in" filter="dissolve">
                                      <p:cBhvr>
                                        <p:cTn id="47" dur="500"/>
                                        <p:tgtEl>
                                          <p:spTgt spid="222212">
                                            <p:txEl>
                                              <p:pRg st="10" end="1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222212">
                                            <p:txEl>
                                              <p:pRg st="11" end="11"/>
                                            </p:txEl>
                                          </p:spTgt>
                                        </p:tgtEl>
                                        <p:attrNameLst>
                                          <p:attrName>style.visibility</p:attrName>
                                        </p:attrNameLst>
                                      </p:cBhvr>
                                      <p:to>
                                        <p:strVal val="visible"/>
                                      </p:to>
                                    </p:set>
                                    <p:animEffect transition="in" filter="dissolve">
                                      <p:cBhvr>
                                        <p:cTn id="52" dur="500"/>
                                        <p:tgtEl>
                                          <p:spTgt spid="222212">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4254682-C06F-4789-9AA4-45EACC4D9651}" type="slidenum">
              <a:rPr kumimoji="0" lang="en-US" altLang="tr-TR" sz="1200" smtClean="0"/>
              <a:pPr>
                <a:spcBef>
                  <a:spcPct val="50000"/>
                </a:spcBef>
                <a:buFontTx/>
                <a:buNone/>
              </a:pPr>
              <a:t>62</a:t>
            </a:fld>
            <a:endParaRPr kumimoji="0" lang="en-US" altLang="tr-TR" sz="1200" smtClean="0"/>
          </a:p>
        </p:txBody>
      </p:sp>
      <p:sp>
        <p:nvSpPr>
          <p:cNvPr id="77827" name="Rectangle 2"/>
          <p:cNvSpPr>
            <a:spLocks noGrp="1" noChangeArrowheads="1"/>
          </p:cNvSpPr>
          <p:nvPr>
            <p:ph type="title"/>
          </p:nvPr>
        </p:nvSpPr>
        <p:spPr/>
        <p:txBody>
          <a:bodyPr/>
          <a:lstStyle/>
          <a:p>
            <a:pPr eaLnBrk="1" hangingPunct="1"/>
            <a:r>
              <a:rPr lang="en-US" altLang="tr-TR" smtClean="0"/>
              <a:t>IEEE-754 fp numbers - 1</a:t>
            </a:r>
          </a:p>
        </p:txBody>
      </p:sp>
      <p:grpSp>
        <p:nvGrpSpPr>
          <p:cNvPr id="2" name="Group 13"/>
          <p:cNvGrpSpPr>
            <a:grpSpLocks/>
          </p:cNvGrpSpPr>
          <p:nvPr/>
        </p:nvGrpSpPr>
        <p:grpSpPr bwMode="auto">
          <a:xfrm>
            <a:off x="1692275" y="908050"/>
            <a:ext cx="6223000" cy="433388"/>
            <a:chOff x="1045" y="572"/>
            <a:chExt cx="3920" cy="273"/>
          </a:xfrm>
        </p:grpSpPr>
        <p:sp>
          <p:nvSpPr>
            <p:cNvPr id="77835" name="Rectangle 4"/>
            <p:cNvSpPr>
              <a:spLocks noChangeArrowheads="1"/>
            </p:cNvSpPr>
            <p:nvPr/>
          </p:nvSpPr>
          <p:spPr bwMode="auto">
            <a:xfrm>
              <a:off x="1045" y="572"/>
              <a:ext cx="202" cy="273"/>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spcBef>
                  <a:spcPct val="0"/>
                </a:spcBef>
                <a:buFontTx/>
                <a:buNone/>
              </a:pPr>
              <a:r>
                <a:rPr kumimoji="0" lang="en-US" altLang="tr-TR" sz="2400" b="1">
                  <a:solidFill>
                    <a:schemeClr val="accent1"/>
                  </a:solidFill>
                  <a:latin typeface="Arial" panose="020B0604020202020204" pitchFamily="34" charset="0"/>
                </a:rPr>
                <a:t>s</a:t>
              </a:r>
            </a:p>
          </p:txBody>
        </p:sp>
        <p:sp>
          <p:nvSpPr>
            <p:cNvPr id="77836" name="Rectangle 5"/>
            <p:cNvSpPr>
              <a:spLocks noChangeArrowheads="1"/>
            </p:cNvSpPr>
            <p:nvPr/>
          </p:nvSpPr>
          <p:spPr bwMode="auto">
            <a:xfrm>
              <a:off x="1247" y="572"/>
              <a:ext cx="1172" cy="273"/>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spcBef>
                  <a:spcPct val="0"/>
                </a:spcBef>
                <a:buFontTx/>
                <a:buNone/>
              </a:pPr>
              <a:r>
                <a:rPr kumimoji="0" lang="en-US" altLang="tr-TR" sz="2400" b="1">
                  <a:solidFill>
                    <a:srgbClr val="00FF00"/>
                  </a:solidFill>
                  <a:latin typeface="Arial" panose="020B0604020202020204" pitchFamily="34" charset="0"/>
                </a:rPr>
                <a:t>biased exp.</a:t>
              </a:r>
            </a:p>
          </p:txBody>
        </p:sp>
        <p:sp>
          <p:nvSpPr>
            <p:cNvPr id="77837" name="Rectangle 6"/>
            <p:cNvSpPr>
              <a:spLocks noChangeArrowheads="1"/>
            </p:cNvSpPr>
            <p:nvPr/>
          </p:nvSpPr>
          <p:spPr bwMode="auto">
            <a:xfrm>
              <a:off x="2415" y="573"/>
              <a:ext cx="2550" cy="272"/>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spcBef>
                  <a:spcPct val="0"/>
                </a:spcBef>
                <a:buFontTx/>
                <a:buNone/>
              </a:pPr>
              <a:r>
                <a:rPr kumimoji="0" lang="en-US" altLang="tr-TR" sz="2400" b="1">
                  <a:solidFill>
                    <a:schemeClr val="hlink"/>
                  </a:solidFill>
                  <a:latin typeface="Arial" panose="020B0604020202020204" pitchFamily="34" charset="0"/>
                </a:rPr>
                <a:t>fraction</a:t>
              </a:r>
            </a:p>
          </p:txBody>
        </p:sp>
      </p:grpSp>
      <p:sp>
        <p:nvSpPr>
          <p:cNvPr id="223239" name="Text Box 7"/>
          <p:cNvSpPr txBox="1">
            <a:spLocks noChangeArrowheads="1"/>
          </p:cNvSpPr>
          <p:nvPr/>
        </p:nvSpPr>
        <p:spPr bwMode="auto">
          <a:xfrm>
            <a:off x="1681163" y="1371600"/>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FFCC00"/>
                </a:solidFill>
                <a:latin typeface="Arial" panose="020B0604020202020204" pitchFamily="34" charset="0"/>
              </a:rPr>
              <a:t>1</a:t>
            </a:r>
          </a:p>
        </p:txBody>
      </p:sp>
      <p:sp>
        <p:nvSpPr>
          <p:cNvPr id="223240" name="Text Box 8"/>
          <p:cNvSpPr txBox="1">
            <a:spLocks noChangeArrowheads="1"/>
          </p:cNvSpPr>
          <p:nvPr/>
        </p:nvSpPr>
        <p:spPr bwMode="auto">
          <a:xfrm>
            <a:off x="2386013" y="1376363"/>
            <a:ext cx="876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FFCC00"/>
                </a:solidFill>
                <a:latin typeface="Arial" panose="020B0604020202020204" pitchFamily="34" charset="0"/>
              </a:rPr>
              <a:t>8 bits</a:t>
            </a:r>
          </a:p>
        </p:txBody>
      </p:sp>
      <p:sp>
        <p:nvSpPr>
          <p:cNvPr id="223241" name="Text Box 9"/>
          <p:cNvSpPr txBox="1">
            <a:spLocks noChangeArrowheads="1"/>
          </p:cNvSpPr>
          <p:nvPr/>
        </p:nvSpPr>
        <p:spPr bwMode="auto">
          <a:xfrm>
            <a:off x="5340350" y="1339850"/>
            <a:ext cx="9921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FFCC00"/>
                </a:solidFill>
                <a:latin typeface="Arial" panose="020B0604020202020204" pitchFamily="34" charset="0"/>
              </a:rPr>
              <a:t>23 bits</a:t>
            </a:r>
          </a:p>
        </p:txBody>
      </p:sp>
      <p:sp>
        <p:nvSpPr>
          <p:cNvPr id="223242" name="Text Box 10"/>
          <p:cNvSpPr txBox="1">
            <a:spLocks noChangeArrowheads="1"/>
          </p:cNvSpPr>
          <p:nvPr/>
        </p:nvSpPr>
        <p:spPr bwMode="auto">
          <a:xfrm>
            <a:off x="1222375" y="1697038"/>
            <a:ext cx="69977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Clr>
                <a:srgbClr val="0033CC"/>
              </a:buClr>
              <a:buFont typeface="Monotype Sorts" pitchFamily="2" charset="2"/>
              <a:buNone/>
            </a:pPr>
            <a:r>
              <a:rPr lang="en-US" altLang="tr-TR">
                <a:latin typeface="Arial" panose="020B0604020202020204" pitchFamily="34" charset="0"/>
              </a:rPr>
              <a:t>N = (-1)</a:t>
            </a:r>
            <a:r>
              <a:rPr lang="en-US" altLang="tr-TR" b="1" baseline="30000">
                <a:solidFill>
                  <a:schemeClr val="accent1"/>
                </a:solidFill>
                <a:latin typeface="Arial" panose="020B0604020202020204" pitchFamily="34" charset="0"/>
              </a:rPr>
              <a:t>s</a:t>
            </a:r>
            <a:r>
              <a:rPr lang="en-US" altLang="tr-TR">
                <a:solidFill>
                  <a:schemeClr val="bg1"/>
                </a:solidFill>
                <a:latin typeface="Arial" panose="020B0604020202020204" pitchFamily="34" charset="0"/>
              </a:rPr>
              <a:t> </a:t>
            </a:r>
            <a:r>
              <a:rPr lang="en-US" altLang="tr-TR">
                <a:latin typeface="Arial" panose="020B0604020202020204" pitchFamily="34" charset="0"/>
              </a:rPr>
              <a:t>x 1.</a:t>
            </a:r>
            <a:r>
              <a:rPr lang="en-US" altLang="tr-TR" b="1">
                <a:solidFill>
                  <a:schemeClr val="hlink"/>
                </a:solidFill>
                <a:latin typeface="Arial" panose="020B0604020202020204" pitchFamily="34" charset="0"/>
              </a:rPr>
              <a:t>fraction</a:t>
            </a:r>
            <a:r>
              <a:rPr lang="en-US" altLang="tr-TR">
                <a:solidFill>
                  <a:schemeClr val="accent1"/>
                </a:solidFill>
                <a:latin typeface="Arial" panose="020B0604020202020204" pitchFamily="34" charset="0"/>
              </a:rPr>
              <a:t> </a:t>
            </a:r>
            <a:r>
              <a:rPr lang="en-US" altLang="tr-TR">
                <a:latin typeface="Arial" panose="020B0604020202020204" pitchFamily="34" charset="0"/>
              </a:rPr>
              <a:t>x 2</a:t>
            </a:r>
            <a:r>
              <a:rPr lang="en-US" altLang="tr-TR" baseline="30000">
                <a:latin typeface="Arial" panose="020B0604020202020204" pitchFamily="34" charset="0"/>
              </a:rPr>
              <a:t>(</a:t>
            </a:r>
            <a:r>
              <a:rPr kumimoji="0" lang="en-US" altLang="tr-TR" b="1" baseline="30000">
                <a:solidFill>
                  <a:srgbClr val="00FF00"/>
                </a:solidFill>
                <a:latin typeface="Arial" panose="020B0604020202020204" pitchFamily="34" charset="0"/>
              </a:rPr>
              <a:t>biased exp.</a:t>
            </a:r>
            <a:r>
              <a:rPr kumimoji="0" lang="en-US" altLang="tr-TR" b="1" baseline="30000">
                <a:solidFill>
                  <a:schemeClr val="bg2"/>
                </a:solidFill>
                <a:latin typeface="Arial" panose="020B0604020202020204" pitchFamily="34" charset="0"/>
              </a:rPr>
              <a:t> </a:t>
            </a:r>
            <a:r>
              <a:rPr lang="en-US" altLang="tr-TR" baseline="30000">
                <a:latin typeface="Arial" panose="020B0604020202020204" pitchFamily="34" charset="0"/>
              </a:rPr>
              <a:t>– 127)</a:t>
            </a:r>
          </a:p>
        </p:txBody>
      </p:sp>
      <p:sp>
        <p:nvSpPr>
          <p:cNvPr id="223243" name="Text Box 11"/>
          <p:cNvSpPr txBox="1">
            <a:spLocks noChangeArrowheads="1"/>
          </p:cNvSpPr>
          <p:nvPr/>
        </p:nvSpPr>
        <p:spPr bwMode="auto">
          <a:xfrm>
            <a:off x="306388" y="1365250"/>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none" lIns="92075" tIns="46038" rIns="92075" bIns="46038" anchor="ct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0"/>
              </a:spcBef>
              <a:buFontTx/>
              <a:buNone/>
            </a:pPr>
            <a:r>
              <a:rPr kumimoji="0" lang="en-US" altLang="tr-TR" sz="2000" b="1">
                <a:solidFill>
                  <a:srgbClr val="FFCC00"/>
                </a:solidFill>
                <a:latin typeface="Arial" panose="020B0604020202020204" pitchFamily="34" charset="0"/>
              </a:rPr>
              <a:t>32 bits:</a:t>
            </a:r>
            <a:endParaRPr kumimoji="0" lang="en-US" altLang="tr-TR" sz="2400" b="1">
              <a:solidFill>
                <a:srgbClr val="FFCC00"/>
              </a:solidFill>
            </a:endParaRPr>
          </a:p>
        </p:txBody>
      </p:sp>
      <p:sp>
        <p:nvSpPr>
          <p:cNvPr id="223244" name="Rectangle 12"/>
          <p:cNvSpPr>
            <a:spLocks noGrp="1" noChangeArrowheads="1"/>
          </p:cNvSpPr>
          <p:nvPr>
            <p:ph type="body" idx="1"/>
          </p:nvPr>
        </p:nvSpPr>
        <p:spPr>
          <a:xfrm>
            <a:off x="395288" y="2133600"/>
            <a:ext cx="8280400" cy="4319588"/>
          </a:xfrm>
        </p:spPr>
        <p:txBody>
          <a:bodyPr/>
          <a:lstStyle/>
          <a:p>
            <a:pPr eaLnBrk="1" hangingPunct="1">
              <a:lnSpc>
                <a:spcPct val="120000"/>
              </a:lnSpc>
            </a:pPr>
            <a:r>
              <a:rPr lang="en-US" altLang="tr-TR" sz="2800" smtClean="0"/>
              <a:t>Sign: 1 bit</a:t>
            </a:r>
          </a:p>
          <a:p>
            <a:pPr eaLnBrk="1" hangingPunct="1">
              <a:lnSpc>
                <a:spcPct val="120000"/>
              </a:lnSpc>
            </a:pPr>
            <a:r>
              <a:rPr lang="en-US" altLang="tr-TR" sz="2800" smtClean="0"/>
              <a:t>Mantissa: 23 bits</a:t>
            </a:r>
          </a:p>
          <a:p>
            <a:pPr lvl="1" eaLnBrk="1" hangingPunct="1">
              <a:lnSpc>
                <a:spcPct val="90000"/>
              </a:lnSpc>
            </a:pPr>
            <a:r>
              <a:rPr lang="en-US" altLang="tr-TR" sz="2400" smtClean="0"/>
              <a:t>We “normalize” the mantissa by dropping the leading 1 and recording only its fractional part (why?) </a:t>
            </a:r>
          </a:p>
          <a:p>
            <a:pPr eaLnBrk="1" hangingPunct="1">
              <a:lnSpc>
                <a:spcPct val="90000"/>
              </a:lnSpc>
            </a:pPr>
            <a:r>
              <a:rPr lang="en-US" altLang="tr-TR" sz="2800" smtClean="0"/>
              <a:t>Exponent: 8 bits</a:t>
            </a:r>
          </a:p>
          <a:p>
            <a:pPr lvl="1" eaLnBrk="1" hangingPunct="1">
              <a:lnSpc>
                <a:spcPct val="90000"/>
              </a:lnSpc>
            </a:pPr>
            <a:r>
              <a:rPr lang="en-US" altLang="tr-TR" sz="2400" smtClean="0"/>
              <a:t>In order to handle both +ve and -ve exponents, we add 127 to the actual exponent to create a “biased exponent”:</a:t>
            </a:r>
          </a:p>
          <a:p>
            <a:pPr lvl="2" eaLnBrk="1" hangingPunct="1">
              <a:lnSpc>
                <a:spcPct val="90000"/>
              </a:lnSpc>
            </a:pPr>
            <a:r>
              <a:rPr lang="en-US" altLang="tr-TR" sz="2000" smtClean="0"/>
              <a:t>2</a:t>
            </a:r>
            <a:r>
              <a:rPr lang="en-US" altLang="tr-TR" sz="2000" baseline="30000" smtClean="0"/>
              <a:t>-127</a:t>
            </a:r>
            <a:r>
              <a:rPr lang="en-US" altLang="tr-TR" sz="2000" smtClean="0"/>
              <a:t> =&gt; biased exponent = 0000 0000 (= 0)</a:t>
            </a:r>
          </a:p>
          <a:p>
            <a:pPr lvl="2" eaLnBrk="1" hangingPunct="1">
              <a:lnSpc>
                <a:spcPct val="90000"/>
              </a:lnSpc>
            </a:pPr>
            <a:r>
              <a:rPr lang="en-US" altLang="tr-TR" sz="2000" smtClean="0"/>
              <a:t>2</a:t>
            </a:r>
            <a:r>
              <a:rPr lang="en-US" altLang="tr-TR" sz="2000" baseline="30000" smtClean="0"/>
              <a:t>0</a:t>
            </a:r>
            <a:r>
              <a:rPr lang="en-US" altLang="tr-TR" sz="2000" smtClean="0"/>
              <a:t> =&gt; biased exponent = 0111 1111 (= 127)</a:t>
            </a:r>
          </a:p>
          <a:p>
            <a:pPr lvl="2" eaLnBrk="1" hangingPunct="1">
              <a:lnSpc>
                <a:spcPct val="90000"/>
              </a:lnSpc>
            </a:pPr>
            <a:r>
              <a:rPr lang="en-US" altLang="tr-TR" sz="2000" smtClean="0"/>
              <a:t>2</a:t>
            </a:r>
            <a:r>
              <a:rPr lang="en-US" altLang="tr-TR" sz="2000" baseline="30000" smtClean="0"/>
              <a:t>+127</a:t>
            </a:r>
            <a:r>
              <a:rPr lang="en-US" altLang="tr-TR" sz="2000" smtClean="0"/>
              <a:t> =&gt; biased exponent = 1111 1110 (= 254)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23243"/>
                                        </p:tgtEl>
                                        <p:attrNameLst>
                                          <p:attrName>style.visibility</p:attrName>
                                        </p:attrNameLst>
                                      </p:cBhvr>
                                      <p:to>
                                        <p:strVal val="visible"/>
                                      </p:to>
                                    </p:set>
                                    <p:animEffect transition="in" filter="dissolve">
                                      <p:cBhvr>
                                        <p:cTn id="12" dur="500"/>
                                        <p:tgtEl>
                                          <p:spTgt spid="22324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23239"/>
                                        </p:tgtEl>
                                        <p:attrNameLst>
                                          <p:attrName>style.visibility</p:attrName>
                                        </p:attrNameLst>
                                      </p:cBhvr>
                                      <p:to>
                                        <p:strVal val="visible"/>
                                      </p:to>
                                    </p:set>
                                    <p:animEffect transition="in" filter="dissolve">
                                      <p:cBhvr>
                                        <p:cTn id="17" dur="500"/>
                                        <p:tgtEl>
                                          <p:spTgt spid="22323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23240"/>
                                        </p:tgtEl>
                                        <p:attrNameLst>
                                          <p:attrName>style.visibility</p:attrName>
                                        </p:attrNameLst>
                                      </p:cBhvr>
                                      <p:to>
                                        <p:strVal val="visible"/>
                                      </p:to>
                                    </p:set>
                                    <p:animEffect transition="in" filter="dissolve">
                                      <p:cBhvr>
                                        <p:cTn id="22" dur="500"/>
                                        <p:tgtEl>
                                          <p:spTgt spid="22324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23241"/>
                                        </p:tgtEl>
                                        <p:attrNameLst>
                                          <p:attrName>style.visibility</p:attrName>
                                        </p:attrNameLst>
                                      </p:cBhvr>
                                      <p:to>
                                        <p:strVal val="visible"/>
                                      </p:to>
                                    </p:set>
                                    <p:animEffect transition="in" filter="dissolve">
                                      <p:cBhvr>
                                        <p:cTn id="27" dur="500"/>
                                        <p:tgtEl>
                                          <p:spTgt spid="22324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23242"/>
                                        </p:tgtEl>
                                        <p:attrNameLst>
                                          <p:attrName>style.visibility</p:attrName>
                                        </p:attrNameLst>
                                      </p:cBhvr>
                                      <p:to>
                                        <p:strVal val="visible"/>
                                      </p:to>
                                    </p:set>
                                    <p:animEffect transition="in" filter="dissolve">
                                      <p:cBhvr>
                                        <p:cTn id="32" dur="500"/>
                                        <p:tgtEl>
                                          <p:spTgt spid="2232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223244">
                                            <p:txEl>
                                              <p:pRg st="0" end="0"/>
                                            </p:txEl>
                                          </p:spTgt>
                                        </p:tgtEl>
                                        <p:attrNameLst>
                                          <p:attrName>style.visibility</p:attrName>
                                        </p:attrNameLst>
                                      </p:cBhvr>
                                      <p:to>
                                        <p:strVal val="visible"/>
                                      </p:to>
                                    </p:set>
                                    <p:animEffect transition="in" filter="dissolve">
                                      <p:cBhvr>
                                        <p:cTn id="37" dur="500"/>
                                        <p:tgtEl>
                                          <p:spTgt spid="223244">
                                            <p:txEl>
                                              <p:pRg st="0" end="0"/>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23244">
                                            <p:txEl>
                                              <p:pRg st="1" end="1"/>
                                            </p:txEl>
                                          </p:spTgt>
                                        </p:tgtEl>
                                        <p:attrNameLst>
                                          <p:attrName>style.visibility</p:attrName>
                                        </p:attrNameLst>
                                      </p:cBhvr>
                                      <p:to>
                                        <p:strVal val="visible"/>
                                      </p:to>
                                    </p:set>
                                    <p:animEffect transition="in" filter="dissolve">
                                      <p:cBhvr>
                                        <p:cTn id="42" dur="500"/>
                                        <p:tgtEl>
                                          <p:spTgt spid="223244">
                                            <p:txEl>
                                              <p:pRg st="1" end="1"/>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223244">
                                            <p:txEl>
                                              <p:pRg st="2" end="2"/>
                                            </p:txEl>
                                          </p:spTgt>
                                        </p:tgtEl>
                                        <p:attrNameLst>
                                          <p:attrName>style.visibility</p:attrName>
                                        </p:attrNameLst>
                                      </p:cBhvr>
                                      <p:to>
                                        <p:strVal val="visible"/>
                                      </p:to>
                                    </p:set>
                                    <p:animEffect transition="in" filter="dissolve">
                                      <p:cBhvr>
                                        <p:cTn id="47" dur="500"/>
                                        <p:tgtEl>
                                          <p:spTgt spid="223244">
                                            <p:txEl>
                                              <p:pRg st="2" end="2"/>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223244">
                                            <p:txEl>
                                              <p:pRg st="3" end="3"/>
                                            </p:txEl>
                                          </p:spTgt>
                                        </p:tgtEl>
                                        <p:attrNameLst>
                                          <p:attrName>style.visibility</p:attrName>
                                        </p:attrNameLst>
                                      </p:cBhvr>
                                      <p:to>
                                        <p:strVal val="visible"/>
                                      </p:to>
                                    </p:set>
                                    <p:animEffect transition="in" filter="dissolve">
                                      <p:cBhvr>
                                        <p:cTn id="52" dur="500"/>
                                        <p:tgtEl>
                                          <p:spTgt spid="223244">
                                            <p:txEl>
                                              <p:pRg st="3" end="3"/>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223244">
                                            <p:txEl>
                                              <p:pRg st="4" end="4"/>
                                            </p:txEl>
                                          </p:spTgt>
                                        </p:tgtEl>
                                        <p:attrNameLst>
                                          <p:attrName>style.visibility</p:attrName>
                                        </p:attrNameLst>
                                      </p:cBhvr>
                                      <p:to>
                                        <p:strVal val="visible"/>
                                      </p:to>
                                    </p:set>
                                    <p:animEffect transition="in" filter="dissolve">
                                      <p:cBhvr>
                                        <p:cTn id="57" dur="500"/>
                                        <p:tgtEl>
                                          <p:spTgt spid="223244">
                                            <p:txEl>
                                              <p:pRg st="4" end="4"/>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nodeType="clickEffect">
                                  <p:stCondLst>
                                    <p:cond delay="0"/>
                                  </p:stCondLst>
                                  <p:childTnLst>
                                    <p:set>
                                      <p:cBhvr>
                                        <p:cTn id="61" dur="1" fill="hold">
                                          <p:stCondLst>
                                            <p:cond delay="0"/>
                                          </p:stCondLst>
                                        </p:cTn>
                                        <p:tgtEl>
                                          <p:spTgt spid="223244">
                                            <p:txEl>
                                              <p:pRg st="5" end="5"/>
                                            </p:txEl>
                                          </p:spTgt>
                                        </p:tgtEl>
                                        <p:attrNameLst>
                                          <p:attrName>style.visibility</p:attrName>
                                        </p:attrNameLst>
                                      </p:cBhvr>
                                      <p:to>
                                        <p:strVal val="visible"/>
                                      </p:to>
                                    </p:set>
                                    <p:animEffect transition="in" filter="dissolve">
                                      <p:cBhvr>
                                        <p:cTn id="62" dur="500"/>
                                        <p:tgtEl>
                                          <p:spTgt spid="223244">
                                            <p:txEl>
                                              <p:pRg st="5" end="5"/>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nodeType="clickEffect">
                                  <p:stCondLst>
                                    <p:cond delay="0"/>
                                  </p:stCondLst>
                                  <p:childTnLst>
                                    <p:set>
                                      <p:cBhvr>
                                        <p:cTn id="66" dur="1" fill="hold">
                                          <p:stCondLst>
                                            <p:cond delay="0"/>
                                          </p:stCondLst>
                                        </p:cTn>
                                        <p:tgtEl>
                                          <p:spTgt spid="223244">
                                            <p:txEl>
                                              <p:pRg st="6" end="6"/>
                                            </p:txEl>
                                          </p:spTgt>
                                        </p:tgtEl>
                                        <p:attrNameLst>
                                          <p:attrName>style.visibility</p:attrName>
                                        </p:attrNameLst>
                                      </p:cBhvr>
                                      <p:to>
                                        <p:strVal val="visible"/>
                                      </p:to>
                                    </p:set>
                                    <p:animEffect transition="in" filter="dissolve">
                                      <p:cBhvr>
                                        <p:cTn id="67" dur="500"/>
                                        <p:tgtEl>
                                          <p:spTgt spid="223244">
                                            <p:txEl>
                                              <p:pRg st="6" end="6"/>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223244">
                                            <p:txEl>
                                              <p:pRg st="7" end="7"/>
                                            </p:txEl>
                                          </p:spTgt>
                                        </p:tgtEl>
                                        <p:attrNameLst>
                                          <p:attrName>style.visibility</p:attrName>
                                        </p:attrNameLst>
                                      </p:cBhvr>
                                      <p:to>
                                        <p:strVal val="visible"/>
                                      </p:to>
                                    </p:set>
                                    <p:animEffect transition="in" filter="dissolve">
                                      <p:cBhvr>
                                        <p:cTn id="72" dur="500"/>
                                        <p:tgtEl>
                                          <p:spTgt spid="22324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9" grpId="0"/>
      <p:bldP spid="223240" grpId="0"/>
      <p:bldP spid="223241" grpId="0"/>
      <p:bldP spid="223242" grpId="0"/>
      <p:bldP spid="22324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1455E4B-F62A-40CE-B2AE-3ADD0D682B90}" type="slidenum">
              <a:rPr kumimoji="0" lang="en-US" altLang="tr-TR" sz="1200" smtClean="0"/>
              <a:pPr>
                <a:spcBef>
                  <a:spcPct val="50000"/>
                </a:spcBef>
                <a:buFontTx/>
                <a:buNone/>
              </a:pPr>
              <a:t>63</a:t>
            </a:fld>
            <a:endParaRPr kumimoji="0" lang="en-US" altLang="tr-TR" sz="1200" smtClean="0"/>
          </a:p>
        </p:txBody>
      </p:sp>
      <p:sp>
        <p:nvSpPr>
          <p:cNvPr id="78851" name="Rectangle 2"/>
          <p:cNvSpPr>
            <a:spLocks noGrp="1" noChangeArrowheads="1"/>
          </p:cNvSpPr>
          <p:nvPr>
            <p:ph type="title"/>
          </p:nvPr>
        </p:nvSpPr>
        <p:spPr/>
        <p:txBody>
          <a:bodyPr/>
          <a:lstStyle/>
          <a:p>
            <a:pPr eaLnBrk="1" hangingPunct="1"/>
            <a:r>
              <a:rPr lang="en-US" altLang="tr-TR" smtClean="0"/>
              <a:t>IEEE-754 fp numbers - 2</a:t>
            </a:r>
          </a:p>
        </p:txBody>
      </p:sp>
      <p:sp>
        <p:nvSpPr>
          <p:cNvPr id="224260" name="Rectangle 4"/>
          <p:cNvSpPr>
            <a:spLocks noGrp="1" noChangeArrowheads="1"/>
          </p:cNvSpPr>
          <p:nvPr>
            <p:ph type="body" idx="1"/>
          </p:nvPr>
        </p:nvSpPr>
        <p:spPr/>
        <p:txBody>
          <a:bodyPr/>
          <a:lstStyle/>
          <a:p>
            <a:pPr eaLnBrk="1" hangingPunct="1">
              <a:lnSpc>
                <a:spcPct val="120000"/>
              </a:lnSpc>
            </a:pPr>
            <a:r>
              <a:rPr lang="en-US" altLang="tr-TR" sz="2400" smtClean="0"/>
              <a:t>Example:</a:t>
            </a:r>
            <a:r>
              <a:rPr lang="tr-TR" altLang="tr-TR" sz="2400" smtClean="0"/>
              <a:t> Find the corresponding fp representation of 25.75</a:t>
            </a:r>
            <a:endParaRPr lang="en-US" altLang="tr-TR" sz="2400" smtClean="0"/>
          </a:p>
          <a:p>
            <a:pPr lvl="2" eaLnBrk="1" hangingPunct="1">
              <a:lnSpc>
                <a:spcPct val="120000"/>
              </a:lnSpc>
            </a:pPr>
            <a:r>
              <a:rPr lang="en-US" altLang="tr-TR" sz="1800" smtClean="0"/>
              <a:t>25.75 =&gt; 00011001.110 =&gt; 1.1001110 x 2</a:t>
            </a:r>
            <a:r>
              <a:rPr lang="en-US" altLang="tr-TR" sz="1800" baseline="30000" smtClean="0"/>
              <a:t>4</a:t>
            </a:r>
          </a:p>
          <a:p>
            <a:pPr lvl="2" eaLnBrk="1" hangingPunct="1">
              <a:lnSpc>
                <a:spcPct val="120000"/>
              </a:lnSpc>
            </a:pPr>
            <a:r>
              <a:rPr lang="en-US" altLang="tr-TR" sz="1800" smtClean="0"/>
              <a:t>sign bit = </a:t>
            </a:r>
            <a:r>
              <a:rPr lang="en-US" altLang="tr-TR" sz="1800" smtClean="0">
                <a:solidFill>
                  <a:schemeClr val="accent1"/>
                </a:solidFill>
              </a:rPr>
              <a:t>0</a:t>
            </a:r>
            <a:r>
              <a:rPr lang="en-US" altLang="tr-TR" sz="1800" smtClean="0"/>
              <a:t> (+ve)</a:t>
            </a:r>
          </a:p>
          <a:p>
            <a:pPr lvl="2" eaLnBrk="1" hangingPunct="1">
              <a:lnSpc>
                <a:spcPct val="120000"/>
              </a:lnSpc>
            </a:pPr>
            <a:r>
              <a:rPr lang="en-US" altLang="tr-TR" sz="1800" smtClean="0"/>
              <a:t>normalized mantissa (fraction) = </a:t>
            </a:r>
            <a:r>
              <a:rPr lang="en-US" altLang="tr-TR" sz="1800" smtClean="0">
                <a:solidFill>
                  <a:schemeClr val="hlink"/>
                </a:solidFill>
              </a:rPr>
              <a:t>100 1110 0000 0000 0000 0000</a:t>
            </a:r>
          </a:p>
          <a:p>
            <a:pPr lvl="2" eaLnBrk="1" hangingPunct="1">
              <a:lnSpc>
                <a:spcPct val="120000"/>
              </a:lnSpc>
            </a:pPr>
            <a:r>
              <a:rPr lang="en-US" altLang="tr-TR" sz="1800" smtClean="0"/>
              <a:t>biased exponent = 4 + 127 = 131 =&gt; </a:t>
            </a:r>
            <a:r>
              <a:rPr lang="en-US" altLang="tr-TR" sz="1800" smtClean="0">
                <a:solidFill>
                  <a:srgbClr val="00FF00"/>
                </a:solidFill>
              </a:rPr>
              <a:t>1000 0011</a:t>
            </a:r>
          </a:p>
          <a:p>
            <a:pPr lvl="2" eaLnBrk="1" hangingPunct="1">
              <a:lnSpc>
                <a:spcPct val="120000"/>
              </a:lnSpc>
            </a:pPr>
            <a:r>
              <a:rPr lang="en-US" altLang="tr-TR" sz="1800" smtClean="0"/>
              <a:t>so 25.75 =&gt; </a:t>
            </a:r>
            <a:r>
              <a:rPr lang="en-US" altLang="tr-TR" sz="1800" smtClean="0">
                <a:solidFill>
                  <a:schemeClr val="accent1"/>
                </a:solidFill>
              </a:rPr>
              <a:t>0 </a:t>
            </a:r>
            <a:r>
              <a:rPr lang="en-US" altLang="tr-TR" sz="1800" smtClean="0">
                <a:solidFill>
                  <a:srgbClr val="00FF00"/>
                </a:solidFill>
              </a:rPr>
              <a:t>1000 0011</a:t>
            </a:r>
            <a:r>
              <a:rPr lang="en-US" altLang="tr-TR" sz="1800" smtClean="0"/>
              <a:t> </a:t>
            </a:r>
            <a:r>
              <a:rPr lang="en-US" altLang="tr-TR" sz="1800" smtClean="0">
                <a:solidFill>
                  <a:srgbClr val="FF3300"/>
                </a:solidFill>
              </a:rPr>
              <a:t>100 1110 0000 0000 0000 0000</a:t>
            </a:r>
            <a:r>
              <a:rPr lang="en-US" altLang="tr-TR" sz="1800" smtClean="0">
                <a:solidFill>
                  <a:srgbClr val="FF6600"/>
                </a:solidFill>
              </a:rPr>
              <a:t> </a:t>
            </a:r>
            <a:r>
              <a:rPr lang="en-US" altLang="tr-TR" sz="1800" smtClean="0"/>
              <a:t>=&gt; </a:t>
            </a:r>
            <a:r>
              <a:rPr lang="en-US" altLang="tr-TR" sz="1800" smtClean="0">
                <a:solidFill>
                  <a:srgbClr val="CC3300"/>
                </a:solidFill>
              </a:rPr>
              <a:t>x41CE0000</a:t>
            </a:r>
          </a:p>
          <a:p>
            <a:pPr eaLnBrk="1" hangingPunct="1">
              <a:lnSpc>
                <a:spcPct val="120000"/>
              </a:lnSpc>
            </a:pPr>
            <a:r>
              <a:rPr lang="en-US" altLang="tr-TR" sz="2400" smtClean="0"/>
              <a:t>Values represented by convention:</a:t>
            </a:r>
          </a:p>
          <a:p>
            <a:pPr lvl="1" eaLnBrk="1" hangingPunct="1">
              <a:lnSpc>
                <a:spcPct val="120000"/>
              </a:lnSpc>
            </a:pPr>
            <a:r>
              <a:rPr lang="en-US" altLang="tr-TR" sz="2000" smtClean="0"/>
              <a:t>Infinity (+ and -): exponent = 255 (1111 1111) and fraction = 0</a:t>
            </a:r>
          </a:p>
          <a:p>
            <a:pPr lvl="1" eaLnBrk="1" hangingPunct="1">
              <a:lnSpc>
                <a:spcPct val="120000"/>
              </a:lnSpc>
            </a:pPr>
            <a:r>
              <a:rPr lang="en-US" altLang="tr-TR" sz="2000" smtClean="0"/>
              <a:t>NaN (not a number): exponent = 255 and fraction </a:t>
            </a:r>
            <a:r>
              <a:rPr lang="en-US" altLang="tr-TR" sz="2000" smtClean="0">
                <a:sym typeface="Symbol" panose="05050102010706020507" pitchFamily="18" charset="2"/>
              </a:rPr>
              <a:t> 0</a:t>
            </a:r>
          </a:p>
          <a:p>
            <a:pPr lvl="1" eaLnBrk="1" hangingPunct="1">
              <a:lnSpc>
                <a:spcPct val="120000"/>
              </a:lnSpc>
            </a:pPr>
            <a:r>
              <a:rPr lang="en-US" altLang="tr-TR" sz="2000" smtClean="0">
                <a:sym typeface="Symbol" panose="05050102010706020507" pitchFamily="18" charset="2"/>
              </a:rPr>
              <a:t>Zero (0): exponent = 0 and fraction = 0</a:t>
            </a:r>
          </a:p>
          <a:p>
            <a:pPr lvl="2" eaLnBrk="1" hangingPunct="1">
              <a:lnSpc>
                <a:spcPct val="120000"/>
              </a:lnSpc>
            </a:pPr>
            <a:r>
              <a:rPr lang="en-US" altLang="tr-TR" sz="1800" smtClean="0">
                <a:sym typeface="Symbol" panose="05050102010706020507" pitchFamily="18" charset="2"/>
              </a:rPr>
              <a:t>note: exponent = 0  =&gt;  fraction is </a:t>
            </a:r>
            <a:r>
              <a:rPr lang="en-US" altLang="tr-TR" sz="1800" i="1" smtClean="0">
                <a:sym typeface="Symbol" panose="05050102010706020507" pitchFamily="18" charset="2"/>
              </a:rPr>
              <a:t>de-normalized, </a:t>
            </a:r>
            <a:r>
              <a:rPr lang="en-US" altLang="tr-TR" sz="1800" smtClean="0">
                <a:sym typeface="Symbol" panose="05050102010706020507" pitchFamily="18" charset="2"/>
              </a:rPr>
              <a:t>i.e no hidden 1</a:t>
            </a:r>
            <a:endParaRPr lang="en-US" altLang="tr-TR" sz="18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4260">
                                            <p:txEl>
                                              <p:pRg st="0" end="0"/>
                                            </p:txEl>
                                          </p:spTgt>
                                        </p:tgtEl>
                                        <p:attrNameLst>
                                          <p:attrName>style.visibility</p:attrName>
                                        </p:attrNameLst>
                                      </p:cBhvr>
                                      <p:to>
                                        <p:strVal val="visible"/>
                                      </p:to>
                                    </p:set>
                                    <p:animEffect transition="in" filter="dissolve">
                                      <p:cBhvr>
                                        <p:cTn id="7" dur="500"/>
                                        <p:tgtEl>
                                          <p:spTgt spid="22426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24260">
                                            <p:txEl>
                                              <p:pRg st="1" end="1"/>
                                            </p:txEl>
                                          </p:spTgt>
                                        </p:tgtEl>
                                        <p:attrNameLst>
                                          <p:attrName>style.visibility</p:attrName>
                                        </p:attrNameLst>
                                      </p:cBhvr>
                                      <p:to>
                                        <p:strVal val="visible"/>
                                      </p:to>
                                    </p:set>
                                    <p:animEffect transition="in" filter="dissolve">
                                      <p:cBhvr>
                                        <p:cTn id="12" dur="500"/>
                                        <p:tgtEl>
                                          <p:spTgt spid="22426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24260">
                                            <p:txEl>
                                              <p:pRg st="2" end="2"/>
                                            </p:txEl>
                                          </p:spTgt>
                                        </p:tgtEl>
                                        <p:attrNameLst>
                                          <p:attrName>style.visibility</p:attrName>
                                        </p:attrNameLst>
                                      </p:cBhvr>
                                      <p:to>
                                        <p:strVal val="visible"/>
                                      </p:to>
                                    </p:set>
                                    <p:animEffect transition="in" filter="dissolve">
                                      <p:cBhvr>
                                        <p:cTn id="17" dur="500"/>
                                        <p:tgtEl>
                                          <p:spTgt spid="224260">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24260">
                                            <p:txEl>
                                              <p:pRg st="3" end="3"/>
                                            </p:txEl>
                                          </p:spTgt>
                                        </p:tgtEl>
                                        <p:attrNameLst>
                                          <p:attrName>style.visibility</p:attrName>
                                        </p:attrNameLst>
                                      </p:cBhvr>
                                      <p:to>
                                        <p:strVal val="visible"/>
                                      </p:to>
                                    </p:set>
                                    <p:animEffect transition="in" filter="dissolve">
                                      <p:cBhvr>
                                        <p:cTn id="22" dur="500"/>
                                        <p:tgtEl>
                                          <p:spTgt spid="224260">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24260">
                                            <p:txEl>
                                              <p:pRg st="4" end="4"/>
                                            </p:txEl>
                                          </p:spTgt>
                                        </p:tgtEl>
                                        <p:attrNameLst>
                                          <p:attrName>style.visibility</p:attrName>
                                        </p:attrNameLst>
                                      </p:cBhvr>
                                      <p:to>
                                        <p:strVal val="visible"/>
                                      </p:to>
                                    </p:set>
                                    <p:animEffect transition="in" filter="dissolve">
                                      <p:cBhvr>
                                        <p:cTn id="27" dur="500"/>
                                        <p:tgtEl>
                                          <p:spTgt spid="224260">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24260">
                                            <p:txEl>
                                              <p:pRg st="5" end="5"/>
                                            </p:txEl>
                                          </p:spTgt>
                                        </p:tgtEl>
                                        <p:attrNameLst>
                                          <p:attrName>style.visibility</p:attrName>
                                        </p:attrNameLst>
                                      </p:cBhvr>
                                      <p:to>
                                        <p:strVal val="visible"/>
                                      </p:to>
                                    </p:set>
                                    <p:animEffect transition="in" filter="dissolve">
                                      <p:cBhvr>
                                        <p:cTn id="32" dur="500"/>
                                        <p:tgtEl>
                                          <p:spTgt spid="224260">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224260">
                                            <p:txEl>
                                              <p:pRg st="6" end="6"/>
                                            </p:txEl>
                                          </p:spTgt>
                                        </p:tgtEl>
                                        <p:attrNameLst>
                                          <p:attrName>style.visibility</p:attrName>
                                        </p:attrNameLst>
                                      </p:cBhvr>
                                      <p:to>
                                        <p:strVal val="visible"/>
                                      </p:to>
                                    </p:set>
                                    <p:animEffect transition="in" filter="dissolve">
                                      <p:cBhvr>
                                        <p:cTn id="37" dur="500"/>
                                        <p:tgtEl>
                                          <p:spTgt spid="224260">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24260">
                                            <p:txEl>
                                              <p:pRg st="7" end="7"/>
                                            </p:txEl>
                                          </p:spTgt>
                                        </p:tgtEl>
                                        <p:attrNameLst>
                                          <p:attrName>style.visibility</p:attrName>
                                        </p:attrNameLst>
                                      </p:cBhvr>
                                      <p:to>
                                        <p:strVal val="visible"/>
                                      </p:to>
                                    </p:set>
                                    <p:animEffect transition="in" filter="dissolve">
                                      <p:cBhvr>
                                        <p:cTn id="42" dur="500"/>
                                        <p:tgtEl>
                                          <p:spTgt spid="224260">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224260">
                                            <p:txEl>
                                              <p:pRg st="8" end="8"/>
                                            </p:txEl>
                                          </p:spTgt>
                                        </p:tgtEl>
                                        <p:attrNameLst>
                                          <p:attrName>style.visibility</p:attrName>
                                        </p:attrNameLst>
                                      </p:cBhvr>
                                      <p:to>
                                        <p:strVal val="visible"/>
                                      </p:to>
                                    </p:set>
                                    <p:animEffect transition="in" filter="dissolve">
                                      <p:cBhvr>
                                        <p:cTn id="47" dur="500"/>
                                        <p:tgtEl>
                                          <p:spTgt spid="224260">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224260">
                                            <p:txEl>
                                              <p:pRg st="9" end="9"/>
                                            </p:txEl>
                                          </p:spTgt>
                                        </p:tgtEl>
                                        <p:attrNameLst>
                                          <p:attrName>style.visibility</p:attrName>
                                        </p:attrNameLst>
                                      </p:cBhvr>
                                      <p:to>
                                        <p:strVal val="visible"/>
                                      </p:to>
                                    </p:set>
                                    <p:animEffect transition="in" filter="dissolve">
                                      <p:cBhvr>
                                        <p:cTn id="52" dur="500"/>
                                        <p:tgtEl>
                                          <p:spTgt spid="224260">
                                            <p:txEl>
                                              <p:pRg st="9" end="9"/>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224260">
                                            <p:txEl>
                                              <p:pRg st="10" end="10"/>
                                            </p:txEl>
                                          </p:spTgt>
                                        </p:tgtEl>
                                        <p:attrNameLst>
                                          <p:attrName>style.visibility</p:attrName>
                                        </p:attrNameLst>
                                      </p:cBhvr>
                                      <p:to>
                                        <p:strVal val="visible"/>
                                      </p:to>
                                    </p:set>
                                    <p:animEffect transition="in" filter="dissolve">
                                      <p:cBhvr>
                                        <p:cTn id="57" dur="500"/>
                                        <p:tgtEl>
                                          <p:spTgt spid="224260">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0BD70EB8-2990-42F4-9BD4-809AC8815B8E}" type="slidenum">
              <a:rPr kumimoji="0" lang="en-US" altLang="tr-TR" sz="1200" smtClean="0"/>
              <a:pPr>
                <a:spcBef>
                  <a:spcPct val="50000"/>
                </a:spcBef>
                <a:buFontTx/>
                <a:buNone/>
              </a:pPr>
              <a:t>64</a:t>
            </a:fld>
            <a:endParaRPr kumimoji="0" lang="en-US" altLang="tr-TR" sz="1200" smtClean="0"/>
          </a:p>
        </p:txBody>
      </p:sp>
      <p:sp>
        <p:nvSpPr>
          <p:cNvPr id="79875" name="Rectangle 2"/>
          <p:cNvSpPr>
            <a:spLocks noGrp="1" noChangeArrowheads="1"/>
          </p:cNvSpPr>
          <p:nvPr>
            <p:ph type="title"/>
          </p:nvPr>
        </p:nvSpPr>
        <p:spPr/>
        <p:txBody>
          <a:bodyPr/>
          <a:lstStyle/>
          <a:p>
            <a:pPr eaLnBrk="1" hangingPunct="1"/>
            <a:r>
              <a:rPr lang="en-US" altLang="tr-TR" smtClean="0"/>
              <a:t>IEEE-754 fp numbers - 3</a:t>
            </a:r>
          </a:p>
        </p:txBody>
      </p:sp>
      <p:sp>
        <p:nvSpPr>
          <p:cNvPr id="306179" name="Rectangle 3"/>
          <p:cNvSpPr>
            <a:spLocks noGrp="1" noChangeArrowheads="1"/>
          </p:cNvSpPr>
          <p:nvPr>
            <p:ph type="body" idx="1"/>
          </p:nvPr>
        </p:nvSpPr>
        <p:spPr>
          <a:xfrm>
            <a:off x="0" y="908050"/>
            <a:ext cx="9144000" cy="2078038"/>
          </a:xfrm>
        </p:spPr>
        <p:txBody>
          <a:bodyPr/>
          <a:lstStyle/>
          <a:p>
            <a:pPr marL="344488" indent="-287338" eaLnBrk="1" hangingPunct="1">
              <a:lnSpc>
                <a:spcPct val="120000"/>
              </a:lnSpc>
            </a:pPr>
            <a:r>
              <a:rPr lang="en-US" altLang="tr-TR" smtClean="0"/>
              <a:t>Double precision (64 bit) floating point</a:t>
            </a:r>
          </a:p>
        </p:txBody>
      </p:sp>
      <p:sp>
        <p:nvSpPr>
          <p:cNvPr id="306180" name="Text Box 4"/>
          <p:cNvSpPr txBox="1">
            <a:spLocks noChangeArrowheads="1"/>
          </p:cNvSpPr>
          <p:nvPr/>
        </p:nvSpPr>
        <p:spPr bwMode="auto">
          <a:xfrm>
            <a:off x="1498600" y="2165350"/>
            <a:ext cx="325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FFCC00"/>
                </a:solidFill>
                <a:latin typeface="Arial" panose="020B0604020202020204" pitchFamily="34" charset="0"/>
              </a:rPr>
              <a:t>1</a:t>
            </a:r>
          </a:p>
        </p:txBody>
      </p:sp>
      <p:sp>
        <p:nvSpPr>
          <p:cNvPr id="306181" name="Text Box 5"/>
          <p:cNvSpPr txBox="1">
            <a:spLocks noChangeArrowheads="1"/>
          </p:cNvSpPr>
          <p:nvPr/>
        </p:nvSpPr>
        <p:spPr bwMode="auto">
          <a:xfrm>
            <a:off x="2114550" y="2168525"/>
            <a:ext cx="1346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FFCC00"/>
                </a:solidFill>
                <a:latin typeface="Arial" panose="020B0604020202020204" pitchFamily="34" charset="0"/>
              </a:rPr>
              <a:t>11 bits</a:t>
            </a:r>
          </a:p>
        </p:txBody>
      </p:sp>
      <p:sp>
        <p:nvSpPr>
          <p:cNvPr id="306182" name="Text Box 6"/>
          <p:cNvSpPr txBox="1">
            <a:spLocks noChangeArrowheads="1"/>
          </p:cNvSpPr>
          <p:nvPr/>
        </p:nvSpPr>
        <p:spPr bwMode="auto">
          <a:xfrm>
            <a:off x="4983163" y="2159000"/>
            <a:ext cx="13763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FFCC00"/>
                </a:solidFill>
                <a:latin typeface="Arial" panose="020B0604020202020204" pitchFamily="34" charset="0"/>
              </a:rPr>
              <a:t>52 bits</a:t>
            </a:r>
          </a:p>
        </p:txBody>
      </p:sp>
      <p:sp>
        <p:nvSpPr>
          <p:cNvPr id="306183" name="Text Box 7"/>
          <p:cNvSpPr txBox="1">
            <a:spLocks noChangeArrowheads="1"/>
          </p:cNvSpPr>
          <p:nvPr/>
        </p:nvSpPr>
        <p:spPr bwMode="auto">
          <a:xfrm>
            <a:off x="827088" y="2921000"/>
            <a:ext cx="7145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Clr>
                <a:srgbClr val="0033CC"/>
              </a:buClr>
              <a:buFont typeface="Monotype Sorts" pitchFamily="2" charset="2"/>
              <a:buNone/>
            </a:pPr>
            <a:r>
              <a:rPr lang="en-US" altLang="tr-TR">
                <a:latin typeface="Arial" panose="020B0604020202020204" pitchFamily="34" charset="0"/>
              </a:rPr>
              <a:t>N = (-1)</a:t>
            </a:r>
            <a:r>
              <a:rPr lang="en-US" altLang="tr-TR" b="1" baseline="30000">
                <a:solidFill>
                  <a:schemeClr val="accent1"/>
                </a:solidFill>
                <a:latin typeface="Arial" panose="020B0604020202020204" pitchFamily="34" charset="0"/>
              </a:rPr>
              <a:t>s</a:t>
            </a:r>
            <a:r>
              <a:rPr lang="en-US" altLang="tr-TR">
                <a:latin typeface="Arial" panose="020B0604020202020204" pitchFamily="34" charset="0"/>
              </a:rPr>
              <a:t> x 1.</a:t>
            </a:r>
            <a:r>
              <a:rPr lang="en-US" altLang="tr-TR" b="1">
                <a:solidFill>
                  <a:schemeClr val="hlink"/>
                </a:solidFill>
                <a:latin typeface="Arial" panose="020B0604020202020204" pitchFamily="34" charset="0"/>
              </a:rPr>
              <a:t>fraction</a:t>
            </a:r>
            <a:r>
              <a:rPr lang="en-US" altLang="tr-TR">
                <a:latin typeface="Arial" panose="020B0604020202020204" pitchFamily="34" charset="0"/>
              </a:rPr>
              <a:t> x 2</a:t>
            </a:r>
            <a:r>
              <a:rPr lang="en-US" altLang="tr-TR" baseline="30000">
                <a:latin typeface="Arial" panose="020B0604020202020204" pitchFamily="34" charset="0"/>
              </a:rPr>
              <a:t>(</a:t>
            </a:r>
            <a:r>
              <a:rPr lang="en-US" altLang="tr-TR" b="1" baseline="30000">
                <a:solidFill>
                  <a:srgbClr val="00FF00"/>
                </a:solidFill>
                <a:latin typeface="Arial" panose="020B0604020202020204" pitchFamily="34" charset="0"/>
              </a:rPr>
              <a:t>biased exp.</a:t>
            </a:r>
            <a:r>
              <a:rPr lang="en-US" altLang="tr-TR" baseline="30000">
                <a:solidFill>
                  <a:schemeClr val="bg1"/>
                </a:solidFill>
                <a:latin typeface="Arial" panose="020B0604020202020204" pitchFamily="34" charset="0"/>
              </a:rPr>
              <a:t> </a:t>
            </a:r>
            <a:r>
              <a:rPr lang="en-US" altLang="tr-TR" baseline="30000">
                <a:latin typeface="Arial" panose="020B0604020202020204" pitchFamily="34" charset="0"/>
              </a:rPr>
              <a:t>– 1023)</a:t>
            </a:r>
            <a:endParaRPr kumimoji="0" lang="en-US" altLang="tr-TR">
              <a:latin typeface="Arial" panose="020B0604020202020204" pitchFamily="34" charset="0"/>
            </a:endParaRPr>
          </a:p>
        </p:txBody>
      </p:sp>
      <p:sp>
        <p:nvSpPr>
          <p:cNvPr id="306184" name="Text Box 8"/>
          <p:cNvSpPr txBox="1">
            <a:spLocks noChangeArrowheads="1"/>
          </p:cNvSpPr>
          <p:nvPr/>
        </p:nvSpPr>
        <p:spPr bwMode="auto">
          <a:xfrm>
            <a:off x="292100" y="2144713"/>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none" lIns="92075" tIns="46038" rIns="92075" bIns="46038" anchor="ct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0"/>
              </a:spcBef>
              <a:buFontTx/>
              <a:buNone/>
            </a:pPr>
            <a:r>
              <a:rPr kumimoji="0" lang="en-US" altLang="tr-TR" sz="2000" b="1">
                <a:solidFill>
                  <a:srgbClr val="FFCC00"/>
                </a:solidFill>
                <a:latin typeface="Arial" panose="020B0604020202020204" pitchFamily="34" charset="0"/>
              </a:rPr>
              <a:t>64 bits:</a:t>
            </a:r>
          </a:p>
        </p:txBody>
      </p:sp>
      <p:sp>
        <p:nvSpPr>
          <p:cNvPr id="306185" name="Text Box 9"/>
          <p:cNvSpPr txBox="1">
            <a:spLocks noChangeArrowheads="1"/>
          </p:cNvSpPr>
          <p:nvPr/>
        </p:nvSpPr>
        <p:spPr bwMode="auto">
          <a:xfrm>
            <a:off x="0" y="3706813"/>
            <a:ext cx="9144000" cy="2433637"/>
          </a:xfrm>
          <a:prstGeom prst="rect">
            <a:avLst/>
          </a:prstGeom>
          <a:noFill/>
          <a:ln w="9525">
            <a:noFill/>
            <a:miter lim="800000"/>
            <a:headEnd type="none" w="sm" len="sm"/>
            <a:tailEnd type="none" w="sm" len="sm"/>
          </a:ln>
        </p:spPr>
        <p:txBody>
          <a:bodyPr lIns="92075" tIns="46038" rIns="92075" bIns="46038" anchor="ctr">
            <a:spAutoFit/>
          </a:bodyPr>
          <a:lstStyle/>
          <a:p>
            <a:pPr marL="342900" indent="-279400" eaLnBrk="1" hangingPunct="1">
              <a:buSzPct val="65000"/>
              <a:buFont typeface="Wingdings" pitchFamily="2" charset="2"/>
              <a:buChar char="l"/>
              <a:defRPr/>
            </a:pPr>
            <a:r>
              <a:rPr lang="en-US" sz="2800" dirty="0">
                <a:solidFill>
                  <a:schemeClr val="tx1"/>
                </a:solidFill>
              </a:rPr>
              <a:t>Range &amp; Precision:</a:t>
            </a:r>
          </a:p>
          <a:p>
            <a:pPr marL="685800" lvl="1" indent="-228600" eaLnBrk="1" hangingPunct="1">
              <a:buFont typeface="Wingdings" pitchFamily="2" charset="2"/>
              <a:buChar char="w"/>
              <a:defRPr/>
            </a:pPr>
            <a:r>
              <a:rPr lang="en-US" sz="2000" dirty="0">
                <a:solidFill>
                  <a:schemeClr val="tx1"/>
                </a:solidFill>
              </a:rPr>
              <a:t>32 bit: </a:t>
            </a:r>
          </a:p>
          <a:p>
            <a:pPr marL="977900" lvl="2" indent="-177800" eaLnBrk="1" hangingPunct="1">
              <a:buFont typeface="Wingdings" pitchFamily="2" charset="2"/>
              <a:buChar char="§"/>
              <a:defRPr/>
            </a:pPr>
            <a:r>
              <a:rPr lang="en-US" dirty="0">
                <a:solidFill>
                  <a:schemeClr val="accent5">
                    <a:lumMod val="50000"/>
                  </a:schemeClr>
                </a:solidFill>
              </a:rPr>
              <a:t>mantissa of 23 bits + 1 =&gt; approx. 7 digits decimal</a:t>
            </a:r>
          </a:p>
          <a:p>
            <a:pPr marL="977900" lvl="2" indent="-177800" eaLnBrk="1" hangingPunct="1">
              <a:buFont typeface="Wingdings" pitchFamily="2" charset="2"/>
              <a:buChar char="§"/>
              <a:defRPr/>
            </a:pPr>
            <a:r>
              <a:rPr lang="en-US" dirty="0">
                <a:solidFill>
                  <a:schemeClr val="accent5">
                    <a:lumMod val="50000"/>
                  </a:schemeClr>
                </a:solidFill>
              </a:rPr>
              <a:t>2</a:t>
            </a:r>
            <a:r>
              <a:rPr lang="en-US" baseline="30000" dirty="0">
                <a:solidFill>
                  <a:schemeClr val="accent5">
                    <a:lumMod val="50000"/>
                  </a:schemeClr>
                </a:solidFill>
              </a:rPr>
              <a:t>+/-127</a:t>
            </a:r>
            <a:r>
              <a:rPr lang="en-US" dirty="0">
                <a:solidFill>
                  <a:schemeClr val="accent5">
                    <a:lumMod val="50000"/>
                  </a:schemeClr>
                </a:solidFill>
              </a:rPr>
              <a:t> =&gt; approx. 10</a:t>
            </a:r>
            <a:r>
              <a:rPr lang="en-US" baseline="30000" dirty="0">
                <a:solidFill>
                  <a:schemeClr val="accent5">
                    <a:lumMod val="50000"/>
                  </a:schemeClr>
                </a:solidFill>
              </a:rPr>
              <a:t>+/-38</a:t>
            </a:r>
            <a:r>
              <a:rPr lang="en-US" dirty="0">
                <a:solidFill>
                  <a:schemeClr val="accent5">
                    <a:lumMod val="50000"/>
                  </a:schemeClr>
                </a:solidFill>
              </a:rPr>
              <a:t> </a:t>
            </a:r>
            <a:endParaRPr lang="en-US" sz="1000" dirty="0">
              <a:solidFill>
                <a:schemeClr val="accent5">
                  <a:lumMod val="50000"/>
                </a:schemeClr>
              </a:solidFill>
            </a:endParaRPr>
          </a:p>
          <a:p>
            <a:pPr lvl="3" eaLnBrk="1" hangingPunct="1">
              <a:buFont typeface="Wingdings" pitchFamily="2" charset="2"/>
              <a:buNone/>
              <a:defRPr/>
            </a:pPr>
            <a:endParaRPr lang="en-US" sz="1000" dirty="0">
              <a:solidFill>
                <a:schemeClr val="bg1"/>
              </a:solidFill>
            </a:endParaRPr>
          </a:p>
          <a:p>
            <a:pPr marL="685800" lvl="1" indent="-228600" eaLnBrk="1" hangingPunct="1">
              <a:buFont typeface="Wingdings" pitchFamily="2" charset="2"/>
              <a:buChar char="w"/>
              <a:defRPr/>
            </a:pPr>
            <a:r>
              <a:rPr lang="en-US" sz="2000" dirty="0">
                <a:solidFill>
                  <a:schemeClr val="tx1"/>
                </a:solidFill>
              </a:rPr>
              <a:t>64 bit: </a:t>
            </a:r>
          </a:p>
          <a:p>
            <a:pPr marL="977900" lvl="2" indent="-177800" eaLnBrk="1" hangingPunct="1">
              <a:buFont typeface="Wingdings" pitchFamily="2" charset="2"/>
              <a:buChar char="§"/>
              <a:defRPr/>
            </a:pPr>
            <a:r>
              <a:rPr lang="en-US" dirty="0">
                <a:solidFill>
                  <a:schemeClr val="accent5">
                    <a:lumMod val="50000"/>
                  </a:schemeClr>
                </a:solidFill>
              </a:rPr>
              <a:t>mantissa of 52 bits + 1 =&gt; approx. 15 digits decimal</a:t>
            </a:r>
          </a:p>
          <a:p>
            <a:pPr marL="977900" lvl="2" indent="-177800" eaLnBrk="1" hangingPunct="1">
              <a:buFont typeface="Wingdings" pitchFamily="2" charset="2"/>
              <a:buChar char="§"/>
              <a:defRPr/>
            </a:pPr>
            <a:r>
              <a:rPr lang="en-US" dirty="0">
                <a:solidFill>
                  <a:schemeClr val="accent5">
                    <a:lumMod val="50000"/>
                  </a:schemeClr>
                </a:solidFill>
              </a:rPr>
              <a:t>2</a:t>
            </a:r>
            <a:r>
              <a:rPr lang="en-US" baseline="30000" dirty="0">
                <a:solidFill>
                  <a:schemeClr val="accent5">
                    <a:lumMod val="50000"/>
                  </a:schemeClr>
                </a:solidFill>
              </a:rPr>
              <a:t>+/-1023</a:t>
            </a:r>
            <a:r>
              <a:rPr lang="en-US" dirty="0">
                <a:solidFill>
                  <a:schemeClr val="accent5">
                    <a:lumMod val="50000"/>
                  </a:schemeClr>
                </a:solidFill>
              </a:rPr>
              <a:t> =&gt; approx. 10</a:t>
            </a:r>
            <a:r>
              <a:rPr lang="en-US" baseline="30000" dirty="0">
                <a:solidFill>
                  <a:schemeClr val="accent5">
                    <a:lumMod val="50000"/>
                  </a:schemeClr>
                </a:solidFill>
              </a:rPr>
              <a:t>+/-306</a:t>
            </a:r>
            <a:r>
              <a:rPr lang="en-US" dirty="0">
                <a:solidFill>
                  <a:schemeClr val="accent5">
                    <a:lumMod val="50000"/>
                  </a:schemeClr>
                </a:solidFill>
              </a:rPr>
              <a:t> </a:t>
            </a:r>
            <a:endParaRPr lang="en-US" sz="2000" dirty="0">
              <a:solidFill>
                <a:schemeClr val="accent5">
                  <a:lumMod val="50000"/>
                </a:schemeClr>
              </a:solidFill>
            </a:endParaRPr>
          </a:p>
        </p:txBody>
      </p:sp>
      <p:grpSp>
        <p:nvGrpSpPr>
          <p:cNvPr id="2" name="Group 10"/>
          <p:cNvGrpSpPr>
            <a:grpSpLocks/>
          </p:cNvGrpSpPr>
          <p:nvPr/>
        </p:nvGrpSpPr>
        <p:grpSpPr bwMode="auto">
          <a:xfrm>
            <a:off x="1476375" y="1700213"/>
            <a:ext cx="6223000" cy="433387"/>
            <a:chOff x="1045" y="572"/>
            <a:chExt cx="3920" cy="273"/>
          </a:xfrm>
        </p:grpSpPr>
        <p:sp>
          <p:nvSpPr>
            <p:cNvPr id="79884" name="Rectangle 11"/>
            <p:cNvSpPr>
              <a:spLocks noChangeArrowheads="1"/>
            </p:cNvSpPr>
            <p:nvPr/>
          </p:nvSpPr>
          <p:spPr bwMode="auto">
            <a:xfrm>
              <a:off x="1045" y="572"/>
              <a:ext cx="202" cy="273"/>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spcBef>
                  <a:spcPct val="0"/>
                </a:spcBef>
                <a:buFontTx/>
                <a:buNone/>
              </a:pPr>
              <a:r>
                <a:rPr kumimoji="0" lang="en-US" altLang="tr-TR" sz="2400" b="1">
                  <a:solidFill>
                    <a:schemeClr val="accent1"/>
                  </a:solidFill>
                  <a:latin typeface="Arial" panose="020B0604020202020204" pitchFamily="34" charset="0"/>
                </a:rPr>
                <a:t>s</a:t>
              </a:r>
            </a:p>
          </p:txBody>
        </p:sp>
        <p:sp>
          <p:nvSpPr>
            <p:cNvPr id="79885" name="Rectangle 12"/>
            <p:cNvSpPr>
              <a:spLocks noChangeArrowheads="1"/>
            </p:cNvSpPr>
            <p:nvPr/>
          </p:nvSpPr>
          <p:spPr bwMode="auto">
            <a:xfrm>
              <a:off x="1247" y="572"/>
              <a:ext cx="1172" cy="273"/>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spcBef>
                  <a:spcPct val="0"/>
                </a:spcBef>
                <a:buFontTx/>
                <a:buNone/>
              </a:pPr>
              <a:r>
                <a:rPr kumimoji="0" lang="en-US" altLang="tr-TR" sz="2400" b="1">
                  <a:solidFill>
                    <a:srgbClr val="00FF00"/>
                  </a:solidFill>
                  <a:latin typeface="Arial" panose="020B0604020202020204" pitchFamily="34" charset="0"/>
                </a:rPr>
                <a:t>biased exp.</a:t>
              </a:r>
            </a:p>
          </p:txBody>
        </p:sp>
        <p:sp>
          <p:nvSpPr>
            <p:cNvPr id="79886" name="Rectangle 13"/>
            <p:cNvSpPr>
              <a:spLocks noChangeArrowheads="1"/>
            </p:cNvSpPr>
            <p:nvPr/>
          </p:nvSpPr>
          <p:spPr bwMode="auto">
            <a:xfrm>
              <a:off x="2415" y="573"/>
              <a:ext cx="2550" cy="272"/>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spcBef>
                  <a:spcPct val="0"/>
                </a:spcBef>
                <a:buFontTx/>
                <a:buNone/>
              </a:pPr>
              <a:r>
                <a:rPr kumimoji="0" lang="en-US" altLang="tr-TR" sz="2400" b="1">
                  <a:solidFill>
                    <a:schemeClr val="hlink"/>
                  </a:solidFill>
                  <a:latin typeface="Arial" panose="020B0604020202020204" pitchFamily="34" charset="0"/>
                </a:rPr>
                <a:t>fraction</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06179">
                                            <p:txEl>
                                              <p:pRg st="0" end="0"/>
                                            </p:txEl>
                                          </p:spTgt>
                                        </p:tgtEl>
                                        <p:attrNameLst>
                                          <p:attrName>style.visibility</p:attrName>
                                        </p:attrNameLst>
                                      </p:cBhvr>
                                      <p:to>
                                        <p:strVal val="visible"/>
                                      </p:to>
                                    </p:set>
                                    <p:animEffect transition="in" filter="dissolve">
                                      <p:cBhvr>
                                        <p:cTn id="7" dur="500"/>
                                        <p:tgtEl>
                                          <p:spTgt spid="3061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06180"/>
                                        </p:tgtEl>
                                        <p:attrNameLst>
                                          <p:attrName>style.visibility</p:attrName>
                                        </p:attrNameLst>
                                      </p:cBhvr>
                                      <p:to>
                                        <p:strVal val="visible"/>
                                      </p:to>
                                    </p:set>
                                    <p:animEffect transition="in" filter="dissolve">
                                      <p:cBhvr>
                                        <p:cTn id="17" dur="500"/>
                                        <p:tgtEl>
                                          <p:spTgt spid="306180"/>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306181"/>
                                        </p:tgtEl>
                                        <p:attrNameLst>
                                          <p:attrName>style.visibility</p:attrName>
                                        </p:attrNameLst>
                                      </p:cBhvr>
                                      <p:to>
                                        <p:strVal val="visible"/>
                                      </p:to>
                                    </p:set>
                                    <p:animEffect transition="in" filter="dissolve">
                                      <p:cBhvr>
                                        <p:cTn id="20" dur="500"/>
                                        <p:tgtEl>
                                          <p:spTgt spid="306181"/>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06182"/>
                                        </p:tgtEl>
                                        <p:attrNameLst>
                                          <p:attrName>style.visibility</p:attrName>
                                        </p:attrNameLst>
                                      </p:cBhvr>
                                      <p:to>
                                        <p:strVal val="visible"/>
                                      </p:to>
                                    </p:set>
                                    <p:animEffect transition="in" filter="dissolve">
                                      <p:cBhvr>
                                        <p:cTn id="23" dur="500"/>
                                        <p:tgtEl>
                                          <p:spTgt spid="30618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06184"/>
                                        </p:tgtEl>
                                        <p:attrNameLst>
                                          <p:attrName>style.visibility</p:attrName>
                                        </p:attrNameLst>
                                      </p:cBhvr>
                                      <p:to>
                                        <p:strVal val="visible"/>
                                      </p:to>
                                    </p:set>
                                    <p:animEffect transition="in" filter="dissolve">
                                      <p:cBhvr>
                                        <p:cTn id="26" dur="500"/>
                                        <p:tgtEl>
                                          <p:spTgt spid="30618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8" presetClass="entr" presetSubtype="16" fill="hold" grpId="0" nodeType="clickEffect">
                                  <p:stCondLst>
                                    <p:cond delay="0"/>
                                  </p:stCondLst>
                                  <p:childTnLst>
                                    <p:set>
                                      <p:cBhvr>
                                        <p:cTn id="30" dur="1" fill="hold">
                                          <p:stCondLst>
                                            <p:cond delay="0"/>
                                          </p:stCondLst>
                                        </p:cTn>
                                        <p:tgtEl>
                                          <p:spTgt spid="306183"/>
                                        </p:tgtEl>
                                        <p:attrNameLst>
                                          <p:attrName>style.visibility</p:attrName>
                                        </p:attrNameLst>
                                      </p:cBhvr>
                                      <p:to>
                                        <p:strVal val="visible"/>
                                      </p:to>
                                    </p:set>
                                    <p:animEffect transition="in" filter="diamond(in)">
                                      <p:cBhvr>
                                        <p:cTn id="31" dur="2000"/>
                                        <p:tgtEl>
                                          <p:spTgt spid="30618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nodeType="clickEffect">
                                  <p:stCondLst>
                                    <p:cond delay="0"/>
                                  </p:stCondLst>
                                  <p:childTnLst>
                                    <p:set>
                                      <p:cBhvr>
                                        <p:cTn id="35" dur="1" fill="hold">
                                          <p:stCondLst>
                                            <p:cond delay="0"/>
                                          </p:stCondLst>
                                        </p:cTn>
                                        <p:tgtEl>
                                          <p:spTgt spid="306185">
                                            <p:txEl>
                                              <p:pRg st="0" end="0"/>
                                            </p:txEl>
                                          </p:spTgt>
                                        </p:tgtEl>
                                        <p:attrNameLst>
                                          <p:attrName>style.visibility</p:attrName>
                                        </p:attrNameLst>
                                      </p:cBhvr>
                                      <p:to>
                                        <p:strVal val="visible"/>
                                      </p:to>
                                    </p:set>
                                    <p:animEffect transition="in" filter="dissolve">
                                      <p:cBhvr>
                                        <p:cTn id="36" dur="500"/>
                                        <p:tgtEl>
                                          <p:spTgt spid="306185">
                                            <p:txEl>
                                              <p:pRg st="0" end="0"/>
                                            </p:txEl>
                                          </p:spTgt>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306185">
                                            <p:txEl>
                                              <p:pRg st="1" end="1"/>
                                            </p:txEl>
                                          </p:spTgt>
                                        </p:tgtEl>
                                        <p:attrNameLst>
                                          <p:attrName>style.visibility</p:attrName>
                                        </p:attrNameLst>
                                      </p:cBhvr>
                                      <p:to>
                                        <p:strVal val="visible"/>
                                      </p:to>
                                    </p:set>
                                    <p:animEffect transition="in" filter="dissolve">
                                      <p:cBhvr>
                                        <p:cTn id="41" dur="500"/>
                                        <p:tgtEl>
                                          <p:spTgt spid="306185">
                                            <p:txEl>
                                              <p:pRg st="1" end="1"/>
                                            </p:txEl>
                                          </p:spTgt>
                                        </p:tgtEl>
                                      </p:cBhvr>
                                    </p:animEffect>
                                  </p:childTnLst>
                                </p:cTn>
                              </p:par>
                              <p:par>
                                <p:cTn id="42" presetID="9" presetClass="entr" presetSubtype="0" fill="hold" nodeType="withEffect">
                                  <p:stCondLst>
                                    <p:cond delay="0"/>
                                  </p:stCondLst>
                                  <p:childTnLst>
                                    <p:set>
                                      <p:cBhvr>
                                        <p:cTn id="43" dur="1" fill="hold">
                                          <p:stCondLst>
                                            <p:cond delay="0"/>
                                          </p:stCondLst>
                                        </p:cTn>
                                        <p:tgtEl>
                                          <p:spTgt spid="306185">
                                            <p:txEl>
                                              <p:pRg st="2" end="2"/>
                                            </p:txEl>
                                          </p:spTgt>
                                        </p:tgtEl>
                                        <p:attrNameLst>
                                          <p:attrName>style.visibility</p:attrName>
                                        </p:attrNameLst>
                                      </p:cBhvr>
                                      <p:to>
                                        <p:strVal val="visible"/>
                                      </p:to>
                                    </p:set>
                                    <p:animEffect transition="in" filter="dissolve">
                                      <p:cBhvr>
                                        <p:cTn id="44" dur="500"/>
                                        <p:tgtEl>
                                          <p:spTgt spid="306185">
                                            <p:txEl>
                                              <p:pRg st="2" end="2"/>
                                            </p:txEl>
                                          </p:spTgt>
                                        </p:tgtEl>
                                      </p:cBhvr>
                                    </p:animEffect>
                                  </p:childTnLst>
                                </p:cTn>
                              </p:par>
                              <p:par>
                                <p:cTn id="45" presetID="9" presetClass="entr" presetSubtype="0" fill="hold" nodeType="withEffect">
                                  <p:stCondLst>
                                    <p:cond delay="0"/>
                                  </p:stCondLst>
                                  <p:childTnLst>
                                    <p:set>
                                      <p:cBhvr>
                                        <p:cTn id="46" dur="1" fill="hold">
                                          <p:stCondLst>
                                            <p:cond delay="0"/>
                                          </p:stCondLst>
                                        </p:cTn>
                                        <p:tgtEl>
                                          <p:spTgt spid="306185">
                                            <p:txEl>
                                              <p:pRg st="3" end="3"/>
                                            </p:txEl>
                                          </p:spTgt>
                                        </p:tgtEl>
                                        <p:attrNameLst>
                                          <p:attrName>style.visibility</p:attrName>
                                        </p:attrNameLst>
                                      </p:cBhvr>
                                      <p:to>
                                        <p:strVal val="visible"/>
                                      </p:to>
                                    </p:set>
                                    <p:animEffect transition="in" filter="dissolve">
                                      <p:cBhvr>
                                        <p:cTn id="47" dur="500"/>
                                        <p:tgtEl>
                                          <p:spTgt spid="306185">
                                            <p:txEl>
                                              <p:pRg st="3" end="3"/>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306185">
                                            <p:txEl>
                                              <p:pRg st="5" end="5"/>
                                            </p:txEl>
                                          </p:spTgt>
                                        </p:tgtEl>
                                        <p:attrNameLst>
                                          <p:attrName>style.visibility</p:attrName>
                                        </p:attrNameLst>
                                      </p:cBhvr>
                                      <p:to>
                                        <p:strVal val="visible"/>
                                      </p:to>
                                    </p:set>
                                    <p:animEffect transition="in" filter="dissolve">
                                      <p:cBhvr>
                                        <p:cTn id="52" dur="500"/>
                                        <p:tgtEl>
                                          <p:spTgt spid="306185">
                                            <p:txEl>
                                              <p:pRg st="5" end="5"/>
                                            </p:txEl>
                                          </p:spTgt>
                                        </p:tgtEl>
                                      </p:cBhvr>
                                    </p:animEffect>
                                  </p:childTnLst>
                                </p:cTn>
                              </p:par>
                              <p:par>
                                <p:cTn id="53" presetID="9" presetClass="entr" presetSubtype="0" fill="hold" nodeType="withEffect">
                                  <p:stCondLst>
                                    <p:cond delay="0"/>
                                  </p:stCondLst>
                                  <p:childTnLst>
                                    <p:set>
                                      <p:cBhvr>
                                        <p:cTn id="54" dur="1" fill="hold">
                                          <p:stCondLst>
                                            <p:cond delay="0"/>
                                          </p:stCondLst>
                                        </p:cTn>
                                        <p:tgtEl>
                                          <p:spTgt spid="306185">
                                            <p:txEl>
                                              <p:pRg st="6" end="6"/>
                                            </p:txEl>
                                          </p:spTgt>
                                        </p:tgtEl>
                                        <p:attrNameLst>
                                          <p:attrName>style.visibility</p:attrName>
                                        </p:attrNameLst>
                                      </p:cBhvr>
                                      <p:to>
                                        <p:strVal val="visible"/>
                                      </p:to>
                                    </p:set>
                                    <p:animEffect transition="in" filter="dissolve">
                                      <p:cBhvr>
                                        <p:cTn id="55" dur="500"/>
                                        <p:tgtEl>
                                          <p:spTgt spid="306185">
                                            <p:txEl>
                                              <p:pRg st="6" end="6"/>
                                            </p:txEl>
                                          </p:spTgt>
                                        </p:tgtEl>
                                      </p:cBhvr>
                                    </p:animEffect>
                                  </p:childTnLst>
                                </p:cTn>
                              </p:par>
                              <p:par>
                                <p:cTn id="56" presetID="9" presetClass="entr" presetSubtype="0" fill="hold" nodeType="withEffect">
                                  <p:stCondLst>
                                    <p:cond delay="0"/>
                                  </p:stCondLst>
                                  <p:childTnLst>
                                    <p:set>
                                      <p:cBhvr>
                                        <p:cTn id="57" dur="1" fill="hold">
                                          <p:stCondLst>
                                            <p:cond delay="0"/>
                                          </p:stCondLst>
                                        </p:cTn>
                                        <p:tgtEl>
                                          <p:spTgt spid="306185">
                                            <p:txEl>
                                              <p:pRg st="7" end="7"/>
                                            </p:txEl>
                                          </p:spTgt>
                                        </p:tgtEl>
                                        <p:attrNameLst>
                                          <p:attrName>style.visibility</p:attrName>
                                        </p:attrNameLst>
                                      </p:cBhvr>
                                      <p:to>
                                        <p:strVal val="visible"/>
                                      </p:to>
                                    </p:set>
                                    <p:animEffect transition="in" filter="dissolve">
                                      <p:cBhvr>
                                        <p:cTn id="58" dur="500"/>
                                        <p:tgtEl>
                                          <p:spTgt spid="30618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180" grpId="0"/>
      <p:bldP spid="306181" grpId="0"/>
      <p:bldP spid="306182" grpId="0"/>
      <p:bldP spid="306183" grpId="0"/>
      <p:bldP spid="30618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0C11F48-7ADF-48D4-BF54-D8FAC99A9B03}" type="slidenum">
              <a:rPr kumimoji="0" lang="en-US" altLang="tr-TR" sz="1200" smtClean="0"/>
              <a:pPr>
                <a:spcBef>
                  <a:spcPct val="50000"/>
                </a:spcBef>
                <a:buFontTx/>
                <a:buNone/>
              </a:pPr>
              <a:t>65</a:t>
            </a:fld>
            <a:endParaRPr kumimoji="0" lang="en-US" altLang="tr-TR" sz="1200" smtClean="0"/>
          </a:p>
        </p:txBody>
      </p:sp>
      <p:sp>
        <p:nvSpPr>
          <p:cNvPr id="144387" name="Rectangle 3"/>
          <p:cNvSpPr>
            <a:spLocks noGrp="1" noChangeArrowheads="1"/>
          </p:cNvSpPr>
          <p:nvPr>
            <p:ph type="body" idx="1"/>
          </p:nvPr>
        </p:nvSpPr>
        <p:spPr/>
        <p:txBody>
          <a:bodyPr/>
          <a:lstStyle/>
          <a:p>
            <a:pPr eaLnBrk="1" hangingPunct="1">
              <a:lnSpc>
                <a:spcPct val="90000"/>
              </a:lnSpc>
            </a:pPr>
            <a:r>
              <a:rPr lang="en-US" altLang="tr-TR" sz="2800" smtClean="0"/>
              <a:t>Flexibility of representation</a:t>
            </a:r>
          </a:p>
          <a:p>
            <a:pPr lvl="1" eaLnBrk="1" hangingPunct="1">
              <a:lnSpc>
                <a:spcPct val="90000"/>
              </a:lnSpc>
            </a:pPr>
            <a:r>
              <a:rPr lang="en-US" altLang="tr-TR" sz="2400" smtClean="0"/>
              <a:t>Within constraints below, can assign any binary combination (called a code word) to any data as long as data is uniquely encoded.</a:t>
            </a:r>
          </a:p>
          <a:p>
            <a:pPr eaLnBrk="1" hangingPunct="1">
              <a:lnSpc>
                <a:spcPct val="90000"/>
              </a:lnSpc>
            </a:pPr>
            <a:r>
              <a:rPr lang="en-US" altLang="tr-TR" sz="2800" smtClean="0"/>
              <a:t>Information Types</a:t>
            </a:r>
          </a:p>
          <a:p>
            <a:pPr lvl="1" eaLnBrk="1" hangingPunct="1">
              <a:lnSpc>
                <a:spcPct val="90000"/>
              </a:lnSpc>
            </a:pPr>
            <a:r>
              <a:rPr lang="en-US" altLang="tr-TR" sz="2400" smtClean="0"/>
              <a:t>Numeric</a:t>
            </a:r>
          </a:p>
          <a:p>
            <a:pPr lvl="2" eaLnBrk="1" hangingPunct="1">
              <a:lnSpc>
                <a:spcPct val="90000"/>
              </a:lnSpc>
            </a:pPr>
            <a:r>
              <a:rPr lang="en-US" altLang="tr-TR" sz="2000" smtClean="0"/>
              <a:t>Must represent range of data needed</a:t>
            </a:r>
          </a:p>
          <a:p>
            <a:pPr lvl="2" eaLnBrk="1" hangingPunct="1">
              <a:lnSpc>
                <a:spcPct val="90000"/>
              </a:lnSpc>
            </a:pPr>
            <a:r>
              <a:rPr lang="en-US" altLang="tr-TR" sz="2000" smtClean="0">
                <a:cs typeface="Times New Roman" panose="02020603050405020304" pitchFamily="18" charset="0"/>
              </a:rPr>
              <a:t>Very desirable to represent data such that simple, straightforward computation for common arithmetic operations permitted</a:t>
            </a:r>
          </a:p>
          <a:p>
            <a:pPr lvl="2" eaLnBrk="1" hangingPunct="1">
              <a:lnSpc>
                <a:spcPct val="90000"/>
              </a:lnSpc>
            </a:pPr>
            <a:r>
              <a:rPr lang="en-US" altLang="tr-TR" sz="2000" smtClean="0">
                <a:cs typeface="Times New Roman" panose="02020603050405020304" pitchFamily="18" charset="0"/>
              </a:rPr>
              <a:t>Tight relation to binary numbers</a:t>
            </a:r>
          </a:p>
          <a:p>
            <a:pPr lvl="1" eaLnBrk="1" hangingPunct="1">
              <a:lnSpc>
                <a:spcPct val="90000"/>
              </a:lnSpc>
            </a:pPr>
            <a:r>
              <a:rPr lang="en-US" altLang="tr-TR" sz="2400" smtClean="0"/>
              <a:t>Non-numeric</a:t>
            </a:r>
          </a:p>
          <a:p>
            <a:pPr lvl="2" eaLnBrk="1" hangingPunct="1">
              <a:lnSpc>
                <a:spcPct val="90000"/>
              </a:lnSpc>
            </a:pPr>
            <a:r>
              <a:rPr lang="en-US" altLang="tr-TR" sz="2000" smtClean="0"/>
              <a:t>Greater flexibility since arithmetic operations not applied.</a:t>
            </a:r>
          </a:p>
          <a:p>
            <a:pPr lvl="2" eaLnBrk="1" hangingPunct="1">
              <a:lnSpc>
                <a:spcPct val="90000"/>
              </a:lnSpc>
            </a:pPr>
            <a:r>
              <a:rPr lang="en-US" altLang="tr-TR" sz="2000" smtClean="0"/>
              <a:t>Not tied to binary numbers</a:t>
            </a:r>
          </a:p>
          <a:p>
            <a:pPr lvl="2" eaLnBrk="1" hangingPunct="1">
              <a:lnSpc>
                <a:spcPct val="90000"/>
              </a:lnSpc>
            </a:pPr>
            <a:endParaRPr lang="en-US" altLang="tr-TR" sz="2000" b="1" smtClean="0"/>
          </a:p>
        </p:txBody>
      </p:sp>
      <p:sp>
        <p:nvSpPr>
          <p:cNvPr id="80900" name="Rectangle 4"/>
          <p:cNvSpPr>
            <a:spLocks noGrp="1" noChangeArrowheads="1"/>
          </p:cNvSpPr>
          <p:nvPr>
            <p:ph type="title"/>
          </p:nvPr>
        </p:nvSpPr>
        <p:spPr/>
        <p:txBody>
          <a:bodyPr/>
          <a:lstStyle/>
          <a:p>
            <a:pPr eaLnBrk="1" hangingPunct="1"/>
            <a:r>
              <a:rPr lang="en-US" altLang="tr-TR" smtClean="0"/>
              <a:t>Binary Numbers and Binary Coding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44387">
                                            <p:txEl>
                                              <p:pRg st="0" end="0"/>
                                            </p:txEl>
                                          </p:spTgt>
                                        </p:tgtEl>
                                        <p:attrNameLst>
                                          <p:attrName>style.visibility</p:attrName>
                                        </p:attrNameLst>
                                      </p:cBhvr>
                                      <p:to>
                                        <p:strVal val="visible"/>
                                      </p:to>
                                    </p:set>
                                    <p:animEffect transition="in" filter="dissolve">
                                      <p:cBhvr>
                                        <p:cTn id="7" dur="500"/>
                                        <p:tgtEl>
                                          <p:spTgt spid="14438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44387">
                                            <p:txEl>
                                              <p:pRg st="1" end="1"/>
                                            </p:txEl>
                                          </p:spTgt>
                                        </p:tgtEl>
                                        <p:attrNameLst>
                                          <p:attrName>style.visibility</p:attrName>
                                        </p:attrNameLst>
                                      </p:cBhvr>
                                      <p:to>
                                        <p:strVal val="visible"/>
                                      </p:to>
                                    </p:set>
                                    <p:animEffect transition="in" filter="dissolve">
                                      <p:cBhvr>
                                        <p:cTn id="12" dur="500"/>
                                        <p:tgtEl>
                                          <p:spTgt spid="14438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44387">
                                            <p:txEl>
                                              <p:pRg st="2" end="2"/>
                                            </p:txEl>
                                          </p:spTgt>
                                        </p:tgtEl>
                                        <p:attrNameLst>
                                          <p:attrName>style.visibility</p:attrName>
                                        </p:attrNameLst>
                                      </p:cBhvr>
                                      <p:to>
                                        <p:strVal val="visible"/>
                                      </p:to>
                                    </p:set>
                                    <p:animEffect transition="in" filter="dissolve">
                                      <p:cBhvr>
                                        <p:cTn id="17" dur="500"/>
                                        <p:tgtEl>
                                          <p:spTgt spid="14438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44387">
                                            <p:txEl>
                                              <p:pRg st="3" end="3"/>
                                            </p:txEl>
                                          </p:spTgt>
                                        </p:tgtEl>
                                        <p:attrNameLst>
                                          <p:attrName>style.visibility</p:attrName>
                                        </p:attrNameLst>
                                      </p:cBhvr>
                                      <p:to>
                                        <p:strVal val="visible"/>
                                      </p:to>
                                    </p:set>
                                    <p:animEffect transition="in" filter="dissolve">
                                      <p:cBhvr>
                                        <p:cTn id="22" dur="500"/>
                                        <p:tgtEl>
                                          <p:spTgt spid="144387">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44387">
                                            <p:txEl>
                                              <p:pRg st="7" end="7"/>
                                            </p:txEl>
                                          </p:spTgt>
                                        </p:tgtEl>
                                        <p:attrNameLst>
                                          <p:attrName>style.visibility</p:attrName>
                                        </p:attrNameLst>
                                      </p:cBhvr>
                                      <p:to>
                                        <p:strVal val="visible"/>
                                      </p:to>
                                    </p:set>
                                    <p:animEffect transition="in" filter="dissolve">
                                      <p:cBhvr>
                                        <p:cTn id="27" dur="500"/>
                                        <p:tgtEl>
                                          <p:spTgt spid="144387">
                                            <p:txEl>
                                              <p:pRg st="7" end="7"/>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144387">
                                            <p:txEl>
                                              <p:pRg st="4" end="4"/>
                                            </p:txEl>
                                          </p:spTgt>
                                        </p:tgtEl>
                                        <p:attrNameLst>
                                          <p:attrName>style.visibility</p:attrName>
                                        </p:attrNameLst>
                                      </p:cBhvr>
                                      <p:to>
                                        <p:strVal val="visible"/>
                                      </p:to>
                                    </p:set>
                                    <p:animEffect transition="in" filter="dissolve">
                                      <p:cBhvr>
                                        <p:cTn id="32" dur="500"/>
                                        <p:tgtEl>
                                          <p:spTgt spid="144387">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44387">
                                            <p:txEl>
                                              <p:pRg st="5" end="5"/>
                                            </p:txEl>
                                          </p:spTgt>
                                        </p:tgtEl>
                                        <p:attrNameLst>
                                          <p:attrName>style.visibility</p:attrName>
                                        </p:attrNameLst>
                                      </p:cBhvr>
                                      <p:to>
                                        <p:strVal val="visible"/>
                                      </p:to>
                                    </p:set>
                                    <p:animEffect transition="in" filter="dissolve">
                                      <p:cBhvr>
                                        <p:cTn id="37" dur="500"/>
                                        <p:tgtEl>
                                          <p:spTgt spid="144387">
                                            <p:txEl>
                                              <p:pRg st="5" end="5"/>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44387">
                                            <p:txEl>
                                              <p:pRg st="6" end="6"/>
                                            </p:txEl>
                                          </p:spTgt>
                                        </p:tgtEl>
                                        <p:attrNameLst>
                                          <p:attrName>style.visibility</p:attrName>
                                        </p:attrNameLst>
                                      </p:cBhvr>
                                      <p:to>
                                        <p:strVal val="visible"/>
                                      </p:to>
                                    </p:set>
                                    <p:animEffect transition="in" filter="dissolve">
                                      <p:cBhvr>
                                        <p:cTn id="42" dur="500"/>
                                        <p:tgtEl>
                                          <p:spTgt spid="144387">
                                            <p:txEl>
                                              <p:pRg st="6" end="6"/>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144387">
                                            <p:txEl>
                                              <p:pRg st="8" end="8"/>
                                            </p:txEl>
                                          </p:spTgt>
                                        </p:tgtEl>
                                        <p:attrNameLst>
                                          <p:attrName>style.visibility</p:attrName>
                                        </p:attrNameLst>
                                      </p:cBhvr>
                                      <p:to>
                                        <p:strVal val="visible"/>
                                      </p:to>
                                    </p:set>
                                    <p:animEffect transition="in" filter="dissolve">
                                      <p:cBhvr>
                                        <p:cTn id="47" dur="500"/>
                                        <p:tgtEl>
                                          <p:spTgt spid="144387">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144387">
                                            <p:txEl>
                                              <p:pRg st="9" end="9"/>
                                            </p:txEl>
                                          </p:spTgt>
                                        </p:tgtEl>
                                        <p:attrNameLst>
                                          <p:attrName>style.visibility</p:attrName>
                                        </p:attrNameLst>
                                      </p:cBhvr>
                                      <p:to>
                                        <p:strVal val="visible"/>
                                      </p:to>
                                    </p:set>
                                    <p:animEffect transition="in" filter="dissolve">
                                      <p:cBhvr>
                                        <p:cTn id="52" dur="500"/>
                                        <p:tgtEl>
                                          <p:spTgt spid="14438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FDCF3C6A-9182-4590-8FB1-CAB3B8E9A99B}" type="slidenum">
              <a:rPr kumimoji="0" lang="en-US" altLang="tr-TR" sz="1200" smtClean="0"/>
              <a:pPr>
                <a:spcBef>
                  <a:spcPct val="50000"/>
                </a:spcBef>
                <a:buFontTx/>
                <a:buNone/>
              </a:pPr>
              <a:t>66</a:t>
            </a:fld>
            <a:endParaRPr kumimoji="0" lang="en-US" altLang="tr-TR" sz="1200" smtClean="0"/>
          </a:p>
        </p:txBody>
      </p:sp>
      <p:sp>
        <p:nvSpPr>
          <p:cNvPr id="145410" name="Rectangle 2"/>
          <p:cNvSpPr>
            <a:spLocks noGrp="1" noChangeArrowheads="1"/>
          </p:cNvSpPr>
          <p:nvPr>
            <p:ph type="body" idx="1"/>
          </p:nvPr>
        </p:nvSpPr>
        <p:spPr>
          <a:xfrm>
            <a:off x="581025" y="1300163"/>
            <a:ext cx="8105775" cy="4875212"/>
          </a:xfrm>
        </p:spPr>
        <p:txBody>
          <a:bodyPr/>
          <a:lstStyle/>
          <a:p>
            <a:pPr eaLnBrk="1" hangingPunct="1"/>
            <a:r>
              <a:rPr lang="en-US" altLang="tr-TR" sz="2800" smtClean="0">
                <a:cs typeface="Times New Roman" panose="02020603050405020304" pitchFamily="18" charset="0"/>
              </a:rPr>
              <a:t>Given </a:t>
            </a:r>
            <a:r>
              <a:rPr lang="en-US" altLang="tr-TR" sz="2800" i="1" smtClean="0">
                <a:cs typeface="Times New Roman" panose="02020603050405020304" pitchFamily="18" charset="0"/>
              </a:rPr>
              <a:t>n</a:t>
            </a:r>
            <a:r>
              <a:rPr lang="en-US" altLang="tr-TR" sz="2800" smtClean="0">
                <a:cs typeface="Times New Roman" panose="02020603050405020304" pitchFamily="18" charset="0"/>
              </a:rPr>
              <a:t> binary digits (called </a:t>
            </a:r>
            <a:r>
              <a:rPr lang="en-US" altLang="tr-TR" sz="2800" u="sng" smtClean="0">
                <a:cs typeface="Times New Roman" panose="02020603050405020304" pitchFamily="18" charset="0"/>
              </a:rPr>
              <a:t>bits</a:t>
            </a:r>
            <a:r>
              <a:rPr lang="en-US" altLang="tr-TR" sz="2800" smtClean="0">
                <a:cs typeface="Times New Roman" panose="02020603050405020304" pitchFamily="18" charset="0"/>
              </a:rPr>
              <a:t>), a </a:t>
            </a:r>
            <a:r>
              <a:rPr lang="en-US" altLang="tr-TR" sz="2800" u="sng" smtClean="0">
                <a:cs typeface="Times New Roman" panose="02020603050405020304" pitchFamily="18" charset="0"/>
              </a:rPr>
              <a:t>binary code</a:t>
            </a:r>
            <a:r>
              <a:rPr lang="en-US" altLang="tr-TR" sz="2800" smtClean="0">
                <a:cs typeface="Times New Roman" panose="02020603050405020304" pitchFamily="18" charset="0"/>
              </a:rPr>
              <a:t> is a mapping from a set of </a:t>
            </a:r>
            <a:r>
              <a:rPr lang="en-US" altLang="tr-TR" sz="2800" u="sng" smtClean="0">
                <a:cs typeface="Times New Roman" panose="02020603050405020304" pitchFamily="18" charset="0"/>
              </a:rPr>
              <a:t>represented elements</a:t>
            </a:r>
            <a:r>
              <a:rPr lang="en-US" altLang="tr-TR" sz="2800" smtClean="0">
                <a:cs typeface="Times New Roman" panose="02020603050405020304" pitchFamily="18" charset="0"/>
              </a:rPr>
              <a:t> to a subset of the 2</a:t>
            </a:r>
            <a:r>
              <a:rPr lang="en-US" altLang="tr-TR" sz="2800" i="1" baseline="30000" smtClean="0">
                <a:cs typeface="Times New Roman" panose="02020603050405020304" pitchFamily="18" charset="0"/>
              </a:rPr>
              <a:t>n</a:t>
            </a:r>
            <a:r>
              <a:rPr lang="en-US" altLang="tr-TR" sz="2800" smtClean="0">
                <a:cs typeface="Times New Roman" panose="02020603050405020304" pitchFamily="18" charset="0"/>
              </a:rPr>
              <a:t> binary numbers.</a:t>
            </a:r>
          </a:p>
          <a:p>
            <a:pPr eaLnBrk="1" hangingPunct="1"/>
            <a:r>
              <a:rPr lang="en-US" altLang="tr-TR" sz="2800" smtClean="0">
                <a:cs typeface="Times New Roman" panose="02020603050405020304" pitchFamily="18" charset="0"/>
              </a:rPr>
              <a:t>Example: A</a:t>
            </a:r>
            <a:br>
              <a:rPr lang="en-US" altLang="tr-TR" sz="2800" smtClean="0">
                <a:cs typeface="Times New Roman" panose="02020603050405020304" pitchFamily="18" charset="0"/>
              </a:rPr>
            </a:br>
            <a:r>
              <a:rPr lang="en-US" altLang="tr-TR" sz="2800" smtClean="0">
                <a:cs typeface="Times New Roman" panose="02020603050405020304" pitchFamily="18" charset="0"/>
              </a:rPr>
              <a:t>binary code</a:t>
            </a:r>
            <a:br>
              <a:rPr lang="en-US" altLang="tr-TR" sz="2800" smtClean="0">
                <a:cs typeface="Times New Roman" panose="02020603050405020304" pitchFamily="18" charset="0"/>
              </a:rPr>
            </a:br>
            <a:r>
              <a:rPr lang="en-US" altLang="tr-TR" sz="2800" smtClean="0">
                <a:cs typeface="Times New Roman" panose="02020603050405020304" pitchFamily="18" charset="0"/>
              </a:rPr>
              <a:t>for the seven</a:t>
            </a:r>
            <a:br>
              <a:rPr lang="en-US" altLang="tr-TR" sz="2800" smtClean="0">
                <a:cs typeface="Times New Roman" panose="02020603050405020304" pitchFamily="18" charset="0"/>
              </a:rPr>
            </a:br>
            <a:r>
              <a:rPr lang="en-US" altLang="tr-TR" sz="2800" smtClean="0">
                <a:cs typeface="Times New Roman" panose="02020603050405020304" pitchFamily="18" charset="0"/>
              </a:rPr>
              <a:t>colors of the</a:t>
            </a:r>
            <a:br>
              <a:rPr lang="en-US" altLang="tr-TR" sz="2800" smtClean="0">
                <a:cs typeface="Times New Roman" panose="02020603050405020304" pitchFamily="18" charset="0"/>
              </a:rPr>
            </a:br>
            <a:r>
              <a:rPr lang="en-US" altLang="tr-TR" sz="2800" smtClean="0">
                <a:cs typeface="Times New Roman" panose="02020603050405020304" pitchFamily="18" charset="0"/>
              </a:rPr>
              <a:t>rainbow</a:t>
            </a:r>
          </a:p>
          <a:p>
            <a:pPr eaLnBrk="1" hangingPunct="1"/>
            <a:r>
              <a:rPr lang="en-US" altLang="tr-TR" sz="2800" smtClean="0">
                <a:cs typeface="Times New Roman" panose="02020603050405020304" pitchFamily="18" charset="0"/>
              </a:rPr>
              <a:t>Code 100 is </a:t>
            </a:r>
            <a:br>
              <a:rPr lang="en-US" altLang="tr-TR" sz="2800" smtClean="0">
                <a:cs typeface="Times New Roman" panose="02020603050405020304" pitchFamily="18" charset="0"/>
              </a:rPr>
            </a:br>
            <a:r>
              <a:rPr lang="en-US" altLang="tr-TR" sz="2800" smtClean="0">
                <a:cs typeface="Times New Roman" panose="02020603050405020304" pitchFamily="18" charset="0"/>
              </a:rPr>
              <a:t>not used</a:t>
            </a:r>
          </a:p>
          <a:p>
            <a:pPr eaLnBrk="1" hangingPunct="1"/>
            <a:endParaRPr lang="en-US" altLang="tr-TR" sz="2800" smtClean="0"/>
          </a:p>
        </p:txBody>
      </p:sp>
      <p:sp>
        <p:nvSpPr>
          <p:cNvPr id="81924" name="Rectangle 3"/>
          <p:cNvSpPr>
            <a:spLocks noGrp="1" noChangeArrowheads="1"/>
          </p:cNvSpPr>
          <p:nvPr>
            <p:ph type="title"/>
          </p:nvPr>
        </p:nvSpPr>
        <p:spPr/>
        <p:txBody>
          <a:bodyPr/>
          <a:lstStyle/>
          <a:p>
            <a:pPr eaLnBrk="1" hangingPunct="1"/>
            <a:r>
              <a:rPr lang="en-US" altLang="tr-TR" smtClean="0"/>
              <a:t>Non-numeric Binary Codes</a:t>
            </a:r>
          </a:p>
        </p:txBody>
      </p:sp>
      <p:sp>
        <p:nvSpPr>
          <p:cNvPr id="145412" name="Rectangle 4"/>
          <p:cNvSpPr>
            <a:spLocks noChangeArrowheads="1"/>
          </p:cNvSpPr>
          <p:nvPr/>
        </p:nvSpPr>
        <p:spPr bwMode="auto">
          <a:xfrm>
            <a:off x="6523038" y="5265738"/>
            <a:ext cx="9525" cy="79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eaLnBrk="1" hangingPunct="1">
              <a:spcBef>
                <a:spcPct val="0"/>
              </a:spcBef>
              <a:buFontTx/>
              <a:buNone/>
            </a:pPr>
            <a:endParaRPr kumimoji="0" lang="en-US" altLang="tr-TR" sz="1800">
              <a:solidFill>
                <a:schemeClr val="bg2"/>
              </a:solidFill>
              <a:latin typeface="Arial" panose="020B0604020202020204" pitchFamily="34" charset="0"/>
            </a:endParaRPr>
          </a:p>
        </p:txBody>
      </p:sp>
      <p:grpSp>
        <p:nvGrpSpPr>
          <p:cNvPr id="2" name="Group 5"/>
          <p:cNvGrpSpPr>
            <a:grpSpLocks/>
          </p:cNvGrpSpPr>
          <p:nvPr/>
        </p:nvGrpSpPr>
        <p:grpSpPr bwMode="auto">
          <a:xfrm>
            <a:off x="6499225" y="2874963"/>
            <a:ext cx="2085975" cy="2786062"/>
            <a:chOff x="2534" y="1811"/>
            <a:chExt cx="1314" cy="1755"/>
          </a:xfrm>
        </p:grpSpPr>
        <p:sp>
          <p:nvSpPr>
            <p:cNvPr id="81970" name="Rectangle 6"/>
            <p:cNvSpPr>
              <a:spLocks noChangeArrowheads="1"/>
            </p:cNvSpPr>
            <p:nvPr/>
          </p:nvSpPr>
          <p:spPr bwMode="auto">
            <a:xfrm>
              <a:off x="2534" y="1811"/>
              <a:ext cx="11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Binary Number</a:t>
              </a:r>
              <a:endParaRPr kumimoji="0" lang="en-US" altLang="tr-TR" sz="2400" b="1">
                <a:solidFill>
                  <a:schemeClr val="accent2"/>
                </a:solidFill>
              </a:endParaRPr>
            </a:p>
          </p:txBody>
        </p:sp>
        <p:sp>
          <p:nvSpPr>
            <p:cNvPr id="81971" name="Rectangle 7"/>
            <p:cNvSpPr>
              <a:spLocks noChangeArrowheads="1"/>
            </p:cNvSpPr>
            <p:nvPr/>
          </p:nvSpPr>
          <p:spPr bwMode="auto">
            <a:xfrm>
              <a:off x="3804" y="1811"/>
              <a:ext cx="4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 </a:t>
              </a:r>
              <a:endParaRPr kumimoji="0" lang="en-US" altLang="tr-TR" sz="2400" b="1">
                <a:solidFill>
                  <a:schemeClr val="accent2"/>
                </a:solidFill>
              </a:endParaRPr>
            </a:p>
          </p:txBody>
        </p:sp>
        <p:sp>
          <p:nvSpPr>
            <p:cNvPr id="81972" name="Rectangle 8"/>
            <p:cNvSpPr>
              <a:spLocks noChangeArrowheads="1"/>
            </p:cNvSpPr>
            <p:nvPr/>
          </p:nvSpPr>
          <p:spPr bwMode="auto">
            <a:xfrm>
              <a:off x="3027" y="2028"/>
              <a:ext cx="26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000</a:t>
              </a:r>
              <a:endParaRPr kumimoji="0" lang="en-US" altLang="tr-TR" sz="2400" b="1">
                <a:solidFill>
                  <a:schemeClr val="accent2"/>
                </a:solidFill>
              </a:endParaRPr>
            </a:p>
          </p:txBody>
        </p:sp>
        <p:sp>
          <p:nvSpPr>
            <p:cNvPr id="81973" name="Rectangle 9"/>
            <p:cNvSpPr>
              <a:spLocks noChangeArrowheads="1"/>
            </p:cNvSpPr>
            <p:nvPr/>
          </p:nvSpPr>
          <p:spPr bwMode="auto">
            <a:xfrm>
              <a:off x="3310" y="2028"/>
              <a:ext cx="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81974" name="Rectangle 10"/>
            <p:cNvSpPr>
              <a:spLocks noChangeArrowheads="1"/>
            </p:cNvSpPr>
            <p:nvPr/>
          </p:nvSpPr>
          <p:spPr bwMode="auto">
            <a:xfrm>
              <a:off x="3027" y="2245"/>
              <a:ext cx="26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001</a:t>
              </a:r>
              <a:endParaRPr kumimoji="0" lang="en-US" altLang="tr-TR" sz="2400" b="1">
                <a:solidFill>
                  <a:schemeClr val="accent2"/>
                </a:solidFill>
              </a:endParaRPr>
            </a:p>
          </p:txBody>
        </p:sp>
        <p:sp>
          <p:nvSpPr>
            <p:cNvPr id="81975" name="Rectangle 11"/>
            <p:cNvSpPr>
              <a:spLocks noChangeArrowheads="1"/>
            </p:cNvSpPr>
            <p:nvPr/>
          </p:nvSpPr>
          <p:spPr bwMode="auto">
            <a:xfrm>
              <a:off x="3310" y="2245"/>
              <a:ext cx="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81976" name="Rectangle 12"/>
            <p:cNvSpPr>
              <a:spLocks noChangeArrowheads="1"/>
            </p:cNvSpPr>
            <p:nvPr/>
          </p:nvSpPr>
          <p:spPr bwMode="auto">
            <a:xfrm>
              <a:off x="3027" y="2462"/>
              <a:ext cx="26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010</a:t>
              </a:r>
              <a:endParaRPr kumimoji="0" lang="en-US" altLang="tr-TR" sz="2400" b="1">
                <a:solidFill>
                  <a:schemeClr val="accent2"/>
                </a:solidFill>
              </a:endParaRPr>
            </a:p>
          </p:txBody>
        </p:sp>
        <p:sp>
          <p:nvSpPr>
            <p:cNvPr id="81977" name="Rectangle 13"/>
            <p:cNvSpPr>
              <a:spLocks noChangeArrowheads="1"/>
            </p:cNvSpPr>
            <p:nvPr/>
          </p:nvSpPr>
          <p:spPr bwMode="auto">
            <a:xfrm>
              <a:off x="3310" y="2462"/>
              <a:ext cx="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81978" name="Rectangle 14"/>
            <p:cNvSpPr>
              <a:spLocks noChangeArrowheads="1"/>
            </p:cNvSpPr>
            <p:nvPr/>
          </p:nvSpPr>
          <p:spPr bwMode="auto">
            <a:xfrm>
              <a:off x="3027" y="2679"/>
              <a:ext cx="26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011</a:t>
              </a:r>
              <a:endParaRPr kumimoji="0" lang="en-US" altLang="tr-TR" sz="2400" b="1">
                <a:solidFill>
                  <a:schemeClr val="accent2"/>
                </a:solidFill>
              </a:endParaRPr>
            </a:p>
          </p:txBody>
        </p:sp>
        <p:sp>
          <p:nvSpPr>
            <p:cNvPr id="81979" name="Rectangle 15"/>
            <p:cNvSpPr>
              <a:spLocks noChangeArrowheads="1"/>
            </p:cNvSpPr>
            <p:nvPr/>
          </p:nvSpPr>
          <p:spPr bwMode="auto">
            <a:xfrm>
              <a:off x="3310" y="2679"/>
              <a:ext cx="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81980" name="Rectangle 16"/>
            <p:cNvSpPr>
              <a:spLocks noChangeArrowheads="1"/>
            </p:cNvSpPr>
            <p:nvPr/>
          </p:nvSpPr>
          <p:spPr bwMode="auto">
            <a:xfrm>
              <a:off x="3310" y="2916"/>
              <a:ext cx="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81981" name="Rectangle 17"/>
            <p:cNvSpPr>
              <a:spLocks noChangeArrowheads="1"/>
            </p:cNvSpPr>
            <p:nvPr/>
          </p:nvSpPr>
          <p:spPr bwMode="auto">
            <a:xfrm>
              <a:off x="3027" y="2902"/>
              <a:ext cx="26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101</a:t>
              </a:r>
              <a:endParaRPr kumimoji="0" lang="en-US" altLang="tr-TR" sz="2400" b="1">
                <a:solidFill>
                  <a:schemeClr val="accent2"/>
                </a:solidFill>
              </a:endParaRPr>
            </a:p>
          </p:txBody>
        </p:sp>
        <p:sp>
          <p:nvSpPr>
            <p:cNvPr id="81982" name="Rectangle 18"/>
            <p:cNvSpPr>
              <a:spLocks noChangeArrowheads="1"/>
            </p:cNvSpPr>
            <p:nvPr/>
          </p:nvSpPr>
          <p:spPr bwMode="auto">
            <a:xfrm>
              <a:off x="3310" y="2902"/>
              <a:ext cx="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81983" name="Rectangle 19"/>
            <p:cNvSpPr>
              <a:spLocks noChangeArrowheads="1"/>
            </p:cNvSpPr>
            <p:nvPr/>
          </p:nvSpPr>
          <p:spPr bwMode="auto">
            <a:xfrm>
              <a:off x="3027" y="3119"/>
              <a:ext cx="26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110</a:t>
              </a:r>
              <a:endParaRPr kumimoji="0" lang="en-US" altLang="tr-TR" sz="2400" b="1">
                <a:solidFill>
                  <a:schemeClr val="accent2"/>
                </a:solidFill>
              </a:endParaRPr>
            </a:p>
          </p:txBody>
        </p:sp>
        <p:sp>
          <p:nvSpPr>
            <p:cNvPr id="81984" name="Rectangle 20"/>
            <p:cNvSpPr>
              <a:spLocks noChangeArrowheads="1"/>
            </p:cNvSpPr>
            <p:nvPr/>
          </p:nvSpPr>
          <p:spPr bwMode="auto">
            <a:xfrm>
              <a:off x="3310" y="3119"/>
              <a:ext cx="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81985" name="Rectangle 21"/>
            <p:cNvSpPr>
              <a:spLocks noChangeArrowheads="1"/>
            </p:cNvSpPr>
            <p:nvPr/>
          </p:nvSpPr>
          <p:spPr bwMode="auto">
            <a:xfrm>
              <a:off x="3027" y="3336"/>
              <a:ext cx="264"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111</a:t>
              </a:r>
              <a:endParaRPr kumimoji="0" lang="en-US" altLang="tr-TR" sz="2400" b="1">
                <a:solidFill>
                  <a:schemeClr val="accent2"/>
                </a:solidFill>
              </a:endParaRPr>
            </a:p>
          </p:txBody>
        </p:sp>
        <p:sp>
          <p:nvSpPr>
            <p:cNvPr id="81986" name="Rectangle 22"/>
            <p:cNvSpPr>
              <a:spLocks noChangeArrowheads="1"/>
            </p:cNvSpPr>
            <p:nvPr/>
          </p:nvSpPr>
          <p:spPr bwMode="auto">
            <a:xfrm>
              <a:off x="3310" y="3336"/>
              <a:ext cx="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grpSp>
      <p:sp>
        <p:nvSpPr>
          <p:cNvPr id="145431" name="Rectangle 23"/>
          <p:cNvSpPr>
            <a:spLocks noChangeArrowheads="1"/>
          </p:cNvSpPr>
          <p:nvPr/>
        </p:nvSpPr>
        <p:spPr bwMode="auto">
          <a:xfrm>
            <a:off x="4718050" y="2874963"/>
            <a:ext cx="682625"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Color</a:t>
            </a:r>
            <a:endParaRPr kumimoji="0" lang="en-US" altLang="tr-TR" sz="2400" b="1">
              <a:solidFill>
                <a:schemeClr val="accent2"/>
              </a:solidFill>
            </a:endParaRPr>
          </a:p>
        </p:txBody>
      </p:sp>
      <p:sp>
        <p:nvSpPr>
          <p:cNvPr id="145432" name="Rectangle 24"/>
          <p:cNvSpPr>
            <a:spLocks noChangeArrowheads="1"/>
          </p:cNvSpPr>
          <p:nvPr/>
        </p:nvSpPr>
        <p:spPr bwMode="auto">
          <a:xfrm>
            <a:off x="4800600" y="3219450"/>
            <a:ext cx="481013"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Red</a:t>
            </a:r>
            <a:endParaRPr kumimoji="0" lang="en-US" altLang="tr-TR" sz="2400" b="1">
              <a:solidFill>
                <a:schemeClr val="accent2"/>
              </a:solidFill>
            </a:endParaRPr>
          </a:p>
        </p:txBody>
      </p:sp>
      <p:sp>
        <p:nvSpPr>
          <p:cNvPr id="145433" name="Rectangle 25"/>
          <p:cNvSpPr>
            <a:spLocks noChangeArrowheads="1"/>
          </p:cNvSpPr>
          <p:nvPr/>
        </p:nvSpPr>
        <p:spPr bwMode="auto">
          <a:xfrm>
            <a:off x="5314950" y="3219450"/>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145434" name="Rectangle 26"/>
          <p:cNvSpPr>
            <a:spLocks noChangeArrowheads="1"/>
          </p:cNvSpPr>
          <p:nvPr/>
        </p:nvSpPr>
        <p:spPr bwMode="auto">
          <a:xfrm>
            <a:off x="4800600" y="3563938"/>
            <a:ext cx="900113"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Orange</a:t>
            </a:r>
            <a:endParaRPr kumimoji="0" lang="en-US" altLang="tr-TR" sz="2400" b="1">
              <a:solidFill>
                <a:schemeClr val="accent2"/>
              </a:solidFill>
            </a:endParaRPr>
          </a:p>
        </p:txBody>
      </p:sp>
      <p:sp>
        <p:nvSpPr>
          <p:cNvPr id="145435" name="Rectangle 27"/>
          <p:cNvSpPr>
            <a:spLocks noChangeArrowheads="1"/>
          </p:cNvSpPr>
          <p:nvPr/>
        </p:nvSpPr>
        <p:spPr bwMode="auto">
          <a:xfrm>
            <a:off x="5764213" y="3563938"/>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145436" name="Rectangle 28"/>
          <p:cNvSpPr>
            <a:spLocks noChangeArrowheads="1"/>
          </p:cNvSpPr>
          <p:nvPr/>
        </p:nvSpPr>
        <p:spPr bwMode="auto">
          <a:xfrm>
            <a:off x="4800600" y="3908425"/>
            <a:ext cx="822325"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Yellow</a:t>
            </a:r>
            <a:endParaRPr kumimoji="0" lang="en-US" altLang="tr-TR" sz="2400" b="1">
              <a:solidFill>
                <a:schemeClr val="accent2"/>
              </a:solidFill>
            </a:endParaRPr>
          </a:p>
        </p:txBody>
      </p:sp>
      <p:sp>
        <p:nvSpPr>
          <p:cNvPr id="145437" name="Rectangle 29"/>
          <p:cNvSpPr>
            <a:spLocks noChangeArrowheads="1"/>
          </p:cNvSpPr>
          <p:nvPr/>
        </p:nvSpPr>
        <p:spPr bwMode="auto">
          <a:xfrm>
            <a:off x="5683250" y="3908425"/>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145438" name="Rectangle 30"/>
          <p:cNvSpPr>
            <a:spLocks noChangeArrowheads="1"/>
          </p:cNvSpPr>
          <p:nvPr/>
        </p:nvSpPr>
        <p:spPr bwMode="auto">
          <a:xfrm>
            <a:off x="4800600" y="4252913"/>
            <a:ext cx="7445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Green</a:t>
            </a:r>
            <a:endParaRPr kumimoji="0" lang="en-US" altLang="tr-TR" sz="2400" b="1">
              <a:solidFill>
                <a:schemeClr val="accent2"/>
              </a:solidFill>
            </a:endParaRPr>
          </a:p>
        </p:txBody>
      </p:sp>
      <p:sp>
        <p:nvSpPr>
          <p:cNvPr id="145439" name="Rectangle 31"/>
          <p:cNvSpPr>
            <a:spLocks noChangeArrowheads="1"/>
          </p:cNvSpPr>
          <p:nvPr/>
        </p:nvSpPr>
        <p:spPr bwMode="auto">
          <a:xfrm>
            <a:off x="5592763" y="42529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145440" name="Rectangle 32"/>
          <p:cNvSpPr>
            <a:spLocks noChangeArrowheads="1"/>
          </p:cNvSpPr>
          <p:nvPr/>
        </p:nvSpPr>
        <p:spPr bwMode="auto">
          <a:xfrm>
            <a:off x="4800600" y="4606925"/>
            <a:ext cx="542925"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Blue</a:t>
            </a:r>
            <a:endParaRPr kumimoji="0" lang="en-US" altLang="tr-TR" sz="2400" b="1">
              <a:solidFill>
                <a:schemeClr val="accent2"/>
              </a:solidFill>
            </a:endParaRPr>
          </a:p>
        </p:txBody>
      </p:sp>
      <p:sp>
        <p:nvSpPr>
          <p:cNvPr id="145441" name="Rectangle 33"/>
          <p:cNvSpPr>
            <a:spLocks noChangeArrowheads="1"/>
          </p:cNvSpPr>
          <p:nvPr/>
        </p:nvSpPr>
        <p:spPr bwMode="auto">
          <a:xfrm>
            <a:off x="4800600" y="4951413"/>
            <a:ext cx="77628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Indigo</a:t>
            </a:r>
            <a:endParaRPr kumimoji="0" lang="en-US" altLang="tr-TR" sz="2400" b="1">
              <a:solidFill>
                <a:schemeClr val="accent2"/>
              </a:solidFill>
            </a:endParaRPr>
          </a:p>
        </p:txBody>
      </p:sp>
      <p:sp>
        <p:nvSpPr>
          <p:cNvPr id="145442" name="Rectangle 34"/>
          <p:cNvSpPr>
            <a:spLocks noChangeArrowheads="1"/>
          </p:cNvSpPr>
          <p:nvPr/>
        </p:nvSpPr>
        <p:spPr bwMode="auto">
          <a:xfrm>
            <a:off x="5635625" y="49514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145443" name="Rectangle 35"/>
          <p:cNvSpPr>
            <a:spLocks noChangeArrowheads="1"/>
          </p:cNvSpPr>
          <p:nvPr/>
        </p:nvSpPr>
        <p:spPr bwMode="auto">
          <a:xfrm>
            <a:off x="5564188" y="5295900"/>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Char char="§"/>
            </a:pPr>
            <a:endParaRPr kumimoji="0" lang="en-US" altLang="tr-TR" sz="2400" b="1">
              <a:solidFill>
                <a:schemeClr val="accent2"/>
              </a:solidFill>
            </a:endParaRPr>
          </a:p>
        </p:txBody>
      </p:sp>
      <p:sp>
        <p:nvSpPr>
          <p:cNvPr id="145444" name="Rectangle 36"/>
          <p:cNvSpPr>
            <a:spLocks noChangeArrowheads="1"/>
          </p:cNvSpPr>
          <p:nvPr/>
        </p:nvSpPr>
        <p:spPr bwMode="auto">
          <a:xfrm>
            <a:off x="4814888" y="5256213"/>
            <a:ext cx="784225"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200" b="1">
                <a:solidFill>
                  <a:srgbClr val="000000"/>
                </a:solidFill>
              </a:rPr>
              <a:t>Violet </a:t>
            </a:r>
            <a:endParaRPr kumimoji="0" lang="en-US" altLang="tr-TR" sz="2400" b="1">
              <a:solidFill>
                <a:schemeClr val="accent2"/>
              </a:solidFill>
            </a:endParaRPr>
          </a:p>
        </p:txBody>
      </p:sp>
      <p:graphicFrame>
        <p:nvGraphicFramePr>
          <p:cNvPr id="145445" name="Group 37"/>
          <p:cNvGraphicFramePr>
            <a:graphicFrameLocks noGrp="1"/>
          </p:cNvGraphicFramePr>
          <p:nvPr/>
        </p:nvGraphicFramePr>
        <p:xfrm>
          <a:off x="3849688" y="2862263"/>
          <a:ext cx="4603750" cy="2776540"/>
        </p:xfrm>
        <a:graphic>
          <a:graphicData uri="http://schemas.openxmlformats.org/drawingml/2006/table">
            <a:tbl>
              <a:tblPr/>
              <a:tblGrid>
                <a:gridCol w="2470150"/>
                <a:gridCol w="2133600"/>
              </a:tblGrid>
              <a:tr h="3476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3460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76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60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76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76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60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76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600" b="1"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45410">
                                            <p:txEl>
                                              <p:pRg st="0" end="0"/>
                                            </p:txEl>
                                          </p:spTgt>
                                        </p:tgtEl>
                                        <p:attrNameLst>
                                          <p:attrName>style.visibility</p:attrName>
                                        </p:attrNameLst>
                                      </p:cBhvr>
                                      <p:to>
                                        <p:strVal val="visible"/>
                                      </p:to>
                                    </p:set>
                                    <p:animEffect transition="in" filter="dissolve">
                                      <p:cBhvr>
                                        <p:cTn id="7" dur="500"/>
                                        <p:tgtEl>
                                          <p:spTgt spid="14541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45410">
                                            <p:txEl>
                                              <p:pRg st="1" end="1"/>
                                            </p:txEl>
                                          </p:spTgt>
                                        </p:tgtEl>
                                        <p:attrNameLst>
                                          <p:attrName>style.visibility</p:attrName>
                                        </p:attrNameLst>
                                      </p:cBhvr>
                                      <p:to>
                                        <p:strVal val="visible"/>
                                      </p:to>
                                    </p:set>
                                    <p:animEffect transition="in" filter="dissolve">
                                      <p:cBhvr>
                                        <p:cTn id="12" dur="500"/>
                                        <p:tgtEl>
                                          <p:spTgt spid="14541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412"/>
                                        </p:tgtEl>
                                        <p:attrNameLst>
                                          <p:attrName>style.visibility</p:attrName>
                                        </p:attrNameLst>
                                      </p:cBhvr>
                                      <p:to>
                                        <p:strVal val="visible"/>
                                      </p:to>
                                    </p:set>
                                    <p:animEffect transition="in" filter="dissolve">
                                      <p:cBhvr>
                                        <p:cTn id="17" dur="500"/>
                                        <p:tgtEl>
                                          <p:spTgt spid="145412"/>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45431"/>
                                        </p:tgtEl>
                                        <p:attrNameLst>
                                          <p:attrName>style.visibility</p:attrName>
                                        </p:attrNameLst>
                                      </p:cBhvr>
                                      <p:to>
                                        <p:strVal val="visible"/>
                                      </p:to>
                                    </p:set>
                                    <p:animEffect transition="in" filter="dissolve">
                                      <p:cBhvr>
                                        <p:cTn id="23" dur="500"/>
                                        <p:tgtEl>
                                          <p:spTgt spid="145431"/>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45432"/>
                                        </p:tgtEl>
                                        <p:attrNameLst>
                                          <p:attrName>style.visibility</p:attrName>
                                        </p:attrNameLst>
                                      </p:cBhvr>
                                      <p:to>
                                        <p:strVal val="visible"/>
                                      </p:to>
                                    </p:set>
                                    <p:animEffect transition="in" filter="dissolve">
                                      <p:cBhvr>
                                        <p:cTn id="26" dur="500"/>
                                        <p:tgtEl>
                                          <p:spTgt spid="145432"/>
                                        </p:tgtEl>
                                      </p:cBhvr>
                                    </p:animEffect>
                                  </p:childTnLst>
                                </p:cTn>
                              </p:par>
                              <p:par>
                                <p:cTn id="27" presetID="9" presetClass="entr" presetSubtype="0" fill="hold" grpId="0" nodeType="withEffect" nodePh="1">
                                  <p:stCondLst>
                                    <p:cond delay="0"/>
                                  </p:stCondLst>
                                  <p:endCondLst>
                                    <p:cond evt="begin" delay="0">
                                      <p:tn val="27"/>
                                    </p:cond>
                                  </p:endCondLst>
                                  <p:childTnLst>
                                    <p:set>
                                      <p:cBhvr>
                                        <p:cTn id="28" dur="1" fill="hold">
                                          <p:stCondLst>
                                            <p:cond delay="0"/>
                                          </p:stCondLst>
                                        </p:cTn>
                                        <p:tgtEl>
                                          <p:spTgt spid="145433"/>
                                        </p:tgtEl>
                                        <p:attrNameLst>
                                          <p:attrName>style.visibility</p:attrName>
                                        </p:attrNameLst>
                                      </p:cBhvr>
                                      <p:to>
                                        <p:strVal val="visible"/>
                                      </p:to>
                                    </p:set>
                                    <p:animEffect transition="in" filter="dissolve">
                                      <p:cBhvr>
                                        <p:cTn id="29" dur="500"/>
                                        <p:tgtEl>
                                          <p:spTgt spid="145433"/>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45434"/>
                                        </p:tgtEl>
                                        <p:attrNameLst>
                                          <p:attrName>style.visibility</p:attrName>
                                        </p:attrNameLst>
                                      </p:cBhvr>
                                      <p:to>
                                        <p:strVal val="visible"/>
                                      </p:to>
                                    </p:set>
                                    <p:animEffect transition="in" filter="dissolve">
                                      <p:cBhvr>
                                        <p:cTn id="32" dur="500"/>
                                        <p:tgtEl>
                                          <p:spTgt spid="145434"/>
                                        </p:tgtEl>
                                      </p:cBhvr>
                                    </p:animEffect>
                                  </p:childTnLst>
                                </p:cTn>
                              </p:par>
                              <p:par>
                                <p:cTn id="33" presetID="9" presetClass="entr" presetSubtype="0" fill="hold" grpId="0" nodeType="withEffect" nodePh="1">
                                  <p:stCondLst>
                                    <p:cond delay="0"/>
                                  </p:stCondLst>
                                  <p:endCondLst>
                                    <p:cond evt="begin" delay="0">
                                      <p:tn val="33"/>
                                    </p:cond>
                                  </p:endCondLst>
                                  <p:childTnLst>
                                    <p:set>
                                      <p:cBhvr>
                                        <p:cTn id="34" dur="1" fill="hold">
                                          <p:stCondLst>
                                            <p:cond delay="0"/>
                                          </p:stCondLst>
                                        </p:cTn>
                                        <p:tgtEl>
                                          <p:spTgt spid="145435"/>
                                        </p:tgtEl>
                                        <p:attrNameLst>
                                          <p:attrName>style.visibility</p:attrName>
                                        </p:attrNameLst>
                                      </p:cBhvr>
                                      <p:to>
                                        <p:strVal val="visible"/>
                                      </p:to>
                                    </p:set>
                                    <p:animEffect transition="in" filter="dissolve">
                                      <p:cBhvr>
                                        <p:cTn id="35" dur="500"/>
                                        <p:tgtEl>
                                          <p:spTgt spid="145435"/>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145436"/>
                                        </p:tgtEl>
                                        <p:attrNameLst>
                                          <p:attrName>style.visibility</p:attrName>
                                        </p:attrNameLst>
                                      </p:cBhvr>
                                      <p:to>
                                        <p:strVal val="visible"/>
                                      </p:to>
                                    </p:set>
                                    <p:animEffect transition="in" filter="dissolve">
                                      <p:cBhvr>
                                        <p:cTn id="38" dur="500"/>
                                        <p:tgtEl>
                                          <p:spTgt spid="145436"/>
                                        </p:tgtEl>
                                      </p:cBhvr>
                                    </p:animEffect>
                                  </p:childTnLst>
                                </p:cTn>
                              </p:par>
                              <p:par>
                                <p:cTn id="39" presetID="9" presetClass="entr" presetSubtype="0" fill="hold" grpId="0" nodeType="withEffect" nodePh="1">
                                  <p:stCondLst>
                                    <p:cond delay="0"/>
                                  </p:stCondLst>
                                  <p:endCondLst>
                                    <p:cond evt="begin" delay="0">
                                      <p:tn val="39"/>
                                    </p:cond>
                                  </p:endCondLst>
                                  <p:childTnLst>
                                    <p:set>
                                      <p:cBhvr>
                                        <p:cTn id="40" dur="1" fill="hold">
                                          <p:stCondLst>
                                            <p:cond delay="0"/>
                                          </p:stCondLst>
                                        </p:cTn>
                                        <p:tgtEl>
                                          <p:spTgt spid="145437"/>
                                        </p:tgtEl>
                                        <p:attrNameLst>
                                          <p:attrName>style.visibility</p:attrName>
                                        </p:attrNameLst>
                                      </p:cBhvr>
                                      <p:to>
                                        <p:strVal val="visible"/>
                                      </p:to>
                                    </p:set>
                                    <p:animEffect transition="in" filter="dissolve">
                                      <p:cBhvr>
                                        <p:cTn id="41" dur="500"/>
                                        <p:tgtEl>
                                          <p:spTgt spid="145437"/>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145438"/>
                                        </p:tgtEl>
                                        <p:attrNameLst>
                                          <p:attrName>style.visibility</p:attrName>
                                        </p:attrNameLst>
                                      </p:cBhvr>
                                      <p:to>
                                        <p:strVal val="visible"/>
                                      </p:to>
                                    </p:set>
                                    <p:animEffect transition="in" filter="dissolve">
                                      <p:cBhvr>
                                        <p:cTn id="44" dur="500"/>
                                        <p:tgtEl>
                                          <p:spTgt spid="145438"/>
                                        </p:tgtEl>
                                      </p:cBhvr>
                                    </p:animEffect>
                                  </p:childTnLst>
                                </p:cTn>
                              </p:par>
                              <p:par>
                                <p:cTn id="45" presetID="9" presetClass="entr" presetSubtype="0" fill="hold" grpId="0" nodeType="withEffect" nodePh="1">
                                  <p:stCondLst>
                                    <p:cond delay="0"/>
                                  </p:stCondLst>
                                  <p:endCondLst>
                                    <p:cond evt="begin" delay="0">
                                      <p:tn val="45"/>
                                    </p:cond>
                                  </p:endCondLst>
                                  <p:childTnLst>
                                    <p:set>
                                      <p:cBhvr>
                                        <p:cTn id="46" dur="1" fill="hold">
                                          <p:stCondLst>
                                            <p:cond delay="0"/>
                                          </p:stCondLst>
                                        </p:cTn>
                                        <p:tgtEl>
                                          <p:spTgt spid="145439"/>
                                        </p:tgtEl>
                                        <p:attrNameLst>
                                          <p:attrName>style.visibility</p:attrName>
                                        </p:attrNameLst>
                                      </p:cBhvr>
                                      <p:to>
                                        <p:strVal val="visible"/>
                                      </p:to>
                                    </p:set>
                                    <p:animEffect transition="in" filter="dissolve">
                                      <p:cBhvr>
                                        <p:cTn id="47" dur="500"/>
                                        <p:tgtEl>
                                          <p:spTgt spid="145439"/>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145440"/>
                                        </p:tgtEl>
                                        <p:attrNameLst>
                                          <p:attrName>style.visibility</p:attrName>
                                        </p:attrNameLst>
                                      </p:cBhvr>
                                      <p:to>
                                        <p:strVal val="visible"/>
                                      </p:to>
                                    </p:set>
                                    <p:animEffect transition="in" filter="dissolve">
                                      <p:cBhvr>
                                        <p:cTn id="50" dur="500"/>
                                        <p:tgtEl>
                                          <p:spTgt spid="145440"/>
                                        </p:tgtEl>
                                      </p:cBhvr>
                                    </p:animEffect>
                                  </p:childTnLst>
                                </p:cTn>
                              </p:par>
                              <p:par>
                                <p:cTn id="51" presetID="9" presetClass="entr" presetSubtype="0" fill="hold" grpId="0" nodeType="withEffect">
                                  <p:stCondLst>
                                    <p:cond delay="0"/>
                                  </p:stCondLst>
                                  <p:childTnLst>
                                    <p:set>
                                      <p:cBhvr>
                                        <p:cTn id="52" dur="1" fill="hold">
                                          <p:stCondLst>
                                            <p:cond delay="0"/>
                                          </p:stCondLst>
                                        </p:cTn>
                                        <p:tgtEl>
                                          <p:spTgt spid="145441"/>
                                        </p:tgtEl>
                                        <p:attrNameLst>
                                          <p:attrName>style.visibility</p:attrName>
                                        </p:attrNameLst>
                                      </p:cBhvr>
                                      <p:to>
                                        <p:strVal val="visible"/>
                                      </p:to>
                                    </p:set>
                                    <p:animEffect transition="in" filter="dissolve">
                                      <p:cBhvr>
                                        <p:cTn id="53" dur="500"/>
                                        <p:tgtEl>
                                          <p:spTgt spid="145441"/>
                                        </p:tgtEl>
                                      </p:cBhvr>
                                    </p:animEffect>
                                  </p:childTnLst>
                                </p:cTn>
                              </p:par>
                              <p:par>
                                <p:cTn id="54" presetID="9" presetClass="entr" presetSubtype="0" fill="hold" grpId="0" nodeType="withEffect" nodePh="1">
                                  <p:stCondLst>
                                    <p:cond delay="0"/>
                                  </p:stCondLst>
                                  <p:endCondLst>
                                    <p:cond evt="begin" delay="0">
                                      <p:tn val="54"/>
                                    </p:cond>
                                  </p:endCondLst>
                                  <p:childTnLst>
                                    <p:set>
                                      <p:cBhvr>
                                        <p:cTn id="55" dur="1" fill="hold">
                                          <p:stCondLst>
                                            <p:cond delay="0"/>
                                          </p:stCondLst>
                                        </p:cTn>
                                        <p:tgtEl>
                                          <p:spTgt spid="145442"/>
                                        </p:tgtEl>
                                        <p:attrNameLst>
                                          <p:attrName>style.visibility</p:attrName>
                                        </p:attrNameLst>
                                      </p:cBhvr>
                                      <p:to>
                                        <p:strVal val="visible"/>
                                      </p:to>
                                    </p:set>
                                    <p:animEffect transition="in" filter="dissolve">
                                      <p:cBhvr>
                                        <p:cTn id="56" dur="500"/>
                                        <p:tgtEl>
                                          <p:spTgt spid="145442"/>
                                        </p:tgtEl>
                                      </p:cBhvr>
                                    </p:animEffect>
                                  </p:childTnLst>
                                </p:cTn>
                              </p:par>
                              <p:par>
                                <p:cTn id="57" presetID="9" presetClass="entr" presetSubtype="0" fill="hold" grpId="0" nodeType="withEffect" nodePh="1">
                                  <p:stCondLst>
                                    <p:cond delay="0"/>
                                  </p:stCondLst>
                                  <p:endCondLst>
                                    <p:cond evt="begin" delay="0">
                                      <p:tn val="57"/>
                                    </p:cond>
                                  </p:endCondLst>
                                  <p:childTnLst>
                                    <p:set>
                                      <p:cBhvr>
                                        <p:cTn id="58" dur="1" fill="hold">
                                          <p:stCondLst>
                                            <p:cond delay="0"/>
                                          </p:stCondLst>
                                        </p:cTn>
                                        <p:tgtEl>
                                          <p:spTgt spid="145443"/>
                                        </p:tgtEl>
                                        <p:attrNameLst>
                                          <p:attrName>style.visibility</p:attrName>
                                        </p:attrNameLst>
                                      </p:cBhvr>
                                      <p:to>
                                        <p:strVal val="visible"/>
                                      </p:to>
                                    </p:set>
                                    <p:animEffect transition="in" filter="dissolve">
                                      <p:cBhvr>
                                        <p:cTn id="59" dur="500"/>
                                        <p:tgtEl>
                                          <p:spTgt spid="145443"/>
                                        </p:tgtEl>
                                      </p:cBhvr>
                                    </p:animEffect>
                                  </p:childTnLst>
                                </p:cTn>
                              </p:par>
                              <p:par>
                                <p:cTn id="60" presetID="9" presetClass="entr" presetSubtype="0" fill="hold" grpId="0" nodeType="withEffect">
                                  <p:stCondLst>
                                    <p:cond delay="0"/>
                                  </p:stCondLst>
                                  <p:childTnLst>
                                    <p:set>
                                      <p:cBhvr>
                                        <p:cTn id="61" dur="1" fill="hold">
                                          <p:stCondLst>
                                            <p:cond delay="0"/>
                                          </p:stCondLst>
                                        </p:cTn>
                                        <p:tgtEl>
                                          <p:spTgt spid="145444"/>
                                        </p:tgtEl>
                                        <p:attrNameLst>
                                          <p:attrName>style.visibility</p:attrName>
                                        </p:attrNameLst>
                                      </p:cBhvr>
                                      <p:to>
                                        <p:strVal val="visible"/>
                                      </p:to>
                                    </p:set>
                                    <p:animEffect transition="in" filter="dissolve">
                                      <p:cBhvr>
                                        <p:cTn id="62" dur="500"/>
                                        <p:tgtEl>
                                          <p:spTgt spid="145444"/>
                                        </p:tgtEl>
                                      </p:cBhvr>
                                    </p:animEffect>
                                  </p:childTnLst>
                                </p:cTn>
                              </p:par>
                              <p:par>
                                <p:cTn id="63" presetID="9" presetClass="entr" presetSubtype="0" fill="hold" nodeType="withEffect">
                                  <p:stCondLst>
                                    <p:cond delay="0"/>
                                  </p:stCondLst>
                                  <p:childTnLst>
                                    <p:set>
                                      <p:cBhvr>
                                        <p:cTn id="64" dur="1" fill="hold">
                                          <p:stCondLst>
                                            <p:cond delay="0"/>
                                          </p:stCondLst>
                                        </p:cTn>
                                        <p:tgtEl>
                                          <p:spTgt spid="145445"/>
                                        </p:tgtEl>
                                        <p:attrNameLst>
                                          <p:attrName>style.visibility</p:attrName>
                                        </p:attrNameLst>
                                      </p:cBhvr>
                                      <p:to>
                                        <p:strVal val="visible"/>
                                      </p:to>
                                    </p:set>
                                    <p:animEffect transition="in" filter="dissolve">
                                      <p:cBhvr>
                                        <p:cTn id="65" dur="500"/>
                                        <p:tgtEl>
                                          <p:spTgt spid="145445"/>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145410">
                                            <p:txEl>
                                              <p:pRg st="2" end="2"/>
                                            </p:txEl>
                                          </p:spTgt>
                                        </p:tgtEl>
                                        <p:attrNameLst>
                                          <p:attrName>style.visibility</p:attrName>
                                        </p:attrNameLst>
                                      </p:cBhvr>
                                      <p:to>
                                        <p:strVal val="visible"/>
                                      </p:to>
                                    </p:set>
                                    <p:animEffect transition="in" filter="dissolve">
                                      <p:cBhvr>
                                        <p:cTn id="70" dur="500"/>
                                        <p:tgtEl>
                                          <p:spTgt spid="14541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2" grpId="0" animBg="1"/>
      <p:bldP spid="145431" grpId="0"/>
      <p:bldP spid="145432" grpId="0"/>
      <p:bldP spid="145433" grpId="0"/>
      <p:bldP spid="145434" grpId="0"/>
      <p:bldP spid="145435" grpId="0"/>
      <p:bldP spid="145436" grpId="0"/>
      <p:bldP spid="145437" grpId="0"/>
      <p:bldP spid="145438" grpId="0"/>
      <p:bldP spid="145439" grpId="0"/>
      <p:bldP spid="145440" grpId="0"/>
      <p:bldP spid="145441" grpId="0"/>
      <p:bldP spid="145442" grpId="0"/>
      <p:bldP spid="145443" grpId="0"/>
      <p:bldP spid="14544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AD702D00-4CBC-41C7-8A07-5F010B8CC4DA}" type="slidenum">
              <a:rPr kumimoji="0" lang="en-US" altLang="tr-TR" sz="1200" smtClean="0"/>
              <a:pPr>
                <a:spcBef>
                  <a:spcPct val="50000"/>
                </a:spcBef>
                <a:buFontTx/>
                <a:buNone/>
              </a:pPr>
              <a:t>67</a:t>
            </a:fld>
            <a:endParaRPr kumimoji="0" lang="en-US" altLang="tr-TR" sz="1200" smtClean="0"/>
          </a:p>
        </p:txBody>
      </p:sp>
      <p:sp>
        <p:nvSpPr>
          <p:cNvPr id="146434" name="Rectangle 2"/>
          <p:cNvSpPr>
            <a:spLocks noGrp="1" noChangeArrowheads="1"/>
          </p:cNvSpPr>
          <p:nvPr>
            <p:ph type="body" idx="1"/>
          </p:nvPr>
        </p:nvSpPr>
        <p:spPr/>
        <p:txBody>
          <a:bodyPr/>
          <a:lstStyle/>
          <a:p>
            <a:pPr eaLnBrk="1" hangingPunct="1">
              <a:lnSpc>
                <a:spcPct val="90000"/>
              </a:lnSpc>
            </a:pPr>
            <a:r>
              <a:rPr lang="en-US" altLang="tr-TR" smtClean="0">
                <a:cs typeface="Times New Roman" panose="02020603050405020304" pitchFamily="18" charset="0"/>
              </a:rPr>
              <a:t>Given M elements to be represented by a binary code, the minimum number of bits, </a:t>
            </a:r>
            <a:r>
              <a:rPr lang="en-US" altLang="tr-TR" i="1" smtClean="0">
                <a:cs typeface="Times New Roman" panose="02020603050405020304" pitchFamily="18" charset="0"/>
              </a:rPr>
              <a:t>n</a:t>
            </a:r>
            <a:r>
              <a:rPr lang="en-US" altLang="tr-TR" smtClean="0">
                <a:cs typeface="Times New Roman" panose="02020603050405020304" pitchFamily="18" charset="0"/>
              </a:rPr>
              <a:t>, needed, satisfies the following relationships:</a:t>
            </a:r>
          </a:p>
          <a:p>
            <a:pPr lvl="2" eaLnBrk="1" hangingPunct="1">
              <a:lnSpc>
                <a:spcPct val="90000"/>
              </a:lnSpc>
              <a:spcBef>
                <a:spcPct val="0"/>
              </a:spcBef>
              <a:buFontTx/>
              <a:buNone/>
            </a:pPr>
            <a:r>
              <a:rPr lang="en-US" altLang="tr-TR" sz="2800" smtClean="0">
                <a:cs typeface="Times New Roman" panose="02020603050405020304" pitchFamily="18" charset="0"/>
              </a:rPr>
              <a:t>  2</a:t>
            </a:r>
            <a:r>
              <a:rPr lang="en-US" altLang="tr-TR" sz="3200" i="1" baseline="30000" smtClean="0">
                <a:cs typeface="Times New Roman" panose="02020603050405020304" pitchFamily="18" charset="0"/>
              </a:rPr>
              <a:t>n</a:t>
            </a:r>
            <a:r>
              <a:rPr lang="en-US" altLang="tr-TR" sz="2800" smtClean="0">
                <a:cs typeface="Times New Roman" panose="02020603050405020304" pitchFamily="18" charset="0"/>
              </a:rPr>
              <a:t> &gt; </a:t>
            </a:r>
            <a:r>
              <a:rPr lang="en-US" altLang="tr-TR" sz="2800" i="1" smtClean="0">
                <a:cs typeface="Times New Roman" panose="02020603050405020304" pitchFamily="18" charset="0"/>
              </a:rPr>
              <a:t>M</a:t>
            </a:r>
            <a:r>
              <a:rPr lang="en-US" altLang="tr-TR" sz="2800" smtClean="0">
                <a:cs typeface="Times New Roman" panose="02020603050405020304" pitchFamily="18" charset="0"/>
                <a:sym typeface="Symbol" panose="05050102010706020507" pitchFamily="18" charset="2"/>
              </a:rPr>
              <a:t>  &gt;</a:t>
            </a:r>
            <a:r>
              <a:rPr lang="en-US" altLang="tr-TR" sz="2800" smtClean="0">
                <a:cs typeface="Times New Roman" panose="02020603050405020304" pitchFamily="18" charset="0"/>
              </a:rPr>
              <a:t> 2</a:t>
            </a:r>
            <a:r>
              <a:rPr lang="en-US" altLang="tr-TR" sz="3200" baseline="30000" smtClean="0">
                <a:cs typeface="Times New Roman" panose="02020603050405020304" pitchFamily="18" charset="0"/>
                <a:sym typeface="Symbol" panose="05050102010706020507" pitchFamily="18" charset="2"/>
              </a:rPr>
              <a:t>(</a:t>
            </a:r>
            <a:r>
              <a:rPr lang="en-US" altLang="tr-TR" sz="3200" i="1" baseline="30000" smtClean="0">
                <a:cs typeface="Times New Roman" panose="02020603050405020304" pitchFamily="18" charset="0"/>
                <a:sym typeface="Symbol" panose="05050102010706020507" pitchFamily="18" charset="2"/>
              </a:rPr>
              <a:t>n </a:t>
            </a:r>
            <a:r>
              <a:rPr lang="en-US" altLang="tr-TR" sz="3200" baseline="30000" smtClean="0">
                <a:cs typeface="Times New Roman" panose="02020603050405020304" pitchFamily="18" charset="0"/>
                <a:sym typeface="Symbol" panose="05050102010706020507" pitchFamily="18" charset="2"/>
              </a:rPr>
              <a:t>– 1) </a:t>
            </a:r>
          </a:p>
          <a:p>
            <a:pPr lvl="2" eaLnBrk="1" hangingPunct="1">
              <a:lnSpc>
                <a:spcPct val="90000"/>
              </a:lnSpc>
              <a:spcBef>
                <a:spcPct val="0"/>
              </a:spcBef>
              <a:buFontTx/>
              <a:buNone/>
            </a:pPr>
            <a:r>
              <a:rPr lang="en-US" altLang="tr-TR" sz="2800" smtClean="0">
                <a:cs typeface="Times New Roman" panose="02020603050405020304" pitchFamily="18" charset="0"/>
                <a:sym typeface="Symbol" panose="05050102010706020507" pitchFamily="18" charset="2"/>
              </a:rPr>
              <a:t>  </a:t>
            </a:r>
            <a:r>
              <a:rPr lang="en-US" altLang="tr-TR" sz="2800" i="1" smtClean="0">
                <a:cs typeface="Times New Roman" panose="02020603050405020304" pitchFamily="18" charset="0"/>
                <a:sym typeface="Symbol" panose="05050102010706020507" pitchFamily="18" charset="2"/>
              </a:rPr>
              <a:t>n</a:t>
            </a:r>
            <a:r>
              <a:rPr lang="en-US" altLang="tr-TR" sz="2800" smtClean="0">
                <a:cs typeface="Times New Roman" panose="02020603050405020304" pitchFamily="18" charset="0"/>
                <a:sym typeface="Symbol" panose="05050102010706020507" pitchFamily="18" charset="2"/>
              </a:rPr>
              <a:t> =log</a:t>
            </a:r>
            <a:r>
              <a:rPr lang="en-US" altLang="tr-TR" sz="2800" baseline="-16000" smtClean="0">
                <a:cs typeface="Times New Roman" panose="02020603050405020304" pitchFamily="18" charset="0"/>
                <a:sym typeface="Symbol" panose="05050102010706020507" pitchFamily="18" charset="2"/>
              </a:rPr>
              <a:t>2</a:t>
            </a:r>
            <a:r>
              <a:rPr lang="en-US" altLang="tr-TR" sz="2800" smtClean="0">
                <a:cs typeface="Times New Roman" panose="02020603050405020304" pitchFamily="18" charset="0"/>
                <a:sym typeface="Symbol" panose="05050102010706020507" pitchFamily="18" charset="2"/>
              </a:rPr>
              <a:t> </a:t>
            </a:r>
            <a:r>
              <a:rPr lang="en-US" altLang="tr-TR" sz="2800" i="1" smtClean="0">
                <a:cs typeface="Times New Roman" panose="02020603050405020304" pitchFamily="18" charset="0"/>
                <a:sym typeface="Symbol" panose="05050102010706020507" pitchFamily="18" charset="2"/>
              </a:rPr>
              <a:t>M</a:t>
            </a:r>
            <a:r>
              <a:rPr lang="en-US" altLang="tr-TR" sz="2800" smtClean="0">
                <a:cs typeface="Times New Roman" panose="02020603050405020304" pitchFamily="18" charset="0"/>
                <a:sym typeface="Symbol" panose="05050102010706020507" pitchFamily="18" charset="2"/>
              </a:rPr>
              <a:t>  where </a:t>
            </a:r>
            <a:r>
              <a:rPr lang="en-US" altLang="tr-TR" sz="2800" i="1" smtClean="0">
                <a:cs typeface="Times New Roman" panose="02020603050405020304" pitchFamily="18" charset="0"/>
                <a:sym typeface="Symbol" panose="05050102010706020507" pitchFamily="18" charset="2"/>
              </a:rPr>
              <a:t>x</a:t>
            </a:r>
            <a:r>
              <a:rPr lang="en-US" altLang="tr-TR" sz="2800" smtClean="0">
                <a:cs typeface="Times New Roman" panose="02020603050405020304" pitchFamily="18" charset="0"/>
                <a:sym typeface="Symbol" panose="05050102010706020507" pitchFamily="18" charset="2"/>
              </a:rPr>
              <a:t> , called the </a:t>
            </a:r>
            <a:r>
              <a:rPr lang="en-US" altLang="tr-TR" sz="2800" i="1" smtClean="0">
                <a:cs typeface="Times New Roman" panose="02020603050405020304" pitchFamily="18" charset="0"/>
                <a:sym typeface="Symbol" panose="05050102010706020507" pitchFamily="18" charset="2"/>
              </a:rPr>
              <a:t>ceiling</a:t>
            </a:r>
            <a:r>
              <a:rPr lang="en-US" altLang="tr-TR" sz="2800" smtClean="0">
                <a:cs typeface="Times New Roman" panose="02020603050405020304" pitchFamily="18" charset="0"/>
                <a:sym typeface="Symbol" panose="05050102010706020507" pitchFamily="18" charset="2"/>
              </a:rPr>
              <a:t/>
            </a:r>
            <a:br>
              <a:rPr lang="en-US" altLang="tr-TR" sz="2800" smtClean="0">
                <a:cs typeface="Times New Roman" panose="02020603050405020304" pitchFamily="18" charset="0"/>
                <a:sym typeface="Symbol" panose="05050102010706020507" pitchFamily="18" charset="2"/>
              </a:rPr>
            </a:br>
            <a:r>
              <a:rPr lang="en-US" altLang="tr-TR" sz="2800" i="1" smtClean="0">
                <a:cs typeface="Times New Roman" panose="02020603050405020304" pitchFamily="18" charset="0"/>
                <a:sym typeface="Symbol" panose="05050102010706020507" pitchFamily="18" charset="2"/>
              </a:rPr>
              <a:t>function,</a:t>
            </a:r>
            <a:r>
              <a:rPr lang="en-US" altLang="tr-TR" sz="2800" smtClean="0">
                <a:cs typeface="Times New Roman" panose="02020603050405020304" pitchFamily="18" charset="0"/>
                <a:sym typeface="Symbol" panose="05050102010706020507" pitchFamily="18" charset="2"/>
              </a:rPr>
              <a:t> is the integer greater than or equal to </a:t>
            </a:r>
            <a:r>
              <a:rPr lang="en-US" altLang="tr-TR" sz="2800" i="1" smtClean="0">
                <a:cs typeface="Times New Roman" panose="02020603050405020304" pitchFamily="18" charset="0"/>
                <a:sym typeface="Symbol" panose="05050102010706020507" pitchFamily="18" charset="2"/>
              </a:rPr>
              <a:t>x</a:t>
            </a:r>
            <a:r>
              <a:rPr lang="en-US" altLang="tr-TR" sz="2800" smtClean="0">
                <a:cs typeface="Times New Roman" panose="02020603050405020304" pitchFamily="18" charset="0"/>
                <a:sym typeface="Symbol" panose="05050102010706020507" pitchFamily="18" charset="2"/>
              </a:rPr>
              <a:t>.</a:t>
            </a:r>
            <a:endParaRPr lang="en-US" altLang="tr-TR" baseline="30000" smtClean="0">
              <a:cs typeface="Times New Roman" panose="02020603050405020304" pitchFamily="18" charset="0"/>
              <a:sym typeface="Symbol" panose="05050102010706020507" pitchFamily="18" charset="2"/>
            </a:endParaRPr>
          </a:p>
          <a:p>
            <a:pPr eaLnBrk="1" hangingPunct="1">
              <a:lnSpc>
                <a:spcPct val="90000"/>
              </a:lnSpc>
            </a:pPr>
            <a:r>
              <a:rPr lang="en-US" altLang="tr-TR" smtClean="0">
                <a:cs typeface="Times New Roman" panose="02020603050405020304" pitchFamily="18" charset="0"/>
                <a:sym typeface="Symbol" panose="05050102010706020507" pitchFamily="18" charset="2"/>
              </a:rPr>
              <a:t>Example: How many bits are required to represent </a:t>
            </a:r>
            <a:r>
              <a:rPr lang="en-US" altLang="tr-TR" u="sng" smtClean="0">
                <a:solidFill>
                  <a:schemeClr val="accent1"/>
                </a:solidFill>
                <a:cs typeface="Times New Roman" panose="02020603050405020304" pitchFamily="18" charset="0"/>
                <a:sym typeface="Symbol" panose="05050102010706020507" pitchFamily="18" charset="2"/>
              </a:rPr>
              <a:t>decimal digits</a:t>
            </a:r>
            <a:r>
              <a:rPr lang="en-US" altLang="tr-TR" smtClean="0">
                <a:cs typeface="Times New Roman" panose="02020603050405020304" pitchFamily="18" charset="0"/>
                <a:sym typeface="Symbol" panose="05050102010706020507" pitchFamily="18" charset="2"/>
              </a:rPr>
              <a:t> with a binary code?</a:t>
            </a:r>
            <a:endParaRPr lang="tr-TR" altLang="tr-TR" smtClean="0">
              <a:cs typeface="Times New Roman" panose="02020603050405020304" pitchFamily="18" charset="0"/>
              <a:sym typeface="Symbol" panose="05050102010706020507" pitchFamily="18" charset="2"/>
            </a:endParaRPr>
          </a:p>
          <a:p>
            <a:pPr lvl="1" eaLnBrk="1" hangingPunct="1">
              <a:lnSpc>
                <a:spcPct val="90000"/>
              </a:lnSpc>
            </a:pPr>
            <a:r>
              <a:rPr lang="tr-TR" altLang="tr-TR" smtClean="0">
                <a:cs typeface="Times New Roman" panose="02020603050405020304" pitchFamily="18" charset="0"/>
                <a:sym typeface="Symbol" panose="05050102010706020507" pitchFamily="18" charset="2"/>
              </a:rPr>
              <a:t>4 bits are required (</a:t>
            </a:r>
            <a:r>
              <a:rPr lang="en-US" altLang="tr-TR" sz="3200" i="1" smtClean="0">
                <a:cs typeface="Times New Roman" panose="02020603050405020304" pitchFamily="18" charset="0"/>
                <a:sym typeface="Symbol" panose="05050102010706020507" pitchFamily="18" charset="2"/>
              </a:rPr>
              <a:t>n</a:t>
            </a:r>
            <a:r>
              <a:rPr lang="en-US" altLang="tr-TR" sz="3200" smtClean="0">
                <a:cs typeface="Times New Roman" panose="02020603050405020304" pitchFamily="18" charset="0"/>
                <a:sym typeface="Symbol" panose="05050102010706020507" pitchFamily="18" charset="2"/>
              </a:rPr>
              <a:t> =log</a:t>
            </a:r>
            <a:r>
              <a:rPr lang="en-US" altLang="tr-TR" sz="3200" baseline="-16000" smtClean="0">
                <a:cs typeface="Times New Roman" panose="02020603050405020304" pitchFamily="18" charset="0"/>
                <a:sym typeface="Symbol" panose="05050102010706020507" pitchFamily="18" charset="2"/>
              </a:rPr>
              <a:t>2</a:t>
            </a:r>
            <a:r>
              <a:rPr lang="en-US" altLang="tr-TR" sz="3200" smtClean="0">
                <a:cs typeface="Times New Roman" panose="02020603050405020304" pitchFamily="18" charset="0"/>
                <a:sym typeface="Symbol" panose="05050102010706020507" pitchFamily="18" charset="2"/>
              </a:rPr>
              <a:t> </a:t>
            </a:r>
            <a:r>
              <a:rPr lang="tr-TR" altLang="tr-TR" sz="3200" smtClean="0">
                <a:cs typeface="Times New Roman" panose="02020603050405020304" pitchFamily="18" charset="0"/>
                <a:sym typeface="Symbol" panose="05050102010706020507" pitchFamily="18" charset="2"/>
              </a:rPr>
              <a:t>9</a:t>
            </a:r>
            <a:r>
              <a:rPr lang="en-US" altLang="tr-TR" sz="3200" smtClean="0">
                <a:cs typeface="Times New Roman" panose="02020603050405020304" pitchFamily="18" charset="0"/>
                <a:sym typeface="Symbol" panose="05050102010706020507" pitchFamily="18" charset="2"/>
              </a:rPr>
              <a:t> </a:t>
            </a:r>
            <a:r>
              <a:rPr lang="tr-TR" altLang="tr-TR" sz="3200" smtClean="0">
                <a:cs typeface="Times New Roman" panose="02020603050405020304" pitchFamily="18" charset="0"/>
                <a:sym typeface="Symbol" panose="05050102010706020507" pitchFamily="18" charset="2"/>
              </a:rPr>
              <a:t>= 4)</a:t>
            </a:r>
            <a:endParaRPr lang="en-US" altLang="tr-TR" sz="3200" smtClean="0">
              <a:cs typeface="Times New Roman" panose="02020603050405020304" pitchFamily="18" charset="0"/>
              <a:sym typeface="Symbol" panose="05050102010706020507" pitchFamily="18" charset="2"/>
            </a:endParaRPr>
          </a:p>
        </p:txBody>
      </p:sp>
      <p:sp>
        <p:nvSpPr>
          <p:cNvPr id="82948" name="Rectangle 3"/>
          <p:cNvSpPr>
            <a:spLocks noGrp="1" noChangeArrowheads="1"/>
          </p:cNvSpPr>
          <p:nvPr>
            <p:ph type="title"/>
          </p:nvPr>
        </p:nvSpPr>
        <p:spPr/>
        <p:txBody>
          <a:bodyPr/>
          <a:lstStyle/>
          <a:p>
            <a:pPr eaLnBrk="1" hangingPunct="1"/>
            <a:r>
              <a:rPr lang="en-US" altLang="tr-TR" smtClean="0"/>
              <a:t>Number of Bits Required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46434">
                                            <p:txEl>
                                              <p:pRg st="0" end="0"/>
                                            </p:txEl>
                                          </p:spTgt>
                                        </p:tgtEl>
                                        <p:attrNameLst>
                                          <p:attrName>style.visibility</p:attrName>
                                        </p:attrNameLst>
                                      </p:cBhvr>
                                      <p:to>
                                        <p:strVal val="visible"/>
                                      </p:to>
                                    </p:set>
                                    <p:animEffect transition="in" filter="dissolve">
                                      <p:cBhvr>
                                        <p:cTn id="7" dur="500"/>
                                        <p:tgtEl>
                                          <p:spTgt spid="1464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46434">
                                            <p:txEl>
                                              <p:pRg st="1" end="1"/>
                                            </p:txEl>
                                          </p:spTgt>
                                        </p:tgtEl>
                                        <p:attrNameLst>
                                          <p:attrName>style.visibility</p:attrName>
                                        </p:attrNameLst>
                                      </p:cBhvr>
                                      <p:to>
                                        <p:strVal val="visible"/>
                                      </p:to>
                                    </p:set>
                                    <p:animEffect transition="in" filter="dissolve">
                                      <p:cBhvr>
                                        <p:cTn id="12" dur="500"/>
                                        <p:tgtEl>
                                          <p:spTgt spid="146434">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46434">
                                            <p:txEl>
                                              <p:pRg st="2" end="2"/>
                                            </p:txEl>
                                          </p:spTgt>
                                        </p:tgtEl>
                                        <p:attrNameLst>
                                          <p:attrName>style.visibility</p:attrName>
                                        </p:attrNameLst>
                                      </p:cBhvr>
                                      <p:to>
                                        <p:strVal val="visible"/>
                                      </p:to>
                                    </p:set>
                                    <p:animEffect transition="in" filter="dissolve">
                                      <p:cBhvr>
                                        <p:cTn id="15" dur="500"/>
                                        <p:tgtEl>
                                          <p:spTgt spid="146434">
                                            <p:txEl>
                                              <p:pRg st="2" end="2"/>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146434">
                                            <p:txEl>
                                              <p:pRg st="3" end="3"/>
                                            </p:txEl>
                                          </p:spTgt>
                                        </p:tgtEl>
                                        <p:attrNameLst>
                                          <p:attrName>style.visibility</p:attrName>
                                        </p:attrNameLst>
                                      </p:cBhvr>
                                      <p:to>
                                        <p:strVal val="visible"/>
                                      </p:to>
                                    </p:set>
                                    <p:animEffect transition="in" filter="dissolve">
                                      <p:cBhvr>
                                        <p:cTn id="20" dur="500"/>
                                        <p:tgtEl>
                                          <p:spTgt spid="146434">
                                            <p:txEl>
                                              <p:pRg st="3" end="3"/>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146434">
                                            <p:txEl>
                                              <p:pRg st="4" end="4"/>
                                            </p:txEl>
                                          </p:spTgt>
                                        </p:tgtEl>
                                        <p:attrNameLst>
                                          <p:attrName>style.visibility</p:attrName>
                                        </p:attrNameLst>
                                      </p:cBhvr>
                                      <p:to>
                                        <p:strVal val="visible"/>
                                      </p:to>
                                    </p:set>
                                    <p:animEffect transition="in" filter="dissolve">
                                      <p:cBhvr>
                                        <p:cTn id="25" dur="500"/>
                                        <p:tgtEl>
                                          <p:spTgt spid="14643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3BD55E0-8A2D-4448-8B8C-224AE02B37A7}" type="slidenum">
              <a:rPr kumimoji="0" lang="en-US" altLang="tr-TR" sz="1200" smtClean="0"/>
              <a:pPr>
                <a:spcBef>
                  <a:spcPct val="50000"/>
                </a:spcBef>
                <a:buFontTx/>
                <a:buNone/>
              </a:pPr>
              <a:t>68</a:t>
            </a:fld>
            <a:endParaRPr kumimoji="0" lang="en-US" altLang="tr-TR" sz="1200" smtClean="0"/>
          </a:p>
        </p:txBody>
      </p:sp>
      <p:sp>
        <p:nvSpPr>
          <p:cNvPr id="84995" name="Rectangle 2"/>
          <p:cNvSpPr>
            <a:spLocks noGrp="1" noChangeArrowheads="1"/>
          </p:cNvSpPr>
          <p:nvPr>
            <p:ph type="title"/>
          </p:nvPr>
        </p:nvSpPr>
        <p:spPr/>
        <p:txBody>
          <a:bodyPr/>
          <a:lstStyle/>
          <a:p>
            <a:pPr eaLnBrk="1" hangingPunct="1"/>
            <a:r>
              <a:rPr lang="en-US" altLang="tr-TR" smtClean="0"/>
              <a:t>Number of Elements Represented</a:t>
            </a:r>
          </a:p>
        </p:txBody>
      </p:sp>
      <p:sp>
        <p:nvSpPr>
          <p:cNvPr id="148483" name="Rectangle 3"/>
          <p:cNvSpPr>
            <a:spLocks noGrp="1" noChangeArrowheads="1"/>
          </p:cNvSpPr>
          <p:nvPr>
            <p:ph type="body" idx="1"/>
          </p:nvPr>
        </p:nvSpPr>
        <p:spPr/>
        <p:txBody>
          <a:bodyPr/>
          <a:lstStyle/>
          <a:p>
            <a:pPr eaLnBrk="1" hangingPunct="1">
              <a:lnSpc>
                <a:spcPct val="90000"/>
              </a:lnSpc>
            </a:pPr>
            <a:r>
              <a:rPr lang="en-US" altLang="tr-TR" smtClean="0">
                <a:cs typeface="Times New Roman" panose="02020603050405020304" pitchFamily="18" charset="0"/>
              </a:rPr>
              <a:t>Given </a:t>
            </a:r>
            <a:r>
              <a:rPr lang="en-US" altLang="tr-TR" i="1" smtClean="0">
                <a:solidFill>
                  <a:schemeClr val="accent1"/>
                </a:solidFill>
                <a:cs typeface="Times New Roman" panose="02020603050405020304" pitchFamily="18" charset="0"/>
              </a:rPr>
              <a:t>n</a:t>
            </a:r>
            <a:r>
              <a:rPr lang="en-US" altLang="tr-TR" smtClean="0">
                <a:cs typeface="Times New Roman" panose="02020603050405020304" pitchFamily="18" charset="0"/>
              </a:rPr>
              <a:t> digits in radix </a:t>
            </a:r>
            <a:r>
              <a:rPr lang="en-US" altLang="tr-TR" i="1" smtClean="0">
                <a:solidFill>
                  <a:schemeClr val="accent1"/>
                </a:solidFill>
                <a:cs typeface="Times New Roman" panose="02020603050405020304" pitchFamily="18" charset="0"/>
              </a:rPr>
              <a:t>r</a:t>
            </a:r>
            <a:r>
              <a:rPr lang="en-US" altLang="tr-TR" i="1" smtClean="0">
                <a:cs typeface="Times New Roman" panose="02020603050405020304" pitchFamily="18" charset="0"/>
              </a:rPr>
              <a:t>,</a:t>
            </a:r>
            <a:r>
              <a:rPr lang="en-US" altLang="tr-TR" smtClean="0">
                <a:cs typeface="Times New Roman" panose="02020603050405020304" pitchFamily="18" charset="0"/>
              </a:rPr>
              <a:t> there are </a:t>
            </a:r>
            <a:r>
              <a:rPr lang="en-US" altLang="tr-TR" i="1" smtClean="0">
                <a:solidFill>
                  <a:schemeClr val="accent1"/>
                </a:solidFill>
                <a:cs typeface="Times New Roman" panose="02020603050405020304" pitchFamily="18" charset="0"/>
              </a:rPr>
              <a:t>r</a:t>
            </a:r>
            <a:r>
              <a:rPr lang="en-US" altLang="tr-TR" i="1" baseline="30000" smtClean="0">
                <a:solidFill>
                  <a:schemeClr val="accent1"/>
                </a:solidFill>
                <a:cs typeface="Times New Roman" panose="02020603050405020304" pitchFamily="18" charset="0"/>
              </a:rPr>
              <a:t>n</a:t>
            </a:r>
            <a:r>
              <a:rPr lang="en-US" altLang="tr-TR" smtClean="0">
                <a:cs typeface="Times New Roman" panose="02020603050405020304" pitchFamily="18" charset="0"/>
              </a:rPr>
              <a:t> distinct elements that can be represented.</a:t>
            </a:r>
          </a:p>
          <a:p>
            <a:pPr eaLnBrk="1" hangingPunct="1">
              <a:lnSpc>
                <a:spcPct val="90000"/>
              </a:lnSpc>
            </a:pPr>
            <a:r>
              <a:rPr lang="en-US" altLang="tr-TR" smtClean="0">
                <a:cs typeface="Times New Roman" panose="02020603050405020304" pitchFamily="18" charset="0"/>
              </a:rPr>
              <a:t>But, you can represent </a:t>
            </a:r>
            <a:r>
              <a:rPr lang="en-US" altLang="tr-TR" i="1" smtClean="0">
                <a:solidFill>
                  <a:schemeClr val="accent1"/>
                </a:solidFill>
                <a:cs typeface="Times New Roman" panose="02020603050405020304" pitchFamily="18" charset="0"/>
              </a:rPr>
              <a:t>m</a:t>
            </a:r>
            <a:r>
              <a:rPr lang="en-US" altLang="tr-TR" i="1" smtClean="0">
                <a:cs typeface="Times New Roman" panose="02020603050405020304" pitchFamily="18" charset="0"/>
              </a:rPr>
              <a:t> </a:t>
            </a:r>
            <a:r>
              <a:rPr lang="en-US" altLang="tr-TR" smtClean="0">
                <a:cs typeface="Times New Roman" panose="02020603050405020304" pitchFamily="18" charset="0"/>
              </a:rPr>
              <a:t>elements, </a:t>
            </a:r>
            <a:r>
              <a:rPr lang="en-US" altLang="tr-TR" i="1" smtClean="0">
                <a:solidFill>
                  <a:schemeClr val="accent1"/>
                </a:solidFill>
                <a:cs typeface="Times New Roman" panose="02020603050405020304" pitchFamily="18" charset="0"/>
              </a:rPr>
              <a:t>m</a:t>
            </a:r>
            <a:r>
              <a:rPr lang="en-US" altLang="tr-TR" smtClean="0">
                <a:solidFill>
                  <a:schemeClr val="accent1"/>
                </a:solidFill>
                <a:cs typeface="Times New Roman" panose="02020603050405020304" pitchFamily="18" charset="0"/>
              </a:rPr>
              <a:t> &lt; </a:t>
            </a:r>
            <a:r>
              <a:rPr lang="en-US" altLang="tr-TR" i="1" smtClean="0">
                <a:solidFill>
                  <a:schemeClr val="accent1"/>
                </a:solidFill>
                <a:cs typeface="Times New Roman" panose="02020603050405020304" pitchFamily="18" charset="0"/>
              </a:rPr>
              <a:t>r</a:t>
            </a:r>
            <a:r>
              <a:rPr lang="en-US" altLang="tr-TR" i="1" baseline="30000" smtClean="0">
                <a:solidFill>
                  <a:schemeClr val="accent1"/>
                </a:solidFill>
                <a:cs typeface="Times New Roman" panose="02020603050405020304" pitchFamily="18" charset="0"/>
              </a:rPr>
              <a:t>n</a:t>
            </a:r>
          </a:p>
          <a:p>
            <a:pPr eaLnBrk="1" hangingPunct="1">
              <a:lnSpc>
                <a:spcPct val="90000"/>
              </a:lnSpc>
            </a:pPr>
            <a:r>
              <a:rPr lang="en-US" altLang="tr-TR" smtClean="0">
                <a:cs typeface="Times New Roman" panose="02020603050405020304" pitchFamily="18" charset="0"/>
              </a:rPr>
              <a:t>Examples:</a:t>
            </a:r>
          </a:p>
          <a:p>
            <a:pPr lvl="1" eaLnBrk="1" hangingPunct="1">
              <a:lnSpc>
                <a:spcPct val="90000"/>
              </a:lnSpc>
            </a:pPr>
            <a:r>
              <a:rPr lang="en-US" altLang="tr-TR" smtClean="0">
                <a:cs typeface="Times New Roman" panose="02020603050405020304" pitchFamily="18" charset="0"/>
              </a:rPr>
              <a:t>You can represent 4 elements in radix </a:t>
            </a:r>
            <a:r>
              <a:rPr lang="en-US" altLang="tr-TR" i="1" smtClean="0">
                <a:cs typeface="Times New Roman" panose="02020603050405020304" pitchFamily="18" charset="0"/>
              </a:rPr>
              <a:t>r</a:t>
            </a:r>
            <a:r>
              <a:rPr lang="en-US" altLang="tr-TR" smtClean="0">
                <a:cs typeface="Times New Roman" panose="02020603050405020304" pitchFamily="18" charset="0"/>
              </a:rPr>
              <a:t> = 2 with </a:t>
            </a:r>
            <a:r>
              <a:rPr lang="en-US" altLang="tr-TR" i="1" smtClean="0">
                <a:cs typeface="Times New Roman" panose="02020603050405020304" pitchFamily="18" charset="0"/>
              </a:rPr>
              <a:t>n</a:t>
            </a:r>
            <a:r>
              <a:rPr lang="en-US" altLang="tr-TR" smtClean="0">
                <a:cs typeface="Times New Roman" panose="02020603050405020304" pitchFamily="18" charset="0"/>
              </a:rPr>
              <a:t> = 2 digits: (00, 01, 10, 11).  </a:t>
            </a:r>
          </a:p>
          <a:p>
            <a:pPr lvl="1" eaLnBrk="1" hangingPunct="1">
              <a:lnSpc>
                <a:spcPct val="90000"/>
              </a:lnSpc>
            </a:pPr>
            <a:r>
              <a:rPr lang="en-US" altLang="tr-TR" smtClean="0">
                <a:cs typeface="Times New Roman" panose="02020603050405020304" pitchFamily="18" charset="0"/>
              </a:rPr>
              <a:t>You can represent 4 elements in radix </a:t>
            </a:r>
            <a:r>
              <a:rPr lang="en-US" altLang="tr-TR" i="1" smtClean="0">
                <a:cs typeface="Times New Roman" panose="02020603050405020304" pitchFamily="18" charset="0"/>
              </a:rPr>
              <a:t>r</a:t>
            </a:r>
            <a:r>
              <a:rPr lang="en-US" altLang="tr-TR" smtClean="0">
                <a:cs typeface="Times New Roman" panose="02020603050405020304" pitchFamily="18" charset="0"/>
              </a:rPr>
              <a:t> = 2 with </a:t>
            </a:r>
            <a:r>
              <a:rPr lang="en-US" altLang="tr-TR" i="1" smtClean="0">
                <a:cs typeface="Times New Roman" panose="02020603050405020304" pitchFamily="18" charset="0"/>
              </a:rPr>
              <a:t>n</a:t>
            </a:r>
            <a:r>
              <a:rPr lang="en-US" altLang="tr-TR" smtClean="0">
                <a:cs typeface="Times New Roman" panose="02020603050405020304" pitchFamily="18" charset="0"/>
              </a:rPr>
              <a:t> = 4 digits: (0001, 0010, 0100, 1000).</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48483">
                                            <p:txEl>
                                              <p:pRg st="0" end="0"/>
                                            </p:txEl>
                                          </p:spTgt>
                                        </p:tgtEl>
                                        <p:attrNameLst>
                                          <p:attrName>style.visibility</p:attrName>
                                        </p:attrNameLst>
                                      </p:cBhvr>
                                      <p:to>
                                        <p:strVal val="visible"/>
                                      </p:to>
                                    </p:set>
                                    <p:animEffect transition="in" filter="dissolve">
                                      <p:cBhvr>
                                        <p:cTn id="7" dur="500"/>
                                        <p:tgtEl>
                                          <p:spTgt spid="14848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48483">
                                            <p:txEl>
                                              <p:pRg st="1" end="1"/>
                                            </p:txEl>
                                          </p:spTgt>
                                        </p:tgtEl>
                                        <p:attrNameLst>
                                          <p:attrName>style.visibility</p:attrName>
                                        </p:attrNameLst>
                                      </p:cBhvr>
                                      <p:to>
                                        <p:strVal val="visible"/>
                                      </p:to>
                                    </p:set>
                                    <p:animEffect transition="in" filter="dissolve">
                                      <p:cBhvr>
                                        <p:cTn id="12" dur="500"/>
                                        <p:tgtEl>
                                          <p:spTgt spid="14848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48483">
                                            <p:txEl>
                                              <p:pRg st="2" end="2"/>
                                            </p:txEl>
                                          </p:spTgt>
                                        </p:tgtEl>
                                        <p:attrNameLst>
                                          <p:attrName>style.visibility</p:attrName>
                                        </p:attrNameLst>
                                      </p:cBhvr>
                                      <p:to>
                                        <p:strVal val="visible"/>
                                      </p:to>
                                    </p:set>
                                    <p:animEffect transition="in" filter="dissolve">
                                      <p:cBhvr>
                                        <p:cTn id="17" dur="500"/>
                                        <p:tgtEl>
                                          <p:spTgt spid="14848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48483">
                                            <p:txEl>
                                              <p:pRg st="3" end="3"/>
                                            </p:txEl>
                                          </p:spTgt>
                                        </p:tgtEl>
                                        <p:attrNameLst>
                                          <p:attrName>style.visibility</p:attrName>
                                        </p:attrNameLst>
                                      </p:cBhvr>
                                      <p:to>
                                        <p:strVal val="visible"/>
                                      </p:to>
                                    </p:set>
                                    <p:animEffect transition="in" filter="dissolve">
                                      <p:cBhvr>
                                        <p:cTn id="22" dur="500"/>
                                        <p:tgtEl>
                                          <p:spTgt spid="14848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48483">
                                            <p:txEl>
                                              <p:pRg st="4" end="4"/>
                                            </p:txEl>
                                          </p:spTgt>
                                        </p:tgtEl>
                                        <p:attrNameLst>
                                          <p:attrName>style.visibility</p:attrName>
                                        </p:attrNameLst>
                                      </p:cBhvr>
                                      <p:to>
                                        <p:strVal val="visible"/>
                                      </p:to>
                                    </p:set>
                                    <p:animEffect transition="in" filter="dissolve">
                                      <p:cBhvr>
                                        <p:cTn id="27" dur="500"/>
                                        <p:tgtEl>
                                          <p:spTgt spid="1484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6D6E9CE-137D-4EC5-BF1B-856572BF6A1E}" type="slidenum">
              <a:rPr kumimoji="0" lang="en-US" altLang="tr-TR" sz="1200" smtClean="0"/>
              <a:pPr>
                <a:spcBef>
                  <a:spcPct val="50000"/>
                </a:spcBef>
                <a:buFontTx/>
                <a:buNone/>
              </a:pPr>
              <a:t>69</a:t>
            </a:fld>
            <a:endParaRPr kumimoji="0" lang="en-US" altLang="tr-TR" sz="1200" smtClean="0"/>
          </a:p>
        </p:txBody>
      </p:sp>
      <p:sp>
        <p:nvSpPr>
          <p:cNvPr id="87043" name="Rectangle 2"/>
          <p:cNvSpPr>
            <a:spLocks noGrp="1" noChangeArrowheads="1"/>
          </p:cNvSpPr>
          <p:nvPr>
            <p:ph type="title"/>
          </p:nvPr>
        </p:nvSpPr>
        <p:spPr/>
        <p:txBody>
          <a:bodyPr/>
          <a:lstStyle/>
          <a:p>
            <a:pPr eaLnBrk="1" hangingPunct="1"/>
            <a:r>
              <a:rPr lang="en-US" altLang="tr-TR" smtClean="0"/>
              <a:t>Binary Coded Decimal (BCD)</a:t>
            </a:r>
          </a:p>
        </p:txBody>
      </p:sp>
      <p:sp>
        <p:nvSpPr>
          <p:cNvPr id="286723" name="Rectangle 3"/>
          <p:cNvSpPr>
            <a:spLocks noGrp="1" noChangeArrowheads="1"/>
          </p:cNvSpPr>
          <p:nvPr>
            <p:ph type="body" idx="1"/>
          </p:nvPr>
        </p:nvSpPr>
        <p:spPr/>
        <p:txBody>
          <a:bodyPr/>
          <a:lstStyle/>
          <a:p>
            <a:pPr eaLnBrk="1" hangingPunct="1">
              <a:defRPr/>
            </a:pPr>
            <a:r>
              <a:rPr lang="en-US" sz="2800" dirty="0" smtClean="0"/>
              <a:t>In the 8421 Binary Coded Decimal (BCD) representation each decimal digit is converted to its 4-bit pure binary equivalent </a:t>
            </a:r>
            <a:endParaRPr lang="tr-TR" sz="2800" dirty="0" smtClean="0">
              <a:cs typeface="Times New Roman" panose="02020603050405020304" pitchFamily="18" charset="0"/>
            </a:endParaRPr>
          </a:p>
          <a:p>
            <a:pPr eaLnBrk="1" hangingPunct="1">
              <a:defRPr/>
            </a:pPr>
            <a:r>
              <a:rPr lang="en-US" sz="2800" dirty="0" smtClean="0">
                <a:cs typeface="Times New Roman" panose="02020603050405020304" pitchFamily="18" charset="0"/>
              </a:rPr>
              <a:t>This code is the simplest, most intuitive binary code for decimal digits and uses the same powers of 2 as a binary number, </a:t>
            </a:r>
            <a:endParaRPr lang="tr-TR" sz="2800" dirty="0" smtClean="0">
              <a:cs typeface="Times New Roman" panose="02020603050405020304" pitchFamily="18" charset="0"/>
            </a:endParaRPr>
          </a:p>
          <a:p>
            <a:pPr lvl="1" eaLnBrk="1" hangingPunct="1">
              <a:defRPr/>
            </a:pPr>
            <a:r>
              <a:rPr lang="en-US" sz="2400" dirty="0" smtClean="0">
                <a:cs typeface="Times New Roman" panose="02020603050405020304" pitchFamily="18" charset="0"/>
              </a:rPr>
              <a:t>but only encodes the first ten values from 0 to 9.</a:t>
            </a:r>
            <a:endParaRPr lang="tr-TR" sz="2400" dirty="0">
              <a:cs typeface="Times New Roman" panose="02020603050405020304" pitchFamily="18" charset="0"/>
            </a:endParaRPr>
          </a:p>
          <a:p>
            <a:pPr lvl="2" eaLnBrk="1" hangingPunct="1">
              <a:defRPr/>
            </a:pPr>
            <a:r>
              <a:rPr lang="en-US" dirty="0" smtClean="0"/>
              <a:t>For example: </a:t>
            </a:r>
            <a:r>
              <a:rPr lang="tr-TR" dirty="0" smtClean="0"/>
              <a:t>(</a:t>
            </a:r>
            <a:r>
              <a:rPr lang="en-US" dirty="0" smtClean="0"/>
              <a:t>57</a:t>
            </a:r>
            <a:r>
              <a:rPr lang="tr-TR" dirty="0" smtClean="0"/>
              <a:t>)</a:t>
            </a:r>
            <a:r>
              <a:rPr lang="en-US" baseline="-25000" dirty="0" err="1" smtClean="0"/>
              <a:t>dec</a:t>
            </a:r>
            <a:r>
              <a:rPr lang="en-US" dirty="0" smtClean="0"/>
              <a:t> </a:t>
            </a:r>
            <a:r>
              <a:rPr lang="tr-TR" dirty="0" smtClean="0">
                <a:sym typeface="Wingdings" panose="05000000000000000000" pitchFamily="2" charset="2"/>
              </a:rPr>
              <a:t> (?) </a:t>
            </a:r>
            <a:r>
              <a:rPr lang="en-US" baseline="-25000" dirty="0" err="1" smtClean="0"/>
              <a:t>bcd</a:t>
            </a:r>
            <a:endParaRPr lang="tr-TR" baseline="-25000" dirty="0" smtClean="0"/>
          </a:p>
          <a:p>
            <a:pPr lvl="2" eaLnBrk="1" hangingPunct="1">
              <a:defRPr/>
            </a:pPr>
            <a:endParaRPr lang="tr-TR" dirty="0" smtClean="0"/>
          </a:p>
          <a:p>
            <a:pPr marL="914400" lvl="2" indent="0" eaLnBrk="1" hangingPunct="1">
              <a:buFontTx/>
              <a:buNone/>
              <a:defRPr/>
            </a:pPr>
            <a:r>
              <a:rPr lang="tr-TR" b="1" dirty="0" smtClean="0"/>
              <a:t>			</a:t>
            </a:r>
            <a:r>
              <a:rPr lang="tr-TR" dirty="0"/>
              <a:t>    (   5       7  ) </a:t>
            </a:r>
            <a:r>
              <a:rPr lang="en-US" dirty="0" err="1"/>
              <a:t>dec</a:t>
            </a:r>
            <a:endParaRPr lang="tr-TR" dirty="0"/>
          </a:p>
          <a:p>
            <a:pPr marL="914400" lvl="2" indent="0" eaLnBrk="1" hangingPunct="1">
              <a:buFontTx/>
              <a:buNone/>
              <a:defRPr/>
            </a:pPr>
            <a:r>
              <a:rPr lang="tr-TR" dirty="0"/>
              <a:t>			</a:t>
            </a:r>
            <a:r>
              <a:rPr lang="en-US" dirty="0"/>
              <a:t>= </a:t>
            </a:r>
            <a:r>
              <a:rPr lang="tr-TR" dirty="0"/>
              <a:t>(</a:t>
            </a:r>
            <a:r>
              <a:rPr lang="en-US" dirty="0"/>
              <a:t>0101 0111</a:t>
            </a:r>
            <a:r>
              <a:rPr lang="tr-TR" dirty="0"/>
              <a:t>)</a:t>
            </a:r>
            <a:r>
              <a:rPr lang="en-US" dirty="0" err="1"/>
              <a:t>bcd</a:t>
            </a:r>
            <a:r>
              <a:rPr lang="en-US" dirty="0"/>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86723">
                                            <p:txEl>
                                              <p:pRg st="0" end="0"/>
                                            </p:txEl>
                                          </p:spTgt>
                                        </p:tgtEl>
                                        <p:attrNameLst>
                                          <p:attrName>style.visibility</p:attrName>
                                        </p:attrNameLst>
                                      </p:cBhvr>
                                      <p:to>
                                        <p:strVal val="visible"/>
                                      </p:to>
                                    </p:set>
                                    <p:animEffect transition="in" filter="dissolve">
                                      <p:cBhvr>
                                        <p:cTn id="7" dur="500"/>
                                        <p:tgtEl>
                                          <p:spTgt spid="28672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86723">
                                            <p:txEl>
                                              <p:pRg st="1" end="1"/>
                                            </p:txEl>
                                          </p:spTgt>
                                        </p:tgtEl>
                                        <p:attrNameLst>
                                          <p:attrName>style.visibility</p:attrName>
                                        </p:attrNameLst>
                                      </p:cBhvr>
                                      <p:to>
                                        <p:strVal val="visible"/>
                                      </p:to>
                                    </p:set>
                                    <p:animEffect transition="in" filter="dissolve">
                                      <p:cBhvr>
                                        <p:cTn id="12" dur="500"/>
                                        <p:tgtEl>
                                          <p:spTgt spid="28672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86723">
                                            <p:txEl>
                                              <p:pRg st="2" end="2"/>
                                            </p:txEl>
                                          </p:spTgt>
                                        </p:tgtEl>
                                        <p:attrNameLst>
                                          <p:attrName>style.visibility</p:attrName>
                                        </p:attrNameLst>
                                      </p:cBhvr>
                                      <p:to>
                                        <p:strVal val="visible"/>
                                      </p:to>
                                    </p:set>
                                    <p:animEffect transition="in" filter="dissolve">
                                      <p:cBhvr>
                                        <p:cTn id="17" dur="500"/>
                                        <p:tgtEl>
                                          <p:spTgt spid="28672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86723">
                                            <p:txEl>
                                              <p:pRg st="3" end="3"/>
                                            </p:txEl>
                                          </p:spTgt>
                                        </p:tgtEl>
                                        <p:attrNameLst>
                                          <p:attrName>style.visibility</p:attrName>
                                        </p:attrNameLst>
                                      </p:cBhvr>
                                      <p:to>
                                        <p:strVal val="visible"/>
                                      </p:to>
                                    </p:set>
                                    <p:animEffect transition="in" filter="dissolve">
                                      <p:cBhvr>
                                        <p:cTn id="22" dur="500"/>
                                        <p:tgtEl>
                                          <p:spTgt spid="28672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86723">
                                            <p:txEl>
                                              <p:pRg st="5" end="5"/>
                                            </p:txEl>
                                          </p:spTgt>
                                        </p:tgtEl>
                                        <p:attrNameLst>
                                          <p:attrName>style.visibility</p:attrName>
                                        </p:attrNameLst>
                                      </p:cBhvr>
                                      <p:to>
                                        <p:strVal val="visible"/>
                                      </p:to>
                                    </p:set>
                                    <p:animEffect transition="in" filter="dissolve">
                                      <p:cBhvr>
                                        <p:cTn id="27" dur="500"/>
                                        <p:tgtEl>
                                          <p:spTgt spid="28672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86723">
                                            <p:txEl>
                                              <p:pRg st="6" end="6"/>
                                            </p:txEl>
                                          </p:spTgt>
                                        </p:tgtEl>
                                        <p:attrNameLst>
                                          <p:attrName>style.visibility</p:attrName>
                                        </p:attrNameLst>
                                      </p:cBhvr>
                                      <p:to>
                                        <p:strVal val="visible"/>
                                      </p:to>
                                    </p:set>
                                    <p:animEffect transition="in" filter="dissolve">
                                      <p:cBhvr>
                                        <p:cTn id="32" dur="500"/>
                                        <p:tgtEl>
                                          <p:spTgt spid="28672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p:txBody>
          <a:bodyPr/>
          <a:lstStyle/>
          <a:p>
            <a:r>
              <a:rPr lang="tr-TR" altLang="tr-TR" smtClean="0"/>
              <a:t>Data - Information - Knowledge</a:t>
            </a:r>
          </a:p>
        </p:txBody>
      </p:sp>
      <p:sp>
        <p:nvSpPr>
          <p:cNvPr id="3" name="Content Placeholder 2"/>
          <p:cNvSpPr>
            <a:spLocks noGrp="1"/>
          </p:cNvSpPr>
          <p:nvPr>
            <p:ph idx="1"/>
          </p:nvPr>
        </p:nvSpPr>
        <p:spPr/>
        <p:txBody>
          <a:bodyPr/>
          <a:lstStyle/>
          <a:p>
            <a:pPr>
              <a:defRPr/>
            </a:pPr>
            <a:r>
              <a:rPr lang="en-US" dirty="0" smtClean="0">
                <a:solidFill>
                  <a:schemeClr val="accent1">
                    <a:lumMod val="75000"/>
                  </a:schemeClr>
                </a:solidFill>
              </a:rPr>
              <a:t>Knowledge</a:t>
            </a:r>
            <a:r>
              <a:rPr lang="en-US" dirty="0" smtClean="0"/>
              <a:t> </a:t>
            </a:r>
            <a:endParaRPr lang="tr-TR" dirty="0" smtClean="0"/>
          </a:p>
          <a:p>
            <a:pPr lvl="1">
              <a:defRPr/>
            </a:pPr>
            <a:r>
              <a:rPr lang="en-US" dirty="0" smtClean="0"/>
              <a:t>a combination of </a:t>
            </a:r>
            <a:r>
              <a:rPr lang="en-US" dirty="0" smtClean="0">
                <a:solidFill>
                  <a:schemeClr val="accent1">
                    <a:lumMod val="75000"/>
                  </a:schemeClr>
                </a:solidFill>
              </a:rPr>
              <a:t>information</a:t>
            </a:r>
            <a:r>
              <a:rPr lang="en-US" dirty="0" smtClean="0"/>
              <a:t>, </a:t>
            </a:r>
            <a:r>
              <a:rPr lang="en-US" dirty="0" smtClean="0">
                <a:solidFill>
                  <a:schemeClr val="accent1">
                    <a:lumMod val="75000"/>
                  </a:schemeClr>
                </a:solidFill>
              </a:rPr>
              <a:t>experience</a:t>
            </a:r>
            <a:r>
              <a:rPr lang="en-US" dirty="0" smtClean="0"/>
              <a:t> and </a:t>
            </a:r>
            <a:r>
              <a:rPr lang="en-US" dirty="0" smtClean="0">
                <a:solidFill>
                  <a:schemeClr val="accent1">
                    <a:lumMod val="75000"/>
                  </a:schemeClr>
                </a:solidFill>
              </a:rPr>
              <a:t>insight</a:t>
            </a:r>
            <a:r>
              <a:rPr lang="en-US" dirty="0" smtClean="0"/>
              <a:t> that may benefit the individual or the </a:t>
            </a:r>
            <a:r>
              <a:rPr lang="en-US" dirty="0" err="1" smtClean="0"/>
              <a:t>organisation</a:t>
            </a:r>
            <a:r>
              <a:rPr lang="en-US" dirty="0" smtClean="0"/>
              <a:t>. </a:t>
            </a:r>
            <a:endParaRPr lang="tr-TR" dirty="0" smtClean="0"/>
          </a:p>
          <a:p>
            <a:pPr lvl="2">
              <a:defRPr/>
            </a:pPr>
            <a:r>
              <a:rPr lang="tr-TR" dirty="0" smtClean="0"/>
              <a:t>{</a:t>
            </a:r>
            <a:r>
              <a:rPr lang="en-US" dirty="0" smtClean="0"/>
              <a:t>When crude oil prices go up by $10 per barrel, it's likely that petrol prices will rise by 2p per </a:t>
            </a:r>
            <a:r>
              <a:rPr lang="en-US" dirty="0" err="1" smtClean="0"/>
              <a:t>litre</a:t>
            </a:r>
            <a:r>
              <a:rPr lang="tr-TR" dirty="0" smtClean="0"/>
              <a:t>.}</a:t>
            </a:r>
            <a:r>
              <a:rPr lang="en-US" dirty="0" smtClean="0"/>
              <a:t> </a:t>
            </a:r>
            <a:endParaRPr lang="tr-TR" dirty="0"/>
          </a:p>
          <a:p>
            <a:pPr lvl="3">
              <a:defRPr/>
            </a:pPr>
            <a:r>
              <a:rPr lang="tr-TR" dirty="0" smtClean="0"/>
              <a:t>[</a:t>
            </a:r>
            <a:r>
              <a:rPr lang="tr-TR" dirty="0" err="1" smtClean="0"/>
              <a:t>This</a:t>
            </a:r>
            <a:r>
              <a:rPr lang="tr-TR" dirty="0" smtClean="0"/>
              <a:t> </a:t>
            </a:r>
            <a:r>
              <a:rPr lang="en-US" dirty="0" smtClean="0"/>
              <a:t>is knowledge</a:t>
            </a:r>
            <a:r>
              <a:rPr lang="tr-TR" dirty="0" smtClean="0"/>
              <a:t>]</a:t>
            </a:r>
          </a:p>
          <a:p>
            <a:pPr lvl="3">
              <a:defRPr/>
            </a:pPr>
            <a:endParaRPr lang="tr-TR" dirty="0"/>
          </a:p>
          <a:p>
            <a:pPr lvl="3">
              <a:defRPr/>
            </a:pPr>
            <a:r>
              <a:rPr lang="tr-TR" dirty="0" smtClean="0"/>
              <a:t>[</a:t>
            </a:r>
            <a:r>
              <a:rPr lang="tr-TR" dirty="0" err="1" smtClean="0">
                <a:solidFill>
                  <a:schemeClr val="accent1">
                    <a:lumMod val="75000"/>
                  </a:schemeClr>
                </a:solidFill>
              </a:rPr>
              <a:t>insight</a:t>
            </a:r>
            <a:r>
              <a:rPr lang="tr-TR" dirty="0" smtClean="0"/>
              <a:t>: t</a:t>
            </a:r>
            <a:r>
              <a:rPr lang="en-US" dirty="0" smtClean="0"/>
              <a:t>he capacity to gain an accurate and deep understanding of someone or something</a:t>
            </a:r>
            <a:r>
              <a:rPr lang="tr-TR" dirty="0" smtClean="0"/>
              <a:t>; </a:t>
            </a:r>
            <a:r>
              <a:rPr lang="en-US" dirty="0"/>
              <a:t>an accurate and deep </a:t>
            </a:r>
            <a:r>
              <a:rPr lang="en-US" dirty="0" smtClean="0"/>
              <a:t>understanding</a:t>
            </a:r>
            <a:r>
              <a:rPr lang="tr-TR" dirty="0" smtClean="0"/>
              <a:t>]</a:t>
            </a:r>
            <a:endParaRPr lang="tr-TR" dirty="0"/>
          </a:p>
        </p:txBody>
      </p:sp>
      <p:sp>
        <p:nvSpPr>
          <p:cNvPr id="1229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DDEFD59-C6B7-4EF9-9ECE-5BF525577502}" type="slidenum">
              <a:rPr kumimoji="0" lang="en-US" altLang="tr-TR" sz="1200" smtClean="0"/>
              <a:pPr>
                <a:spcBef>
                  <a:spcPct val="50000"/>
                </a:spcBef>
                <a:buFontTx/>
                <a:buNone/>
              </a:pPr>
              <a:t>7</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9238CF1-DDEC-4FC9-92F9-399CA3374910}" type="slidenum">
              <a:rPr kumimoji="0" lang="en-US" altLang="tr-TR" sz="1200" smtClean="0"/>
              <a:pPr>
                <a:spcBef>
                  <a:spcPct val="50000"/>
                </a:spcBef>
                <a:buFontTx/>
                <a:buNone/>
              </a:pPr>
              <a:t>70</a:t>
            </a:fld>
            <a:endParaRPr kumimoji="0" lang="en-US" altLang="tr-TR" sz="1200" smtClean="0"/>
          </a:p>
        </p:txBody>
      </p:sp>
      <p:sp>
        <p:nvSpPr>
          <p:cNvPr id="89091" name="Rectangle 2"/>
          <p:cNvSpPr>
            <a:spLocks noGrp="1" noChangeArrowheads="1"/>
          </p:cNvSpPr>
          <p:nvPr>
            <p:ph type="title"/>
          </p:nvPr>
        </p:nvSpPr>
        <p:spPr/>
        <p:txBody>
          <a:bodyPr/>
          <a:lstStyle/>
          <a:p>
            <a:pPr eaLnBrk="1" hangingPunct="1"/>
            <a:r>
              <a:rPr lang="en-US" altLang="tr-TR" smtClean="0"/>
              <a:t>Error-Detection Codes</a:t>
            </a:r>
          </a:p>
        </p:txBody>
      </p:sp>
      <p:sp>
        <p:nvSpPr>
          <p:cNvPr id="288771" name="Rectangle 3"/>
          <p:cNvSpPr>
            <a:spLocks noGrp="1" noChangeArrowheads="1"/>
          </p:cNvSpPr>
          <p:nvPr>
            <p:ph type="body" idx="1"/>
          </p:nvPr>
        </p:nvSpPr>
        <p:spPr/>
        <p:txBody>
          <a:bodyPr/>
          <a:lstStyle/>
          <a:p>
            <a:pPr eaLnBrk="1" hangingPunct="1">
              <a:lnSpc>
                <a:spcPct val="90000"/>
              </a:lnSpc>
              <a:defRPr/>
            </a:pPr>
            <a:r>
              <a:rPr lang="en-US" sz="2800" u="sng" dirty="0" smtClean="0">
                <a:cs typeface="Times New Roman" panose="02020603050405020304" pitchFamily="18" charset="0"/>
              </a:rPr>
              <a:t>Redundancy</a:t>
            </a:r>
            <a:r>
              <a:rPr lang="en-US" sz="2800" dirty="0" smtClean="0">
                <a:cs typeface="Times New Roman" panose="02020603050405020304" pitchFamily="18" charset="0"/>
              </a:rPr>
              <a:t> (e.g. extra information), in the form of extra bits, can be incorporated into binary code words to detect and correct errors.   </a:t>
            </a:r>
          </a:p>
          <a:p>
            <a:pPr eaLnBrk="1" hangingPunct="1">
              <a:lnSpc>
                <a:spcPct val="90000"/>
              </a:lnSpc>
              <a:defRPr/>
            </a:pPr>
            <a:r>
              <a:rPr lang="en-US" sz="2800" dirty="0" smtClean="0">
                <a:cs typeface="Times New Roman" panose="02020603050405020304" pitchFamily="18" charset="0"/>
              </a:rPr>
              <a:t>A simple form of redundancy is </a:t>
            </a:r>
            <a:r>
              <a:rPr lang="en-US" sz="2800" u="sng" dirty="0" smtClean="0">
                <a:cs typeface="Times New Roman" panose="02020603050405020304" pitchFamily="18" charset="0"/>
              </a:rPr>
              <a:t>parity</a:t>
            </a:r>
            <a:r>
              <a:rPr lang="en-US" sz="2800" dirty="0" smtClean="0">
                <a:cs typeface="Times New Roman" panose="02020603050405020304" pitchFamily="18" charset="0"/>
              </a:rPr>
              <a:t>, an extra bit appended onto the code word to make the number of 1’s odd or even. </a:t>
            </a:r>
            <a:endParaRPr lang="tr-TR" sz="2800" dirty="0" smtClean="0">
              <a:cs typeface="Times New Roman" panose="02020603050405020304" pitchFamily="18" charset="0"/>
            </a:endParaRPr>
          </a:p>
          <a:p>
            <a:pPr lvl="1" eaLnBrk="1" hangingPunct="1">
              <a:lnSpc>
                <a:spcPct val="90000"/>
              </a:lnSpc>
              <a:defRPr/>
            </a:pPr>
            <a:r>
              <a:rPr lang="en-US" sz="2400" dirty="0" smtClean="0">
                <a:cs typeface="Times New Roman" panose="02020603050405020304" pitchFamily="18" charset="0"/>
              </a:rPr>
              <a:t>Parity can detect all single-bit errors and some multiple-bit errors.</a:t>
            </a:r>
          </a:p>
          <a:p>
            <a:pPr eaLnBrk="1" hangingPunct="1">
              <a:lnSpc>
                <a:spcPct val="90000"/>
              </a:lnSpc>
              <a:defRPr/>
            </a:pPr>
            <a:r>
              <a:rPr lang="en-US" sz="2800" dirty="0" smtClean="0">
                <a:cs typeface="Times New Roman" panose="02020603050405020304" pitchFamily="18" charset="0"/>
              </a:rPr>
              <a:t>A code word has </a:t>
            </a:r>
            <a:r>
              <a:rPr lang="en-US" sz="2800" dirty="0" smtClean="0">
                <a:solidFill>
                  <a:schemeClr val="accent1">
                    <a:lumMod val="75000"/>
                  </a:schemeClr>
                </a:solidFill>
                <a:cs typeface="Times New Roman" panose="02020603050405020304" pitchFamily="18" charset="0"/>
              </a:rPr>
              <a:t>even parity </a:t>
            </a:r>
            <a:r>
              <a:rPr lang="en-US" sz="2800" dirty="0" smtClean="0">
                <a:cs typeface="Times New Roman" panose="02020603050405020304" pitchFamily="18" charset="0"/>
              </a:rPr>
              <a:t>if the number of 1’s in the code word is even.</a:t>
            </a:r>
          </a:p>
          <a:p>
            <a:pPr eaLnBrk="1" hangingPunct="1">
              <a:lnSpc>
                <a:spcPct val="90000"/>
              </a:lnSpc>
              <a:defRPr/>
            </a:pPr>
            <a:r>
              <a:rPr lang="en-US" sz="2800" dirty="0" smtClean="0">
                <a:cs typeface="Times New Roman" panose="02020603050405020304" pitchFamily="18" charset="0"/>
              </a:rPr>
              <a:t>A code word has </a:t>
            </a:r>
            <a:r>
              <a:rPr lang="en-US" sz="2800" dirty="0" smtClean="0">
                <a:solidFill>
                  <a:schemeClr val="accent1">
                    <a:lumMod val="75000"/>
                  </a:schemeClr>
                </a:solidFill>
                <a:cs typeface="Times New Roman" panose="02020603050405020304" pitchFamily="18" charset="0"/>
              </a:rPr>
              <a:t>odd parity</a:t>
            </a:r>
            <a:r>
              <a:rPr lang="en-US" sz="2800" dirty="0" smtClean="0">
                <a:cs typeface="Times New Roman" panose="02020603050405020304" pitchFamily="18" charset="0"/>
              </a:rPr>
              <a:t> if the number of 1’s in the code word is odd.</a:t>
            </a:r>
          </a:p>
          <a:p>
            <a:pPr eaLnBrk="1" hangingPunct="1">
              <a:lnSpc>
                <a:spcPct val="90000"/>
              </a:lnSpc>
              <a:defRPr/>
            </a:pPr>
            <a:endParaRPr lang="en-US" sz="2800" dirty="0" smtClean="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88771">
                                            <p:txEl>
                                              <p:pRg st="0" end="0"/>
                                            </p:txEl>
                                          </p:spTgt>
                                        </p:tgtEl>
                                        <p:attrNameLst>
                                          <p:attrName>style.visibility</p:attrName>
                                        </p:attrNameLst>
                                      </p:cBhvr>
                                      <p:to>
                                        <p:strVal val="visible"/>
                                      </p:to>
                                    </p:set>
                                    <p:animEffect transition="in" filter="dissolve">
                                      <p:cBhvr>
                                        <p:cTn id="7" dur="500"/>
                                        <p:tgtEl>
                                          <p:spTgt spid="2887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88771">
                                            <p:txEl>
                                              <p:pRg st="1" end="1"/>
                                            </p:txEl>
                                          </p:spTgt>
                                        </p:tgtEl>
                                        <p:attrNameLst>
                                          <p:attrName>style.visibility</p:attrName>
                                        </p:attrNameLst>
                                      </p:cBhvr>
                                      <p:to>
                                        <p:strVal val="visible"/>
                                      </p:to>
                                    </p:set>
                                    <p:animEffect transition="in" filter="dissolve">
                                      <p:cBhvr>
                                        <p:cTn id="12" dur="500"/>
                                        <p:tgtEl>
                                          <p:spTgt spid="2887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88771">
                                            <p:txEl>
                                              <p:pRg st="2" end="2"/>
                                            </p:txEl>
                                          </p:spTgt>
                                        </p:tgtEl>
                                        <p:attrNameLst>
                                          <p:attrName>style.visibility</p:attrName>
                                        </p:attrNameLst>
                                      </p:cBhvr>
                                      <p:to>
                                        <p:strVal val="visible"/>
                                      </p:to>
                                    </p:set>
                                    <p:animEffect transition="in" filter="dissolve">
                                      <p:cBhvr>
                                        <p:cTn id="17" dur="500"/>
                                        <p:tgtEl>
                                          <p:spTgt spid="28877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88771">
                                            <p:txEl>
                                              <p:pRg st="3" end="3"/>
                                            </p:txEl>
                                          </p:spTgt>
                                        </p:tgtEl>
                                        <p:attrNameLst>
                                          <p:attrName>style.visibility</p:attrName>
                                        </p:attrNameLst>
                                      </p:cBhvr>
                                      <p:to>
                                        <p:strVal val="visible"/>
                                      </p:to>
                                    </p:set>
                                    <p:animEffect transition="in" filter="dissolve">
                                      <p:cBhvr>
                                        <p:cTn id="22" dur="500"/>
                                        <p:tgtEl>
                                          <p:spTgt spid="288771">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88771">
                                            <p:txEl>
                                              <p:pRg st="4" end="4"/>
                                            </p:txEl>
                                          </p:spTgt>
                                        </p:tgtEl>
                                        <p:attrNameLst>
                                          <p:attrName>style.visibility</p:attrName>
                                        </p:attrNameLst>
                                      </p:cBhvr>
                                      <p:to>
                                        <p:strVal val="visible"/>
                                      </p:to>
                                    </p:set>
                                    <p:animEffect transition="in" filter="dissolve">
                                      <p:cBhvr>
                                        <p:cTn id="27" dur="500"/>
                                        <p:tgtEl>
                                          <p:spTgt spid="28877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93C17EC9-B673-4F13-A56F-80241B24B458}" type="slidenum">
              <a:rPr kumimoji="0" lang="en-US" altLang="tr-TR" sz="1200" smtClean="0"/>
              <a:pPr>
                <a:spcBef>
                  <a:spcPct val="50000"/>
                </a:spcBef>
                <a:buFontTx/>
                <a:buNone/>
              </a:pPr>
              <a:t>71</a:t>
            </a:fld>
            <a:endParaRPr kumimoji="0" lang="en-US" altLang="tr-TR" sz="1200" smtClean="0"/>
          </a:p>
        </p:txBody>
      </p:sp>
      <p:graphicFrame>
        <p:nvGraphicFramePr>
          <p:cNvPr id="289794" name="Group 2"/>
          <p:cNvGraphicFramePr>
            <a:graphicFrameLocks noGrp="1"/>
          </p:cNvGraphicFramePr>
          <p:nvPr/>
        </p:nvGraphicFramePr>
        <p:xfrm>
          <a:off x="1524000" y="1673225"/>
          <a:ext cx="5759450" cy="3632202"/>
        </p:xfrm>
        <a:graphic>
          <a:graphicData uri="http://schemas.openxmlformats.org/drawingml/2006/table">
            <a:tbl>
              <a:tblPr/>
              <a:tblGrid>
                <a:gridCol w="2890838"/>
                <a:gridCol w="2868612"/>
              </a:tblGrid>
              <a:tr h="7715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71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71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71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71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5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sz="12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90147" name="Rectangle 34"/>
          <p:cNvSpPr>
            <a:spLocks noGrp="1" noChangeArrowheads="1"/>
          </p:cNvSpPr>
          <p:nvPr>
            <p:ph type="title"/>
          </p:nvPr>
        </p:nvSpPr>
        <p:spPr/>
        <p:txBody>
          <a:bodyPr/>
          <a:lstStyle/>
          <a:p>
            <a:pPr eaLnBrk="1" hangingPunct="1"/>
            <a:r>
              <a:rPr lang="en-US" altLang="tr-TR" smtClean="0"/>
              <a:t>4-Bit Parity Code Example</a:t>
            </a:r>
          </a:p>
        </p:txBody>
      </p:sp>
      <p:sp>
        <p:nvSpPr>
          <p:cNvPr id="289827" name="Rectangle 35"/>
          <p:cNvSpPr>
            <a:spLocks noGrp="1" noChangeArrowheads="1"/>
          </p:cNvSpPr>
          <p:nvPr>
            <p:ph type="body" idx="1"/>
          </p:nvPr>
        </p:nvSpPr>
        <p:spPr>
          <a:xfrm>
            <a:off x="638175" y="1192213"/>
            <a:ext cx="7772400" cy="5241925"/>
          </a:xfrm>
        </p:spPr>
        <p:txBody>
          <a:bodyPr/>
          <a:lstStyle/>
          <a:p>
            <a:pPr eaLnBrk="1" hangingPunct="1">
              <a:lnSpc>
                <a:spcPct val="90000"/>
              </a:lnSpc>
            </a:pPr>
            <a:r>
              <a:rPr lang="en-US" altLang="tr-TR" sz="2800" smtClean="0"/>
              <a:t>Fill in the even and odd parity bits:</a:t>
            </a:r>
          </a:p>
          <a:p>
            <a:pPr eaLnBrk="1" hangingPunct="1">
              <a:lnSpc>
                <a:spcPct val="90000"/>
              </a:lnSpc>
            </a:pPr>
            <a:endParaRPr lang="en-US" altLang="tr-TR" sz="2800" smtClean="0"/>
          </a:p>
          <a:p>
            <a:pPr eaLnBrk="1" hangingPunct="1">
              <a:lnSpc>
                <a:spcPct val="90000"/>
              </a:lnSpc>
            </a:pPr>
            <a:endParaRPr lang="en-US" altLang="tr-TR" sz="2800" smtClean="0"/>
          </a:p>
          <a:p>
            <a:pPr eaLnBrk="1" hangingPunct="1">
              <a:lnSpc>
                <a:spcPct val="90000"/>
              </a:lnSpc>
            </a:pPr>
            <a:endParaRPr lang="en-US" altLang="tr-TR" sz="2800" smtClean="0"/>
          </a:p>
          <a:p>
            <a:pPr eaLnBrk="1" hangingPunct="1">
              <a:lnSpc>
                <a:spcPct val="90000"/>
              </a:lnSpc>
            </a:pPr>
            <a:endParaRPr lang="en-US" altLang="tr-TR" sz="2800" smtClean="0"/>
          </a:p>
          <a:p>
            <a:pPr eaLnBrk="1" hangingPunct="1">
              <a:lnSpc>
                <a:spcPct val="90000"/>
              </a:lnSpc>
            </a:pPr>
            <a:endParaRPr lang="en-US" altLang="tr-TR" sz="2800" smtClean="0"/>
          </a:p>
          <a:p>
            <a:pPr eaLnBrk="1" hangingPunct="1">
              <a:lnSpc>
                <a:spcPct val="90000"/>
              </a:lnSpc>
            </a:pPr>
            <a:endParaRPr lang="en-US" altLang="tr-TR" sz="2800" smtClean="0"/>
          </a:p>
          <a:p>
            <a:pPr eaLnBrk="1" hangingPunct="1">
              <a:lnSpc>
                <a:spcPct val="90000"/>
              </a:lnSpc>
            </a:pPr>
            <a:endParaRPr lang="en-US" altLang="tr-TR" sz="2200" smtClean="0">
              <a:cs typeface="Times New Roman" panose="02020603050405020304" pitchFamily="18" charset="0"/>
            </a:endParaRPr>
          </a:p>
          <a:p>
            <a:pPr eaLnBrk="1" hangingPunct="1">
              <a:lnSpc>
                <a:spcPct val="90000"/>
              </a:lnSpc>
            </a:pPr>
            <a:endParaRPr lang="en-US" altLang="tr-TR" sz="2600" smtClean="0">
              <a:cs typeface="Times New Roman" panose="02020603050405020304" pitchFamily="18" charset="0"/>
            </a:endParaRPr>
          </a:p>
          <a:p>
            <a:pPr eaLnBrk="1" hangingPunct="1">
              <a:lnSpc>
                <a:spcPct val="90000"/>
              </a:lnSpc>
            </a:pPr>
            <a:r>
              <a:rPr lang="en-US" altLang="tr-TR" sz="2600" smtClean="0">
                <a:cs typeface="Times New Roman" panose="02020603050405020304" pitchFamily="18" charset="0"/>
              </a:rPr>
              <a:t>The codeword "1111" has </a:t>
            </a:r>
            <a:r>
              <a:rPr lang="en-US" altLang="tr-TR" sz="2600" u="sng" smtClean="0">
                <a:cs typeface="Times New Roman" panose="02020603050405020304" pitchFamily="18" charset="0"/>
              </a:rPr>
              <a:t>even parity</a:t>
            </a:r>
            <a:r>
              <a:rPr lang="en-US" altLang="tr-TR" sz="2600" smtClean="0">
                <a:cs typeface="Times New Roman" panose="02020603050405020304" pitchFamily="18" charset="0"/>
              </a:rPr>
              <a:t> and the codeword "1110" has </a:t>
            </a:r>
            <a:r>
              <a:rPr lang="en-US" altLang="tr-TR" sz="2600" u="sng" smtClean="0">
                <a:cs typeface="Times New Roman" panose="02020603050405020304" pitchFamily="18" charset="0"/>
              </a:rPr>
              <a:t>odd parity</a:t>
            </a:r>
            <a:r>
              <a:rPr lang="en-US" altLang="tr-TR" sz="2600" smtClean="0">
                <a:cs typeface="Times New Roman" panose="02020603050405020304" pitchFamily="18" charset="0"/>
              </a:rPr>
              <a:t>.   Both can be used to represent 3-bit data.</a:t>
            </a:r>
          </a:p>
        </p:txBody>
      </p:sp>
      <p:sp>
        <p:nvSpPr>
          <p:cNvPr id="90149" name="Rectangle 36"/>
          <p:cNvSpPr>
            <a:spLocks noChangeArrowheads="1"/>
          </p:cNvSpPr>
          <p:nvPr/>
        </p:nvSpPr>
        <p:spPr bwMode="auto">
          <a:xfrm>
            <a:off x="2095500" y="1649413"/>
            <a:ext cx="18065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Even Parity</a:t>
            </a:r>
            <a:endParaRPr kumimoji="0" lang="en-US" altLang="tr-TR" sz="2400" b="1">
              <a:solidFill>
                <a:schemeClr val="accent2"/>
              </a:solidFill>
            </a:endParaRPr>
          </a:p>
        </p:txBody>
      </p:sp>
      <p:sp>
        <p:nvSpPr>
          <p:cNvPr id="90150" name="Rectangle 37"/>
          <p:cNvSpPr>
            <a:spLocks noChangeArrowheads="1"/>
          </p:cNvSpPr>
          <p:nvPr/>
        </p:nvSpPr>
        <p:spPr bwMode="auto">
          <a:xfrm>
            <a:off x="3916363" y="1739900"/>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51" name="Rectangle 38"/>
          <p:cNvSpPr>
            <a:spLocks noChangeArrowheads="1"/>
          </p:cNvSpPr>
          <p:nvPr/>
        </p:nvSpPr>
        <p:spPr bwMode="auto">
          <a:xfrm>
            <a:off x="4935538" y="1693863"/>
            <a:ext cx="1709737"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Odd Parity</a:t>
            </a:r>
            <a:endParaRPr kumimoji="0" lang="en-US" altLang="tr-TR" sz="2400" b="1">
              <a:solidFill>
                <a:schemeClr val="accent2"/>
              </a:solidFill>
            </a:endParaRPr>
          </a:p>
        </p:txBody>
      </p:sp>
      <p:sp>
        <p:nvSpPr>
          <p:cNvPr id="90152" name="Rectangle 39"/>
          <p:cNvSpPr>
            <a:spLocks noChangeArrowheads="1"/>
          </p:cNvSpPr>
          <p:nvPr/>
        </p:nvSpPr>
        <p:spPr bwMode="auto">
          <a:xfrm>
            <a:off x="6613525" y="1739900"/>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53" name="Rectangle 40"/>
          <p:cNvSpPr>
            <a:spLocks noChangeArrowheads="1"/>
          </p:cNvSpPr>
          <p:nvPr/>
        </p:nvSpPr>
        <p:spPr bwMode="auto">
          <a:xfrm>
            <a:off x="1814513" y="2022475"/>
            <a:ext cx="13700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Message </a:t>
            </a:r>
            <a:endParaRPr kumimoji="0" lang="en-US" altLang="tr-TR" sz="2400" b="1">
              <a:solidFill>
                <a:schemeClr val="accent2"/>
              </a:solidFill>
            </a:endParaRPr>
          </a:p>
        </p:txBody>
      </p:sp>
      <p:sp>
        <p:nvSpPr>
          <p:cNvPr id="90154" name="Rectangle 41"/>
          <p:cNvSpPr>
            <a:spLocks noChangeArrowheads="1"/>
          </p:cNvSpPr>
          <p:nvPr/>
        </p:nvSpPr>
        <p:spPr bwMode="auto">
          <a:xfrm>
            <a:off x="3135313" y="2054225"/>
            <a:ext cx="11906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55" name="Rectangle 42"/>
          <p:cNvSpPr>
            <a:spLocks noChangeArrowheads="1"/>
          </p:cNvSpPr>
          <p:nvPr/>
        </p:nvSpPr>
        <p:spPr bwMode="auto">
          <a:xfrm>
            <a:off x="3267075" y="2008188"/>
            <a:ext cx="10366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Parity</a:t>
            </a:r>
            <a:endParaRPr kumimoji="0" lang="en-US" altLang="tr-TR" sz="2400" b="1">
              <a:solidFill>
                <a:schemeClr val="accent2"/>
              </a:solidFill>
            </a:endParaRPr>
          </a:p>
        </p:txBody>
      </p:sp>
      <p:sp>
        <p:nvSpPr>
          <p:cNvPr id="90156" name="Rectangle 43"/>
          <p:cNvSpPr>
            <a:spLocks noChangeArrowheads="1"/>
          </p:cNvSpPr>
          <p:nvPr/>
        </p:nvSpPr>
        <p:spPr bwMode="auto">
          <a:xfrm>
            <a:off x="4270375" y="2054225"/>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57" name="Rectangle 44"/>
          <p:cNvSpPr>
            <a:spLocks noChangeArrowheads="1"/>
          </p:cNvSpPr>
          <p:nvPr/>
        </p:nvSpPr>
        <p:spPr bwMode="auto">
          <a:xfrm>
            <a:off x="4545013" y="1978025"/>
            <a:ext cx="13700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Message </a:t>
            </a:r>
            <a:endParaRPr kumimoji="0" lang="en-US" altLang="tr-TR" sz="2400" b="1">
              <a:solidFill>
                <a:schemeClr val="accent2"/>
              </a:solidFill>
            </a:endParaRPr>
          </a:p>
        </p:txBody>
      </p:sp>
      <p:sp>
        <p:nvSpPr>
          <p:cNvPr id="90158" name="Rectangle 45"/>
          <p:cNvSpPr>
            <a:spLocks noChangeArrowheads="1"/>
          </p:cNvSpPr>
          <p:nvPr/>
        </p:nvSpPr>
        <p:spPr bwMode="auto">
          <a:xfrm>
            <a:off x="5880100" y="2054225"/>
            <a:ext cx="1190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59" name="Rectangle 46"/>
          <p:cNvSpPr>
            <a:spLocks noChangeArrowheads="1"/>
          </p:cNvSpPr>
          <p:nvPr/>
        </p:nvSpPr>
        <p:spPr bwMode="auto">
          <a:xfrm>
            <a:off x="6026150" y="1978025"/>
            <a:ext cx="103663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Parity</a:t>
            </a:r>
            <a:endParaRPr kumimoji="0" lang="en-US" altLang="tr-TR" sz="2400" b="1">
              <a:solidFill>
                <a:schemeClr val="accent2"/>
              </a:solidFill>
            </a:endParaRPr>
          </a:p>
        </p:txBody>
      </p:sp>
      <p:sp>
        <p:nvSpPr>
          <p:cNvPr id="90160" name="Rectangle 47"/>
          <p:cNvSpPr>
            <a:spLocks noChangeArrowheads="1"/>
          </p:cNvSpPr>
          <p:nvPr/>
        </p:nvSpPr>
        <p:spPr bwMode="auto">
          <a:xfrm>
            <a:off x="2544763" y="2430463"/>
            <a:ext cx="622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000 </a:t>
            </a:r>
            <a:endParaRPr kumimoji="0" lang="en-US" altLang="tr-TR" sz="2400" b="1">
              <a:solidFill>
                <a:schemeClr val="accent2"/>
              </a:solidFill>
            </a:endParaRPr>
          </a:p>
        </p:txBody>
      </p:sp>
      <p:sp>
        <p:nvSpPr>
          <p:cNvPr id="90161" name="Rectangle 48"/>
          <p:cNvSpPr>
            <a:spLocks noChangeArrowheads="1"/>
          </p:cNvSpPr>
          <p:nvPr/>
        </p:nvSpPr>
        <p:spPr bwMode="auto">
          <a:xfrm>
            <a:off x="3144838" y="2492375"/>
            <a:ext cx="11906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62" name="Rectangle 49"/>
          <p:cNvSpPr>
            <a:spLocks noChangeArrowheads="1"/>
          </p:cNvSpPr>
          <p:nvPr/>
        </p:nvSpPr>
        <p:spPr bwMode="auto">
          <a:xfrm>
            <a:off x="3260725" y="2492375"/>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63" name="Rectangle 50"/>
          <p:cNvSpPr>
            <a:spLocks noChangeArrowheads="1"/>
          </p:cNvSpPr>
          <p:nvPr/>
        </p:nvSpPr>
        <p:spPr bwMode="auto">
          <a:xfrm>
            <a:off x="3522663" y="2492375"/>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64" name="Rectangle 51"/>
          <p:cNvSpPr>
            <a:spLocks noChangeArrowheads="1"/>
          </p:cNvSpPr>
          <p:nvPr/>
        </p:nvSpPr>
        <p:spPr bwMode="auto">
          <a:xfrm>
            <a:off x="5278438" y="2384425"/>
            <a:ext cx="6223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000 </a:t>
            </a:r>
            <a:endParaRPr kumimoji="0" lang="en-US" altLang="tr-TR" sz="2400" b="1">
              <a:solidFill>
                <a:schemeClr val="accent2"/>
              </a:solidFill>
            </a:endParaRPr>
          </a:p>
        </p:txBody>
      </p:sp>
      <p:sp>
        <p:nvSpPr>
          <p:cNvPr id="90165" name="Rectangle 52"/>
          <p:cNvSpPr>
            <a:spLocks noChangeArrowheads="1"/>
          </p:cNvSpPr>
          <p:nvPr/>
        </p:nvSpPr>
        <p:spPr bwMode="auto">
          <a:xfrm>
            <a:off x="5892800" y="2492375"/>
            <a:ext cx="1190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66" name="Rectangle 53"/>
          <p:cNvSpPr>
            <a:spLocks noChangeArrowheads="1"/>
          </p:cNvSpPr>
          <p:nvPr/>
        </p:nvSpPr>
        <p:spPr bwMode="auto">
          <a:xfrm>
            <a:off x="6008688" y="2492375"/>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67" name="Rectangle 54"/>
          <p:cNvSpPr>
            <a:spLocks noChangeArrowheads="1"/>
          </p:cNvSpPr>
          <p:nvPr/>
        </p:nvSpPr>
        <p:spPr bwMode="auto">
          <a:xfrm>
            <a:off x="6270625" y="2492375"/>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68" name="Rectangle 55"/>
          <p:cNvSpPr>
            <a:spLocks noChangeArrowheads="1"/>
          </p:cNvSpPr>
          <p:nvPr/>
        </p:nvSpPr>
        <p:spPr bwMode="auto">
          <a:xfrm>
            <a:off x="2544763" y="2779713"/>
            <a:ext cx="622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001 </a:t>
            </a:r>
            <a:endParaRPr kumimoji="0" lang="en-US" altLang="tr-TR" sz="2400" b="1">
              <a:solidFill>
                <a:schemeClr val="accent2"/>
              </a:solidFill>
            </a:endParaRPr>
          </a:p>
        </p:txBody>
      </p:sp>
      <p:sp>
        <p:nvSpPr>
          <p:cNvPr id="90169" name="Rectangle 56"/>
          <p:cNvSpPr>
            <a:spLocks noChangeArrowheads="1"/>
          </p:cNvSpPr>
          <p:nvPr/>
        </p:nvSpPr>
        <p:spPr bwMode="auto">
          <a:xfrm>
            <a:off x="3144838" y="2841625"/>
            <a:ext cx="11906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70" name="Rectangle 57"/>
          <p:cNvSpPr>
            <a:spLocks noChangeArrowheads="1"/>
          </p:cNvSpPr>
          <p:nvPr/>
        </p:nvSpPr>
        <p:spPr bwMode="auto">
          <a:xfrm>
            <a:off x="3260725" y="2841625"/>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71" name="Rectangle 58"/>
          <p:cNvSpPr>
            <a:spLocks noChangeArrowheads="1"/>
          </p:cNvSpPr>
          <p:nvPr/>
        </p:nvSpPr>
        <p:spPr bwMode="auto">
          <a:xfrm>
            <a:off x="3522663" y="2841625"/>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72" name="Rectangle 59"/>
          <p:cNvSpPr>
            <a:spLocks noChangeArrowheads="1"/>
          </p:cNvSpPr>
          <p:nvPr/>
        </p:nvSpPr>
        <p:spPr bwMode="auto">
          <a:xfrm>
            <a:off x="5278438" y="2733675"/>
            <a:ext cx="6223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001 </a:t>
            </a:r>
            <a:endParaRPr kumimoji="0" lang="en-US" altLang="tr-TR" sz="2400" b="1">
              <a:solidFill>
                <a:schemeClr val="accent2"/>
              </a:solidFill>
            </a:endParaRPr>
          </a:p>
        </p:txBody>
      </p:sp>
      <p:sp>
        <p:nvSpPr>
          <p:cNvPr id="90173" name="Rectangle 60"/>
          <p:cNvSpPr>
            <a:spLocks noChangeArrowheads="1"/>
          </p:cNvSpPr>
          <p:nvPr/>
        </p:nvSpPr>
        <p:spPr bwMode="auto">
          <a:xfrm>
            <a:off x="5892800" y="2841625"/>
            <a:ext cx="1190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74" name="Rectangle 61"/>
          <p:cNvSpPr>
            <a:spLocks noChangeArrowheads="1"/>
          </p:cNvSpPr>
          <p:nvPr/>
        </p:nvSpPr>
        <p:spPr bwMode="auto">
          <a:xfrm>
            <a:off x="6008688" y="2841625"/>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75" name="Rectangle 62"/>
          <p:cNvSpPr>
            <a:spLocks noChangeArrowheads="1"/>
          </p:cNvSpPr>
          <p:nvPr/>
        </p:nvSpPr>
        <p:spPr bwMode="auto">
          <a:xfrm>
            <a:off x="6270625" y="2841625"/>
            <a:ext cx="88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76" name="Rectangle 63"/>
          <p:cNvSpPr>
            <a:spLocks noChangeArrowheads="1"/>
          </p:cNvSpPr>
          <p:nvPr/>
        </p:nvSpPr>
        <p:spPr bwMode="auto">
          <a:xfrm>
            <a:off x="2544763" y="3127375"/>
            <a:ext cx="6223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010 </a:t>
            </a:r>
            <a:endParaRPr kumimoji="0" lang="en-US" altLang="tr-TR" sz="2400" b="1">
              <a:solidFill>
                <a:schemeClr val="accent2"/>
              </a:solidFill>
            </a:endParaRPr>
          </a:p>
        </p:txBody>
      </p:sp>
      <p:sp>
        <p:nvSpPr>
          <p:cNvPr id="90177" name="Rectangle 64"/>
          <p:cNvSpPr>
            <a:spLocks noChangeArrowheads="1"/>
          </p:cNvSpPr>
          <p:nvPr/>
        </p:nvSpPr>
        <p:spPr bwMode="auto">
          <a:xfrm>
            <a:off x="3144838" y="3189288"/>
            <a:ext cx="11906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78" name="Rectangle 65"/>
          <p:cNvSpPr>
            <a:spLocks noChangeArrowheads="1"/>
          </p:cNvSpPr>
          <p:nvPr/>
        </p:nvSpPr>
        <p:spPr bwMode="auto">
          <a:xfrm>
            <a:off x="3260725" y="31892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79" name="Rectangle 66"/>
          <p:cNvSpPr>
            <a:spLocks noChangeArrowheads="1"/>
          </p:cNvSpPr>
          <p:nvPr/>
        </p:nvSpPr>
        <p:spPr bwMode="auto">
          <a:xfrm>
            <a:off x="3522663" y="31892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80" name="Rectangle 67"/>
          <p:cNvSpPr>
            <a:spLocks noChangeArrowheads="1"/>
          </p:cNvSpPr>
          <p:nvPr/>
        </p:nvSpPr>
        <p:spPr bwMode="auto">
          <a:xfrm>
            <a:off x="5278438" y="3081338"/>
            <a:ext cx="622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010 </a:t>
            </a:r>
            <a:endParaRPr kumimoji="0" lang="en-US" altLang="tr-TR" sz="2400" b="1">
              <a:solidFill>
                <a:schemeClr val="accent2"/>
              </a:solidFill>
            </a:endParaRPr>
          </a:p>
        </p:txBody>
      </p:sp>
      <p:sp>
        <p:nvSpPr>
          <p:cNvPr id="90181" name="Rectangle 68"/>
          <p:cNvSpPr>
            <a:spLocks noChangeArrowheads="1"/>
          </p:cNvSpPr>
          <p:nvPr/>
        </p:nvSpPr>
        <p:spPr bwMode="auto">
          <a:xfrm>
            <a:off x="5892800" y="3189288"/>
            <a:ext cx="119063"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82" name="Rectangle 69"/>
          <p:cNvSpPr>
            <a:spLocks noChangeArrowheads="1"/>
          </p:cNvSpPr>
          <p:nvPr/>
        </p:nvSpPr>
        <p:spPr bwMode="auto">
          <a:xfrm>
            <a:off x="6008688" y="31892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83" name="Rectangle 70"/>
          <p:cNvSpPr>
            <a:spLocks noChangeArrowheads="1"/>
          </p:cNvSpPr>
          <p:nvPr/>
        </p:nvSpPr>
        <p:spPr bwMode="auto">
          <a:xfrm>
            <a:off x="6270625" y="31892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84" name="Rectangle 71"/>
          <p:cNvSpPr>
            <a:spLocks noChangeArrowheads="1"/>
          </p:cNvSpPr>
          <p:nvPr/>
        </p:nvSpPr>
        <p:spPr bwMode="auto">
          <a:xfrm>
            <a:off x="2544763" y="3476625"/>
            <a:ext cx="6223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011 </a:t>
            </a:r>
            <a:endParaRPr kumimoji="0" lang="en-US" altLang="tr-TR" sz="2400" b="1">
              <a:solidFill>
                <a:schemeClr val="accent2"/>
              </a:solidFill>
            </a:endParaRPr>
          </a:p>
        </p:txBody>
      </p:sp>
      <p:sp>
        <p:nvSpPr>
          <p:cNvPr id="90185" name="Rectangle 72"/>
          <p:cNvSpPr>
            <a:spLocks noChangeArrowheads="1"/>
          </p:cNvSpPr>
          <p:nvPr/>
        </p:nvSpPr>
        <p:spPr bwMode="auto">
          <a:xfrm>
            <a:off x="3144838" y="3538538"/>
            <a:ext cx="11906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86" name="Rectangle 73"/>
          <p:cNvSpPr>
            <a:spLocks noChangeArrowheads="1"/>
          </p:cNvSpPr>
          <p:nvPr/>
        </p:nvSpPr>
        <p:spPr bwMode="auto">
          <a:xfrm>
            <a:off x="3260725" y="35385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87" name="Rectangle 74"/>
          <p:cNvSpPr>
            <a:spLocks noChangeArrowheads="1"/>
          </p:cNvSpPr>
          <p:nvPr/>
        </p:nvSpPr>
        <p:spPr bwMode="auto">
          <a:xfrm>
            <a:off x="3522663" y="35385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88" name="Rectangle 75"/>
          <p:cNvSpPr>
            <a:spLocks noChangeArrowheads="1"/>
          </p:cNvSpPr>
          <p:nvPr/>
        </p:nvSpPr>
        <p:spPr bwMode="auto">
          <a:xfrm>
            <a:off x="5278438" y="3430588"/>
            <a:ext cx="622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011 </a:t>
            </a:r>
            <a:endParaRPr kumimoji="0" lang="en-US" altLang="tr-TR" sz="2400" b="1">
              <a:solidFill>
                <a:schemeClr val="accent2"/>
              </a:solidFill>
            </a:endParaRPr>
          </a:p>
        </p:txBody>
      </p:sp>
      <p:sp>
        <p:nvSpPr>
          <p:cNvPr id="90189" name="Rectangle 76"/>
          <p:cNvSpPr>
            <a:spLocks noChangeArrowheads="1"/>
          </p:cNvSpPr>
          <p:nvPr/>
        </p:nvSpPr>
        <p:spPr bwMode="auto">
          <a:xfrm>
            <a:off x="5892800" y="3538538"/>
            <a:ext cx="119063"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90" name="Rectangle 77"/>
          <p:cNvSpPr>
            <a:spLocks noChangeArrowheads="1"/>
          </p:cNvSpPr>
          <p:nvPr/>
        </p:nvSpPr>
        <p:spPr bwMode="auto">
          <a:xfrm>
            <a:off x="6008688" y="35385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91" name="Rectangle 78"/>
          <p:cNvSpPr>
            <a:spLocks noChangeArrowheads="1"/>
          </p:cNvSpPr>
          <p:nvPr/>
        </p:nvSpPr>
        <p:spPr bwMode="auto">
          <a:xfrm>
            <a:off x="6270625" y="35385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92" name="Rectangle 79"/>
          <p:cNvSpPr>
            <a:spLocks noChangeArrowheads="1"/>
          </p:cNvSpPr>
          <p:nvPr/>
        </p:nvSpPr>
        <p:spPr bwMode="auto">
          <a:xfrm>
            <a:off x="2544763" y="3825875"/>
            <a:ext cx="6223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100 </a:t>
            </a:r>
            <a:endParaRPr kumimoji="0" lang="en-US" altLang="tr-TR" sz="2400" b="1">
              <a:solidFill>
                <a:schemeClr val="accent2"/>
              </a:solidFill>
            </a:endParaRPr>
          </a:p>
        </p:txBody>
      </p:sp>
      <p:sp>
        <p:nvSpPr>
          <p:cNvPr id="90193" name="Rectangle 80"/>
          <p:cNvSpPr>
            <a:spLocks noChangeArrowheads="1"/>
          </p:cNvSpPr>
          <p:nvPr/>
        </p:nvSpPr>
        <p:spPr bwMode="auto">
          <a:xfrm>
            <a:off x="3144838" y="3887788"/>
            <a:ext cx="11906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94" name="Rectangle 81"/>
          <p:cNvSpPr>
            <a:spLocks noChangeArrowheads="1"/>
          </p:cNvSpPr>
          <p:nvPr/>
        </p:nvSpPr>
        <p:spPr bwMode="auto">
          <a:xfrm>
            <a:off x="3260725" y="38877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95" name="Rectangle 82"/>
          <p:cNvSpPr>
            <a:spLocks noChangeArrowheads="1"/>
          </p:cNvSpPr>
          <p:nvPr/>
        </p:nvSpPr>
        <p:spPr bwMode="auto">
          <a:xfrm>
            <a:off x="3522663" y="38877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96" name="Rectangle 83"/>
          <p:cNvSpPr>
            <a:spLocks noChangeArrowheads="1"/>
          </p:cNvSpPr>
          <p:nvPr/>
        </p:nvSpPr>
        <p:spPr bwMode="auto">
          <a:xfrm>
            <a:off x="5278438" y="3779838"/>
            <a:ext cx="622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100 </a:t>
            </a:r>
            <a:endParaRPr kumimoji="0" lang="en-US" altLang="tr-TR" sz="2400" b="1">
              <a:solidFill>
                <a:schemeClr val="accent2"/>
              </a:solidFill>
            </a:endParaRPr>
          </a:p>
        </p:txBody>
      </p:sp>
      <p:sp>
        <p:nvSpPr>
          <p:cNvPr id="90197" name="Rectangle 84"/>
          <p:cNvSpPr>
            <a:spLocks noChangeArrowheads="1"/>
          </p:cNvSpPr>
          <p:nvPr/>
        </p:nvSpPr>
        <p:spPr bwMode="auto">
          <a:xfrm>
            <a:off x="5892800" y="3887788"/>
            <a:ext cx="119063"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198" name="Rectangle 85"/>
          <p:cNvSpPr>
            <a:spLocks noChangeArrowheads="1"/>
          </p:cNvSpPr>
          <p:nvPr/>
        </p:nvSpPr>
        <p:spPr bwMode="auto">
          <a:xfrm>
            <a:off x="6008688" y="38877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199" name="Rectangle 86"/>
          <p:cNvSpPr>
            <a:spLocks noChangeArrowheads="1"/>
          </p:cNvSpPr>
          <p:nvPr/>
        </p:nvSpPr>
        <p:spPr bwMode="auto">
          <a:xfrm>
            <a:off x="6270625" y="38877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00" name="Rectangle 87"/>
          <p:cNvSpPr>
            <a:spLocks noChangeArrowheads="1"/>
          </p:cNvSpPr>
          <p:nvPr/>
        </p:nvSpPr>
        <p:spPr bwMode="auto">
          <a:xfrm>
            <a:off x="2544763" y="4175125"/>
            <a:ext cx="6223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101 </a:t>
            </a:r>
            <a:endParaRPr kumimoji="0" lang="en-US" altLang="tr-TR" sz="2400" b="1">
              <a:solidFill>
                <a:schemeClr val="accent2"/>
              </a:solidFill>
            </a:endParaRPr>
          </a:p>
        </p:txBody>
      </p:sp>
      <p:sp>
        <p:nvSpPr>
          <p:cNvPr id="90201" name="Rectangle 88"/>
          <p:cNvSpPr>
            <a:spLocks noChangeArrowheads="1"/>
          </p:cNvSpPr>
          <p:nvPr/>
        </p:nvSpPr>
        <p:spPr bwMode="auto">
          <a:xfrm>
            <a:off x="3144838" y="4237038"/>
            <a:ext cx="11906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202" name="Rectangle 89"/>
          <p:cNvSpPr>
            <a:spLocks noChangeArrowheads="1"/>
          </p:cNvSpPr>
          <p:nvPr/>
        </p:nvSpPr>
        <p:spPr bwMode="auto">
          <a:xfrm>
            <a:off x="3260725" y="42370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03" name="Rectangle 90"/>
          <p:cNvSpPr>
            <a:spLocks noChangeArrowheads="1"/>
          </p:cNvSpPr>
          <p:nvPr/>
        </p:nvSpPr>
        <p:spPr bwMode="auto">
          <a:xfrm>
            <a:off x="3522663" y="42370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04" name="Rectangle 91"/>
          <p:cNvSpPr>
            <a:spLocks noChangeArrowheads="1"/>
          </p:cNvSpPr>
          <p:nvPr/>
        </p:nvSpPr>
        <p:spPr bwMode="auto">
          <a:xfrm>
            <a:off x="5278438" y="4129088"/>
            <a:ext cx="622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101 </a:t>
            </a:r>
            <a:endParaRPr kumimoji="0" lang="en-US" altLang="tr-TR" sz="2400" b="1">
              <a:solidFill>
                <a:schemeClr val="accent2"/>
              </a:solidFill>
            </a:endParaRPr>
          </a:p>
        </p:txBody>
      </p:sp>
      <p:sp>
        <p:nvSpPr>
          <p:cNvPr id="90205" name="Rectangle 92"/>
          <p:cNvSpPr>
            <a:spLocks noChangeArrowheads="1"/>
          </p:cNvSpPr>
          <p:nvPr/>
        </p:nvSpPr>
        <p:spPr bwMode="auto">
          <a:xfrm>
            <a:off x="5892800" y="4237038"/>
            <a:ext cx="119063"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206" name="Rectangle 93"/>
          <p:cNvSpPr>
            <a:spLocks noChangeArrowheads="1"/>
          </p:cNvSpPr>
          <p:nvPr/>
        </p:nvSpPr>
        <p:spPr bwMode="auto">
          <a:xfrm>
            <a:off x="6008688" y="42370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07" name="Rectangle 94"/>
          <p:cNvSpPr>
            <a:spLocks noChangeArrowheads="1"/>
          </p:cNvSpPr>
          <p:nvPr/>
        </p:nvSpPr>
        <p:spPr bwMode="auto">
          <a:xfrm>
            <a:off x="6270625" y="42370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08" name="Rectangle 95"/>
          <p:cNvSpPr>
            <a:spLocks noChangeArrowheads="1"/>
          </p:cNvSpPr>
          <p:nvPr/>
        </p:nvSpPr>
        <p:spPr bwMode="auto">
          <a:xfrm>
            <a:off x="2544763" y="4524375"/>
            <a:ext cx="6223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110 </a:t>
            </a:r>
            <a:endParaRPr kumimoji="0" lang="en-US" altLang="tr-TR" sz="2400" b="1">
              <a:solidFill>
                <a:schemeClr val="accent2"/>
              </a:solidFill>
            </a:endParaRPr>
          </a:p>
        </p:txBody>
      </p:sp>
      <p:sp>
        <p:nvSpPr>
          <p:cNvPr id="90209" name="Rectangle 96"/>
          <p:cNvSpPr>
            <a:spLocks noChangeArrowheads="1"/>
          </p:cNvSpPr>
          <p:nvPr/>
        </p:nvSpPr>
        <p:spPr bwMode="auto">
          <a:xfrm>
            <a:off x="3144838" y="4586288"/>
            <a:ext cx="11906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210" name="Rectangle 97"/>
          <p:cNvSpPr>
            <a:spLocks noChangeArrowheads="1"/>
          </p:cNvSpPr>
          <p:nvPr/>
        </p:nvSpPr>
        <p:spPr bwMode="auto">
          <a:xfrm>
            <a:off x="3260725" y="45862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11" name="Rectangle 98"/>
          <p:cNvSpPr>
            <a:spLocks noChangeArrowheads="1"/>
          </p:cNvSpPr>
          <p:nvPr/>
        </p:nvSpPr>
        <p:spPr bwMode="auto">
          <a:xfrm>
            <a:off x="3522663" y="45862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12" name="Rectangle 99"/>
          <p:cNvSpPr>
            <a:spLocks noChangeArrowheads="1"/>
          </p:cNvSpPr>
          <p:nvPr/>
        </p:nvSpPr>
        <p:spPr bwMode="auto">
          <a:xfrm>
            <a:off x="5278438" y="4478338"/>
            <a:ext cx="622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110 </a:t>
            </a:r>
            <a:endParaRPr kumimoji="0" lang="en-US" altLang="tr-TR" sz="2400" b="1">
              <a:solidFill>
                <a:schemeClr val="accent2"/>
              </a:solidFill>
            </a:endParaRPr>
          </a:p>
        </p:txBody>
      </p:sp>
      <p:sp>
        <p:nvSpPr>
          <p:cNvPr id="90213" name="Rectangle 100"/>
          <p:cNvSpPr>
            <a:spLocks noChangeArrowheads="1"/>
          </p:cNvSpPr>
          <p:nvPr/>
        </p:nvSpPr>
        <p:spPr bwMode="auto">
          <a:xfrm>
            <a:off x="5892800" y="4586288"/>
            <a:ext cx="119063"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214" name="Rectangle 101"/>
          <p:cNvSpPr>
            <a:spLocks noChangeArrowheads="1"/>
          </p:cNvSpPr>
          <p:nvPr/>
        </p:nvSpPr>
        <p:spPr bwMode="auto">
          <a:xfrm>
            <a:off x="6008688" y="45862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15" name="Rectangle 102"/>
          <p:cNvSpPr>
            <a:spLocks noChangeArrowheads="1"/>
          </p:cNvSpPr>
          <p:nvPr/>
        </p:nvSpPr>
        <p:spPr bwMode="auto">
          <a:xfrm>
            <a:off x="6270625" y="458628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16" name="Rectangle 103"/>
          <p:cNvSpPr>
            <a:spLocks noChangeArrowheads="1"/>
          </p:cNvSpPr>
          <p:nvPr/>
        </p:nvSpPr>
        <p:spPr bwMode="auto">
          <a:xfrm>
            <a:off x="2544763" y="4873625"/>
            <a:ext cx="6223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111 </a:t>
            </a:r>
            <a:endParaRPr kumimoji="0" lang="en-US" altLang="tr-TR" sz="2400" b="1">
              <a:solidFill>
                <a:schemeClr val="accent2"/>
              </a:solidFill>
            </a:endParaRPr>
          </a:p>
        </p:txBody>
      </p:sp>
      <p:sp>
        <p:nvSpPr>
          <p:cNvPr id="90217" name="Rectangle 104"/>
          <p:cNvSpPr>
            <a:spLocks noChangeArrowheads="1"/>
          </p:cNvSpPr>
          <p:nvPr/>
        </p:nvSpPr>
        <p:spPr bwMode="auto">
          <a:xfrm>
            <a:off x="3144838" y="4935538"/>
            <a:ext cx="11906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218" name="Rectangle 105"/>
          <p:cNvSpPr>
            <a:spLocks noChangeArrowheads="1"/>
          </p:cNvSpPr>
          <p:nvPr/>
        </p:nvSpPr>
        <p:spPr bwMode="auto">
          <a:xfrm>
            <a:off x="3260725" y="49355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19" name="Rectangle 106"/>
          <p:cNvSpPr>
            <a:spLocks noChangeArrowheads="1"/>
          </p:cNvSpPr>
          <p:nvPr/>
        </p:nvSpPr>
        <p:spPr bwMode="auto">
          <a:xfrm>
            <a:off x="3522663" y="49355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20" name="Rectangle 107"/>
          <p:cNvSpPr>
            <a:spLocks noChangeArrowheads="1"/>
          </p:cNvSpPr>
          <p:nvPr/>
        </p:nvSpPr>
        <p:spPr bwMode="auto">
          <a:xfrm>
            <a:off x="5278438" y="4827588"/>
            <a:ext cx="622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111 </a:t>
            </a:r>
            <a:endParaRPr kumimoji="0" lang="en-US" altLang="tr-TR" sz="2400" b="1">
              <a:solidFill>
                <a:schemeClr val="accent2"/>
              </a:solidFill>
            </a:endParaRPr>
          </a:p>
        </p:txBody>
      </p:sp>
      <p:sp>
        <p:nvSpPr>
          <p:cNvPr id="90221" name="Rectangle 108"/>
          <p:cNvSpPr>
            <a:spLocks noChangeArrowheads="1"/>
          </p:cNvSpPr>
          <p:nvPr/>
        </p:nvSpPr>
        <p:spPr bwMode="auto">
          <a:xfrm>
            <a:off x="5892800" y="4935538"/>
            <a:ext cx="119063"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a:t>
            </a:r>
            <a:endParaRPr kumimoji="0" lang="en-US" altLang="tr-TR" sz="2400" b="1">
              <a:solidFill>
                <a:schemeClr val="accent2"/>
              </a:solidFill>
            </a:endParaRPr>
          </a:p>
        </p:txBody>
      </p:sp>
      <p:sp>
        <p:nvSpPr>
          <p:cNvPr id="90222" name="Rectangle 109"/>
          <p:cNvSpPr>
            <a:spLocks noChangeArrowheads="1"/>
          </p:cNvSpPr>
          <p:nvPr/>
        </p:nvSpPr>
        <p:spPr bwMode="auto">
          <a:xfrm>
            <a:off x="6008688" y="49355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
        <p:nvSpPr>
          <p:cNvPr id="90223" name="Rectangle 110"/>
          <p:cNvSpPr>
            <a:spLocks noChangeArrowheads="1"/>
          </p:cNvSpPr>
          <p:nvPr/>
        </p:nvSpPr>
        <p:spPr bwMode="auto">
          <a:xfrm>
            <a:off x="6270625" y="4935538"/>
            <a:ext cx="88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Font typeface="Wingdings" panose="05000000000000000000" pitchFamily="2" charset="2"/>
              <a:buNone/>
            </a:pPr>
            <a:r>
              <a:rPr kumimoji="0" lang="en-US" altLang="tr-TR" sz="2800" b="1">
                <a:solidFill>
                  <a:srgbClr val="000000"/>
                </a:solidFill>
              </a:rPr>
              <a:t> </a:t>
            </a:r>
            <a:endParaRPr kumimoji="0" lang="en-US" altLang="tr-TR" sz="2400" b="1">
              <a:solidFill>
                <a:schemeClr val="accent2"/>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89827">
                                            <p:txEl>
                                              <p:pRg st="9" end="9"/>
                                            </p:txEl>
                                          </p:spTgt>
                                        </p:tgtEl>
                                        <p:attrNameLst>
                                          <p:attrName>style.visibility</p:attrName>
                                        </p:attrNameLst>
                                      </p:cBhvr>
                                      <p:to>
                                        <p:strVal val="visible"/>
                                      </p:to>
                                    </p:set>
                                    <p:animEffect transition="in" filter="dissolve">
                                      <p:cBhvr>
                                        <p:cTn id="7" dur="500"/>
                                        <p:tgtEl>
                                          <p:spTgt spid="28982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A06558BE-6759-4FEB-B5C9-C3096211E60C}" type="slidenum">
              <a:rPr kumimoji="0" lang="en-US" altLang="tr-TR" sz="1200" smtClean="0"/>
              <a:pPr>
                <a:spcBef>
                  <a:spcPct val="50000"/>
                </a:spcBef>
                <a:buFontTx/>
                <a:buNone/>
              </a:pPr>
              <a:t>72</a:t>
            </a:fld>
            <a:endParaRPr kumimoji="0" lang="en-US" altLang="tr-TR" sz="1200" smtClean="0"/>
          </a:p>
        </p:txBody>
      </p:sp>
      <p:sp>
        <p:nvSpPr>
          <p:cNvPr id="92163" name="Rectangle 2"/>
          <p:cNvSpPr>
            <a:spLocks noGrp="1" noChangeArrowheads="1"/>
          </p:cNvSpPr>
          <p:nvPr>
            <p:ph type="title"/>
          </p:nvPr>
        </p:nvSpPr>
        <p:spPr/>
        <p:txBody>
          <a:bodyPr/>
          <a:lstStyle/>
          <a:p>
            <a:pPr eaLnBrk="1" hangingPunct="1"/>
            <a:r>
              <a:rPr lang="en-US" altLang="tr-TR" smtClean="0"/>
              <a:t>ASCII Character Codes</a:t>
            </a:r>
          </a:p>
        </p:txBody>
      </p:sp>
      <p:sp>
        <p:nvSpPr>
          <p:cNvPr id="291843" name="Rectangle 3"/>
          <p:cNvSpPr>
            <a:spLocks noGrp="1" noChangeArrowheads="1"/>
          </p:cNvSpPr>
          <p:nvPr>
            <p:ph type="body" idx="1"/>
          </p:nvPr>
        </p:nvSpPr>
        <p:spPr>
          <a:xfrm>
            <a:off x="647700" y="1219200"/>
            <a:ext cx="8216900" cy="5027613"/>
          </a:xfrm>
        </p:spPr>
        <p:txBody>
          <a:bodyPr/>
          <a:lstStyle/>
          <a:p>
            <a:pPr eaLnBrk="1" hangingPunct="1">
              <a:lnSpc>
                <a:spcPct val="80000"/>
              </a:lnSpc>
              <a:defRPr/>
            </a:pPr>
            <a:r>
              <a:rPr lang="en-US" sz="2800" dirty="0" smtClean="0">
                <a:solidFill>
                  <a:schemeClr val="accent1">
                    <a:lumMod val="75000"/>
                  </a:schemeClr>
                </a:solidFill>
                <a:cs typeface="Times New Roman" panose="02020603050405020304" pitchFamily="18" charset="0"/>
              </a:rPr>
              <a:t>A</a:t>
            </a:r>
            <a:r>
              <a:rPr lang="en-US" sz="2800" dirty="0" smtClean="0">
                <a:cs typeface="Times New Roman" panose="02020603050405020304" pitchFamily="18" charset="0"/>
              </a:rPr>
              <a:t>merican </a:t>
            </a:r>
            <a:r>
              <a:rPr lang="en-US" sz="2800" dirty="0" smtClean="0">
                <a:solidFill>
                  <a:schemeClr val="accent1">
                    <a:lumMod val="75000"/>
                  </a:schemeClr>
                </a:solidFill>
                <a:cs typeface="Times New Roman" panose="02020603050405020304" pitchFamily="18" charset="0"/>
              </a:rPr>
              <a:t>S</a:t>
            </a:r>
            <a:r>
              <a:rPr lang="en-US" sz="2800" dirty="0" smtClean="0">
                <a:cs typeface="Times New Roman" panose="02020603050405020304" pitchFamily="18" charset="0"/>
              </a:rPr>
              <a:t>tandard </a:t>
            </a:r>
            <a:r>
              <a:rPr lang="en-US" sz="2800" dirty="0" smtClean="0">
                <a:solidFill>
                  <a:schemeClr val="accent1">
                    <a:lumMod val="75000"/>
                  </a:schemeClr>
                </a:solidFill>
                <a:cs typeface="Times New Roman" panose="02020603050405020304" pitchFamily="18" charset="0"/>
              </a:rPr>
              <a:t>C</a:t>
            </a:r>
            <a:r>
              <a:rPr lang="en-US" sz="2800" dirty="0" smtClean="0">
                <a:cs typeface="Times New Roman" panose="02020603050405020304" pitchFamily="18" charset="0"/>
              </a:rPr>
              <a:t>ode for </a:t>
            </a:r>
            <a:r>
              <a:rPr lang="en-US" sz="2800" dirty="0" smtClean="0">
                <a:solidFill>
                  <a:schemeClr val="accent1">
                    <a:lumMod val="75000"/>
                  </a:schemeClr>
                </a:solidFill>
                <a:cs typeface="Times New Roman" panose="02020603050405020304" pitchFamily="18" charset="0"/>
              </a:rPr>
              <a:t>I</a:t>
            </a:r>
            <a:r>
              <a:rPr lang="en-US" sz="2800" dirty="0" smtClean="0">
                <a:cs typeface="Times New Roman" panose="02020603050405020304" pitchFamily="18" charset="0"/>
              </a:rPr>
              <a:t>nformation </a:t>
            </a:r>
            <a:r>
              <a:rPr lang="en-US" sz="2800" dirty="0" smtClean="0">
                <a:solidFill>
                  <a:schemeClr val="accent1">
                    <a:lumMod val="75000"/>
                  </a:schemeClr>
                </a:solidFill>
                <a:cs typeface="Times New Roman" panose="02020603050405020304" pitchFamily="18" charset="0"/>
              </a:rPr>
              <a:t>I</a:t>
            </a:r>
            <a:r>
              <a:rPr lang="en-US" sz="2800" dirty="0" smtClean="0">
                <a:cs typeface="Times New Roman" panose="02020603050405020304" pitchFamily="18" charset="0"/>
              </a:rPr>
              <a:t>nterchange</a:t>
            </a:r>
          </a:p>
          <a:p>
            <a:pPr eaLnBrk="1" hangingPunct="1">
              <a:lnSpc>
                <a:spcPct val="80000"/>
              </a:lnSpc>
              <a:defRPr/>
            </a:pPr>
            <a:r>
              <a:rPr lang="en-US" sz="2800" dirty="0" smtClean="0">
                <a:cs typeface="Times New Roman" panose="02020603050405020304" pitchFamily="18" charset="0"/>
              </a:rPr>
              <a:t>This code is a popular code used to represent information sent as character-based data.   </a:t>
            </a:r>
            <a:endParaRPr lang="tr-TR" sz="2800" dirty="0" smtClean="0">
              <a:cs typeface="Times New Roman" panose="02020603050405020304" pitchFamily="18" charset="0"/>
            </a:endParaRPr>
          </a:p>
          <a:p>
            <a:pPr eaLnBrk="1" hangingPunct="1">
              <a:lnSpc>
                <a:spcPct val="80000"/>
              </a:lnSpc>
              <a:defRPr/>
            </a:pPr>
            <a:r>
              <a:rPr lang="en-US" sz="2800" dirty="0" smtClean="0">
                <a:cs typeface="Times New Roman" panose="02020603050405020304" pitchFamily="18" charset="0"/>
              </a:rPr>
              <a:t>It uses 7-</a:t>
            </a:r>
            <a:r>
              <a:rPr lang="tr-TR" sz="2800" dirty="0" smtClean="0">
                <a:cs typeface="Times New Roman" panose="02020603050405020304" pitchFamily="18" charset="0"/>
              </a:rPr>
              <a:t> </a:t>
            </a:r>
            <a:r>
              <a:rPr lang="en-US" sz="2800" dirty="0" smtClean="0">
                <a:cs typeface="Times New Roman" panose="02020603050405020304" pitchFamily="18" charset="0"/>
              </a:rPr>
              <a:t>bits to represent</a:t>
            </a:r>
          </a:p>
          <a:p>
            <a:pPr lvl="1" eaLnBrk="1" hangingPunct="1">
              <a:lnSpc>
                <a:spcPct val="80000"/>
              </a:lnSpc>
              <a:defRPr/>
            </a:pPr>
            <a:r>
              <a:rPr lang="en-US" sz="2400" dirty="0" smtClean="0">
                <a:cs typeface="Times New Roman" panose="02020603050405020304" pitchFamily="18" charset="0"/>
              </a:rPr>
              <a:t>94 Graphic printing characters</a:t>
            </a:r>
          </a:p>
          <a:p>
            <a:pPr lvl="1" eaLnBrk="1" hangingPunct="1">
              <a:lnSpc>
                <a:spcPct val="80000"/>
              </a:lnSpc>
              <a:defRPr/>
            </a:pPr>
            <a:r>
              <a:rPr lang="en-US" sz="2400" dirty="0" smtClean="0">
                <a:cs typeface="Times New Roman" panose="02020603050405020304" pitchFamily="18" charset="0"/>
              </a:rPr>
              <a:t>34 Non-printing characters</a:t>
            </a:r>
          </a:p>
          <a:p>
            <a:pPr eaLnBrk="1" hangingPunct="1">
              <a:lnSpc>
                <a:spcPct val="80000"/>
              </a:lnSpc>
              <a:defRPr/>
            </a:pPr>
            <a:r>
              <a:rPr lang="en-US" sz="2800" dirty="0" smtClean="0">
                <a:cs typeface="Times New Roman" panose="02020603050405020304" pitchFamily="18" charset="0"/>
              </a:rPr>
              <a:t>Some non-printing characters are used for text format </a:t>
            </a:r>
            <a:endParaRPr lang="tr-TR" sz="2800" dirty="0" smtClean="0">
              <a:cs typeface="Times New Roman" panose="02020603050405020304" pitchFamily="18" charset="0"/>
            </a:endParaRPr>
          </a:p>
          <a:p>
            <a:pPr lvl="1" eaLnBrk="1" hangingPunct="1">
              <a:lnSpc>
                <a:spcPct val="80000"/>
              </a:lnSpc>
              <a:defRPr/>
            </a:pPr>
            <a:r>
              <a:rPr lang="en-US" sz="2400" dirty="0" smtClean="0">
                <a:cs typeface="Times New Roman" panose="02020603050405020304" pitchFamily="18" charset="0"/>
              </a:rPr>
              <a:t>e.g. </a:t>
            </a:r>
            <a:r>
              <a:rPr lang="en-US" sz="2400" dirty="0" smtClean="0">
                <a:solidFill>
                  <a:schemeClr val="accent1">
                    <a:lumMod val="75000"/>
                  </a:schemeClr>
                </a:solidFill>
                <a:cs typeface="Times New Roman" panose="02020603050405020304" pitchFamily="18" charset="0"/>
              </a:rPr>
              <a:t>BS</a:t>
            </a:r>
            <a:r>
              <a:rPr lang="en-US" sz="2400" dirty="0" smtClean="0">
                <a:cs typeface="Times New Roman" panose="02020603050405020304" pitchFamily="18" charset="0"/>
              </a:rPr>
              <a:t> = Backspace, </a:t>
            </a:r>
            <a:r>
              <a:rPr lang="en-US" sz="2400" dirty="0" smtClean="0">
                <a:solidFill>
                  <a:schemeClr val="accent1">
                    <a:lumMod val="75000"/>
                  </a:schemeClr>
                </a:solidFill>
                <a:cs typeface="Times New Roman" panose="02020603050405020304" pitchFamily="18" charset="0"/>
              </a:rPr>
              <a:t>CR</a:t>
            </a:r>
            <a:r>
              <a:rPr lang="en-US" sz="2400" dirty="0" smtClean="0">
                <a:cs typeface="Times New Roman" panose="02020603050405020304" pitchFamily="18" charset="0"/>
              </a:rPr>
              <a:t> = carriage return</a:t>
            </a:r>
          </a:p>
          <a:p>
            <a:pPr eaLnBrk="1" hangingPunct="1">
              <a:lnSpc>
                <a:spcPct val="80000"/>
              </a:lnSpc>
              <a:defRPr/>
            </a:pPr>
            <a:r>
              <a:rPr lang="en-US" sz="2800" dirty="0" smtClean="0">
                <a:cs typeface="Times New Roman" panose="02020603050405020304" pitchFamily="18" charset="0"/>
              </a:rPr>
              <a:t>Other non-printing characters are used for record marking and flow control </a:t>
            </a:r>
            <a:endParaRPr lang="tr-TR" sz="2800" dirty="0" smtClean="0">
              <a:cs typeface="Times New Roman" panose="02020603050405020304" pitchFamily="18" charset="0"/>
            </a:endParaRPr>
          </a:p>
          <a:p>
            <a:pPr lvl="1" eaLnBrk="1" hangingPunct="1">
              <a:lnSpc>
                <a:spcPct val="80000"/>
              </a:lnSpc>
              <a:defRPr/>
            </a:pPr>
            <a:r>
              <a:rPr lang="en-US" sz="2400" dirty="0" smtClean="0">
                <a:cs typeface="Times New Roman" panose="02020603050405020304" pitchFamily="18" charset="0"/>
              </a:rPr>
              <a:t>e.g. </a:t>
            </a:r>
            <a:r>
              <a:rPr lang="en-US" sz="2400" dirty="0" smtClean="0">
                <a:solidFill>
                  <a:schemeClr val="accent1">
                    <a:lumMod val="75000"/>
                  </a:schemeClr>
                </a:solidFill>
                <a:cs typeface="Times New Roman" panose="02020603050405020304" pitchFamily="18" charset="0"/>
              </a:rPr>
              <a:t>STX</a:t>
            </a:r>
            <a:r>
              <a:rPr lang="en-US" sz="2400" dirty="0" smtClean="0">
                <a:cs typeface="Times New Roman" panose="02020603050405020304" pitchFamily="18" charset="0"/>
              </a:rPr>
              <a:t> </a:t>
            </a:r>
            <a:r>
              <a:rPr lang="tr-TR" sz="2400" dirty="0" smtClean="0">
                <a:cs typeface="Times New Roman" panose="02020603050405020304" pitchFamily="18" charset="0"/>
              </a:rPr>
              <a:t>= </a:t>
            </a:r>
            <a:r>
              <a:rPr lang="en-US" sz="2400" dirty="0" smtClean="0">
                <a:cs typeface="Times New Roman" panose="02020603050405020304" pitchFamily="18" charset="0"/>
              </a:rPr>
              <a:t>start text areas</a:t>
            </a:r>
            <a:r>
              <a:rPr lang="tr-TR" sz="2400" dirty="0" smtClean="0">
                <a:cs typeface="Times New Roman" panose="02020603050405020304" pitchFamily="18" charset="0"/>
              </a:rPr>
              <a:t>,</a:t>
            </a:r>
            <a:r>
              <a:rPr lang="en-US" sz="2400" dirty="0" smtClean="0">
                <a:cs typeface="Times New Roman" panose="02020603050405020304" pitchFamily="18" charset="0"/>
              </a:rPr>
              <a:t> </a:t>
            </a:r>
            <a:r>
              <a:rPr lang="en-US" sz="2400" dirty="0" smtClean="0">
                <a:solidFill>
                  <a:schemeClr val="accent1">
                    <a:lumMod val="75000"/>
                  </a:schemeClr>
                </a:solidFill>
                <a:cs typeface="Times New Roman" panose="02020603050405020304" pitchFamily="18" charset="0"/>
              </a:rPr>
              <a:t>ETX</a:t>
            </a:r>
            <a:r>
              <a:rPr lang="en-US" sz="2400" dirty="0" smtClean="0">
                <a:cs typeface="Times New Roman" panose="02020603050405020304" pitchFamily="18" charset="0"/>
              </a:rPr>
              <a:t> </a:t>
            </a:r>
            <a:r>
              <a:rPr lang="tr-TR" sz="2400" dirty="0" smtClean="0">
                <a:cs typeface="Times New Roman" panose="02020603050405020304" pitchFamily="18" charset="0"/>
              </a:rPr>
              <a:t>= </a:t>
            </a:r>
            <a:r>
              <a:rPr lang="en-US" sz="2400" dirty="0" smtClean="0">
                <a:cs typeface="Times New Roman" panose="02020603050405020304" pitchFamily="18" charset="0"/>
              </a:rPr>
              <a:t>end text areas.</a:t>
            </a:r>
          </a:p>
          <a:p>
            <a:pPr eaLnBrk="1" hangingPunct="1">
              <a:lnSpc>
                <a:spcPct val="80000"/>
              </a:lnSpc>
              <a:defRPr/>
            </a:pPr>
            <a:endParaRPr lang="en-US" dirty="0" smtClean="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1843">
                                            <p:txEl>
                                              <p:pRg st="0" end="0"/>
                                            </p:txEl>
                                          </p:spTgt>
                                        </p:tgtEl>
                                        <p:attrNameLst>
                                          <p:attrName>style.visibility</p:attrName>
                                        </p:attrNameLst>
                                      </p:cBhvr>
                                      <p:to>
                                        <p:strVal val="visible"/>
                                      </p:to>
                                    </p:set>
                                    <p:animEffect transition="in" filter="dissolve">
                                      <p:cBhvr>
                                        <p:cTn id="7" dur="500"/>
                                        <p:tgtEl>
                                          <p:spTgt spid="2918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91843">
                                            <p:txEl>
                                              <p:pRg st="1" end="1"/>
                                            </p:txEl>
                                          </p:spTgt>
                                        </p:tgtEl>
                                        <p:attrNameLst>
                                          <p:attrName>style.visibility</p:attrName>
                                        </p:attrNameLst>
                                      </p:cBhvr>
                                      <p:to>
                                        <p:strVal val="visible"/>
                                      </p:to>
                                    </p:set>
                                    <p:animEffect transition="in" filter="dissolve">
                                      <p:cBhvr>
                                        <p:cTn id="12" dur="500"/>
                                        <p:tgtEl>
                                          <p:spTgt spid="2918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91843">
                                            <p:txEl>
                                              <p:pRg st="2" end="2"/>
                                            </p:txEl>
                                          </p:spTgt>
                                        </p:tgtEl>
                                        <p:attrNameLst>
                                          <p:attrName>style.visibility</p:attrName>
                                        </p:attrNameLst>
                                      </p:cBhvr>
                                      <p:to>
                                        <p:strVal val="visible"/>
                                      </p:to>
                                    </p:set>
                                    <p:animEffect transition="in" filter="dissolve">
                                      <p:cBhvr>
                                        <p:cTn id="17" dur="500"/>
                                        <p:tgtEl>
                                          <p:spTgt spid="29184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91843">
                                            <p:txEl>
                                              <p:pRg st="3" end="3"/>
                                            </p:txEl>
                                          </p:spTgt>
                                        </p:tgtEl>
                                        <p:attrNameLst>
                                          <p:attrName>style.visibility</p:attrName>
                                        </p:attrNameLst>
                                      </p:cBhvr>
                                      <p:to>
                                        <p:strVal val="visible"/>
                                      </p:to>
                                    </p:set>
                                    <p:animEffect transition="in" filter="dissolve">
                                      <p:cBhvr>
                                        <p:cTn id="22" dur="500"/>
                                        <p:tgtEl>
                                          <p:spTgt spid="29184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91843">
                                            <p:txEl>
                                              <p:pRg st="4" end="4"/>
                                            </p:txEl>
                                          </p:spTgt>
                                        </p:tgtEl>
                                        <p:attrNameLst>
                                          <p:attrName>style.visibility</p:attrName>
                                        </p:attrNameLst>
                                      </p:cBhvr>
                                      <p:to>
                                        <p:strVal val="visible"/>
                                      </p:to>
                                    </p:set>
                                    <p:animEffect transition="in" filter="dissolve">
                                      <p:cBhvr>
                                        <p:cTn id="27" dur="500"/>
                                        <p:tgtEl>
                                          <p:spTgt spid="29184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91843">
                                            <p:txEl>
                                              <p:pRg st="5" end="5"/>
                                            </p:txEl>
                                          </p:spTgt>
                                        </p:tgtEl>
                                        <p:attrNameLst>
                                          <p:attrName>style.visibility</p:attrName>
                                        </p:attrNameLst>
                                      </p:cBhvr>
                                      <p:to>
                                        <p:strVal val="visible"/>
                                      </p:to>
                                    </p:set>
                                    <p:animEffect transition="in" filter="dissolve">
                                      <p:cBhvr>
                                        <p:cTn id="32" dur="500"/>
                                        <p:tgtEl>
                                          <p:spTgt spid="291843">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291843">
                                            <p:txEl>
                                              <p:pRg st="6" end="6"/>
                                            </p:txEl>
                                          </p:spTgt>
                                        </p:tgtEl>
                                        <p:attrNameLst>
                                          <p:attrName>style.visibility</p:attrName>
                                        </p:attrNameLst>
                                      </p:cBhvr>
                                      <p:to>
                                        <p:strVal val="visible"/>
                                      </p:to>
                                    </p:set>
                                    <p:animEffect transition="in" filter="dissolve">
                                      <p:cBhvr>
                                        <p:cTn id="37" dur="500"/>
                                        <p:tgtEl>
                                          <p:spTgt spid="291843">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91843">
                                            <p:txEl>
                                              <p:pRg st="7" end="7"/>
                                            </p:txEl>
                                          </p:spTgt>
                                        </p:tgtEl>
                                        <p:attrNameLst>
                                          <p:attrName>style.visibility</p:attrName>
                                        </p:attrNameLst>
                                      </p:cBhvr>
                                      <p:to>
                                        <p:strVal val="visible"/>
                                      </p:to>
                                    </p:set>
                                    <p:animEffect transition="in" filter="dissolve">
                                      <p:cBhvr>
                                        <p:cTn id="42" dur="500"/>
                                        <p:tgtEl>
                                          <p:spTgt spid="291843">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291843">
                                            <p:txEl>
                                              <p:pRg st="8" end="8"/>
                                            </p:txEl>
                                          </p:spTgt>
                                        </p:tgtEl>
                                        <p:attrNameLst>
                                          <p:attrName>style.visibility</p:attrName>
                                        </p:attrNameLst>
                                      </p:cBhvr>
                                      <p:to>
                                        <p:strVal val="visible"/>
                                      </p:to>
                                    </p:set>
                                    <p:animEffect transition="in" filter="dissolve">
                                      <p:cBhvr>
                                        <p:cTn id="47" dur="500"/>
                                        <p:tgtEl>
                                          <p:spTgt spid="29184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itle 1"/>
          <p:cNvSpPr>
            <a:spLocks noGrp="1"/>
          </p:cNvSpPr>
          <p:nvPr>
            <p:ph type="title"/>
          </p:nvPr>
        </p:nvSpPr>
        <p:spPr/>
        <p:txBody>
          <a:bodyPr/>
          <a:lstStyle/>
          <a:p>
            <a:r>
              <a:rPr lang="en-US" altLang="tr-TR" smtClean="0"/>
              <a:t>ASCII Properties</a:t>
            </a:r>
            <a:endParaRPr lang="tr-TR" altLang="tr-TR" smtClean="0"/>
          </a:p>
        </p:txBody>
      </p:sp>
      <p:sp>
        <p:nvSpPr>
          <p:cNvPr id="3" name="Content Placeholder 2"/>
          <p:cNvSpPr>
            <a:spLocks noGrp="1"/>
          </p:cNvSpPr>
          <p:nvPr>
            <p:ph idx="1"/>
          </p:nvPr>
        </p:nvSpPr>
        <p:spPr/>
        <p:txBody>
          <a:bodyPr/>
          <a:lstStyle/>
          <a:p>
            <a:pPr>
              <a:defRPr/>
            </a:pPr>
            <a:r>
              <a:rPr lang="en-US" b="1" dirty="0" smtClean="0"/>
              <a:t>ASCII has some interesting properties:</a:t>
            </a:r>
            <a:endParaRPr lang="en-US" sz="2800" b="1" dirty="0" smtClean="0"/>
          </a:p>
          <a:p>
            <a:pPr>
              <a:defRPr/>
            </a:pPr>
            <a:r>
              <a:rPr lang="en-US" dirty="0">
                <a:solidFill>
                  <a:srgbClr val="000000"/>
                </a:solidFill>
              </a:rPr>
              <a:t>Digits 0 to 9 span Hexadecimal values </a:t>
            </a:r>
            <a:r>
              <a:rPr lang="en-US" dirty="0" smtClean="0">
                <a:solidFill>
                  <a:srgbClr val="000000"/>
                </a:solidFill>
              </a:rPr>
              <a:t>30</a:t>
            </a:r>
            <a:r>
              <a:rPr lang="en-US" baseline="-25000" dirty="0" smtClean="0">
                <a:solidFill>
                  <a:srgbClr val="000000"/>
                </a:solidFill>
              </a:rPr>
              <a:t>16</a:t>
            </a:r>
            <a:r>
              <a:rPr lang="tr-TR" dirty="0" smtClean="0">
                <a:solidFill>
                  <a:srgbClr val="000000"/>
                </a:solidFill>
              </a:rPr>
              <a:t> </a:t>
            </a:r>
            <a:r>
              <a:rPr lang="en-US" dirty="0" smtClean="0">
                <a:solidFill>
                  <a:srgbClr val="000000"/>
                </a:solidFill>
              </a:rPr>
              <a:t>to </a:t>
            </a:r>
            <a:r>
              <a:rPr lang="en-US" dirty="0">
                <a:solidFill>
                  <a:srgbClr val="000000"/>
                </a:solidFill>
              </a:rPr>
              <a:t>39</a:t>
            </a:r>
            <a:r>
              <a:rPr lang="en-US" baseline="-25000" dirty="0">
                <a:solidFill>
                  <a:srgbClr val="000000"/>
                </a:solidFill>
              </a:rPr>
              <a:t>16</a:t>
            </a:r>
          </a:p>
          <a:p>
            <a:pPr>
              <a:defRPr/>
            </a:pPr>
            <a:r>
              <a:rPr lang="en-US" dirty="0">
                <a:solidFill>
                  <a:srgbClr val="000000"/>
                </a:solidFill>
              </a:rPr>
              <a:t>Upper case </a:t>
            </a:r>
            <a:r>
              <a:rPr lang="en-US" dirty="0" smtClean="0">
                <a:solidFill>
                  <a:srgbClr val="000000"/>
                </a:solidFill>
              </a:rPr>
              <a:t>A</a:t>
            </a:r>
            <a:r>
              <a:rPr lang="tr-TR" dirty="0" smtClean="0">
                <a:solidFill>
                  <a:srgbClr val="000000"/>
                </a:solidFill>
              </a:rPr>
              <a:t>-</a:t>
            </a:r>
            <a:r>
              <a:rPr lang="en-US" dirty="0">
                <a:solidFill>
                  <a:srgbClr val="000000"/>
                </a:solidFill>
              </a:rPr>
              <a:t>Z span </a:t>
            </a:r>
            <a:r>
              <a:rPr lang="en-US" dirty="0" smtClean="0">
                <a:solidFill>
                  <a:srgbClr val="000000"/>
                </a:solidFill>
              </a:rPr>
              <a:t>41</a:t>
            </a:r>
            <a:r>
              <a:rPr lang="en-US" baseline="-25000" dirty="0" smtClean="0">
                <a:solidFill>
                  <a:srgbClr val="000000"/>
                </a:solidFill>
              </a:rPr>
              <a:t>16</a:t>
            </a:r>
            <a:r>
              <a:rPr lang="tr-TR" baseline="-25000" dirty="0" smtClean="0">
                <a:solidFill>
                  <a:srgbClr val="000000"/>
                </a:solidFill>
              </a:rPr>
              <a:t> </a:t>
            </a:r>
            <a:r>
              <a:rPr lang="en-US" dirty="0" smtClean="0">
                <a:solidFill>
                  <a:srgbClr val="000000"/>
                </a:solidFill>
              </a:rPr>
              <a:t>to </a:t>
            </a:r>
            <a:r>
              <a:rPr lang="en-US" dirty="0">
                <a:solidFill>
                  <a:srgbClr val="000000"/>
                </a:solidFill>
              </a:rPr>
              <a:t>5A</a:t>
            </a:r>
            <a:r>
              <a:rPr lang="en-US" baseline="-25000" dirty="0">
                <a:solidFill>
                  <a:srgbClr val="000000"/>
                </a:solidFill>
              </a:rPr>
              <a:t>16</a:t>
            </a:r>
          </a:p>
          <a:p>
            <a:pPr>
              <a:defRPr/>
            </a:pPr>
            <a:r>
              <a:rPr lang="en-US" dirty="0">
                <a:solidFill>
                  <a:srgbClr val="000000"/>
                </a:solidFill>
              </a:rPr>
              <a:t>Lower case </a:t>
            </a:r>
            <a:r>
              <a:rPr lang="en-US" dirty="0" smtClean="0">
                <a:solidFill>
                  <a:srgbClr val="000000"/>
                </a:solidFill>
              </a:rPr>
              <a:t>a</a:t>
            </a:r>
            <a:r>
              <a:rPr lang="tr-TR" dirty="0" smtClean="0">
                <a:solidFill>
                  <a:srgbClr val="000000"/>
                </a:solidFill>
              </a:rPr>
              <a:t>-</a:t>
            </a:r>
            <a:r>
              <a:rPr lang="en-US" dirty="0">
                <a:solidFill>
                  <a:srgbClr val="000000"/>
                </a:solidFill>
              </a:rPr>
              <a:t>z span </a:t>
            </a:r>
            <a:r>
              <a:rPr lang="en-US" dirty="0" smtClean="0">
                <a:solidFill>
                  <a:srgbClr val="000000"/>
                </a:solidFill>
              </a:rPr>
              <a:t>61</a:t>
            </a:r>
            <a:r>
              <a:rPr lang="en-US" baseline="-25000" dirty="0" smtClean="0">
                <a:solidFill>
                  <a:srgbClr val="000000"/>
                </a:solidFill>
              </a:rPr>
              <a:t>16</a:t>
            </a:r>
            <a:r>
              <a:rPr lang="tr-TR" baseline="-25000" dirty="0" smtClean="0">
                <a:solidFill>
                  <a:srgbClr val="000000"/>
                </a:solidFill>
              </a:rPr>
              <a:t> </a:t>
            </a:r>
            <a:r>
              <a:rPr lang="en-US" dirty="0" smtClean="0">
                <a:solidFill>
                  <a:srgbClr val="000000"/>
                </a:solidFill>
              </a:rPr>
              <a:t>to </a:t>
            </a:r>
            <a:r>
              <a:rPr lang="en-US" dirty="0">
                <a:solidFill>
                  <a:srgbClr val="000000"/>
                </a:solidFill>
              </a:rPr>
              <a:t>7A</a:t>
            </a:r>
            <a:r>
              <a:rPr lang="en-US" baseline="-25000" dirty="0">
                <a:solidFill>
                  <a:srgbClr val="000000"/>
                </a:solidFill>
              </a:rPr>
              <a:t>16</a:t>
            </a:r>
          </a:p>
          <a:p>
            <a:pPr lvl="1" eaLnBrk="1" hangingPunct="1">
              <a:lnSpc>
                <a:spcPct val="80000"/>
              </a:lnSpc>
              <a:defRPr/>
            </a:pPr>
            <a:r>
              <a:rPr lang="en-US" sz="2400" dirty="0">
                <a:cs typeface="Times New Roman" panose="02020603050405020304" pitchFamily="18" charset="0"/>
              </a:rPr>
              <a:t>Lower to upper case translation (and vice versa) occurs by</a:t>
            </a:r>
            <a:r>
              <a:rPr lang="tr-TR" sz="2400" dirty="0">
                <a:cs typeface="Times New Roman" panose="02020603050405020304" pitchFamily="18" charset="0"/>
              </a:rPr>
              <a:t> </a:t>
            </a:r>
            <a:r>
              <a:rPr lang="en-US" sz="2400" dirty="0">
                <a:cs typeface="Times New Roman" panose="02020603050405020304" pitchFamily="18" charset="0"/>
              </a:rPr>
              <a:t>flipping bit 6</a:t>
            </a:r>
          </a:p>
          <a:p>
            <a:pPr>
              <a:defRPr/>
            </a:pPr>
            <a:r>
              <a:rPr lang="en-US" sz="2800" dirty="0">
                <a:solidFill>
                  <a:srgbClr val="000000"/>
                </a:solidFill>
              </a:rPr>
              <a:t>Delete (DEL) is all bits set</a:t>
            </a:r>
            <a:r>
              <a:rPr lang="en-US" sz="2800" dirty="0" smtClean="0">
                <a:solidFill>
                  <a:srgbClr val="000000"/>
                </a:solidFill>
              </a:rPr>
              <a:t>,</a:t>
            </a:r>
            <a:r>
              <a:rPr lang="en-US" sz="2800" dirty="0">
                <a:solidFill>
                  <a:srgbClr val="000000"/>
                </a:solidFill>
              </a:rPr>
              <a:t> </a:t>
            </a:r>
            <a:endParaRPr lang="tr-TR" sz="2800" dirty="0" smtClean="0">
              <a:solidFill>
                <a:srgbClr val="000000"/>
              </a:solidFill>
            </a:endParaRPr>
          </a:p>
          <a:p>
            <a:pPr lvl="1" eaLnBrk="1" hangingPunct="1">
              <a:lnSpc>
                <a:spcPct val="80000"/>
              </a:lnSpc>
              <a:defRPr/>
            </a:pPr>
            <a:r>
              <a:rPr lang="en-US" sz="2400" dirty="0">
                <a:cs typeface="Times New Roman" panose="02020603050405020304" pitchFamily="18" charset="0"/>
              </a:rPr>
              <a:t>a carryover from when</a:t>
            </a:r>
            <a:r>
              <a:rPr lang="tr-TR" sz="2400" dirty="0">
                <a:cs typeface="Times New Roman" panose="02020603050405020304" pitchFamily="18" charset="0"/>
              </a:rPr>
              <a:t> </a:t>
            </a:r>
            <a:r>
              <a:rPr lang="en-US" sz="2400" dirty="0">
                <a:cs typeface="Times New Roman" panose="02020603050405020304" pitchFamily="18" charset="0"/>
              </a:rPr>
              <a:t>punched paper tape was used to store messages </a:t>
            </a:r>
            <a:endParaRPr lang="tr-TR" sz="2400" dirty="0">
              <a:cs typeface="Times New Roman" panose="02020603050405020304" pitchFamily="18" charset="0"/>
            </a:endParaRPr>
          </a:p>
          <a:p>
            <a:pPr marL="0" indent="0">
              <a:buFontTx/>
              <a:buNone/>
              <a:defRPr/>
            </a:pPr>
            <a:endParaRPr lang="en-US" sz="2800" b="1" dirty="0" smtClean="0">
              <a:solidFill>
                <a:schemeClr val="accent2"/>
              </a:solidFill>
            </a:endParaRPr>
          </a:p>
          <a:p>
            <a:pPr>
              <a:defRPr/>
            </a:pPr>
            <a:endParaRPr lang="en-US" sz="2800" b="1" dirty="0">
              <a:solidFill>
                <a:srgbClr val="000000"/>
              </a:solidFill>
            </a:endParaRPr>
          </a:p>
          <a:p>
            <a:pPr>
              <a:defRPr/>
            </a:pPr>
            <a:endParaRPr lang="en-US" sz="2800" b="1" dirty="0" smtClean="0">
              <a:solidFill>
                <a:schemeClr val="accent2"/>
              </a:solidFill>
            </a:endParaRPr>
          </a:p>
          <a:p>
            <a:pPr>
              <a:defRPr/>
            </a:pPr>
            <a:endParaRPr lang="en-US" sz="2800" b="1" baseline="-25000" dirty="0">
              <a:solidFill>
                <a:srgbClr val="000000"/>
              </a:solidFill>
            </a:endParaRPr>
          </a:p>
          <a:p>
            <a:pPr>
              <a:defRPr/>
            </a:pPr>
            <a:endParaRPr lang="en-US" sz="2800" b="1" dirty="0" smtClean="0">
              <a:solidFill>
                <a:schemeClr val="accent2"/>
              </a:solidFill>
            </a:endParaRPr>
          </a:p>
          <a:p>
            <a:pPr>
              <a:defRPr/>
            </a:pPr>
            <a:endParaRPr lang="en-US" sz="2800" b="1" baseline="-25000" dirty="0">
              <a:solidFill>
                <a:srgbClr val="000000"/>
              </a:solidFill>
            </a:endParaRPr>
          </a:p>
          <a:p>
            <a:pPr>
              <a:defRPr/>
            </a:pPr>
            <a:endParaRPr lang="en-US" sz="2800" b="1" dirty="0" smtClean="0">
              <a:solidFill>
                <a:schemeClr val="accent2"/>
              </a:solidFill>
            </a:endParaRPr>
          </a:p>
          <a:p>
            <a:pPr>
              <a:defRPr/>
            </a:pPr>
            <a:endParaRPr lang="tr-TR" dirty="0"/>
          </a:p>
        </p:txBody>
      </p:sp>
      <p:sp>
        <p:nvSpPr>
          <p:cNvPr id="9318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D7E4C309-00BB-447B-8E79-BF3BC2D4A6B1}" type="slidenum">
              <a:rPr kumimoji="0" lang="en-US" altLang="tr-TR" sz="1200" smtClean="0"/>
              <a:pPr>
                <a:spcBef>
                  <a:spcPct val="50000"/>
                </a:spcBef>
                <a:buFontTx/>
                <a:buNone/>
              </a:pPr>
              <a:t>73</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8C6B6E89-4E0F-4DCB-BB1C-D60503822F75}" type="slidenum">
              <a:rPr kumimoji="0" lang="en-US" altLang="tr-TR" sz="1200" smtClean="0"/>
              <a:pPr>
                <a:spcBef>
                  <a:spcPct val="50000"/>
                </a:spcBef>
                <a:buFontTx/>
                <a:buNone/>
              </a:pPr>
              <a:t>74</a:t>
            </a:fld>
            <a:endParaRPr kumimoji="0" lang="en-US" altLang="tr-TR" sz="1200" smtClean="0"/>
          </a:p>
        </p:txBody>
      </p:sp>
      <p:sp>
        <p:nvSpPr>
          <p:cNvPr id="94211" name="Rectangle 2"/>
          <p:cNvSpPr>
            <a:spLocks noGrp="1" noChangeArrowheads="1"/>
          </p:cNvSpPr>
          <p:nvPr>
            <p:ph type="title"/>
          </p:nvPr>
        </p:nvSpPr>
        <p:spPr/>
        <p:txBody>
          <a:bodyPr/>
          <a:lstStyle/>
          <a:p>
            <a:pPr eaLnBrk="1" hangingPunct="1"/>
            <a:r>
              <a:rPr lang="en-US" altLang="tr-TR" smtClean="0"/>
              <a:t>UNICODE</a:t>
            </a:r>
          </a:p>
        </p:txBody>
      </p:sp>
      <p:sp>
        <p:nvSpPr>
          <p:cNvPr id="293891" name="Rectangle 3"/>
          <p:cNvSpPr>
            <a:spLocks noGrp="1" noChangeArrowheads="1"/>
          </p:cNvSpPr>
          <p:nvPr>
            <p:ph type="body" idx="1"/>
          </p:nvPr>
        </p:nvSpPr>
        <p:spPr>
          <a:xfrm>
            <a:off x="685800" y="1360488"/>
            <a:ext cx="7772400" cy="5027612"/>
          </a:xfrm>
        </p:spPr>
        <p:txBody>
          <a:bodyPr/>
          <a:lstStyle/>
          <a:p>
            <a:pPr eaLnBrk="1" hangingPunct="1"/>
            <a:r>
              <a:rPr lang="en-US" altLang="tr-TR" smtClean="0">
                <a:cs typeface="Times New Roman" panose="02020603050405020304" pitchFamily="18" charset="0"/>
              </a:rPr>
              <a:t>UNICODE extends ASCII to 65,536 universal  characters codes</a:t>
            </a:r>
          </a:p>
          <a:p>
            <a:pPr lvl="1" eaLnBrk="1" hangingPunct="1">
              <a:spcBef>
                <a:spcPct val="50000"/>
              </a:spcBef>
            </a:pPr>
            <a:r>
              <a:rPr lang="en-US" altLang="tr-TR" smtClean="0">
                <a:cs typeface="Times New Roman" panose="02020603050405020304" pitchFamily="18" charset="0"/>
              </a:rPr>
              <a:t>For encoding characters in world languages</a:t>
            </a:r>
          </a:p>
          <a:p>
            <a:pPr lvl="1" eaLnBrk="1" hangingPunct="1">
              <a:spcBef>
                <a:spcPct val="50000"/>
              </a:spcBef>
            </a:pPr>
            <a:r>
              <a:rPr lang="en-US" altLang="tr-TR" smtClean="0">
                <a:cs typeface="Times New Roman" panose="02020603050405020304" pitchFamily="18" charset="0"/>
              </a:rPr>
              <a:t>Available in many modern applications</a:t>
            </a:r>
          </a:p>
          <a:p>
            <a:pPr lvl="1" eaLnBrk="1" hangingPunct="1">
              <a:spcBef>
                <a:spcPct val="50000"/>
              </a:spcBef>
            </a:pPr>
            <a:r>
              <a:rPr lang="en-US" altLang="tr-TR" smtClean="0">
                <a:cs typeface="Times New Roman" panose="02020603050405020304" pitchFamily="18" charset="0"/>
              </a:rPr>
              <a:t>2 byte (16-bit) code words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3891">
                                            <p:txEl>
                                              <p:pRg st="0" end="0"/>
                                            </p:txEl>
                                          </p:spTgt>
                                        </p:tgtEl>
                                        <p:attrNameLst>
                                          <p:attrName>style.visibility</p:attrName>
                                        </p:attrNameLst>
                                      </p:cBhvr>
                                      <p:to>
                                        <p:strVal val="visible"/>
                                      </p:to>
                                    </p:set>
                                    <p:animEffect transition="in" filter="dissolve">
                                      <p:cBhvr>
                                        <p:cTn id="7" dur="500"/>
                                        <p:tgtEl>
                                          <p:spTgt spid="29389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93891">
                                            <p:txEl>
                                              <p:pRg st="1" end="1"/>
                                            </p:txEl>
                                          </p:spTgt>
                                        </p:tgtEl>
                                        <p:attrNameLst>
                                          <p:attrName>style.visibility</p:attrName>
                                        </p:attrNameLst>
                                      </p:cBhvr>
                                      <p:to>
                                        <p:strVal val="visible"/>
                                      </p:to>
                                    </p:set>
                                    <p:animEffect transition="in" filter="dissolve">
                                      <p:cBhvr>
                                        <p:cTn id="12" dur="500"/>
                                        <p:tgtEl>
                                          <p:spTgt spid="29389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93891">
                                            <p:txEl>
                                              <p:pRg st="2" end="2"/>
                                            </p:txEl>
                                          </p:spTgt>
                                        </p:tgtEl>
                                        <p:attrNameLst>
                                          <p:attrName>style.visibility</p:attrName>
                                        </p:attrNameLst>
                                      </p:cBhvr>
                                      <p:to>
                                        <p:strVal val="visible"/>
                                      </p:to>
                                    </p:set>
                                    <p:animEffect transition="in" filter="dissolve">
                                      <p:cBhvr>
                                        <p:cTn id="17" dur="500"/>
                                        <p:tgtEl>
                                          <p:spTgt spid="29389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93891">
                                            <p:txEl>
                                              <p:pRg st="3" end="3"/>
                                            </p:txEl>
                                          </p:spTgt>
                                        </p:tgtEl>
                                        <p:attrNameLst>
                                          <p:attrName>style.visibility</p:attrName>
                                        </p:attrNameLst>
                                      </p:cBhvr>
                                      <p:to>
                                        <p:strVal val="visible"/>
                                      </p:to>
                                    </p:set>
                                    <p:animEffect transition="in" filter="dissolve">
                                      <p:cBhvr>
                                        <p:cTn id="22" dur="500"/>
                                        <p:tgtEl>
                                          <p:spTgt spid="29389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88DAB23-A628-4AAA-A2AD-DE1E1D0CCBFD}" type="slidenum">
              <a:rPr kumimoji="0" lang="en-US" altLang="tr-TR" sz="1200" smtClean="0"/>
              <a:pPr>
                <a:spcBef>
                  <a:spcPct val="50000"/>
                </a:spcBef>
                <a:buFontTx/>
                <a:buNone/>
              </a:pPr>
              <a:t>75</a:t>
            </a:fld>
            <a:endParaRPr kumimoji="0" lang="en-US" altLang="tr-TR" sz="1200" smtClean="0"/>
          </a:p>
        </p:txBody>
      </p:sp>
      <p:sp>
        <p:nvSpPr>
          <p:cNvPr id="95235" name="Rectangle 2"/>
          <p:cNvSpPr>
            <a:spLocks noGrp="1" noChangeArrowheads="1"/>
          </p:cNvSpPr>
          <p:nvPr>
            <p:ph type="title"/>
          </p:nvPr>
        </p:nvSpPr>
        <p:spPr/>
        <p:txBody>
          <a:bodyPr/>
          <a:lstStyle/>
          <a:p>
            <a:pPr eaLnBrk="1" hangingPunct="1"/>
            <a:r>
              <a:rPr lang="en-US" altLang="tr-TR" sz="3600" smtClean="0"/>
              <a:t>Warning: Conversion or Coding?</a:t>
            </a:r>
          </a:p>
        </p:txBody>
      </p:sp>
      <p:sp>
        <p:nvSpPr>
          <p:cNvPr id="294915" name="Rectangle 3"/>
          <p:cNvSpPr>
            <a:spLocks noGrp="1" noChangeArrowheads="1"/>
          </p:cNvSpPr>
          <p:nvPr>
            <p:ph type="body" idx="1"/>
          </p:nvPr>
        </p:nvSpPr>
        <p:spPr/>
        <p:txBody>
          <a:bodyPr/>
          <a:lstStyle/>
          <a:p>
            <a:pPr eaLnBrk="1" hangingPunct="1">
              <a:defRPr/>
            </a:pPr>
            <a:r>
              <a:rPr lang="en-US" dirty="0" smtClean="0">
                <a:cs typeface="Times New Roman" panose="02020603050405020304" pitchFamily="18" charset="0"/>
              </a:rPr>
              <a:t>Do </a:t>
            </a:r>
            <a:r>
              <a:rPr lang="en-US" dirty="0" smtClean="0">
                <a:solidFill>
                  <a:srgbClr val="FF0000"/>
                </a:solidFill>
                <a:cs typeface="Times New Roman" panose="02020603050405020304" pitchFamily="18" charset="0"/>
              </a:rPr>
              <a:t>NOT</a:t>
            </a:r>
            <a:r>
              <a:rPr lang="en-US" dirty="0" smtClean="0">
                <a:cs typeface="Times New Roman" panose="02020603050405020304" pitchFamily="18" charset="0"/>
              </a:rPr>
              <a:t> mix up </a:t>
            </a:r>
            <a:r>
              <a:rPr lang="tr-TR" dirty="0">
                <a:cs typeface="Times New Roman" panose="02020603050405020304" pitchFamily="18" charset="0"/>
              </a:rPr>
              <a:t>"</a:t>
            </a:r>
            <a:r>
              <a:rPr lang="en-US" dirty="0" smtClean="0">
                <a:solidFill>
                  <a:schemeClr val="accent1">
                    <a:lumMod val="75000"/>
                  </a:schemeClr>
                </a:solidFill>
                <a:cs typeface="Times New Roman" panose="02020603050405020304" pitchFamily="18" charset="0"/>
              </a:rPr>
              <a:t>conversion</a:t>
            </a:r>
            <a:r>
              <a:rPr lang="en-US" dirty="0" smtClean="0">
                <a:cs typeface="Times New Roman" panose="02020603050405020304" pitchFamily="18" charset="0"/>
              </a:rPr>
              <a:t> of a decimal number to a binary number</a:t>
            </a:r>
            <a:r>
              <a:rPr lang="tr-TR" dirty="0" smtClean="0">
                <a:cs typeface="Times New Roman" panose="02020603050405020304" pitchFamily="18" charset="0"/>
              </a:rPr>
              <a:t>"</a:t>
            </a:r>
            <a:r>
              <a:rPr lang="en-US" dirty="0" smtClean="0">
                <a:cs typeface="Times New Roman" panose="02020603050405020304" pitchFamily="18" charset="0"/>
              </a:rPr>
              <a:t> with </a:t>
            </a:r>
            <a:r>
              <a:rPr lang="tr-TR" dirty="0" smtClean="0">
                <a:cs typeface="Times New Roman" panose="02020603050405020304" pitchFamily="18" charset="0"/>
              </a:rPr>
              <a:t>"</a:t>
            </a:r>
            <a:r>
              <a:rPr lang="en-US" dirty="0" smtClean="0">
                <a:solidFill>
                  <a:schemeClr val="accent1">
                    <a:lumMod val="75000"/>
                  </a:schemeClr>
                </a:solidFill>
                <a:cs typeface="Times New Roman" panose="02020603050405020304" pitchFamily="18" charset="0"/>
              </a:rPr>
              <a:t>coding</a:t>
            </a:r>
            <a:r>
              <a:rPr lang="en-US" dirty="0" smtClean="0">
                <a:cs typeface="Times New Roman" panose="02020603050405020304" pitchFamily="18" charset="0"/>
              </a:rPr>
              <a:t> a decimal number with a </a:t>
            </a:r>
            <a:r>
              <a:rPr lang="tr-TR" dirty="0" err="1" smtClean="0">
                <a:cs typeface="Times New Roman" panose="02020603050405020304" pitchFamily="18" charset="0"/>
              </a:rPr>
              <a:t>binary</a:t>
            </a:r>
            <a:r>
              <a:rPr lang="tr-TR" dirty="0" smtClean="0">
                <a:cs typeface="Times New Roman" panose="02020603050405020304" pitchFamily="18" charset="0"/>
              </a:rPr>
              <a:t> </a:t>
            </a:r>
            <a:r>
              <a:rPr lang="tr-TR" dirty="0" err="1" smtClean="0">
                <a:cs typeface="Times New Roman" panose="02020603050405020304" pitchFamily="18" charset="0"/>
              </a:rPr>
              <a:t>code</a:t>
            </a:r>
            <a:r>
              <a:rPr lang="tr-TR" dirty="0" smtClean="0">
                <a:cs typeface="Times New Roman" panose="02020603050405020304" pitchFamily="18" charset="0"/>
              </a:rPr>
              <a:t>"</a:t>
            </a:r>
            <a:r>
              <a:rPr lang="en-US" dirty="0" smtClean="0">
                <a:cs typeface="Times New Roman" panose="02020603050405020304" pitchFamily="18" charset="0"/>
              </a:rPr>
              <a:t>. </a:t>
            </a:r>
          </a:p>
          <a:p>
            <a:pPr eaLnBrk="1" hangingPunct="1">
              <a:defRPr/>
            </a:pPr>
            <a:r>
              <a:rPr lang="en-US" sz="4000" dirty="0" smtClean="0">
                <a:cs typeface="Times New Roman" panose="02020603050405020304" pitchFamily="18" charset="0"/>
              </a:rPr>
              <a:t>13</a:t>
            </a:r>
            <a:r>
              <a:rPr lang="en-US" sz="4000" baseline="-25000" dirty="0" smtClean="0">
                <a:cs typeface="Times New Roman" panose="02020603050405020304" pitchFamily="18" charset="0"/>
              </a:rPr>
              <a:t>10</a:t>
            </a:r>
            <a:r>
              <a:rPr lang="en-US" sz="4000" dirty="0" smtClean="0">
                <a:cs typeface="Times New Roman" panose="02020603050405020304" pitchFamily="18" charset="0"/>
              </a:rPr>
              <a:t> = 1101</a:t>
            </a:r>
            <a:r>
              <a:rPr lang="en-US" sz="4000" baseline="-25000" dirty="0" smtClean="0">
                <a:cs typeface="Times New Roman" panose="02020603050405020304" pitchFamily="18" charset="0"/>
              </a:rPr>
              <a:t>2</a:t>
            </a:r>
            <a:r>
              <a:rPr lang="en-US" sz="4000" dirty="0" smtClean="0">
                <a:cs typeface="Times New Roman" panose="02020603050405020304" pitchFamily="18" charset="0"/>
              </a:rPr>
              <a:t> </a:t>
            </a:r>
            <a:endParaRPr lang="tr-TR" sz="4000" dirty="0" smtClean="0">
              <a:cs typeface="Times New Roman" panose="02020603050405020304" pitchFamily="18" charset="0"/>
            </a:endParaRPr>
          </a:p>
          <a:p>
            <a:pPr lvl="1" eaLnBrk="1" hangingPunct="1">
              <a:defRPr/>
            </a:pPr>
            <a:r>
              <a:rPr lang="en-US" sz="3600" dirty="0" smtClean="0">
                <a:cs typeface="Times New Roman" panose="02020603050405020304" pitchFamily="18" charset="0"/>
              </a:rPr>
              <a:t>This is </a:t>
            </a:r>
            <a:r>
              <a:rPr lang="en-US" sz="3600" dirty="0" smtClean="0">
                <a:solidFill>
                  <a:schemeClr val="accent1">
                    <a:lumMod val="75000"/>
                  </a:schemeClr>
                </a:solidFill>
                <a:cs typeface="Times New Roman" panose="02020603050405020304" pitchFamily="18" charset="0"/>
              </a:rPr>
              <a:t>conversion</a:t>
            </a:r>
            <a:r>
              <a:rPr lang="en-US" sz="3600" dirty="0" smtClean="0">
                <a:cs typeface="Times New Roman" panose="02020603050405020304" pitchFamily="18" charset="0"/>
              </a:rPr>
              <a:t> </a:t>
            </a:r>
            <a:endParaRPr lang="tr-TR" sz="3600" dirty="0" smtClean="0">
              <a:cs typeface="Times New Roman" panose="02020603050405020304" pitchFamily="18" charset="0"/>
            </a:endParaRPr>
          </a:p>
          <a:p>
            <a:pPr marL="457200" lvl="1" indent="0" eaLnBrk="1" hangingPunct="1">
              <a:buFontTx/>
              <a:buNone/>
              <a:defRPr/>
            </a:pPr>
            <a:endParaRPr lang="en-US" sz="3600" dirty="0" smtClean="0">
              <a:cs typeface="Times New Roman" panose="02020603050405020304" pitchFamily="18" charset="0"/>
            </a:endParaRPr>
          </a:p>
          <a:p>
            <a:pPr eaLnBrk="1" hangingPunct="1">
              <a:defRPr/>
            </a:pPr>
            <a:r>
              <a:rPr lang="en-US" sz="4000" dirty="0" smtClean="0">
                <a:solidFill>
                  <a:srgbClr val="00B050"/>
                </a:solidFill>
                <a:cs typeface="Times New Roman" panose="02020603050405020304" pitchFamily="18" charset="0"/>
              </a:rPr>
              <a:t>1</a:t>
            </a:r>
            <a:r>
              <a:rPr lang="en-US" sz="4000" dirty="0" smtClean="0">
                <a:solidFill>
                  <a:srgbClr val="FFCC00"/>
                </a:solidFill>
                <a:cs typeface="Times New Roman" panose="02020603050405020304" pitchFamily="18" charset="0"/>
              </a:rPr>
              <a:t>3</a:t>
            </a:r>
            <a:r>
              <a:rPr lang="en-US" sz="4000" dirty="0" smtClean="0">
                <a:cs typeface="Times New Roman" panose="02020603050405020304" pitchFamily="18" charset="0"/>
              </a:rPr>
              <a:t>  </a:t>
            </a:r>
            <a:r>
              <a:rPr lang="en-US" sz="4000" dirty="0" smtClean="0">
                <a:cs typeface="Times New Roman" panose="02020603050405020304" pitchFamily="18" charset="0"/>
                <a:sym typeface="Symbol" panose="05050102010706020507" pitchFamily="18" charset="2"/>
              </a:rPr>
              <a:t></a:t>
            </a:r>
            <a:r>
              <a:rPr lang="en-US" sz="4000" dirty="0" smtClean="0">
                <a:cs typeface="Times New Roman" panose="02020603050405020304" pitchFamily="18" charset="0"/>
              </a:rPr>
              <a:t> </a:t>
            </a:r>
            <a:r>
              <a:rPr lang="en-US" sz="4000" dirty="0" smtClean="0">
                <a:solidFill>
                  <a:srgbClr val="00B050"/>
                </a:solidFill>
                <a:cs typeface="Times New Roman" panose="02020603050405020304" pitchFamily="18" charset="0"/>
              </a:rPr>
              <a:t>0001</a:t>
            </a:r>
            <a:r>
              <a:rPr lang="tr-TR" sz="4000" dirty="0" smtClean="0">
                <a:cs typeface="Times New Roman" panose="02020603050405020304" pitchFamily="18" charset="0"/>
              </a:rPr>
              <a:t> </a:t>
            </a:r>
            <a:r>
              <a:rPr lang="en-US" sz="4000" dirty="0" smtClean="0">
                <a:solidFill>
                  <a:srgbClr val="FFCC00"/>
                </a:solidFill>
                <a:cs typeface="Times New Roman" panose="02020603050405020304" pitchFamily="18" charset="0"/>
              </a:rPr>
              <a:t>0011</a:t>
            </a:r>
            <a:r>
              <a:rPr lang="tr-TR" sz="4000" baseline="-25000" dirty="0" smtClean="0">
                <a:cs typeface="Times New Roman" panose="02020603050405020304" pitchFamily="18" charset="0"/>
              </a:rPr>
              <a:t>BCD</a:t>
            </a:r>
          </a:p>
          <a:p>
            <a:pPr lvl="1" eaLnBrk="1" hangingPunct="1">
              <a:defRPr/>
            </a:pPr>
            <a:r>
              <a:rPr lang="en-US" sz="3600" dirty="0" smtClean="0">
                <a:cs typeface="Times New Roman" panose="02020603050405020304" pitchFamily="18" charset="0"/>
              </a:rPr>
              <a:t>This is </a:t>
            </a:r>
            <a:r>
              <a:rPr lang="en-US" sz="3600" dirty="0" smtClean="0">
                <a:solidFill>
                  <a:schemeClr val="accent1">
                    <a:lumMod val="75000"/>
                  </a:schemeClr>
                </a:solidFill>
                <a:cs typeface="Times New Roman" panose="02020603050405020304" pitchFamily="18" charset="0"/>
              </a:rPr>
              <a:t>coding</a:t>
            </a:r>
            <a:endParaRPr lang="en-US" dirty="0" smtClean="0">
              <a:solidFill>
                <a:schemeClr val="accent1">
                  <a:lumMod val="75000"/>
                </a:schemeClr>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4915">
                                            <p:txEl>
                                              <p:pRg st="0" end="0"/>
                                            </p:txEl>
                                          </p:spTgt>
                                        </p:tgtEl>
                                        <p:attrNameLst>
                                          <p:attrName>style.visibility</p:attrName>
                                        </p:attrNameLst>
                                      </p:cBhvr>
                                      <p:to>
                                        <p:strVal val="visible"/>
                                      </p:to>
                                    </p:set>
                                    <p:animEffect transition="in" filter="dissolve">
                                      <p:cBhvr>
                                        <p:cTn id="7" dur="500"/>
                                        <p:tgtEl>
                                          <p:spTgt spid="29491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94915">
                                            <p:txEl>
                                              <p:pRg st="1" end="1"/>
                                            </p:txEl>
                                          </p:spTgt>
                                        </p:tgtEl>
                                        <p:attrNameLst>
                                          <p:attrName>style.visibility</p:attrName>
                                        </p:attrNameLst>
                                      </p:cBhvr>
                                      <p:to>
                                        <p:strVal val="visible"/>
                                      </p:to>
                                    </p:set>
                                    <p:animEffect transition="in" filter="dissolve">
                                      <p:cBhvr>
                                        <p:cTn id="12" dur="500"/>
                                        <p:tgtEl>
                                          <p:spTgt spid="29491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94915">
                                            <p:txEl>
                                              <p:pRg st="2" end="2"/>
                                            </p:txEl>
                                          </p:spTgt>
                                        </p:tgtEl>
                                        <p:attrNameLst>
                                          <p:attrName>style.visibility</p:attrName>
                                        </p:attrNameLst>
                                      </p:cBhvr>
                                      <p:to>
                                        <p:strVal val="visible"/>
                                      </p:to>
                                    </p:set>
                                    <p:animEffect transition="in" filter="dissolve">
                                      <p:cBhvr>
                                        <p:cTn id="17" dur="500"/>
                                        <p:tgtEl>
                                          <p:spTgt spid="29491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94915">
                                            <p:txEl>
                                              <p:pRg st="4" end="4"/>
                                            </p:txEl>
                                          </p:spTgt>
                                        </p:tgtEl>
                                        <p:attrNameLst>
                                          <p:attrName>style.visibility</p:attrName>
                                        </p:attrNameLst>
                                      </p:cBhvr>
                                      <p:to>
                                        <p:strVal val="visible"/>
                                      </p:to>
                                    </p:set>
                                    <p:animEffect transition="in" filter="dissolve">
                                      <p:cBhvr>
                                        <p:cTn id="22" dur="500"/>
                                        <p:tgtEl>
                                          <p:spTgt spid="294915">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94915">
                                            <p:txEl>
                                              <p:pRg st="5" end="5"/>
                                            </p:txEl>
                                          </p:spTgt>
                                        </p:tgtEl>
                                        <p:attrNameLst>
                                          <p:attrName>style.visibility</p:attrName>
                                        </p:attrNameLst>
                                      </p:cBhvr>
                                      <p:to>
                                        <p:strVal val="visible"/>
                                      </p:to>
                                    </p:set>
                                    <p:animEffect transition="in" filter="dissolve">
                                      <p:cBhvr>
                                        <p:cTn id="27" dur="500"/>
                                        <p:tgtEl>
                                          <p:spTgt spid="29491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CBDE931-66A2-4F54-A3D7-BF4B2D08F1A4}" type="slidenum">
              <a:rPr kumimoji="0" lang="en-US" altLang="tr-TR" sz="1200" smtClean="0"/>
              <a:pPr>
                <a:spcBef>
                  <a:spcPct val="50000"/>
                </a:spcBef>
                <a:buFontTx/>
                <a:buNone/>
              </a:pPr>
              <a:t>76</a:t>
            </a:fld>
            <a:endParaRPr kumimoji="0" lang="en-US" altLang="tr-TR" sz="1200" smtClean="0"/>
          </a:p>
        </p:txBody>
      </p:sp>
      <p:sp>
        <p:nvSpPr>
          <p:cNvPr id="96259" name="Rectangle 2"/>
          <p:cNvSpPr>
            <a:spLocks noGrp="1" noChangeArrowheads="1"/>
          </p:cNvSpPr>
          <p:nvPr>
            <p:ph type="title"/>
          </p:nvPr>
        </p:nvSpPr>
        <p:spPr/>
        <p:txBody>
          <a:bodyPr/>
          <a:lstStyle/>
          <a:p>
            <a:pPr eaLnBrk="1" hangingPunct="1"/>
            <a:r>
              <a:rPr lang="en-US" altLang="tr-TR" smtClean="0"/>
              <a:t>Another use for bits: Logic</a:t>
            </a:r>
          </a:p>
        </p:txBody>
      </p:sp>
      <p:sp>
        <p:nvSpPr>
          <p:cNvPr id="228356" name="Rectangle 4"/>
          <p:cNvSpPr>
            <a:spLocks noGrp="1" noChangeArrowheads="1"/>
          </p:cNvSpPr>
          <p:nvPr>
            <p:ph type="body" idx="1"/>
          </p:nvPr>
        </p:nvSpPr>
        <p:spPr>
          <a:xfrm>
            <a:off x="395288" y="1125538"/>
            <a:ext cx="8497887" cy="4978400"/>
          </a:xfrm>
        </p:spPr>
        <p:txBody>
          <a:bodyPr/>
          <a:lstStyle/>
          <a:p>
            <a:pPr eaLnBrk="1" hangingPunct="1">
              <a:lnSpc>
                <a:spcPct val="90000"/>
              </a:lnSpc>
            </a:pPr>
            <a:r>
              <a:rPr lang="en-US" altLang="tr-TR" sz="2800" smtClean="0"/>
              <a:t>Beyond numbers</a:t>
            </a:r>
          </a:p>
          <a:p>
            <a:pPr lvl="4" eaLnBrk="1" hangingPunct="1">
              <a:lnSpc>
                <a:spcPct val="90000"/>
              </a:lnSpc>
            </a:pPr>
            <a:endParaRPr lang="en-US" altLang="tr-TR" sz="1800" smtClean="0"/>
          </a:p>
          <a:p>
            <a:pPr lvl="1" eaLnBrk="1" hangingPunct="1">
              <a:lnSpc>
                <a:spcPct val="90000"/>
              </a:lnSpc>
            </a:pPr>
            <a:r>
              <a:rPr lang="en-US" altLang="tr-TR" sz="2400" i="1" smtClean="0"/>
              <a:t>logical variables</a:t>
            </a:r>
            <a:r>
              <a:rPr lang="en-US" altLang="tr-TR" sz="2400" smtClean="0"/>
              <a:t> can be </a:t>
            </a:r>
            <a:r>
              <a:rPr lang="en-US" altLang="tr-TR" sz="2400" i="1" smtClean="0">
                <a:solidFill>
                  <a:schemeClr val="accent1"/>
                </a:solidFill>
              </a:rPr>
              <a:t>true</a:t>
            </a:r>
            <a:r>
              <a:rPr lang="en-US" altLang="tr-TR" sz="2400" i="1" smtClean="0"/>
              <a:t> </a:t>
            </a:r>
            <a:r>
              <a:rPr lang="en-US" altLang="tr-TR" sz="2400" smtClean="0"/>
              <a:t>or</a:t>
            </a:r>
            <a:r>
              <a:rPr lang="en-US" altLang="tr-TR" sz="2400" i="1" smtClean="0"/>
              <a:t> </a:t>
            </a:r>
            <a:r>
              <a:rPr lang="en-US" altLang="tr-TR" sz="2400" i="1" smtClean="0">
                <a:solidFill>
                  <a:schemeClr val="accent1"/>
                </a:solidFill>
              </a:rPr>
              <a:t>false</a:t>
            </a:r>
            <a:r>
              <a:rPr lang="en-US" altLang="tr-TR" sz="2400" smtClean="0"/>
              <a:t>,</a:t>
            </a:r>
            <a:r>
              <a:rPr lang="en-US" altLang="tr-TR" sz="2400" i="1" smtClean="0"/>
              <a:t> </a:t>
            </a:r>
            <a:r>
              <a:rPr lang="en-US" altLang="tr-TR" sz="2400" i="1" smtClean="0">
                <a:solidFill>
                  <a:schemeClr val="accent1"/>
                </a:solidFill>
              </a:rPr>
              <a:t>on</a:t>
            </a:r>
            <a:r>
              <a:rPr lang="en-US" altLang="tr-TR" sz="2400" i="1" smtClean="0"/>
              <a:t> </a:t>
            </a:r>
            <a:r>
              <a:rPr lang="en-US" altLang="tr-TR" sz="2400" smtClean="0"/>
              <a:t>or</a:t>
            </a:r>
            <a:r>
              <a:rPr lang="en-US" altLang="tr-TR" sz="2400" i="1" smtClean="0"/>
              <a:t> </a:t>
            </a:r>
            <a:r>
              <a:rPr lang="en-US" altLang="tr-TR" sz="2400" i="1" smtClean="0">
                <a:solidFill>
                  <a:schemeClr val="accent1"/>
                </a:solidFill>
              </a:rPr>
              <a:t>off</a:t>
            </a:r>
            <a:r>
              <a:rPr lang="en-US" altLang="tr-TR" sz="2400" smtClean="0"/>
              <a:t>, etc., and so are readily represented by the binary system.</a:t>
            </a:r>
          </a:p>
          <a:p>
            <a:pPr lvl="4" eaLnBrk="1" hangingPunct="1">
              <a:lnSpc>
                <a:spcPct val="90000"/>
              </a:lnSpc>
            </a:pPr>
            <a:endParaRPr lang="en-US" altLang="tr-TR" sz="1800" smtClean="0"/>
          </a:p>
          <a:p>
            <a:pPr lvl="1" eaLnBrk="1" hangingPunct="1">
              <a:lnSpc>
                <a:spcPct val="90000"/>
              </a:lnSpc>
            </a:pPr>
            <a:r>
              <a:rPr lang="en-US" altLang="tr-TR" sz="2400" smtClean="0"/>
              <a:t>A logical variable A can take the values </a:t>
            </a:r>
            <a:r>
              <a:rPr lang="en-US" altLang="tr-TR" sz="2400" i="1" smtClean="0">
                <a:solidFill>
                  <a:schemeClr val="accent1"/>
                </a:solidFill>
              </a:rPr>
              <a:t>false = 0</a:t>
            </a:r>
            <a:r>
              <a:rPr lang="en-US" altLang="tr-TR" sz="2400" smtClean="0">
                <a:solidFill>
                  <a:schemeClr val="accent1"/>
                </a:solidFill>
              </a:rPr>
              <a:t> </a:t>
            </a:r>
            <a:r>
              <a:rPr lang="en-US" altLang="tr-TR" sz="2400" smtClean="0"/>
              <a:t>or </a:t>
            </a:r>
            <a:r>
              <a:rPr lang="en-US" altLang="tr-TR" sz="2400" i="1" smtClean="0">
                <a:solidFill>
                  <a:schemeClr val="accent1"/>
                </a:solidFill>
              </a:rPr>
              <a:t>true = 1</a:t>
            </a:r>
            <a:r>
              <a:rPr lang="en-US" altLang="tr-TR" sz="2400" smtClean="0">
                <a:solidFill>
                  <a:schemeClr val="accent1"/>
                </a:solidFill>
              </a:rPr>
              <a:t> </a:t>
            </a:r>
            <a:r>
              <a:rPr lang="en-US" altLang="tr-TR" sz="2400" smtClean="0"/>
              <a:t>only.</a:t>
            </a:r>
          </a:p>
          <a:p>
            <a:pPr lvl="4" eaLnBrk="1" hangingPunct="1">
              <a:lnSpc>
                <a:spcPct val="90000"/>
              </a:lnSpc>
            </a:pPr>
            <a:endParaRPr lang="en-US" altLang="tr-TR" sz="1800" smtClean="0"/>
          </a:p>
          <a:p>
            <a:pPr lvl="1" eaLnBrk="1" hangingPunct="1">
              <a:lnSpc>
                <a:spcPct val="90000"/>
              </a:lnSpc>
            </a:pPr>
            <a:r>
              <a:rPr lang="en-US" altLang="tr-TR" sz="2400" smtClean="0"/>
              <a:t>The manipulation of logical variables is known as </a:t>
            </a:r>
            <a:r>
              <a:rPr lang="en-US" altLang="tr-TR" sz="2400" smtClean="0">
                <a:solidFill>
                  <a:schemeClr val="accent1"/>
                </a:solidFill>
              </a:rPr>
              <a:t>Boolean Algebra</a:t>
            </a:r>
            <a:r>
              <a:rPr lang="en-US" altLang="tr-TR" sz="2400" smtClean="0"/>
              <a:t>, and has its own set of operations </a:t>
            </a:r>
            <a:endParaRPr lang="tr-TR" altLang="tr-TR" sz="2400" smtClean="0"/>
          </a:p>
          <a:p>
            <a:pPr lvl="2" eaLnBrk="1" hangingPunct="1">
              <a:lnSpc>
                <a:spcPct val="90000"/>
              </a:lnSpc>
            </a:pPr>
            <a:r>
              <a:rPr lang="en-US" altLang="tr-TR" sz="2000" smtClean="0"/>
              <a:t>which are not to be confused with the arithmetical operations.</a:t>
            </a:r>
          </a:p>
          <a:p>
            <a:pPr lvl="4" eaLnBrk="1" hangingPunct="1">
              <a:lnSpc>
                <a:spcPct val="90000"/>
              </a:lnSpc>
            </a:pPr>
            <a:endParaRPr lang="en-US" altLang="tr-TR" sz="1800" smtClean="0"/>
          </a:p>
          <a:p>
            <a:pPr lvl="1" eaLnBrk="1" hangingPunct="1">
              <a:lnSpc>
                <a:spcPct val="90000"/>
              </a:lnSpc>
            </a:pPr>
            <a:r>
              <a:rPr lang="en-US" altLang="tr-TR" sz="2400" smtClean="0"/>
              <a:t>Some basic operations: NOT, AND, OR, XOR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8356">
                                            <p:txEl>
                                              <p:pRg st="0" end="0"/>
                                            </p:txEl>
                                          </p:spTgt>
                                        </p:tgtEl>
                                        <p:attrNameLst>
                                          <p:attrName>style.visibility</p:attrName>
                                        </p:attrNameLst>
                                      </p:cBhvr>
                                      <p:to>
                                        <p:strVal val="visible"/>
                                      </p:to>
                                    </p:set>
                                    <p:animEffect transition="in" filter="dissolve">
                                      <p:cBhvr>
                                        <p:cTn id="7" dur="500"/>
                                        <p:tgtEl>
                                          <p:spTgt spid="22835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28356">
                                            <p:txEl>
                                              <p:pRg st="2" end="2"/>
                                            </p:txEl>
                                          </p:spTgt>
                                        </p:tgtEl>
                                        <p:attrNameLst>
                                          <p:attrName>style.visibility</p:attrName>
                                        </p:attrNameLst>
                                      </p:cBhvr>
                                      <p:to>
                                        <p:strVal val="visible"/>
                                      </p:to>
                                    </p:set>
                                    <p:animEffect transition="in" filter="dissolve">
                                      <p:cBhvr>
                                        <p:cTn id="12" dur="500"/>
                                        <p:tgtEl>
                                          <p:spTgt spid="228356">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28356">
                                            <p:txEl>
                                              <p:pRg st="4" end="4"/>
                                            </p:txEl>
                                          </p:spTgt>
                                        </p:tgtEl>
                                        <p:attrNameLst>
                                          <p:attrName>style.visibility</p:attrName>
                                        </p:attrNameLst>
                                      </p:cBhvr>
                                      <p:to>
                                        <p:strVal val="visible"/>
                                      </p:to>
                                    </p:set>
                                    <p:animEffect transition="in" filter="dissolve">
                                      <p:cBhvr>
                                        <p:cTn id="17" dur="500"/>
                                        <p:tgtEl>
                                          <p:spTgt spid="228356">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28356">
                                            <p:txEl>
                                              <p:pRg st="6" end="6"/>
                                            </p:txEl>
                                          </p:spTgt>
                                        </p:tgtEl>
                                        <p:attrNameLst>
                                          <p:attrName>style.visibility</p:attrName>
                                        </p:attrNameLst>
                                      </p:cBhvr>
                                      <p:to>
                                        <p:strVal val="visible"/>
                                      </p:to>
                                    </p:set>
                                    <p:animEffect transition="in" filter="dissolve">
                                      <p:cBhvr>
                                        <p:cTn id="22" dur="500"/>
                                        <p:tgtEl>
                                          <p:spTgt spid="228356">
                                            <p:txEl>
                                              <p:pRg st="6" end="6"/>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28356">
                                            <p:txEl>
                                              <p:pRg st="7" end="7"/>
                                            </p:txEl>
                                          </p:spTgt>
                                        </p:tgtEl>
                                        <p:attrNameLst>
                                          <p:attrName>style.visibility</p:attrName>
                                        </p:attrNameLst>
                                      </p:cBhvr>
                                      <p:to>
                                        <p:strVal val="visible"/>
                                      </p:to>
                                    </p:set>
                                    <p:animEffect transition="in" filter="dissolve">
                                      <p:cBhvr>
                                        <p:cTn id="27" dur="500"/>
                                        <p:tgtEl>
                                          <p:spTgt spid="228356">
                                            <p:txEl>
                                              <p:pRg st="7" end="7"/>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28356">
                                            <p:txEl>
                                              <p:pRg st="9" end="9"/>
                                            </p:txEl>
                                          </p:spTgt>
                                        </p:tgtEl>
                                        <p:attrNameLst>
                                          <p:attrName>style.visibility</p:attrName>
                                        </p:attrNameLst>
                                      </p:cBhvr>
                                      <p:to>
                                        <p:strVal val="visible"/>
                                      </p:to>
                                    </p:set>
                                    <p:animEffect transition="in" filter="dissolve">
                                      <p:cBhvr>
                                        <p:cTn id="32" dur="500"/>
                                        <p:tgtEl>
                                          <p:spTgt spid="2283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728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B40960D-557C-4B98-8C89-17AFD611A22C}" type="slidenum">
              <a:rPr kumimoji="0" lang="en-US" altLang="tr-TR" sz="1200" smtClean="0"/>
              <a:pPr>
                <a:spcBef>
                  <a:spcPct val="50000"/>
                </a:spcBef>
                <a:buFontTx/>
                <a:buNone/>
              </a:pPr>
              <a:t>77</a:t>
            </a:fld>
            <a:endParaRPr kumimoji="0" lang="en-US" altLang="tr-TR" sz="1200" smtClean="0"/>
          </a:p>
        </p:txBody>
      </p:sp>
      <p:sp>
        <p:nvSpPr>
          <p:cNvPr id="413698" name="Rectangle 2"/>
          <p:cNvSpPr>
            <a:spLocks noGrp="1" noChangeArrowheads="1"/>
          </p:cNvSpPr>
          <p:nvPr>
            <p:ph type="body" idx="1"/>
          </p:nvPr>
        </p:nvSpPr>
        <p:spPr>
          <a:xfrm>
            <a:off x="685800" y="1404938"/>
            <a:ext cx="7772400" cy="4899025"/>
          </a:xfrm>
        </p:spPr>
        <p:txBody>
          <a:bodyPr/>
          <a:lstStyle/>
          <a:p>
            <a:pPr marL="228600" indent="-228600"/>
            <a:r>
              <a:rPr lang="en-US" altLang="tr-TR" sz="2800" b="1" u="sng" smtClean="0">
                <a:solidFill>
                  <a:srgbClr val="FF3300"/>
                </a:solidFill>
                <a:cs typeface="Times New Roman" panose="02020603050405020304" pitchFamily="18" charset="0"/>
              </a:rPr>
              <a:t>Binary variables</a:t>
            </a:r>
            <a:r>
              <a:rPr lang="en-US" altLang="tr-TR" sz="2800" b="1" smtClean="0">
                <a:cs typeface="Times New Roman" panose="02020603050405020304" pitchFamily="18" charset="0"/>
              </a:rPr>
              <a:t> take on one of two values.</a:t>
            </a:r>
            <a:endParaRPr lang="en-US" altLang="tr-TR" sz="2800" smtClean="0">
              <a:cs typeface="Times New Roman" panose="02020603050405020304" pitchFamily="18" charset="0"/>
            </a:endParaRPr>
          </a:p>
          <a:p>
            <a:pPr marL="228600" indent="-228600"/>
            <a:r>
              <a:rPr lang="en-US" altLang="tr-TR" sz="2800" b="1" u="sng" smtClean="0">
                <a:solidFill>
                  <a:srgbClr val="FF3300"/>
                </a:solidFill>
                <a:cs typeface="Times New Roman" panose="02020603050405020304" pitchFamily="18" charset="0"/>
              </a:rPr>
              <a:t>Logical operators</a:t>
            </a:r>
            <a:r>
              <a:rPr lang="en-US" altLang="tr-TR" sz="2800" b="1" smtClean="0">
                <a:cs typeface="Times New Roman" panose="02020603050405020304" pitchFamily="18" charset="0"/>
              </a:rPr>
              <a:t> operate on binary values and binary variables.</a:t>
            </a:r>
          </a:p>
          <a:p>
            <a:pPr marL="228600" indent="-228600"/>
            <a:r>
              <a:rPr lang="en-US" altLang="tr-TR" sz="2800" b="1" smtClean="0">
                <a:cs typeface="Times New Roman" panose="02020603050405020304" pitchFamily="18" charset="0"/>
              </a:rPr>
              <a:t>Basic logical operators are the </a:t>
            </a:r>
            <a:r>
              <a:rPr lang="en-US" altLang="tr-TR" sz="2800" b="1" u="sng" smtClean="0">
                <a:solidFill>
                  <a:srgbClr val="FF3300"/>
                </a:solidFill>
                <a:cs typeface="Times New Roman" panose="02020603050405020304" pitchFamily="18" charset="0"/>
              </a:rPr>
              <a:t>logic functions</a:t>
            </a:r>
            <a:r>
              <a:rPr lang="en-US" altLang="tr-TR" sz="2800" b="1" smtClean="0">
                <a:cs typeface="Times New Roman" panose="02020603050405020304" pitchFamily="18" charset="0"/>
              </a:rPr>
              <a:t> </a:t>
            </a:r>
            <a:r>
              <a:rPr lang="en-US" altLang="tr-TR" sz="2800" b="1" smtClean="0">
                <a:solidFill>
                  <a:srgbClr val="00FF00"/>
                </a:solidFill>
                <a:cs typeface="Times New Roman" panose="02020603050405020304" pitchFamily="18" charset="0"/>
              </a:rPr>
              <a:t>AND, OR</a:t>
            </a:r>
            <a:r>
              <a:rPr lang="en-US" altLang="tr-TR" sz="2800" b="1" smtClean="0">
                <a:cs typeface="Times New Roman" panose="02020603050405020304" pitchFamily="18" charset="0"/>
              </a:rPr>
              <a:t> and </a:t>
            </a:r>
            <a:r>
              <a:rPr lang="en-US" altLang="tr-TR" sz="2800" b="1" smtClean="0">
                <a:solidFill>
                  <a:srgbClr val="00FF00"/>
                </a:solidFill>
                <a:cs typeface="Times New Roman" panose="02020603050405020304" pitchFamily="18" charset="0"/>
              </a:rPr>
              <a:t>NOT</a:t>
            </a:r>
            <a:r>
              <a:rPr lang="en-US" altLang="tr-TR" sz="2800" b="1" smtClean="0">
                <a:cs typeface="Times New Roman" panose="02020603050405020304" pitchFamily="18" charset="0"/>
              </a:rPr>
              <a:t>.</a:t>
            </a:r>
          </a:p>
          <a:p>
            <a:pPr marL="228600" indent="-228600"/>
            <a:r>
              <a:rPr lang="en-US" altLang="tr-TR" sz="2800" b="1" u="sng" smtClean="0">
                <a:solidFill>
                  <a:srgbClr val="FF3300"/>
                </a:solidFill>
                <a:cs typeface="Times New Roman" panose="02020603050405020304" pitchFamily="18" charset="0"/>
              </a:rPr>
              <a:t>Logic gates</a:t>
            </a:r>
            <a:r>
              <a:rPr lang="en-US" altLang="tr-TR" sz="2800" b="1" smtClean="0">
                <a:cs typeface="Times New Roman" panose="02020603050405020304" pitchFamily="18" charset="0"/>
              </a:rPr>
              <a:t> implement logic functions.</a:t>
            </a:r>
            <a:endParaRPr lang="en-US" altLang="tr-TR" sz="2800" smtClean="0">
              <a:cs typeface="Times New Roman" panose="02020603050405020304" pitchFamily="18" charset="0"/>
            </a:endParaRPr>
          </a:p>
          <a:p>
            <a:pPr marL="228600" indent="-228600"/>
            <a:r>
              <a:rPr lang="en-US" altLang="tr-TR" sz="2800" b="1" u="sng" smtClean="0">
                <a:solidFill>
                  <a:srgbClr val="FF3300"/>
                </a:solidFill>
                <a:cs typeface="Times New Roman" panose="02020603050405020304" pitchFamily="18" charset="0"/>
              </a:rPr>
              <a:t>Boolean Algebra</a:t>
            </a:r>
            <a:r>
              <a:rPr lang="en-US" altLang="tr-TR" sz="2800" b="1" smtClean="0">
                <a:cs typeface="Times New Roman" panose="02020603050405020304" pitchFamily="18" charset="0"/>
              </a:rPr>
              <a:t>: a useful mathematical system for specifying and transforming logic functions.</a:t>
            </a:r>
            <a:endParaRPr lang="en-US" altLang="tr-TR" sz="2800" smtClean="0">
              <a:cs typeface="Times New Roman" panose="02020603050405020304" pitchFamily="18" charset="0"/>
            </a:endParaRPr>
          </a:p>
          <a:p>
            <a:pPr marL="228600" indent="-228600"/>
            <a:r>
              <a:rPr lang="en-US" altLang="tr-TR" sz="2800" b="1" smtClean="0">
                <a:cs typeface="Times New Roman" panose="02020603050405020304" pitchFamily="18" charset="0"/>
              </a:rPr>
              <a:t>We study Boolean algebra as foundation for designing and analyzing </a:t>
            </a:r>
            <a:r>
              <a:rPr lang="en-US" altLang="tr-TR" sz="2800" b="1" smtClean="0">
                <a:solidFill>
                  <a:srgbClr val="FF33CC"/>
                </a:solidFill>
                <a:cs typeface="Times New Roman" panose="02020603050405020304" pitchFamily="18" charset="0"/>
              </a:rPr>
              <a:t>digital systems</a:t>
            </a:r>
            <a:r>
              <a:rPr lang="en-US" altLang="tr-TR" sz="2800" b="1" smtClean="0">
                <a:cs typeface="Times New Roman" panose="02020603050405020304" pitchFamily="18" charset="0"/>
              </a:rPr>
              <a:t>!</a:t>
            </a:r>
            <a:endParaRPr lang="en-US" altLang="tr-TR" sz="2800" smtClean="0"/>
          </a:p>
        </p:txBody>
      </p:sp>
      <p:sp>
        <p:nvSpPr>
          <p:cNvPr id="97284" name="Rectangle 3"/>
          <p:cNvSpPr>
            <a:spLocks noGrp="1" noChangeArrowheads="1"/>
          </p:cNvSpPr>
          <p:nvPr>
            <p:ph type="title"/>
          </p:nvPr>
        </p:nvSpPr>
        <p:spPr/>
        <p:txBody>
          <a:bodyPr/>
          <a:lstStyle/>
          <a:p>
            <a:r>
              <a:rPr lang="en-US" altLang="tr-TR" dirty="0" smtClean="0">
                <a:solidFill>
                  <a:schemeClr val="tx1"/>
                </a:solidFill>
              </a:rPr>
              <a:t>Binary Logic and Gates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3698">
                                            <p:txEl>
                                              <p:pRg st="0" end="0"/>
                                            </p:txEl>
                                          </p:spTgt>
                                        </p:tgtEl>
                                        <p:attrNameLst>
                                          <p:attrName>style.visibility</p:attrName>
                                        </p:attrNameLst>
                                      </p:cBhvr>
                                      <p:to>
                                        <p:strVal val="visible"/>
                                      </p:to>
                                    </p:set>
                                    <p:animEffect transition="in" filter="dissolve">
                                      <p:cBhvr>
                                        <p:cTn id="7" dur="500"/>
                                        <p:tgtEl>
                                          <p:spTgt spid="41369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13698">
                                            <p:txEl>
                                              <p:pRg st="1" end="1"/>
                                            </p:txEl>
                                          </p:spTgt>
                                        </p:tgtEl>
                                        <p:attrNameLst>
                                          <p:attrName>style.visibility</p:attrName>
                                        </p:attrNameLst>
                                      </p:cBhvr>
                                      <p:to>
                                        <p:strVal val="visible"/>
                                      </p:to>
                                    </p:set>
                                    <p:animEffect transition="in" filter="dissolve">
                                      <p:cBhvr>
                                        <p:cTn id="12" dur="500"/>
                                        <p:tgtEl>
                                          <p:spTgt spid="41369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13698">
                                            <p:txEl>
                                              <p:pRg st="2" end="2"/>
                                            </p:txEl>
                                          </p:spTgt>
                                        </p:tgtEl>
                                        <p:attrNameLst>
                                          <p:attrName>style.visibility</p:attrName>
                                        </p:attrNameLst>
                                      </p:cBhvr>
                                      <p:to>
                                        <p:strVal val="visible"/>
                                      </p:to>
                                    </p:set>
                                    <p:animEffect transition="in" filter="dissolve">
                                      <p:cBhvr>
                                        <p:cTn id="17" dur="500"/>
                                        <p:tgtEl>
                                          <p:spTgt spid="41369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13698">
                                            <p:txEl>
                                              <p:pRg st="3" end="3"/>
                                            </p:txEl>
                                          </p:spTgt>
                                        </p:tgtEl>
                                        <p:attrNameLst>
                                          <p:attrName>style.visibility</p:attrName>
                                        </p:attrNameLst>
                                      </p:cBhvr>
                                      <p:to>
                                        <p:strVal val="visible"/>
                                      </p:to>
                                    </p:set>
                                    <p:animEffect transition="in" filter="dissolve">
                                      <p:cBhvr>
                                        <p:cTn id="22" dur="500"/>
                                        <p:tgtEl>
                                          <p:spTgt spid="41369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13698">
                                            <p:txEl>
                                              <p:pRg st="4" end="4"/>
                                            </p:txEl>
                                          </p:spTgt>
                                        </p:tgtEl>
                                        <p:attrNameLst>
                                          <p:attrName>style.visibility</p:attrName>
                                        </p:attrNameLst>
                                      </p:cBhvr>
                                      <p:to>
                                        <p:strVal val="visible"/>
                                      </p:to>
                                    </p:set>
                                    <p:animEffect transition="in" filter="dissolve">
                                      <p:cBhvr>
                                        <p:cTn id="27" dur="500"/>
                                        <p:tgtEl>
                                          <p:spTgt spid="413698">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13698">
                                            <p:txEl>
                                              <p:pRg st="5" end="5"/>
                                            </p:txEl>
                                          </p:spTgt>
                                        </p:tgtEl>
                                        <p:attrNameLst>
                                          <p:attrName>style.visibility</p:attrName>
                                        </p:attrNameLst>
                                      </p:cBhvr>
                                      <p:to>
                                        <p:strVal val="visible"/>
                                      </p:to>
                                    </p:set>
                                    <p:animEffect transition="in" filter="dissolve">
                                      <p:cBhvr>
                                        <p:cTn id="32" dur="500"/>
                                        <p:tgtEl>
                                          <p:spTgt spid="41369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698" grpId="0" build="p"/>
    </p:bldLst>
  </p:timing>
</p:sld>
</file>

<file path=ppt/slides/slide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830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FE7EDFF-4961-4E18-826C-DE5866AD29C3}" type="slidenum">
              <a:rPr kumimoji="0" lang="en-US" altLang="tr-TR" sz="1200" smtClean="0"/>
              <a:pPr>
                <a:spcBef>
                  <a:spcPct val="50000"/>
                </a:spcBef>
                <a:buFontTx/>
                <a:buNone/>
              </a:pPr>
              <a:t>78</a:t>
            </a:fld>
            <a:endParaRPr kumimoji="0" lang="en-US" altLang="tr-TR" sz="1200" smtClean="0"/>
          </a:p>
        </p:txBody>
      </p:sp>
      <p:sp>
        <p:nvSpPr>
          <p:cNvPr id="414722" name="Rectangle 2"/>
          <p:cNvSpPr>
            <a:spLocks noGrp="1" noChangeArrowheads="1"/>
          </p:cNvSpPr>
          <p:nvPr>
            <p:ph type="body" idx="1"/>
          </p:nvPr>
        </p:nvSpPr>
        <p:spPr>
          <a:xfrm>
            <a:off x="685800" y="1295400"/>
            <a:ext cx="7772400" cy="4895850"/>
          </a:xfrm>
        </p:spPr>
        <p:txBody>
          <a:bodyPr/>
          <a:lstStyle/>
          <a:p>
            <a:pPr>
              <a:lnSpc>
                <a:spcPct val="90000"/>
              </a:lnSpc>
            </a:pPr>
            <a:r>
              <a:rPr lang="en-US" altLang="tr-TR" b="1" smtClean="0">
                <a:cs typeface="Times New Roman" panose="02020603050405020304" pitchFamily="18" charset="0"/>
              </a:rPr>
              <a:t>Recall that the two binary values have different names:</a:t>
            </a:r>
            <a:endParaRPr lang="en-US" altLang="tr-TR" smtClean="0">
              <a:cs typeface="Times New Roman" panose="02020603050405020304" pitchFamily="18" charset="0"/>
            </a:endParaRPr>
          </a:p>
          <a:p>
            <a:pPr lvl="1">
              <a:lnSpc>
                <a:spcPct val="90000"/>
              </a:lnSpc>
            </a:pPr>
            <a:r>
              <a:rPr lang="en-US" altLang="tr-TR" b="1" smtClean="0">
                <a:cs typeface="Times New Roman" panose="02020603050405020304" pitchFamily="18" charset="0"/>
              </a:rPr>
              <a:t>True/False</a:t>
            </a:r>
            <a:endParaRPr lang="en-US" altLang="tr-TR" smtClean="0">
              <a:cs typeface="Times New Roman" panose="02020603050405020304" pitchFamily="18" charset="0"/>
            </a:endParaRPr>
          </a:p>
          <a:p>
            <a:pPr lvl="1">
              <a:lnSpc>
                <a:spcPct val="90000"/>
              </a:lnSpc>
            </a:pPr>
            <a:r>
              <a:rPr lang="en-US" altLang="tr-TR" b="1" smtClean="0">
                <a:cs typeface="Times New Roman" panose="02020603050405020304" pitchFamily="18" charset="0"/>
              </a:rPr>
              <a:t>On/Off</a:t>
            </a:r>
            <a:endParaRPr lang="en-US" altLang="tr-TR" smtClean="0">
              <a:cs typeface="Times New Roman" panose="02020603050405020304" pitchFamily="18" charset="0"/>
            </a:endParaRPr>
          </a:p>
          <a:p>
            <a:pPr lvl="1">
              <a:lnSpc>
                <a:spcPct val="90000"/>
              </a:lnSpc>
            </a:pPr>
            <a:r>
              <a:rPr lang="en-US" altLang="tr-TR" b="1" smtClean="0">
                <a:cs typeface="Times New Roman" panose="02020603050405020304" pitchFamily="18" charset="0"/>
              </a:rPr>
              <a:t>Yes/No</a:t>
            </a:r>
            <a:endParaRPr lang="en-US" altLang="tr-TR" smtClean="0">
              <a:cs typeface="Times New Roman" panose="02020603050405020304" pitchFamily="18" charset="0"/>
            </a:endParaRPr>
          </a:p>
          <a:p>
            <a:pPr lvl="1">
              <a:lnSpc>
                <a:spcPct val="90000"/>
              </a:lnSpc>
            </a:pPr>
            <a:r>
              <a:rPr lang="en-US" altLang="tr-TR" b="1" smtClean="0">
                <a:cs typeface="Times New Roman" panose="02020603050405020304" pitchFamily="18" charset="0"/>
              </a:rPr>
              <a:t>1/0</a:t>
            </a:r>
            <a:endParaRPr lang="en-US" altLang="tr-TR" smtClean="0">
              <a:cs typeface="Times New Roman" panose="02020603050405020304" pitchFamily="18" charset="0"/>
            </a:endParaRPr>
          </a:p>
          <a:p>
            <a:pPr>
              <a:lnSpc>
                <a:spcPct val="90000"/>
              </a:lnSpc>
            </a:pPr>
            <a:r>
              <a:rPr lang="en-US" altLang="tr-TR" b="1" smtClean="0">
                <a:cs typeface="Times New Roman" panose="02020603050405020304" pitchFamily="18" charset="0"/>
              </a:rPr>
              <a:t>We use </a:t>
            </a:r>
            <a:r>
              <a:rPr lang="en-US" altLang="tr-TR" b="1" smtClean="0">
                <a:solidFill>
                  <a:srgbClr val="FF3300"/>
                </a:solidFill>
                <a:cs typeface="Times New Roman" panose="02020603050405020304" pitchFamily="18" charset="0"/>
              </a:rPr>
              <a:t>1</a:t>
            </a:r>
            <a:r>
              <a:rPr lang="en-US" altLang="tr-TR" b="1" smtClean="0">
                <a:cs typeface="Times New Roman" panose="02020603050405020304" pitchFamily="18" charset="0"/>
              </a:rPr>
              <a:t> and </a:t>
            </a:r>
            <a:r>
              <a:rPr lang="en-US" altLang="tr-TR" b="1" smtClean="0">
                <a:solidFill>
                  <a:srgbClr val="FF3300"/>
                </a:solidFill>
                <a:cs typeface="Times New Roman" panose="02020603050405020304" pitchFamily="18" charset="0"/>
              </a:rPr>
              <a:t>0 </a:t>
            </a:r>
            <a:r>
              <a:rPr lang="en-US" altLang="tr-TR" b="1" smtClean="0">
                <a:cs typeface="Times New Roman" panose="02020603050405020304" pitchFamily="18" charset="0"/>
              </a:rPr>
              <a:t>to denote the two values.</a:t>
            </a:r>
            <a:endParaRPr lang="en-US" altLang="tr-TR" smtClean="0">
              <a:cs typeface="Times New Roman" panose="02020603050405020304" pitchFamily="18" charset="0"/>
            </a:endParaRPr>
          </a:p>
          <a:p>
            <a:pPr>
              <a:lnSpc>
                <a:spcPct val="90000"/>
              </a:lnSpc>
            </a:pPr>
            <a:r>
              <a:rPr lang="en-US" altLang="tr-TR" b="1" smtClean="0">
                <a:cs typeface="Times New Roman" panose="02020603050405020304" pitchFamily="18" charset="0"/>
              </a:rPr>
              <a:t>Variable identifier examples:</a:t>
            </a:r>
            <a:endParaRPr lang="en-US" altLang="tr-TR" smtClean="0">
              <a:cs typeface="Times New Roman" panose="02020603050405020304" pitchFamily="18" charset="0"/>
            </a:endParaRPr>
          </a:p>
          <a:p>
            <a:pPr lvl="1">
              <a:lnSpc>
                <a:spcPct val="90000"/>
              </a:lnSpc>
            </a:pPr>
            <a:r>
              <a:rPr lang="en-US" altLang="tr-TR" b="1" smtClean="0">
                <a:cs typeface="Times New Roman" panose="02020603050405020304" pitchFamily="18" charset="0"/>
              </a:rPr>
              <a:t>A, B, y, z, or X</a:t>
            </a:r>
            <a:r>
              <a:rPr lang="en-US" altLang="tr-TR" b="1" baseline="-25000" smtClean="0">
                <a:cs typeface="Times New Roman" panose="02020603050405020304" pitchFamily="18" charset="0"/>
              </a:rPr>
              <a:t>1</a:t>
            </a:r>
            <a:r>
              <a:rPr lang="en-US" altLang="tr-TR" b="1" smtClean="0">
                <a:cs typeface="Times New Roman" panose="02020603050405020304" pitchFamily="18" charset="0"/>
              </a:rPr>
              <a:t> for now</a:t>
            </a:r>
            <a:endParaRPr lang="en-US" altLang="tr-TR" smtClean="0">
              <a:cs typeface="Times New Roman" panose="02020603050405020304" pitchFamily="18" charset="0"/>
            </a:endParaRPr>
          </a:p>
          <a:p>
            <a:pPr lvl="1">
              <a:lnSpc>
                <a:spcPct val="90000"/>
              </a:lnSpc>
            </a:pPr>
            <a:r>
              <a:rPr lang="en-US" altLang="tr-TR" b="1" smtClean="0">
                <a:cs typeface="Times New Roman" panose="02020603050405020304" pitchFamily="18" charset="0"/>
              </a:rPr>
              <a:t>RESET, START_IT, or ADD1 later</a:t>
            </a:r>
            <a:endParaRPr lang="en-US" altLang="tr-TR" smtClean="0"/>
          </a:p>
        </p:txBody>
      </p:sp>
      <p:sp>
        <p:nvSpPr>
          <p:cNvPr id="98308" name="Rectangle 3"/>
          <p:cNvSpPr>
            <a:spLocks noGrp="1" noChangeArrowheads="1"/>
          </p:cNvSpPr>
          <p:nvPr>
            <p:ph type="title"/>
          </p:nvPr>
        </p:nvSpPr>
        <p:spPr/>
        <p:txBody>
          <a:bodyPr/>
          <a:lstStyle/>
          <a:p>
            <a:r>
              <a:rPr lang="en-US" altLang="tr-TR" dirty="0" smtClean="0"/>
              <a:t>Binary Variables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4722">
                                            <p:txEl>
                                              <p:pRg st="0" end="0"/>
                                            </p:txEl>
                                          </p:spTgt>
                                        </p:tgtEl>
                                        <p:attrNameLst>
                                          <p:attrName>style.visibility</p:attrName>
                                        </p:attrNameLst>
                                      </p:cBhvr>
                                      <p:to>
                                        <p:strVal val="visible"/>
                                      </p:to>
                                    </p:set>
                                    <p:animEffect transition="in" filter="dissolve">
                                      <p:cBhvr>
                                        <p:cTn id="7" dur="500"/>
                                        <p:tgtEl>
                                          <p:spTgt spid="41472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14722">
                                            <p:txEl>
                                              <p:pRg st="1" end="1"/>
                                            </p:txEl>
                                          </p:spTgt>
                                        </p:tgtEl>
                                        <p:attrNameLst>
                                          <p:attrName>style.visibility</p:attrName>
                                        </p:attrNameLst>
                                      </p:cBhvr>
                                      <p:to>
                                        <p:strVal val="visible"/>
                                      </p:to>
                                    </p:set>
                                    <p:animEffect transition="in" filter="dissolve">
                                      <p:cBhvr>
                                        <p:cTn id="10" dur="500"/>
                                        <p:tgtEl>
                                          <p:spTgt spid="414722">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14722">
                                            <p:txEl>
                                              <p:pRg st="2" end="2"/>
                                            </p:txEl>
                                          </p:spTgt>
                                        </p:tgtEl>
                                        <p:attrNameLst>
                                          <p:attrName>style.visibility</p:attrName>
                                        </p:attrNameLst>
                                      </p:cBhvr>
                                      <p:to>
                                        <p:strVal val="visible"/>
                                      </p:to>
                                    </p:set>
                                    <p:animEffect transition="in" filter="dissolve">
                                      <p:cBhvr>
                                        <p:cTn id="13" dur="500"/>
                                        <p:tgtEl>
                                          <p:spTgt spid="414722">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14722">
                                            <p:txEl>
                                              <p:pRg st="3" end="3"/>
                                            </p:txEl>
                                          </p:spTgt>
                                        </p:tgtEl>
                                        <p:attrNameLst>
                                          <p:attrName>style.visibility</p:attrName>
                                        </p:attrNameLst>
                                      </p:cBhvr>
                                      <p:to>
                                        <p:strVal val="visible"/>
                                      </p:to>
                                    </p:set>
                                    <p:animEffect transition="in" filter="dissolve">
                                      <p:cBhvr>
                                        <p:cTn id="16" dur="500"/>
                                        <p:tgtEl>
                                          <p:spTgt spid="414722">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414722">
                                            <p:txEl>
                                              <p:pRg st="4" end="4"/>
                                            </p:txEl>
                                          </p:spTgt>
                                        </p:tgtEl>
                                        <p:attrNameLst>
                                          <p:attrName>style.visibility</p:attrName>
                                        </p:attrNameLst>
                                      </p:cBhvr>
                                      <p:to>
                                        <p:strVal val="visible"/>
                                      </p:to>
                                    </p:set>
                                    <p:animEffect transition="in" filter="dissolve">
                                      <p:cBhvr>
                                        <p:cTn id="19" dur="500"/>
                                        <p:tgtEl>
                                          <p:spTgt spid="414722">
                                            <p:txEl>
                                              <p:pRg st="4" end="4"/>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414722">
                                            <p:txEl>
                                              <p:pRg st="5" end="5"/>
                                            </p:txEl>
                                          </p:spTgt>
                                        </p:tgtEl>
                                        <p:attrNameLst>
                                          <p:attrName>style.visibility</p:attrName>
                                        </p:attrNameLst>
                                      </p:cBhvr>
                                      <p:to>
                                        <p:strVal val="visible"/>
                                      </p:to>
                                    </p:set>
                                    <p:animEffect transition="in" filter="dissolve">
                                      <p:cBhvr>
                                        <p:cTn id="24" dur="500"/>
                                        <p:tgtEl>
                                          <p:spTgt spid="414722">
                                            <p:txEl>
                                              <p:pRg st="5" end="5"/>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14722">
                                            <p:txEl>
                                              <p:pRg st="6" end="6"/>
                                            </p:txEl>
                                          </p:spTgt>
                                        </p:tgtEl>
                                        <p:attrNameLst>
                                          <p:attrName>style.visibility</p:attrName>
                                        </p:attrNameLst>
                                      </p:cBhvr>
                                      <p:to>
                                        <p:strVal val="visible"/>
                                      </p:to>
                                    </p:set>
                                    <p:animEffect transition="in" filter="dissolve">
                                      <p:cBhvr>
                                        <p:cTn id="29" dur="500"/>
                                        <p:tgtEl>
                                          <p:spTgt spid="414722">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414722">
                                            <p:txEl>
                                              <p:pRg st="7" end="7"/>
                                            </p:txEl>
                                          </p:spTgt>
                                        </p:tgtEl>
                                        <p:attrNameLst>
                                          <p:attrName>style.visibility</p:attrName>
                                        </p:attrNameLst>
                                      </p:cBhvr>
                                      <p:to>
                                        <p:strVal val="visible"/>
                                      </p:to>
                                    </p:set>
                                    <p:animEffect transition="in" filter="dissolve">
                                      <p:cBhvr>
                                        <p:cTn id="32" dur="500"/>
                                        <p:tgtEl>
                                          <p:spTgt spid="414722">
                                            <p:txEl>
                                              <p:pRg st="7" end="7"/>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414722">
                                            <p:txEl>
                                              <p:pRg st="8" end="8"/>
                                            </p:txEl>
                                          </p:spTgt>
                                        </p:tgtEl>
                                        <p:attrNameLst>
                                          <p:attrName>style.visibility</p:attrName>
                                        </p:attrNameLst>
                                      </p:cBhvr>
                                      <p:to>
                                        <p:strVal val="visible"/>
                                      </p:to>
                                    </p:set>
                                    <p:animEffect transition="in" filter="dissolve">
                                      <p:cBhvr>
                                        <p:cTn id="35" dur="500"/>
                                        <p:tgtEl>
                                          <p:spTgt spid="414722">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4722" grpId="0" build="p"/>
    </p:bldLst>
  </p:timing>
</p:sld>
</file>

<file path=ppt/slides/slide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933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4D41C00-2738-4B60-88BC-A14D8DAAB288}" type="slidenum">
              <a:rPr kumimoji="0" lang="en-US" altLang="tr-TR" sz="1200" smtClean="0"/>
              <a:pPr>
                <a:spcBef>
                  <a:spcPct val="50000"/>
                </a:spcBef>
                <a:buFontTx/>
                <a:buNone/>
              </a:pPr>
              <a:t>79</a:t>
            </a:fld>
            <a:endParaRPr kumimoji="0" lang="en-US" altLang="tr-TR" sz="1200" smtClean="0"/>
          </a:p>
        </p:txBody>
      </p:sp>
      <p:sp>
        <p:nvSpPr>
          <p:cNvPr id="415746" name="Rectangle 2"/>
          <p:cNvSpPr>
            <a:spLocks noGrp="1" noChangeArrowheads="1"/>
          </p:cNvSpPr>
          <p:nvPr>
            <p:ph type="body" idx="1"/>
          </p:nvPr>
        </p:nvSpPr>
        <p:spPr>
          <a:xfrm>
            <a:off x="685800" y="1295400"/>
            <a:ext cx="7772400" cy="5027613"/>
          </a:xfrm>
        </p:spPr>
        <p:txBody>
          <a:bodyPr/>
          <a:lstStyle/>
          <a:p>
            <a:r>
              <a:rPr lang="en-US" altLang="tr-TR" b="1" smtClean="0">
                <a:cs typeface="Times New Roman" panose="02020603050405020304" pitchFamily="18" charset="0"/>
              </a:rPr>
              <a:t>The three basic logical operations are:</a:t>
            </a:r>
            <a:endParaRPr lang="en-US" altLang="tr-TR" smtClean="0">
              <a:cs typeface="Times New Roman" panose="02020603050405020304" pitchFamily="18" charset="0"/>
            </a:endParaRPr>
          </a:p>
          <a:p>
            <a:pPr lvl="1"/>
            <a:r>
              <a:rPr lang="en-US" altLang="tr-TR" b="1" smtClean="0">
                <a:cs typeface="Times New Roman" panose="02020603050405020304" pitchFamily="18" charset="0"/>
              </a:rPr>
              <a:t>AND </a:t>
            </a:r>
            <a:endParaRPr lang="en-US" altLang="tr-TR" smtClean="0">
              <a:cs typeface="Times New Roman" panose="02020603050405020304" pitchFamily="18" charset="0"/>
            </a:endParaRPr>
          </a:p>
          <a:p>
            <a:pPr lvl="1"/>
            <a:r>
              <a:rPr lang="en-US" altLang="tr-TR" b="1" smtClean="0">
                <a:cs typeface="Times New Roman" panose="02020603050405020304" pitchFamily="18" charset="0"/>
              </a:rPr>
              <a:t>OR</a:t>
            </a:r>
            <a:endParaRPr lang="en-US" altLang="tr-TR" smtClean="0">
              <a:cs typeface="Times New Roman" panose="02020603050405020304" pitchFamily="18" charset="0"/>
            </a:endParaRPr>
          </a:p>
          <a:p>
            <a:pPr lvl="1"/>
            <a:r>
              <a:rPr lang="en-US" altLang="tr-TR" b="1" smtClean="0">
                <a:cs typeface="Times New Roman" panose="02020603050405020304" pitchFamily="18" charset="0"/>
              </a:rPr>
              <a:t>NOT</a:t>
            </a:r>
          </a:p>
          <a:p>
            <a:r>
              <a:rPr lang="tr-TR" altLang="tr-TR" b="1" smtClean="0">
                <a:cs typeface="Times New Roman" panose="02020603050405020304" pitchFamily="18" charset="0"/>
              </a:rPr>
              <a:t> </a:t>
            </a:r>
            <a:r>
              <a:rPr lang="en-US" altLang="tr-TR" b="1" smtClean="0">
                <a:solidFill>
                  <a:srgbClr val="00FF00"/>
                </a:solidFill>
                <a:cs typeface="Times New Roman" panose="02020603050405020304" pitchFamily="18" charset="0"/>
              </a:rPr>
              <a:t>AND</a:t>
            </a:r>
            <a:r>
              <a:rPr lang="en-US" altLang="tr-TR" b="1" smtClean="0">
                <a:cs typeface="Times New Roman" panose="02020603050405020304" pitchFamily="18" charset="0"/>
              </a:rPr>
              <a:t> is denoted by a dot (</a:t>
            </a:r>
            <a:r>
              <a:rPr lang="en-US" altLang="tr-TR" b="1" smtClean="0">
                <a:solidFill>
                  <a:srgbClr val="FF33CC"/>
                </a:solidFill>
                <a:cs typeface="Times New Roman" panose="02020603050405020304" pitchFamily="18" charset="0"/>
              </a:rPr>
              <a:t>·</a:t>
            </a:r>
            <a:r>
              <a:rPr lang="en-US" altLang="tr-TR" b="1" smtClean="0">
                <a:cs typeface="Times New Roman" panose="02020603050405020304" pitchFamily="18" charset="0"/>
              </a:rPr>
              <a:t>)</a:t>
            </a:r>
            <a:endParaRPr lang="en-US" altLang="tr-TR" smtClean="0">
              <a:cs typeface="Times New Roman" panose="02020603050405020304" pitchFamily="18" charset="0"/>
            </a:endParaRPr>
          </a:p>
          <a:p>
            <a:r>
              <a:rPr lang="tr-TR" altLang="tr-TR" b="1" smtClean="0">
                <a:cs typeface="Times New Roman" panose="02020603050405020304" pitchFamily="18" charset="0"/>
              </a:rPr>
              <a:t> </a:t>
            </a:r>
            <a:r>
              <a:rPr lang="en-US" altLang="tr-TR" b="1" smtClean="0">
                <a:solidFill>
                  <a:srgbClr val="00FF00"/>
                </a:solidFill>
                <a:cs typeface="Times New Roman" panose="02020603050405020304" pitchFamily="18" charset="0"/>
              </a:rPr>
              <a:t>OR</a:t>
            </a:r>
            <a:r>
              <a:rPr lang="en-US" altLang="tr-TR" b="1" smtClean="0">
                <a:cs typeface="Times New Roman" panose="02020603050405020304" pitchFamily="18" charset="0"/>
              </a:rPr>
              <a:t> is denoted by a plus (</a:t>
            </a:r>
            <a:r>
              <a:rPr lang="en-US" altLang="tr-TR" b="1" smtClean="0">
                <a:solidFill>
                  <a:srgbClr val="FF33CC"/>
                </a:solidFill>
                <a:cs typeface="Times New Roman" panose="02020603050405020304" pitchFamily="18" charset="0"/>
              </a:rPr>
              <a:t>+</a:t>
            </a:r>
            <a:r>
              <a:rPr lang="en-US" altLang="tr-TR" b="1" smtClean="0">
                <a:cs typeface="Times New Roman" panose="02020603050405020304" pitchFamily="18" charset="0"/>
              </a:rPr>
              <a:t>)</a:t>
            </a:r>
          </a:p>
          <a:p>
            <a:r>
              <a:rPr lang="tr-TR" altLang="tr-TR" b="1" smtClean="0">
                <a:cs typeface="Times New Roman" panose="02020603050405020304" pitchFamily="18" charset="0"/>
              </a:rPr>
              <a:t> </a:t>
            </a:r>
            <a:r>
              <a:rPr lang="en-US" altLang="tr-TR" b="1" smtClean="0">
                <a:solidFill>
                  <a:srgbClr val="00FF00"/>
                </a:solidFill>
                <a:cs typeface="Times New Roman" panose="02020603050405020304" pitchFamily="18" charset="0"/>
              </a:rPr>
              <a:t>NOT</a:t>
            </a:r>
            <a:r>
              <a:rPr lang="en-US" altLang="tr-TR" b="1" smtClean="0">
                <a:cs typeface="Times New Roman" panose="02020603050405020304" pitchFamily="18" charset="0"/>
              </a:rPr>
              <a:t> is denoted by an overbar (</a:t>
            </a:r>
            <a:r>
              <a:rPr lang="en-US" altLang="tr-TR" b="1" smtClean="0">
                <a:solidFill>
                  <a:srgbClr val="FF33CC"/>
                </a:solidFill>
                <a:cs typeface="Times New Roman" panose="02020603050405020304" pitchFamily="18" charset="0"/>
              </a:rPr>
              <a:t> ¯</a:t>
            </a:r>
            <a:r>
              <a:rPr lang="en-US" altLang="tr-TR" b="1" smtClean="0">
                <a:cs typeface="Times New Roman" panose="02020603050405020304" pitchFamily="18" charset="0"/>
              </a:rPr>
              <a:t> ), a single quote mark (</a:t>
            </a:r>
            <a:r>
              <a:rPr lang="en-US" altLang="tr-TR" b="1" smtClean="0">
                <a:solidFill>
                  <a:srgbClr val="FF33CC"/>
                </a:solidFill>
                <a:cs typeface="Times New Roman" panose="02020603050405020304" pitchFamily="18" charset="0"/>
              </a:rPr>
              <a:t>'</a:t>
            </a:r>
            <a:r>
              <a:rPr lang="en-US" altLang="tr-TR" b="1" smtClean="0">
                <a:cs typeface="Times New Roman" panose="02020603050405020304" pitchFamily="18" charset="0"/>
              </a:rPr>
              <a:t>) after, or (</a:t>
            </a:r>
            <a:r>
              <a:rPr lang="en-US" altLang="tr-TR" b="1" smtClean="0">
                <a:solidFill>
                  <a:srgbClr val="FF33CC"/>
                </a:solidFill>
                <a:cs typeface="Times New Roman" panose="02020603050405020304" pitchFamily="18" charset="0"/>
              </a:rPr>
              <a:t>~</a:t>
            </a:r>
            <a:r>
              <a:rPr lang="en-US" altLang="tr-TR" b="1" smtClean="0">
                <a:cs typeface="Times New Roman" panose="02020603050405020304" pitchFamily="18" charset="0"/>
              </a:rPr>
              <a:t>) before the variable</a:t>
            </a:r>
            <a:endParaRPr lang="en-US" altLang="tr-TR" smtClean="0">
              <a:cs typeface="Times New Roman" panose="02020603050405020304" pitchFamily="18" charset="0"/>
            </a:endParaRPr>
          </a:p>
          <a:p>
            <a:endParaRPr lang="en-US" altLang="tr-TR" smtClean="0"/>
          </a:p>
        </p:txBody>
      </p:sp>
      <p:sp>
        <p:nvSpPr>
          <p:cNvPr id="99332" name="Rectangle 3"/>
          <p:cNvSpPr>
            <a:spLocks noGrp="1" noChangeArrowheads="1"/>
          </p:cNvSpPr>
          <p:nvPr>
            <p:ph type="title"/>
          </p:nvPr>
        </p:nvSpPr>
        <p:spPr/>
        <p:txBody>
          <a:bodyPr/>
          <a:lstStyle/>
          <a:p>
            <a:r>
              <a:rPr lang="en-US" altLang="tr-TR" dirty="0" smtClean="0"/>
              <a:t>Logical Operations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5746">
                                            <p:txEl>
                                              <p:pRg st="0" end="0"/>
                                            </p:txEl>
                                          </p:spTgt>
                                        </p:tgtEl>
                                        <p:attrNameLst>
                                          <p:attrName>style.visibility</p:attrName>
                                        </p:attrNameLst>
                                      </p:cBhvr>
                                      <p:to>
                                        <p:strVal val="visible"/>
                                      </p:to>
                                    </p:set>
                                    <p:animEffect transition="in" filter="dissolve">
                                      <p:cBhvr>
                                        <p:cTn id="7" dur="500"/>
                                        <p:tgtEl>
                                          <p:spTgt spid="415746">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15746">
                                            <p:txEl>
                                              <p:pRg st="1" end="1"/>
                                            </p:txEl>
                                          </p:spTgt>
                                        </p:tgtEl>
                                        <p:attrNameLst>
                                          <p:attrName>style.visibility</p:attrName>
                                        </p:attrNameLst>
                                      </p:cBhvr>
                                      <p:to>
                                        <p:strVal val="visible"/>
                                      </p:to>
                                    </p:set>
                                    <p:animEffect transition="in" filter="dissolve">
                                      <p:cBhvr>
                                        <p:cTn id="10" dur="500"/>
                                        <p:tgtEl>
                                          <p:spTgt spid="415746">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15746">
                                            <p:txEl>
                                              <p:pRg st="2" end="2"/>
                                            </p:txEl>
                                          </p:spTgt>
                                        </p:tgtEl>
                                        <p:attrNameLst>
                                          <p:attrName>style.visibility</p:attrName>
                                        </p:attrNameLst>
                                      </p:cBhvr>
                                      <p:to>
                                        <p:strVal val="visible"/>
                                      </p:to>
                                    </p:set>
                                    <p:animEffect transition="in" filter="dissolve">
                                      <p:cBhvr>
                                        <p:cTn id="13" dur="500"/>
                                        <p:tgtEl>
                                          <p:spTgt spid="415746">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15746">
                                            <p:txEl>
                                              <p:pRg st="3" end="3"/>
                                            </p:txEl>
                                          </p:spTgt>
                                        </p:tgtEl>
                                        <p:attrNameLst>
                                          <p:attrName>style.visibility</p:attrName>
                                        </p:attrNameLst>
                                      </p:cBhvr>
                                      <p:to>
                                        <p:strVal val="visible"/>
                                      </p:to>
                                    </p:set>
                                    <p:animEffect transition="in" filter="dissolve">
                                      <p:cBhvr>
                                        <p:cTn id="16" dur="500"/>
                                        <p:tgtEl>
                                          <p:spTgt spid="415746">
                                            <p:txEl>
                                              <p:pRg st="3" end="3"/>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15746">
                                            <p:txEl>
                                              <p:pRg st="4" end="4"/>
                                            </p:txEl>
                                          </p:spTgt>
                                        </p:tgtEl>
                                        <p:attrNameLst>
                                          <p:attrName>style.visibility</p:attrName>
                                        </p:attrNameLst>
                                      </p:cBhvr>
                                      <p:to>
                                        <p:strVal val="visible"/>
                                      </p:to>
                                    </p:set>
                                    <p:animEffect transition="in" filter="dissolve">
                                      <p:cBhvr>
                                        <p:cTn id="21" dur="500"/>
                                        <p:tgtEl>
                                          <p:spTgt spid="415746">
                                            <p:txEl>
                                              <p:pRg st="4" end="4"/>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15746">
                                            <p:txEl>
                                              <p:pRg st="5" end="5"/>
                                            </p:txEl>
                                          </p:spTgt>
                                        </p:tgtEl>
                                        <p:attrNameLst>
                                          <p:attrName>style.visibility</p:attrName>
                                        </p:attrNameLst>
                                      </p:cBhvr>
                                      <p:to>
                                        <p:strVal val="visible"/>
                                      </p:to>
                                    </p:set>
                                    <p:animEffect transition="in" filter="dissolve">
                                      <p:cBhvr>
                                        <p:cTn id="26" dur="500"/>
                                        <p:tgtEl>
                                          <p:spTgt spid="415746">
                                            <p:txEl>
                                              <p:pRg st="5" end="5"/>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415746">
                                            <p:txEl>
                                              <p:pRg st="6" end="6"/>
                                            </p:txEl>
                                          </p:spTgt>
                                        </p:tgtEl>
                                        <p:attrNameLst>
                                          <p:attrName>style.visibility</p:attrName>
                                        </p:attrNameLst>
                                      </p:cBhvr>
                                      <p:to>
                                        <p:strVal val="visible"/>
                                      </p:to>
                                    </p:set>
                                    <p:animEffect transition="in" filter="dissolve">
                                      <p:cBhvr>
                                        <p:cTn id="31" dur="500"/>
                                        <p:tgtEl>
                                          <p:spTgt spid="41574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6"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p:txBody>
          <a:bodyPr/>
          <a:lstStyle/>
          <a:p>
            <a:r>
              <a:rPr lang="tr-TR" altLang="tr-TR" smtClean="0"/>
              <a:t>Converting data into information</a:t>
            </a:r>
          </a:p>
        </p:txBody>
      </p:sp>
      <p:sp>
        <p:nvSpPr>
          <p:cNvPr id="3" name="Content Placeholder 2"/>
          <p:cNvSpPr>
            <a:spLocks noGrp="1"/>
          </p:cNvSpPr>
          <p:nvPr>
            <p:ph idx="1"/>
          </p:nvPr>
        </p:nvSpPr>
        <p:spPr>
          <a:xfrm>
            <a:off x="431800" y="2989263"/>
            <a:ext cx="8280400" cy="3173412"/>
          </a:xfrm>
        </p:spPr>
        <p:txBody>
          <a:bodyPr/>
          <a:lstStyle/>
          <a:p>
            <a:pPr>
              <a:defRPr/>
            </a:pPr>
            <a:r>
              <a:rPr lang="en-US" dirty="0" smtClean="0"/>
              <a:t>Data becomes information when it is applied to some purpose and adds value for the recipient. </a:t>
            </a:r>
            <a:endParaRPr lang="tr-TR" dirty="0" smtClean="0"/>
          </a:p>
          <a:p>
            <a:pPr lvl="1">
              <a:defRPr/>
            </a:pPr>
            <a:r>
              <a:rPr lang="en-US" sz="2400" dirty="0" smtClean="0"/>
              <a:t>For example </a:t>
            </a:r>
            <a:r>
              <a:rPr lang="en-US" sz="2400" dirty="0" smtClean="0">
                <a:solidFill>
                  <a:schemeClr val="accent1">
                    <a:lumMod val="75000"/>
                  </a:schemeClr>
                </a:solidFill>
              </a:rPr>
              <a:t>a set of raw sales figures</a:t>
            </a:r>
            <a:r>
              <a:rPr lang="en-US" sz="2400" dirty="0" smtClean="0"/>
              <a:t> is </a:t>
            </a:r>
            <a:r>
              <a:rPr lang="en-US" sz="2400" dirty="0" smtClean="0">
                <a:solidFill>
                  <a:schemeClr val="accent1">
                    <a:lumMod val="75000"/>
                  </a:schemeClr>
                </a:solidFill>
              </a:rPr>
              <a:t>data</a:t>
            </a:r>
            <a:r>
              <a:rPr lang="en-US" sz="2400" dirty="0" smtClean="0"/>
              <a:t>. </a:t>
            </a:r>
            <a:endParaRPr lang="tr-TR" sz="2400" dirty="0" smtClean="0"/>
          </a:p>
          <a:p>
            <a:pPr lvl="2">
              <a:defRPr/>
            </a:pPr>
            <a:r>
              <a:rPr lang="en-US" sz="2000" dirty="0" smtClean="0"/>
              <a:t>For the Sales Manager tasked with solving a problem of poor sales in one region, or deciding the future focus of a sales drive, the raw data needs to be processed into a </a:t>
            </a:r>
            <a:r>
              <a:rPr lang="en-US" sz="2000" dirty="0" smtClean="0">
                <a:solidFill>
                  <a:schemeClr val="accent1">
                    <a:lumMod val="75000"/>
                  </a:schemeClr>
                </a:solidFill>
              </a:rPr>
              <a:t>sales report</a:t>
            </a:r>
            <a:r>
              <a:rPr lang="en-US" sz="2000" dirty="0" smtClean="0"/>
              <a:t>. </a:t>
            </a:r>
            <a:endParaRPr lang="tr-TR" sz="2000" dirty="0" smtClean="0"/>
          </a:p>
          <a:p>
            <a:pPr lvl="1">
              <a:defRPr/>
            </a:pPr>
            <a:r>
              <a:rPr lang="en-US" sz="2400" dirty="0" smtClean="0"/>
              <a:t>It is </a:t>
            </a:r>
            <a:r>
              <a:rPr lang="en-US" sz="2400" dirty="0" smtClean="0">
                <a:solidFill>
                  <a:schemeClr val="accent1">
                    <a:lumMod val="75000"/>
                  </a:schemeClr>
                </a:solidFill>
              </a:rPr>
              <a:t>the sales report </a:t>
            </a:r>
            <a:r>
              <a:rPr lang="en-US" sz="2400" dirty="0" smtClean="0"/>
              <a:t>that provides </a:t>
            </a:r>
            <a:r>
              <a:rPr lang="en-US" sz="2400" dirty="0" smtClean="0">
                <a:solidFill>
                  <a:schemeClr val="accent1">
                    <a:lumMod val="75000"/>
                  </a:schemeClr>
                </a:solidFill>
              </a:rPr>
              <a:t>information</a:t>
            </a:r>
            <a:r>
              <a:rPr lang="en-US" sz="2400" dirty="0" smtClean="0"/>
              <a:t>.</a:t>
            </a:r>
          </a:p>
        </p:txBody>
      </p:sp>
      <p:sp>
        <p:nvSpPr>
          <p:cNvPr id="1331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048627CC-AE18-4D43-8DA3-202C42D9F70F}" type="slidenum">
              <a:rPr kumimoji="0" lang="en-US" altLang="tr-TR" sz="1200" smtClean="0"/>
              <a:pPr>
                <a:spcBef>
                  <a:spcPct val="50000"/>
                </a:spcBef>
                <a:buFontTx/>
                <a:buNone/>
              </a:pPr>
              <a:t>8</a:t>
            </a:fld>
            <a:endParaRPr kumimoji="0" lang="en-US" altLang="tr-TR" sz="1200" smtClean="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87450" y="1052513"/>
            <a:ext cx="6769100"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035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60D024CC-1BDC-4044-854F-538BB1754772}" type="slidenum">
              <a:rPr kumimoji="0" lang="en-US" altLang="tr-TR" sz="1200" smtClean="0"/>
              <a:pPr>
                <a:spcBef>
                  <a:spcPct val="50000"/>
                </a:spcBef>
                <a:buFontTx/>
                <a:buNone/>
              </a:pPr>
              <a:t>80</a:t>
            </a:fld>
            <a:endParaRPr kumimoji="0" lang="en-US" altLang="tr-TR" sz="1200" smtClean="0"/>
          </a:p>
        </p:txBody>
      </p:sp>
      <p:sp>
        <p:nvSpPr>
          <p:cNvPr id="416770" name="Rectangle 2"/>
          <p:cNvSpPr>
            <a:spLocks noGrp="1" noChangeArrowheads="1"/>
          </p:cNvSpPr>
          <p:nvPr>
            <p:ph type="body" idx="1"/>
          </p:nvPr>
        </p:nvSpPr>
        <p:spPr>
          <a:xfrm>
            <a:off x="687388" y="1336675"/>
            <a:ext cx="7772400" cy="2208213"/>
          </a:xfrm>
        </p:spPr>
        <p:txBody>
          <a:bodyPr/>
          <a:lstStyle/>
          <a:p>
            <a:pPr marL="0" indent="0"/>
            <a:r>
              <a:rPr lang="en-US" altLang="tr-TR" b="1" smtClean="0">
                <a:cs typeface="Times New Roman" panose="02020603050405020304" pitchFamily="18" charset="0"/>
              </a:rPr>
              <a:t> Examples:</a:t>
            </a:r>
            <a:endParaRPr lang="en-US" altLang="tr-TR" smtClean="0">
              <a:cs typeface="Times New Roman" panose="02020603050405020304" pitchFamily="18" charset="0"/>
            </a:endParaRPr>
          </a:p>
          <a:p>
            <a:pPr marL="454025" lvl="1" indent="0"/>
            <a:r>
              <a:rPr lang="en-US" altLang="tr-TR" b="1" smtClean="0">
                <a:cs typeface="Times New Roman" panose="02020603050405020304" pitchFamily="18" charset="0"/>
              </a:rPr>
              <a:t> </a:t>
            </a:r>
            <a:r>
              <a:rPr kumimoji="0" lang="en-US" altLang="tr-TR" b="1" smtClean="0">
                <a:solidFill>
                  <a:srgbClr val="00FF00"/>
                </a:solidFill>
              </a:rPr>
              <a:t>Y</a:t>
            </a:r>
            <a:r>
              <a:rPr kumimoji="0" lang="tr-TR" altLang="tr-TR" b="1" smtClean="0">
                <a:solidFill>
                  <a:srgbClr val="00FF00"/>
                </a:solidFill>
              </a:rPr>
              <a:t>=A.B</a:t>
            </a:r>
            <a:r>
              <a:rPr lang="en-US" altLang="tr-TR" b="1" smtClean="0">
                <a:cs typeface="Times New Roman" panose="02020603050405020304" pitchFamily="18" charset="0"/>
              </a:rPr>
              <a:t> is read “Y is equal to </a:t>
            </a:r>
            <a:r>
              <a:rPr lang="en-US" altLang="tr-TR" b="1" smtClean="0">
                <a:solidFill>
                  <a:srgbClr val="00FF00"/>
                </a:solidFill>
                <a:cs typeface="Times New Roman" panose="02020603050405020304" pitchFamily="18" charset="0"/>
              </a:rPr>
              <a:t>A </a:t>
            </a:r>
            <a:r>
              <a:rPr lang="en-US" altLang="tr-TR" b="1" smtClean="0">
                <a:solidFill>
                  <a:srgbClr val="FF99FF"/>
                </a:solidFill>
                <a:cs typeface="Times New Roman" panose="02020603050405020304" pitchFamily="18" charset="0"/>
              </a:rPr>
              <a:t>AND</a:t>
            </a:r>
            <a:r>
              <a:rPr lang="en-US" altLang="tr-TR" b="1" smtClean="0">
                <a:cs typeface="Times New Roman" panose="02020603050405020304" pitchFamily="18" charset="0"/>
              </a:rPr>
              <a:t> </a:t>
            </a:r>
            <a:r>
              <a:rPr lang="en-US" altLang="tr-TR" b="1" smtClean="0">
                <a:solidFill>
                  <a:srgbClr val="00FF00"/>
                </a:solidFill>
                <a:cs typeface="Times New Roman" panose="02020603050405020304" pitchFamily="18" charset="0"/>
              </a:rPr>
              <a:t>B</a:t>
            </a:r>
            <a:r>
              <a:rPr lang="en-US" altLang="tr-TR" b="1" smtClean="0">
                <a:cs typeface="Times New Roman" panose="02020603050405020304" pitchFamily="18" charset="0"/>
              </a:rPr>
              <a:t>.”</a:t>
            </a:r>
            <a:endParaRPr lang="en-US" altLang="tr-TR" smtClean="0">
              <a:cs typeface="Times New Roman" panose="02020603050405020304" pitchFamily="18" charset="0"/>
            </a:endParaRPr>
          </a:p>
          <a:p>
            <a:pPr marL="454025" lvl="1" indent="0"/>
            <a:r>
              <a:rPr lang="tr-TR" altLang="tr-TR" b="1" smtClean="0">
                <a:cs typeface="Times New Roman" panose="02020603050405020304" pitchFamily="18" charset="0"/>
              </a:rPr>
              <a:t> </a:t>
            </a:r>
            <a:r>
              <a:rPr kumimoji="0" lang="tr-TR" altLang="tr-TR" b="1" smtClean="0">
                <a:solidFill>
                  <a:srgbClr val="00FF00"/>
                </a:solidFill>
              </a:rPr>
              <a:t>z=x+y</a:t>
            </a:r>
            <a:r>
              <a:rPr lang="en-US" altLang="tr-TR" b="1" smtClean="0">
                <a:cs typeface="Times New Roman" panose="02020603050405020304" pitchFamily="18" charset="0"/>
              </a:rPr>
              <a:t> is read “z is equal to </a:t>
            </a:r>
            <a:r>
              <a:rPr lang="en-US" altLang="tr-TR" b="1" smtClean="0">
                <a:solidFill>
                  <a:srgbClr val="00FF00"/>
                </a:solidFill>
                <a:cs typeface="Times New Roman" panose="02020603050405020304" pitchFamily="18" charset="0"/>
              </a:rPr>
              <a:t>x</a:t>
            </a:r>
            <a:r>
              <a:rPr lang="en-US" altLang="tr-TR" b="1" smtClean="0">
                <a:cs typeface="Times New Roman" panose="02020603050405020304" pitchFamily="18" charset="0"/>
              </a:rPr>
              <a:t> </a:t>
            </a:r>
            <a:r>
              <a:rPr lang="en-US" altLang="tr-TR" b="1" smtClean="0">
                <a:solidFill>
                  <a:srgbClr val="FF99FF"/>
                </a:solidFill>
                <a:cs typeface="Times New Roman" panose="02020603050405020304" pitchFamily="18" charset="0"/>
              </a:rPr>
              <a:t>OR</a:t>
            </a:r>
            <a:r>
              <a:rPr lang="en-US" altLang="tr-TR" b="1" smtClean="0">
                <a:cs typeface="Times New Roman" panose="02020603050405020304" pitchFamily="18" charset="0"/>
              </a:rPr>
              <a:t> </a:t>
            </a:r>
            <a:r>
              <a:rPr lang="en-US" altLang="tr-TR" b="1" smtClean="0">
                <a:solidFill>
                  <a:srgbClr val="00FF00"/>
                </a:solidFill>
                <a:cs typeface="Times New Roman" panose="02020603050405020304" pitchFamily="18" charset="0"/>
              </a:rPr>
              <a:t>y</a:t>
            </a:r>
            <a:r>
              <a:rPr lang="en-US" altLang="tr-TR" b="1" smtClean="0">
                <a:cs typeface="Times New Roman" panose="02020603050405020304" pitchFamily="18" charset="0"/>
              </a:rPr>
              <a:t>.”</a:t>
            </a:r>
            <a:endParaRPr lang="en-US" altLang="tr-TR" smtClean="0">
              <a:cs typeface="Times New Roman" panose="02020603050405020304" pitchFamily="18" charset="0"/>
            </a:endParaRPr>
          </a:p>
          <a:p>
            <a:pPr marL="454025" lvl="1" indent="0"/>
            <a:r>
              <a:rPr lang="tr-TR" altLang="tr-TR" b="1" smtClean="0">
                <a:cs typeface="Times New Roman" panose="02020603050405020304" pitchFamily="18" charset="0"/>
              </a:rPr>
              <a:t> </a:t>
            </a:r>
            <a:r>
              <a:rPr kumimoji="0" lang="tr-TR" altLang="tr-TR" b="1" smtClean="0">
                <a:solidFill>
                  <a:srgbClr val="00FF00"/>
                </a:solidFill>
              </a:rPr>
              <a:t>X=</a:t>
            </a:r>
            <a:r>
              <a:rPr kumimoji="0" lang="en-US" altLang="tr-TR" b="1" smtClean="0">
                <a:solidFill>
                  <a:srgbClr val="00FF00"/>
                </a:solidFill>
              </a:rPr>
              <a:t>Ā</a:t>
            </a:r>
            <a:r>
              <a:rPr lang="en-US" altLang="tr-TR" b="1" smtClean="0">
                <a:cs typeface="Times New Roman" panose="02020603050405020304" pitchFamily="18" charset="0"/>
              </a:rPr>
              <a:t> is read “X is equal to </a:t>
            </a:r>
            <a:r>
              <a:rPr lang="en-US" altLang="tr-TR" b="1" smtClean="0">
                <a:solidFill>
                  <a:srgbClr val="FF99FF"/>
                </a:solidFill>
                <a:cs typeface="Times New Roman" panose="02020603050405020304" pitchFamily="18" charset="0"/>
              </a:rPr>
              <a:t>NOT</a:t>
            </a:r>
            <a:r>
              <a:rPr lang="en-US" altLang="tr-TR" b="1" smtClean="0">
                <a:cs typeface="Times New Roman" panose="02020603050405020304" pitchFamily="18" charset="0"/>
              </a:rPr>
              <a:t> </a:t>
            </a:r>
            <a:r>
              <a:rPr lang="en-US" altLang="tr-TR" b="1" smtClean="0">
                <a:solidFill>
                  <a:srgbClr val="00FF00"/>
                </a:solidFill>
                <a:cs typeface="Times New Roman" panose="02020603050405020304" pitchFamily="18" charset="0"/>
              </a:rPr>
              <a:t>A</a:t>
            </a:r>
            <a:r>
              <a:rPr lang="en-US" altLang="tr-TR" b="1" smtClean="0">
                <a:cs typeface="Times New Roman" panose="02020603050405020304" pitchFamily="18" charset="0"/>
              </a:rPr>
              <a:t>.” </a:t>
            </a:r>
          </a:p>
        </p:txBody>
      </p:sp>
      <p:sp>
        <p:nvSpPr>
          <p:cNvPr id="416771" name="Rectangle 3"/>
          <p:cNvSpPr>
            <a:spLocks noChangeArrowheads="1"/>
          </p:cNvSpPr>
          <p:nvPr/>
        </p:nvSpPr>
        <p:spPr bwMode="auto">
          <a:xfrm>
            <a:off x="681038" y="3521075"/>
            <a:ext cx="8120062" cy="2176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454025">
              <a:spcBef>
                <a:spcPct val="20000"/>
              </a:spcBef>
              <a:buChar char="–"/>
              <a:defRPr kumimoji="1" sz="2800">
                <a:solidFill>
                  <a:srgbClr val="FF3300"/>
                </a:solidFill>
                <a:latin typeface="Times New Roman" panose="02020603050405020304" pitchFamily="18" charset="0"/>
              </a:defRPr>
            </a:lvl2pPr>
            <a:lvl3pPr marL="908050" indent="-228600">
              <a:spcBef>
                <a:spcPct val="20000"/>
              </a:spcBef>
              <a:buChar char="•"/>
              <a:defRPr kumimoji="1" sz="2400">
                <a:solidFill>
                  <a:schemeClr val="accent2"/>
                </a:solidFill>
                <a:latin typeface="Times New Roman" panose="02020603050405020304" pitchFamily="18" charset="0"/>
              </a:defRPr>
            </a:lvl3pPr>
            <a:lvl4pPr marL="1603375"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buClr>
                <a:srgbClr val="009999"/>
              </a:buClr>
              <a:buFont typeface="Wingdings" panose="05000000000000000000" pitchFamily="2" charset="2"/>
              <a:buChar char="§"/>
            </a:pPr>
            <a:r>
              <a:rPr kumimoji="0" lang="en-US" altLang="tr-TR" b="1">
                <a:cs typeface="Times New Roman" panose="02020603050405020304" pitchFamily="18" charset="0"/>
              </a:rPr>
              <a:t> Note: The statement: </a:t>
            </a:r>
          </a:p>
          <a:p>
            <a:pPr lvl="1">
              <a:buSzPct val="125000"/>
              <a:buFontTx/>
              <a:buNone/>
            </a:pPr>
            <a:r>
              <a:rPr kumimoji="0" lang="en-US" altLang="tr-TR" b="1">
                <a:solidFill>
                  <a:schemeClr val="hlink"/>
                </a:solidFill>
                <a:cs typeface="Times New Roman" panose="02020603050405020304" pitchFamily="18" charset="0"/>
              </a:rPr>
              <a:t>1 + 1 = 2</a:t>
            </a:r>
            <a:r>
              <a:rPr kumimoji="0" lang="en-US" altLang="tr-TR" b="1">
                <a:solidFill>
                  <a:schemeClr val="tx1"/>
                </a:solidFill>
                <a:cs typeface="Times New Roman" panose="02020603050405020304" pitchFamily="18" charset="0"/>
              </a:rPr>
              <a:t> (read “one </a:t>
            </a:r>
            <a:r>
              <a:rPr kumimoji="0" lang="en-US" altLang="tr-TR" b="1" u="sng">
                <a:solidFill>
                  <a:schemeClr val="tx1"/>
                </a:solidFill>
                <a:cs typeface="Times New Roman" panose="02020603050405020304" pitchFamily="18" charset="0"/>
              </a:rPr>
              <a:t>plus</a:t>
            </a:r>
            <a:r>
              <a:rPr kumimoji="0" lang="en-US" altLang="tr-TR" b="1">
                <a:solidFill>
                  <a:schemeClr val="tx1"/>
                </a:solidFill>
                <a:cs typeface="Times New Roman" panose="02020603050405020304" pitchFamily="18" charset="0"/>
              </a:rPr>
              <a:t> one equals two”)</a:t>
            </a:r>
          </a:p>
          <a:p>
            <a:pPr>
              <a:buFont typeface="Wingdings" panose="05000000000000000000" pitchFamily="2" charset="2"/>
              <a:buNone/>
            </a:pPr>
            <a:r>
              <a:rPr kumimoji="0" lang="en-US" altLang="tr-TR" b="1">
                <a:cs typeface="Times New Roman" panose="02020603050405020304" pitchFamily="18" charset="0"/>
              </a:rPr>
              <a:t>   is not the same as</a:t>
            </a:r>
          </a:p>
          <a:p>
            <a:pPr lvl="1">
              <a:buSzPct val="125000"/>
              <a:buFontTx/>
              <a:buNone/>
            </a:pPr>
            <a:r>
              <a:rPr kumimoji="0" lang="en-US" altLang="tr-TR" b="1">
                <a:solidFill>
                  <a:schemeClr val="accent1"/>
                </a:solidFill>
                <a:cs typeface="Times New Roman" panose="02020603050405020304" pitchFamily="18" charset="0"/>
              </a:rPr>
              <a:t>1 + 1 = 1</a:t>
            </a:r>
            <a:r>
              <a:rPr kumimoji="0" lang="en-US" altLang="tr-TR" b="1">
                <a:solidFill>
                  <a:schemeClr val="tx1"/>
                </a:solidFill>
                <a:cs typeface="Times New Roman" panose="02020603050405020304" pitchFamily="18" charset="0"/>
              </a:rPr>
              <a:t> (read “1 </a:t>
            </a:r>
            <a:r>
              <a:rPr kumimoji="0" lang="en-US" altLang="tr-TR" b="1" u="sng">
                <a:solidFill>
                  <a:schemeClr val="tx1"/>
                </a:solidFill>
                <a:cs typeface="Times New Roman" panose="02020603050405020304" pitchFamily="18" charset="0"/>
              </a:rPr>
              <a:t>or</a:t>
            </a:r>
            <a:r>
              <a:rPr kumimoji="0" lang="en-US" altLang="tr-TR" b="1">
                <a:solidFill>
                  <a:schemeClr val="tx1"/>
                </a:solidFill>
                <a:cs typeface="Times New Roman" panose="02020603050405020304" pitchFamily="18" charset="0"/>
              </a:rPr>
              <a:t> 1 equals 1”).</a:t>
            </a:r>
          </a:p>
        </p:txBody>
      </p:sp>
      <p:sp>
        <p:nvSpPr>
          <p:cNvPr id="416772" name="Rectangle 4"/>
          <p:cNvSpPr>
            <a:spLocks noGrp="1" noChangeArrowheads="1"/>
          </p:cNvSpPr>
          <p:nvPr>
            <p:ph type="title"/>
          </p:nvPr>
        </p:nvSpPr>
        <p:spPr/>
        <p:txBody>
          <a:bodyPr/>
          <a:lstStyle/>
          <a:p>
            <a:r>
              <a:rPr lang="en-US" altLang="tr-TR" dirty="0" smtClean="0"/>
              <a:t>Notation Examples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16772"/>
                                        </p:tgtEl>
                                        <p:attrNameLst>
                                          <p:attrName>style.visibility</p:attrName>
                                        </p:attrNameLst>
                                      </p:cBhvr>
                                      <p:to>
                                        <p:strVal val="visible"/>
                                      </p:to>
                                    </p:set>
                                    <p:animEffect transition="in" filter="dissolve">
                                      <p:cBhvr>
                                        <p:cTn id="7" dur="500"/>
                                        <p:tgtEl>
                                          <p:spTgt spid="4167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16770">
                                            <p:txEl>
                                              <p:pRg st="0" end="0"/>
                                            </p:txEl>
                                          </p:spTgt>
                                        </p:tgtEl>
                                        <p:attrNameLst>
                                          <p:attrName>style.visibility</p:attrName>
                                        </p:attrNameLst>
                                      </p:cBhvr>
                                      <p:to>
                                        <p:strVal val="visible"/>
                                      </p:to>
                                    </p:set>
                                    <p:animEffect transition="in" filter="dissolve">
                                      <p:cBhvr>
                                        <p:cTn id="12" dur="500"/>
                                        <p:tgtEl>
                                          <p:spTgt spid="416770">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16770">
                                            <p:txEl>
                                              <p:pRg st="1" end="1"/>
                                            </p:txEl>
                                          </p:spTgt>
                                        </p:tgtEl>
                                        <p:attrNameLst>
                                          <p:attrName>style.visibility</p:attrName>
                                        </p:attrNameLst>
                                      </p:cBhvr>
                                      <p:to>
                                        <p:strVal val="visible"/>
                                      </p:to>
                                    </p:set>
                                    <p:animEffect transition="in" filter="dissolve">
                                      <p:cBhvr>
                                        <p:cTn id="17" dur="500"/>
                                        <p:tgtEl>
                                          <p:spTgt spid="416770">
                                            <p:txEl>
                                              <p:pRg st="1" end="1"/>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16770">
                                            <p:txEl>
                                              <p:pRg st="2" end="2"/>
                                            </p:txEl>
                                          </p:spTgt>
                                        </p:tgtEl>
                                        <p:attrNameLst>
                                          <p:attrName>style.visibility</p:attrName>
                                        </p:attrNameLst>
                                      </p:cBhvr>
                                      <p:to>
                                        <p:strVal val="visible"/>
                                      </p:to>
                                    </p:set>
                                    <p:animEffect transition="in" filter="dissolve">
                                      <p:cBhvr>
                                        <p:cTn id="20" dur="500"/>
                                        <p:tgtEl>
                                          <p:spTgt spid="416770">
                                            <p:txEl>
                                              <p:pRg st="2" end="2"/>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416770">
                                            <p:txEl>
                                              <p:pRg st="3" end="3"/>
                                            </p:txEl>
                                          </p:spTgt>
                                        </p:tgtEl>
                                        <p:attrNameLst>
                                          <p:attrName>style.visibility</p:attrName>
                                        </p:attrNameLst>
                                      </p:cBhvr>
                                      <p:to>
                                        <p:strVal val="visible"/>
                                      </p:to>
                                    </p:set>
                                    <p:animEffect transition="in" filter="dissolve">
                                      <p:cBhvr>
                                        <p:cTn id="23" dur="500"/>
                                        <p:tgtEl>
                                          <p:spTgt spid="416770">
                                            <p:txEl>
                                              <p:pRg st="3" end="3"/>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416771"/>
                                        </p:tgtEl>
                                        <p:attrNameLst>
                                          <p:attrName>style.visibility</p:attrName>
                                        </p:attrNameLst>
                                      </p:cBhvr>
                                      <p:to>
                                        <p:strVal val="visible"/>
                                      </p:to>
                                    </p:set>
                                    <p:animEffect transition="in" filter="dissolve">
                                      <p:cBhvr>
                                        <p:cTn id="28" dur="500"/>
                                        <p:tgtEl>
                                          <p:spTgt spid="4167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6770" grpId="0" build="p"/>
      <p:bldP spid="416771" grpId="0"/>
      <p:bldP spid="41677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Number Placeholder 2"/>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F852E57-6CD9-4366-BEEB-2FA7702FE008}" type="slidenum">
              <a:rPr kumimoji="0" lang="en-US" altLang="tr-TR" sz="1200" smtClean="0"/>
              <a:pPr>
                <a:spcBef>
                  <a:spcPct val="50000"/>
                </a:spcBef>
                <a:buFontTx/>
                <a:buNone/>
              </a:pPr>
              <a:t>81</a:t>
            </a:fld>
            <a:endParaRPr kumimoji="0" lang="en-US" altLang="tr-TR" sz="1200" smtClean="0"/>
          </a:p>
        </p:txBody>
      </p:sp>
      <p:graphicFrame>
        <p:nvGraphicFramePr>
          <p:cNvPr id="101379" name="Object 2"/>
          <p:cNvGraphicFramePr>
            <a:graphicFrameLocks noChangeAspect="1"/>
          </p:cNvGraphicFramePr>
          <p:nvPr/>
        </p:nvGraphicFramePr>
        <p:xfrm>
          <a:off x="1063625" y="2889250"/>
          <a:ext cx="1755775" cy="2976563"/>
        </p:xfrm>
        <a:graphic>
          <a:graphicData uri="http://schemas.openxmlformats.org/presentationml/2006/ole">
            <mc:AlternateContent xmlns:mc="http://schemas.openxmlformats.org/markup-compatibility/2006">
              <mc:Choice xmlns:v="urn:schemas-microsoft-com:vml" Requires="v">
                <p:oleObj spid="_x0000_s101414" name="Document" r:id="rId3" imgW="2307336" imgH="3048000" progId="Word.Document.8">
                  <p:embed/>
                </p:oleObj>
              </mc:Choice>
              <mc:Fallback>
                <p:oleObj name="Document" r:id="rId3" imgW="2307336" imgH="3048000" progId="Word.Document.8">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3625" y="2889250"/>
                        <a:ext cx="1755775" cy="2976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1380" name="Rectangle 3"/>
          <p:cNvSpPr>
            <a:spLocks noChangeArrowheads="1"/>
          </p:cNvSpPr>
          <p:nvPr/>
        </p:nvSpPr>
        <p:spPr bwMode="auto">
          <a:xfrm>
            <a:off x="563563" y="1447800"/>
            <a:ext cx="64008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Clr>
                <a:srgbClr val="009999"/>
              </a:buClr>
              <a:buFont typeface="Wingdings" panose="05000000000000000000" pitchFamily="2" charset="2"/>
              <a:buChar char="§"/>
            </a:pPr>
            <a:r>
              <a:rPr kumimoji="0" lang="en-US" altLang="tr-TR" sz="2800" b="1">
                <a:cs typeface="Times New Roman" panose="02020603050405020304" pitchFamily="18" charset="0"/>
              </a:rPr>
              <a:t> Operations are defined on the values "0" and "1" for each operator:</a:t>
            </a:r>
          </a:p>
        </p:txBody>
      </p:sp>
      <p:grpSp>
        <p:nvGrpSpPr>
          <p:cNvPr id="417796" name="Group 4"/>
          <p:cNvGrpSpPr>
            <a:grpSpLocks/>
          </p:cNvGrpSpPr>
          <p:nvPr/>
        </p:nvGrpSpPr>
        <p:grpSpPr bwMode="auto">
          <a:xfrm>
            <a:off x="457200" y="2743200"/>
            <a:ext cx="2971800" cy="2743200"/>
            <a:chOff x="0" y="0"/>
            <a:chExt cx="1288" cy="2941"/>
          </a:xfrm>
        </p:grpSpPr>
        <p:sp>
          <p:nvSpPr>
            <p:cNvPr id="101404" name="Rectangle 5"/>
            <p:cNvSpPr>
              <a:spLocks noChangeArrowheads="1"/>
            </p:cNvSpPr>
            <p:nvPr/>
          </p:nvSpPr>
          <p:spPr bwMode="auto">
            <a:xfrm>
              <a:off x="43" y="0"/>
              <a:ext cx="756" cy="5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800" b="1">
                  <a:cs typeface="Times New Roman" panose="02020603050405020304" pitchFamily="18" charset="0"/>
                </a:rPr>
                <a:t>       </a:t>
              </a:r>
              <a:r>
                <a:rPr kumimoji="0" lang="en-US" altLang="tr-TR" sz="2800" b="1">
                  <a:solidFill>
                    <a:srgbClr val="FF3300"/>
                  </a:solidFill>
                  <a:cs typeface="Times New Roman" panose="02020603050405020304" pitchFamily="18" charset="0"/>
                </a:rPr>
                <a:t>AND</a:t>
              </a:r>
              <a:endParaRPr kumimoji="0" lang="en-US" altLang="tr-TR" sz="2400">
                <a:solidFill>
                  <a:srgbClr val="FF3300"/>
                </a:solidFill>
              </a:endParaRPr>
            </a:p>
          </p:txBody>
        </p:sp>
        <p:sp>
          <p:nvSpPr>
            <p:cNvPr id="101405" name="Rectangle 6"/>
            <p:cNvSpPr>
              <a:spLocks noChangeArrowheads="1"/>
            </p:cNvSpPr>
            <p:nvPr/>
          </p:nvSpPr>
          <p:spPr bwMode="auto">
            <a:xfrm>
              <a:off x="799" y="0"/>
              <a:ext cx="360" cy="5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000">
                  <a:cs typeface="Times New Roman" panose="02020603050405020304" pitchFamily="18" charset="0"/>
                </a:rPr>
                <a:t> </a:t>
              </a:r>
            </a:p>
            <a:p>
              <a:pPr>
                <a:spcBef>
                  <a:spcPct val="0"/>
                </a:spcBef>
                <a:buFontTx/>
                <a:buNone/>
              </a:pPr>
              <a:endParaRPr kumimoji="0" lang="en-US" altLang="tr-TR" sz="2400"/>
            </a:p>
          </p:txBody>
        </p:sp>
        <p:sp>
          <p:nvSpPr>
            <p:cNvPr id="101406" name="Rectangle 7"/>
            <p:cNvSpPr>
              <a:spLocks noChangeArrowheads="1"/>
            </p:cNvSpPr>
            <p:nvPr/>
          </p:nvSpPr>
          <p:spPr bwMode="auto">
            <a:xfrm>
              <a:off x="43" y="557"/>
              <a:ext cx="1202"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cs typeface="Times New Roman" panose="02020603050405020304" pitchFamily="18" charset="0"/>
                </a:rPr>
                <a:t>0 </a:t>
              </a:r>
              <a:r>
                <a:rPr kumimoji="0" lang="en-US" altLang="tr-TR" b="1">
                  <a:cs typeface="Times New Roman" panose="02020603050405020304" pitchFamily="18" charset="0"/>
                  <a:sym typeface="Symbol" panose="05050102010706020507" pitchFamily="18" charset="2"/>
                </a:rPr>
                <a:t>·</a:t>
              </a:r>
              <a:r>
                <a:rPr kumimoji="0" lang="en-US" altLang="tr-TR" b="1">
                  <a:cs typeface="Times New Roman" panose="02020603050405020304" pitchFamily="18" charset="0"/>
                </a:rPr>
                <a:t> 0 = 0</a:t>
              </a:r>
              <a:endParaRPr kumimoji="0" lang="en-US" altLang="tr-TR">
                <a:cs typeface="Times New Roman" panose="02020603050405020304" pitchFamily="18" charset="0"/>
                <a:sym typeface="Symbol" panose="05050102010706020507" pitchFamily="18" charset="2"/>
              </a:endParaRPr>
            </a:p>
            <a:p>
              <a:pPr>
                <a:spcBef>
                  <a:spcPct val="0"/>
                </a:spcBef>
                <a:buFontTx/>
                <a:buNone/>
              </a:pPr>
              <a:endParaRPr kumimoji="0" lang="en-US" altLang="tr-TR" sz="2800" b="1">
                <a:cs typeface="Times New Roman" panose="02020603050405020304" pitchFamily="18" charset="0"/>
                <a:sym typeface="Symbol" panose="05050102010706020507" pitchFamily="18" charset="2"/>
              </a:endParaRPr>
            </a:p>
          </p:txBody>
        </p:sp>
        <p:sp>
          <p:nvSpPr>
            <p:cNvPr id="101407" name="Rectangle 8"/>
            <p:cNvSpPr>
              <a:spLocks noChangeArrowheads="1"/>
            </p:cNvSpPr>
            <p:nvPr/>
          </p:nvSpPr>
          <p:spPr bwMode="auto">
            <a:xfrm>
              <a:off x="43" y="1153"/>
              <a:ext cx="1202"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cs typeface="Times New Roman" panose="02020603050405020304" pitchFamily="18" charset="0"/>
                </a:rPr>
                <a:t>0 </a:t>
              </a:r>
              <a:r>
                <a:rPr kumimoji="0" lang="en-US" altLang="tr-TR" b="1">
                  <a:cs typeface="Times New Roman" panose="02020603050405020304" pitchFamily="18" charset="0"/>
                  <a:sym typeface="Symbol" panose="05050102010706020507" pitchFamily="18" charset="2"/>
                </a:rPr>
                <a:t>·</a:t>
              </a:r>
              <a:r>
                <a:rPr kumimoji="0" lang="en-US" altLang="tr-TR" b="1">
                  <a:cs typeface="Times New Roman" panose="02020603050405020304" pitchFamily="18" charset="0"/>
                </a:rPr>
                <a:t> 1 = 0</a:t>
              </a:r>
              <a:endParaRPr kumimoji="0" lang="en-US" altLang="tr-TR">
                <a:cs typeface="Times New Roman" panose="02020603050405020304" pitchFamily="18" charset="0"/>
                <a:sym typeface="Symbol" panose="05050102010706020507" pitchFamily="18" charset="2"/>
              </a:endParaRPr>
            </a:p>
            <a:p>
              <a:pPr>
                <a:spcBef>
                  <a:spcPct val="0"/>
                </a:spcBef>
                <a:buFontTx/>
                <a:buNone/>
              </a:pPr>
              <a:endParaRPr kumimoji="0" lang="en-US" altLang="tr-TR" sz="2800" b="1">
                <a:cs typeface="Times New Roman" panose="02020603050405020304" pitchFamily="18" charset="0"/>
                <a:sym typeface="Symbol" panose="05050102010706020507" pitchFamily="18" charset="2"/>
              </a:endParaRPr>
            </a:p>
          </p:txBody>
        </p:sp>
        <p:sp>
          <p:nvSpPr>
            <p:cNvPr id="101408" name="Rectangle 9"/>
            <p:cNvSpPr>
              <a:spLocks noChangeArrowheads="1"/>
            </p:cNvSpPr>
            <p:nvPr/>
          </p:nvSpPr>
          <p:spPr bwMode="auto">
            <a:xfrm>
              <a:off x="43" y="1749"/>
              <a:ext cx="1202"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cs typeface="Times New Roman" panose="02020603050405020304" pitchFamily="18" charset="0"/>
                </a:rPr>
                <a:t>1 </a:t>
              </a:r>
              <a:r>
                <a:rPr kumimoji="0" lang="en-US" altLang="tr-TR" b="1">
                  <a:cs typeface="Times New Roman" panose="02020603050405020304" pitchFamily="18" charset="0"/>
                  <a:sym typeface="Symbol" panose="05050102010706020507" pitchFamily="18" charset="2"/>
                </a:rPr>
                <a:t>·</a:t>
              </a:r>
              <a:r>
                <a:rPr kumimoji="0" lang="en-US" altLang="tr-TR" b="1">
                  <a:cs typeface="Times New Roman" panose="02020603050405020304" pitchFamily="18" charset="0"/>
                </a:rPr>
                <a:t> 0 = 0</a:t>
              </a:r>
              <a:endParaRPr kumimoji="0" lang="en-US" altLang="tr-TR">
                <a:cs typeface="Times New Roman" panose="02020603050405020304" pitchFamily="18" charset="0"/>
                <a:sym typeface="Symbol" panose="05050102010706020507" pitchFamily="18" charset="2"/>
              </a:endParaRPr>
            </a:p>
            <a:p>
              <a:pPr>
                <a:spcBef>
                  <a:spcPct val="0"/>
                </a:spcBef>
                <a:buFontTx/>
                <a:buNone/>
              </a:pPr>
              <a:endParaRPr kumimoji="0" lang="en-US" altLang="tr-TR" b="1">
                <a:cs typeface="Times New Roman" panose="02020603050405020304" pitchFamily="18" charset="0"/>
                <a:sym typeface="Symbol" panose="05050102010706020507" pitchFamily="18" charset="2"/>
              </a:endParaRPr>
            </a:p>
          </p:txBody>
        </p:sp>
        <p:grpSp>
          <p:nvGrpSpPr>
            <p:cNvPr id="101409" name="Group 10"/>
            <p:cNvGrpSpPr>
              <a:grpSpLocks/>
            </p:cNvGrpSpPr>
            <p:nvPr/>
          </p:nvGrpSpPr>
          <p:grpSpPr bwMode="auto">
            <a:xfrm>
              <a:off x="0" y="2345"/>
              <a:ext cx="1288" cy="596"/>
              <a:chOff x="0" y="2345"/>
              <a:chExt cx="1288" cy="596"/>
            </a:xfrm>
          </p:grpSpPr>
          <p:sp>
            <p:nvSpPr>
              <p:cNvPr id="101410" name="Rectangle 11"/>
              <p:cNvSpPr>
                <a:spLocks noChangeArrowheads="1"/>
              </p:cNvSpPr>
              <p:nvPr/>
            </p:nvSpPr>
            <p:spPr bwMode="auto">
              <a:xfrm>
                <a:off x="43" y="2345"/>
                <a:ext cx="1202"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cs typeface="Times New Roman" panose="02020603050405020304" pitchFamily="18" charset="0"/>
                  </a:rPr>
                  <a:t>1 </a:t>
                </a:r>
                <a:r>
                  <a:rPr kumimoji="0" lang="en-US" altLang="tr-TR" b="1">
                    <a:cs typeface="Times New Roman" panose="02020603050405020304" pitchFamily="18" charset="0"/>
                    <a:sym typeface="Symbol" panose="05050102010706020507" pitchFamily="18" charset="2"/>
                  </a:rPr>
                  <a:t>·</a:t>
                </a:r>
                <a:r>
                  <a:rPr kumimoji="0" lang="en-US" altLang="tr-TR" b="1">
                    <a:cs typeface="Times New Roman" panose="02020603050405020304" pitchFamily="18" charset="0"/>
                  </a:rPr>
                  <a:t> 1 = 1</a:t>
                </a:r>
                <a:endParaRPr kumimoji="0" lang="en-US" altLang="tr-TR">
                  <a:cs typeface="Times New Roman" panose="02020603050405020304" pitchFamily="18" charset="0"/>
                  <a:sym typeface="Symbol" panose="05050102010706020507" pitchFamily="18" charset="2"/>
                </a:endParaRPr>
              </a:p>
              <a:p>
                <a:pPr>
                  <a:spcBef>
                    <a:spcPct val="0"/>
                  </a:spcBef>
                  <a:buFontTx/>
                  <a:buNone/>
                </a:pPr>
                <a:endParaRPr kumimoji="0" lang="en-US" altLang="tr-TR" b="1">
                  <a:cs typeface="Times New Roman" panose="02020603050405020304" pitchFamily="18" charset="0"/>
                  <a:sym typeface="Symbol" panose="05050102010706020507" pitchFamily="18" charset="2"/>
                </a:endParaRPr>
              </a:p>
            </p:txBody>
          </p:sp>
          <p:sp>
            <p:nvSpPr>
              <p:cNvPr id="101411" name="Rectangle 12"/>
              <p:cNvSpPr>
                <a:spLocks noChangeArrowheads="1"/>
              </p:cNvSpPr>
              <p:nvPr/>
            </p:nvSpPr>
            <p:spPr bwMode="auto">
              <a:xfrm>
                <a:off x="0" y="2345"/>
                <a:ext cx="1288"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grpSp>
        <p:nvGrpSpPr>
          <p:cNvPr id="417805" name="Group 13"/>
          <p:cNvGrpSpPr>
            <a:grpSpLocks/>
          </p:cNvGrpSpPr>
          <p:nvPr/>
        </p:nvGrpSpPr>
        <p:grpSpPr bwMode="auto">
          <a:xfrm>
            <a:off x="3549650" y="2713038"/>
            <a:ext cx="1949450" cy="2743200"/>
            <a:chOff x="2304" y="1728"/>
            <a:chExt cx="1228" cy="1728"/>
          </a:xfrm>
        </p:grpSpPr>
        <p:sp>
          <p:nvSpPr>
            <p:cNvPr id="101396" name="Rectangle 14"/>
            <p:cNvSpPr>
              <a:spLocks noChangeArrowheads="1"/>
            </p:cNvSpPr>
            <p:nvPr/>
          </p:nvSpPr>
          <p:spPr bwMode="auto">
            <a:xfrm>
              <a:off x="2347" y="1728"/>
              <a:ext cx="516"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FF3300"/>
                  </a:solidFill>
                  <a:cs typeface="Times New Roman" panose="02020603050405020304" pitchFamily="18" charset="0"/>
                </a:rPr>
                <a:t>OR</a:t>
              </a:r>
              <a:endParaRPr kumimoji="0" lang="en-US" altLang="tr-TR" sz="2800" b="1">
                <a:solidFill>
                  <a:srgbClr val="FF3300"/>
                </a:solidFill>
              </a:endParaRPr>
            </a:p>
          </p:txBody>
        </p:sp>
        <p:grpSp>
          <p:nvGrpSpPr>
            <p:cNvPr id="101397" name="Group 15"/>
            <p:cNvGrpSpPr>
              <a:grpSpLocks/>
            </p:cNvGrpSpPr>
            <p:nvPr/>
          </p:nvGrpSpPr>
          <p:grpSpPr bwMode="auto">
            <a:xfrm>
              <a:off x="2304" y="2074"/>
              <a:ext cx="1228" cy="1382"/>
              <a:chOff x="2304" y="2074"/>
              <a:chExt cx="1228" cy="1382"/>
            </a:xfrm>
          </p:grpSpPr>
          <p:sp>
            <p:nvSpPr>
              <p:cNvPr id="101398" name="Rectangle 16"/>
              <p:cNvSpPr>
                <a:spLocks noChangeArrowheads="1"/>
              </p:cNvSpPr>
              <p:nvPr/>
            </p:nvSpPr>
            <p:spPr bwMode="auto">
              <a:xfrm>
                <a:off x="2347" y="2074"/>
                <a:ext cx="1142" cy="3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cs typeface="Times New Roman" panose="02020603050405020304" pitchFamily="18" charset="0"/>
                  </a:rPr>
                  <a:t>0 + 0 = 0</a:t>
                </a:r>
              </a:p>
              <a:p>
                <a:pPr>
                  <a:spcBef>
                    <a:spcPct val="0"/>
                  </a:spcBef>
                  <a:buFontTx/>
                  <a:buNone/>
                </a:pPr>
                <a:endParaRPr kumimoji="0" lang="en-US" altLang="tr-TR" b="1"/>
              </a:p>
            </p:txBody>
          </p:sp>
          <p:sp>
            <p:nvSpPr>
              <p:cNvPr id="101399" name="Rectangle 17"/>
              <p:cNvSpPr>
                <a:spLocks noChangeArrowheads="1"/>
              </p:cNvSpPr>
              <p:nvPr/>
            </p:nvSpPr>
            <p:spPr bwMode="auto">
              <a:xfrm>
                <a:off x="2347" y="2419"/>
                <a:ext cx="1142"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cs typeface="Times New Roman" panose="02020603050405020304" pitchFamily="18" charset="0"/>
                  </a:rPr>
                  <a:t>0 + 1 = 1</a:t>
                </a:r>
              </a:p>
              <a:p>
                <a:pPr>
                  <a:spcBef>
                    <a:spcPct val="0"/>
                  </a:spcBef>
                  <a:buFontTx/>
                  <a:buNone/>
                </a:pPr>
                <a:endParaRPr kumimoji="0" lang="en-US" altLang="tr-TR" sz="2400" b="1"/>
              </a:p>
            </p:txBody>
          </p:sp>
          <p:sp>
            <p:nvSpPr>
              <p:cNvPr id="101400" name="Rectangle 18"/>
              <p:cNvSpPr>
                <a:spLocks noChangeArrowheads="1"/>
              </p:cNvSpPr>
              <p:nvPr/>
            </p:nvSpPr>
            <p:spPr bwMode="auto">
              <a:xfrm>
                <a:off x="2347" y="2765"/>
                <a:ext cx="1142" cy="3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cs typeface="Times New Roman" panose="02020603050405020304" pitchFamily="18" charset="0"/>
                  </a:rPr>
                  <a:t>1 + 0 = 1</a:t>
                </a:r>
              </a:p>
              <a:p>
                <a:pPr>
                  <a:spcBef>
                    <a:spcPct val="0"/>
                  </a:spcBef>
                  <a:buFontTx/>
                  <a:buNone/>
                </a:pPr>
                <a:endParaRPr kumimoji="0" lang="en-US" altLang="tr-TR" b="1"/>
              </a:p>
            </p:txBody>
          </p:sp>
          <p:grpSp>
            <p:nvGrpSpPr>
              <p:cNvPr id="101401" name="Group 19"/>
              <p:cNvGrpSpPr>
                <a:grpSpLocks/>
              </p:cNvGrpSpPr>
              <p:nvPr/>
            </p:nvGrpSpPr>
            <p:grpSpPr bwMode="auto">
              <a:xfrm>
                <a:off x="2304" y="3110"/>
                <a:ext cx="1228" cy="346"/>
                <a:chOff x="0" y="2072"/>
                <a:chExt cx="1228" cy="518"/>
              </a:xfrm>
            </p:grpSpPr>
            <p:sp>
              <p:nvSpPr>
                <p:cNvPr id="101402" name="Rectangle 20"/>
                <p:cNvSpPr>
                  <a:spLocks noChangeArrowheads="1"/>
                </p:cNvSpPr>
                <p:nvPr/>
              </p:nvSpPr>
              <p:spPr bwMode="auto">
                <a:xfrm>
                  <a:off x="43" y="2072"/>
                  <a:ext cx="1142"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cs typeface="Times New Roman" panose="02020603050405020304" pitchFamily="18" charset="0"/>
                    </a:rPr>
                    <a:t>1 + 1 = 1</a:t>
                  </a:r>
                </a:p>
                <a:p>
                  <a:pPr>
                    <a:spcBef>
                      <a:spcPct val="0"/>
                    </a:spcBef>
                    <a:buFontTx/>
                    <a:buNone/>
                  </a:pPr>
                  <a:endParaRPr kumimoji="0" lang="en-US" altLang="tr-TR"/>
                </a:p>
              </p:txBody>
            </p:sp>
            <p:sp>
              <p:nvSpPr>
                <p:cNvPr id="101403" name="Rectangle 21"/>
                <p:cNvSpPr>
                  <a:spLocks noChangeArrowheads="1"/>
                </p:cNvSpPr>
                <p:nvPr/>
              </p:nvSpPr>
              <p:spPr bwMode="auto">
                <a:xfrm>
                  <a:off x="0" y="2072"/>
                  <a:ext cx="122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grpSp>
      <p:grpSp>
        <p:nvGrpSpPr>
          <p:cNvPr id="417814" name="Group 22"/>
          <p:cNvGrpSpPr>
            <a:grpSpLocks/>
          </p:cNvGrpSpPr>
          <p:nvPr/>
        </p:nvGrpSpPr>
        <p:grpSpPr bwMode="auto">
          <a:xfrm>
            <a:off x="5940425" y="2708275"/>
            <a:ext cx="1019175" cy="1685925"/>
            <a:chOff x="3736" y="1709"/>
            <a:chExt cx="642" cy="1062"/>
          </a:xfrm>
        </p:grpSpPr>
        <p:sp>
          <p:nvSpPr>
            <p:cNvPr id="101385" name="Text Box 23"/>
            <p:cNvSpPr txBox="1">
              <a:spLocks noChangeArrowheads="1"/>
            </p:cNvSpPr>
            <p:nvPr/>
          </p:nvSpPr>
          <p:spPr bwMode="auto">
            <a:xfrm>
              <a:off x="3736" y="1709"/>
              <a:ext cx="64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800" b="1">
                  <a:solidFill>
                    <a:srgbClr val="FF3300"/>
                  </a:solidFill>
                </a:rPr>
                <a:t>NOT</a:t>
              </a:r>
            </a:p>
          </p:txBody>
        </p:sp>
        <p:sp>
          <p:nvSpPr>
            <p:cNvPr id="101386" name="Rectangle 24"/>
            <p:cNvSpPr>
              <a:spLocks noChangeArrowheads="1"/>
            </p:cNvSpPr>
            <p:nvPr/>
          </p:nvSpPr>
          <p:spPr bwMode="auto">
            <a:xfrm>
              <a:off x="4127" y="2108"/>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t>1</a:t>
              </a:r>
              <a:endParaRPr kumimoji="0" lang="en-US" altLang="tr-TR" sz="2400"/>
            </a:p>
          </p:txBody>
        </p:sp>
        <p:grpSp>
          <p:nvGrpSpPr>
            <p:cNvPr id="101387" name="Group 25"/>
            <p:cNvGrpSpPr>
              <a:grpSpLocks/>
            </p:cNvGrpSpPr>
            <p:nvPr/>
          </p:nvGrpSpPr>
          <p:grpSpPr bwMode="auto">
            <a:xfrm>
              <a:off x="3754" y="2108"/>
              <a:ext cx="128" cy="307"/>
              <a:chOff x="3754" y="2108"/>
              <a:chExt cx="128" cy="307"/>
            </a:xfrm>
          </p:grpSpPr>
          <p:sp>
            <p:nvSpPr>
              <p:cNvPr id="101394" name="Line 26"/>
              <p:cNvSpPr>
                <a:spLocks noChangeShapeType="1"/>
              </p:cNvSpPr>
              <p:nvPr/>
            </p:nvSpPr>
            <p:spPr bwMode="auto">
              <a:xfrm>
                <a:off x="3763" y="2120"/>
                <a:ext cx="109"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01395" name="Rectangle 27"/>
              <p:cNvSpPr>
                <a:spLocks noChangeArrowheads="1"/>
              </p:cNvSpPr>
              <p:nvPr/>
            </p:nvSpPr>
            <p:spPr bwMode="auto">
              <a:xfrm>
                <a:off x="3754" y="2108"/>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t>0</a:t>
                </a:r>
                <a:endParaRPr kumimoji="0" lang="en-US" altLang="tr-TR" sz="2400"/>
              </a:p>
            </p:txBody>
          </p:sp>
        </p:grpSp>
        <p:sp>
          <p:nvSpPr>
            <p:cNvPr id="101388" name="Rectangle 28"/>
            <p:cNvSpPr>
              <a:spLocks noChangeArrowheads="1"/>
            </p:cNvSpPr>
            <p:nvPr/>
          </p:nvSpPr>
          <p:spPr bwMode="auto">
            <a:xfrm>
              <a:off x="3939" y="2079"/>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latin typeface="Symbol" panose="05050102010706020507" pitchFamily="18" charset="2"/>
                </a:rPr>
                <a:t>=</a:t>
              </a:r>
              <a:endParaRPr kumimoji="0" lang="en-US" altLang="tr-TR" sz="2400"/>
            </a:p>
          </p:txBody>
        </p:sp>
        <p:sp>
          <p:nvSpPr>
            <p:cNvPr id="101389" name="Rectangle 29"/>
            <p:cNvSpPr>
              <a:spLocks noChangeArrowheads="1"/>
            </p:cNvSpPr>
            <p:nvPr/>
          </p:nvSpPr>
          <p:spPr bwMode="auto">
            <a:xfrm>
              <a:off x="4137" y="2464"/>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t>0</a:t>
              </a:r>
              <a:endParaRPr kumimoji="0" lang="en-US" altLang="tr-TR" sz="2400"/>
            </a:p>
          </p:txBody>
        </p:sp>
        <p:grpSp>
          <p:nvGrpSpPr>
            <p:cNvPr id="101390" name="Group 30"/>
            <p:cNvGrpSpPr>
              <a:grpSpLocks/>
            </p:cNvGrpSpPr>
            <p:nvPr/>
          </p:nvGrpSpPr>
          <p:grpSpPr bwMode="auto">
            <a:xfrm>
              <a:off x="3764" y="2464"/>
              <a:ext cx="128" cy="307"/>
              <a:chOff x="3764" y="2464"/>
              <a:chExt cx="128" cy="307"/>
            </a:xfrm>
          </p:grpSpPr>
          <p:sp>
            <p:nvSpPr>
              <p:cNvPr id="101392" name="Line 31"/>
              <p:cNvSpPr>
                <a:spLocks noChangeShapeType="1"/>
              </p:cNvSpPr>
              <p:nvPr/>
            </p:nvSpPr>
            <p:spPr bwMode="auto">
              <a:xfrm>
                <a:off x="3783" y="2476"/>
                <a:ext cx="90"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01393" name="Rectangle 32"/>
              <p:cNvSpPr>
                <a:spLocks noChangeArrowheads="1"/>
              </p:cNvSpPr>
              <p:nvPr/>
            </p:nvSpPr>
            <p:spPr bwMode="auto">
              <a:xfrm>
                <a:off x="3764" y="2464"/>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t>1</a:t>
                </a:r>
                <a:endParaRPr kumimoji="0" lang="en-US" altLang="tr-TR" sz="2400"/>
              </a:p>
            </p:txBody>
          </p:sp>
        </p:grpSp>
        <p:sp>
          <p:nvSpPr>
            <p:cNvPr id="101391" name="Rectangle 33"/>
            <p:cNvSpPr>
              <a:spLocks noChangeArrowheads="1"/>
            </p:cNvSpPr>
            <p:nvPr/>
          </p:nvSpPr>
          <p:spPr bwMode="auto">
            <a:xfrm>
              <a:off x="3939" y="2435"/>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latin typeface="Symbol" panose="05050102010706020507" pitchFamily="18" charset="2"/>
                </a:rPr>
                <a:t>=</a:t>
              </a:r>
              <a:endParaRPr kumimoji="0" lang="en-US" altLang="tr-TR" sz="2400"/>
            </a:p>
          </p:txBody>
        </p:sp>
      </p:grpSp>
      <p:sp>
        <p:nvSpPr>
          <p:cNvPr id="101384" name="Rectangle 34"/>
          <p:cNvSpPr>
            <a:spLocks noGrp="1" noChangeArrowheads="1"/>
          </p:cNvSpPr>
          <p:nvPr>
            <p:ph type="title"/>
          </p:nvPr>
        </p:nvSpPr>
        <p:spPr/>
        <p:txBody>
          <a:bodyPr/>
          <a:lstStyle/>
          <a:p>
            <a:r>
              <a:rPr lang="en-US" altLang="tr-TR" dirty="0" smtClean="0"/>
              <a:t>Operator Definitions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417796"/>
                                        </p:tgtEl>
                                        <p:attrNameLst>
                                          <p:attrName>style.visibility</p:attrName>
                                        </p:attrNameLst>
                                      </p:cBhvr>
                                      <p:to>
                                        <p:strVal val="visible"/>
                                      </p:to>
                                    </p:set>
                                    <p:anim calcmode="lin" valueType="num">
                                      <p:cBhvr additive="base">
                                        <p:cTn id="7" dur="500" fill="hold"/>
                                        <p:tgtEl>
                                          <p:spTgt spid="417796"/>
                                        </p:tgtEl>
                                        <p:attrNameLst>
                                          <p:attrName>ppt_x</p:attrName>
                                        </p:attrNameLst>
                                      </p:cBhvr>
                                      <p:tavLst>
                                        <p:tav tm="0">
                                          <p:val>
                                            <p:strVal val="0-#ppt_w/2"/>
                                          </p:val>
                                        </p:tav>
                                        <p:tav tm="100000">
                                          <p:val>
                                            <p:strVal val="#ppt_x"/>
                                          </p:val>
                                        </p:tav>
                                      </p:tavLst>
                                    </p:anim>
                                    <p:anim calcmode="lin" valueType="num">
                                      <p:cBhvr additive="base">
                                        <p:cTn id="8" dur="500" fill="hold"/>
                                        <p:tgtEl>
                                          <p:spTgt spid="41779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17805"/>
                                        </p:tgtEl>
                                        <p:attrNameLst>
                                          <p:attrName>style.visibility</p:attrName>
                                        </p:attrNameLst>
                                      </p:cBhvr>
                                      <p:to>
                                        <p:strVal val="visible"/>
                                      </p:to>
                                    </p:set>
                                    <p:anim calcmode="lin" valueType="num">
                                      <p:cBhvr additive="base">
                                        <p:cTn id="13" dur="500" fill="hold"/>
                                        <p:tgtEl>
                                          <p:spTgt spid="417805"/>
                                        </p:tgtEl>
                                        <p:attrNameLst>
                                          <p:attrName>ppt_x</p:attrName>
                                        </p:attrNameLst>
                                      </p:cBhvr>
                                      <p:tavLst>
                                        <p:tav tm="0">
                                          <p:val>
                                            <p:strVal val="#ppt_x"/>
                                          </p:val>
                                        </p:tav>
                                        <p:tav tm="100000">
                                          <p:val>
                                            <p:strVal val="#ppt_x"/>
                                          </p:val>
                                        </p:tav>
                                      </p:tavLst>
                                    </p:anim>
                                    <p:anim calcmode="lin" valueType="num">
                                      <p:cBhvr additive="base">
                                        <p:cTn id="14" dur="500" fill="hold"/>
                                        <p:tgtEl>
                                          <p:spTgt spid="41780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417814"/>
                                        </p:tgtEl>
                                        <p:attrNameLst>
                                          <p:attrName>style.visibility</p:attrName>
                                        </p:attrNameLst>
                                      </p:cBhvr>
                                      <p:to>
                                        <p:strVal val="visible"/>
                                      </p:to>
                                    </p:set>
                                    <p:anim calcmode="lin" valueType="num">
                                      <p:cBhvr additive="base">
                                        <p:cTn id="19" dur="500" fill="hold"/>
                                        <p:tgtEl>
                                          <p:spTgt spid="417814"/>
                                        </p:tgtEl>
                                        <p:attrNameLst>
                                          <p:attrName>ppt_x</p:attrName>
                                        </p:attrNameLst>
                                      </p:cBhvr>
                                      <p:tavLst>
                                        <p:tav tm="0">
                                          <p:val>
                                            <p:strVal val="1+#ppt_w/2"/>
                                          </p:val>
                                        </p:tav>
                                        <p:tav tm="100000">
                                          <p:val>
                                            <p:strVal val="#ppt_x"/>
                                          </p:val>
                                        </p:tav>
                                      </p:tavLst>
                                    </p:anim>
                                    <p:anim calcmode="lin" valueType="num">
                                      <p:cBhvr additive="base">
                                        <p:cTn id="20" dur="500" fill="hold"/>
                                        <p:tgtEl>
                                          <p:spTgt spid="4178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240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1F733F0-4030-488A-AB95-E88C5CC8F887}" type="slidenum">
              <a:rPr kumimoji="0" lang="en-US" altLang="tr-TR" sz="1200" smtClean="0"/>
              <a:pPr>
                <a:spcBef>
                  <a:spcPct val="50000"/>
                </a:spcBef>
                <a:buFontTx/>
                <a:buNone/>
              </a:pPr>
              <a:t>82</a:t>
            </a:fld>
            <a:endParaRPr kumimoji="0" lang="en-US" altLang="tr-TR" sz="1200" smtClean="0"/>
          </a:p>
        </p:txBody>
      </p:sp>
      <p:grpSp>
        <p:nvGrpSpPr>
          <p:cNvPr id="418818" name="Group 2"/>
          <p:cNvGrpSpPr>
            <a:grpSpLocks/>
          </p:cNvGrpSpPr>
          <p:nvPr/>
        </p:nvGrpSpPr>
        <p:grpSpPr bwMode="auto">
          <a:xfrm>
            <a:off x="6448425" y="3089275"/>
            <a:ext cx="2185988" cy="2070100"/>
            <a:chOff x="4062" y="1946"/>
            <a:chExt cx="1377" cy="1304"/>
          </a:xfrm>
        </p:grpSpPr>
        <p:sp>
          <p:nvSpPr>
            <p:cNvPr id="102462" name="Rectangle 3"/>
            <p:cNvSpPr>
              <a:spLocks noChangeArrowheads="1"/>
            </p:cNvSpPr>
            <p:nvPr/>
          </p:nvSpPr>
          <p:spPr bwMode="auto">
            <a:xfrm>
              <a:off x="4751" y="2924"/>
              <a:ext cx="688"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0</a:t>
              </a:r>
            </a:p>
          </p:txBody>
        </p:sp>
        <p:sp>
          <p:nvSpPr>
            <p:cNvPr id="102463" name="Rectangle 4"/>
            <p:cNvSpPr>
              <a:spLocks noChangeArrowheads="1"/>
            </p:cNvSpPr>
            <p:nvPr/>
          </p:nvSpPr>
          <p:spPr bwMode="auto">
            <a:xfrm>
              <a:off x="4062" y="2924"/>
              <a:ext cx="68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1</a:t>
              </a:r>
            </a:p>
          </p:txBody>
        </p:sp>
        <p:sp>
          <p:nvSpPr>
            <p:cNvPr id="102464" name="Rectangle 5"/>
            <p:cNvSpPr>
              <a:spLocks noChangeArrowheads="1"/>
            </p:cNvSpPr>
            <p:nvPr/>
          </p:nvSpPr>
          <p:spPr bwMode="auto">
            <a:xfrm>
              <a:off x="4751" y="2598"/>
              <a:ext cx="688"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1</a:t>
              </a:r>
            </a:p>
          </p:txBody>
        </p:sp>
        <p:sp>
          <p:nvSpPr>
            <p:cNvPr id="102465" name="Rectangle 6"/>
            <p:cNvSpPr>
              <a:spLocks noChangeArrowheads="1"/>
            </p:cNvSpPr>
            <p:nvPr/>
          </p:nvSpPr>
          <p:spPr bwMode="auto">
            <a:xfrm>
              <a:off x="4062" y="2598"/>
              <a:ext cx="68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0</a:t>
              </a:r>
            </a:p>
          </p:txBody>
        </p:sp>
        <p:sp>
          <p:nvSpPr>
            <p:cNvPr id="102466" name="Rectangle 7"/>
            <p:cNvSpPr>
              <a:spLocks noChangeArrowheads="1"/>
            </p:cNvSpPr>
            <p:nvPr/>
          </p:nvSpPr>
          <p:spPr bwMode="auto">
            <a:xfrm>
              <a:off x="4062" y="2272"/>
              <a:ext cx="68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X</a:t>
              </a:r>
            </a:p>
          </p:txBody>
        </p:sp>
        <p:sp>
          <p:nvSpPr>
            <p:cNvPr id="102467" name="Rectangle 8"/>
            <p:cNvSpPr>
              <a:spLocks noChangeArrowheads="1"/>
            </p:cNvSpPr>
            <p:nvPr/>
          </p:nvSpPr>
          <p:spPr bwMode="auto">
            <a:xfrm>
              <a:off x="4062" y="1946"/>
              <a:ext cx="137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NOT</a:t>
              </a:r>
            </a:p>
          </p:txBody>
        </p:sp>
        <p:sp>
          <p:nvSpPr>
            <p:cNvPr id="102468" name="Line 9"/>
            <p:cNvSpPr>
              <a:spLocks noChangeShapeType="1"/>
            </p:cNvSpPr>
            <p:nvPr/>
          </p:nvSpPr>
          <p:spPr bwMode="auto">
            <a:xfrm>
              <a:off x="4062" y="1946"/>
              <a:ext cx="1377" cy="0"/>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69" name="Line 10"/>
            <p:cNvSpPr>
              <a:spLocks noChangeShapeType="1"/>
            </p:cNvSpPr>
            <p:nvPr/>
          </p:nvSpPr>
          <p:spPr bwMode="auto">
            <a:xfrm>
              <a:off x="4062" y="2272"/>
              <a:ext cx="137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70" name="Line 11"/>
            <p:cNvSpPr>
              <a:spLocks noChangeShapeType="1"/>
            </p:cNvSpPr>
            <p:nvPr/>
          </p:nvSpPr>
          <p:spPr bwMode="auto">
            <a:xfrm>
              <a:off x="4062" y="2598"/>
              <a:ext cx="137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71" name="Line 12"/>
            <p:cNvSpPr>
              <a:spLocks noChangeShapeType="1"/>
            </p:cNvSpPr>
            <p:nvPr/>
          </p:nvSpPr>
          <p:spPr bwMode="auto">
            <a:xfrm>
              <a:off x="4062" y="2924"/>
              <a:ext cx="137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72" name="Line 13"/>
            <p:cNvSpPr>
              <a:spLocks noChangeShapeType="1"/>
            </p:cNvSpPr>
            <p:nvPr/>
          </p:nvSpPr>
          <p:spPr bwMode="auto">
            <a:xfrm>
              <a:off x="4062" y="3250"/>
              <a:ext cx="1377" cy="0"/>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73" name="Line 14"/>
            <p:cNvSpPr>
              <a:spLocks noChangeShapeType="1"/>
            </p:cNvSpPr>
            <p:nvPr/>
          </p:nvSpPr>
          <p:spPr bwMode="auto">
            <a:xfrm>
              <a:off x="4062" y="1946"/>
              <a:ext cx="0" cy="1304"/>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74" name="Line 15"/>
            <p:cNvSpPr>
              <a:spLocks noChangeShapeType="1"/>
            </p:cNvSpPr>
            <p:nvPr/>
          </p:nvSpPr>
          <p:spPr bwMode="auto">
            <a:xfrm>
              <a:off x="5439" y="1946"/>
              <a:ext cx="0" cy="1304"/>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75" name="Line 16"/>
            <p:cNvSpPr>
              <a:spLocks noChangeShapeType="1"/>
            </p:cNvSpPr>
            <p:nvPr/>
          </p:nvSpPr>
          <p:spPr bwMode="auto">
            <a:xfrm>
              <a:off x="4751" y="2272"/>
              <a:ext cx="0" cy="97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76" name="Rectangle 17"/>
            <p:cNvSpPr>
              <a:spLocks noChangeArrowheads="1"/>
            </p:cNvSpPr>
            <p:nvPr/>
          </p:nvSpPr>
          <p:spPr bwMode="auto">
            <a:xfrm>
              <a:off x="4751" y="2272"/>
              <a:ext cx="688"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endParaRPr lang="en-US" altLang="tr-TR" sz="2800"/>
            </a:p>
          </p:txBody>
        </p:sp>
        <p:grpSp>
          <p:nvGrpSpPr>
            <p:cNvPr id="102477" name="Group 18"/>
            <p:cNvGrpSpPr>
              <a:grpSpLocks/>
            </p:cNvGrpSpPr>
            <p:nvPr/>
          </p:nvGrpSpPr>
          <p:grpSpPr bwMode="auto">
            <a:xfrm>
              <a:off x="5222" y="2310"/>
              <a:ext cx="191" cy="307"/>
              <a:chOff x="5222" y="2310"/>
              <a:chExt cx="191" cy="307"/>
            </a:xfrm>
          </p:grpSpPr>
          <p:sp>
            <p:nvSpPr>
              <p:cNvPr id="102480" name="Line 19"/>
              <p:cNvSpPr>
                <a:spLocks noChangeShapeType="1"/>
              </p:cNvSpPr>
              <p:nvPr/>
            </p:nvSpPr>
            <p:spPr bwMode="auto">
              <a:xfrm>
                <a:off x="5222" y="2322"/>
                <a:ext cx="18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02481" name="Rectangle 20"/>
              <p:cNvSpPr>
                <a:spLocks noChangeArrowheads="1"/>
              </p:cNvSpPr>
              <p:nvPr/>
            </p:nvSpPr>
            <p:spPr bwMode="auto">
              <a:xfrm>
                <a:off x="5228" y="2310"/>
                <a:ext cx="185"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t>X</a:t>
                </a:r>
                <a:endParaRPr kumimoji="0" lang="en-US" altLang="tr-TR" sz="2400"/>
              </a:p>
            </p:txBody>
          </p:sp>
        </p:grpSp>
        <p:sp>
          <p:nvSpPr>
            <p:cNvPr id="102478" name="Rectangle 21"/>
            <p:cNvSpPr>
              <a:spLocks noChangeArrowheads="1"/>
            </p:cNvSpPr>
            <p:nvPr/>
          </p:nvSpPr>
          <p:spPr bwMode="auto">
            <a:xfrm>
              <a:off x="4839" y="2310"/>
              <a:ext cx="17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t>Z</a:t>
              </a:r>
              <a:endParaRPr kumimoji="0" lang="en-US" altLang="tr-TR" sz="2400"/>
            </a:p>
          </p:txBody>
        </p:sp>
        <p:sp>
          <p:nvSpPr>
            <p:cNvPr id="102479" name="Rectangle 22"/>
            <p:cNvSpPr>
              <a:spLocks noChangeArrowheads="1"/>
            </p:cNvSpPr>
            <p:nvPr/>
          </p:nvSpPr>
          <p:spPr bwMode="auto">
            <a:xfrm>
              <a:off x="5047" y="2281"/>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latin typeface="Symbol" panose="05050102010706020507" pitchFamily="18" charset="2"/>
                </a:rPr>
                <a:t>=</a:t>
              </a:r>
              <a:endParaRPr kumimoji="0" lang="en-US" altLang="tr-TR" sz="2400"/>
            </a:p>
          </p:txBody>
        </p:sp>
      </p:grpSp>
      <p:sp>
        <p:nvSpPr>
          <p:cNvPr id="102404" name="Rectangle 23"/>
          <p:cNvSpPr>
            <a:spLocks noGrp="1" noChangeArrowheads="1"/>
          </p:cNvSpPr>
          <p:nvPr>
            <p:ph type="body" idx="1"/>
          </p:nvPr>
        </p:nvSpPr>
        <p:spPr>
          <a:xfrm>
            <a:off x="268288" y="1252538"/>
            <a:ext cx="8720137" cy="5027612"/>
          </a:xfrm>
        </p:spPr>
        <p:txBody>
          <a:bodyPr/>
          <a:lstStyle/>
          <a:p>
            <a:pPr>
              <a:spcBef>
                <a:spcPct val="0"/>
              </a:spcBef>
            </a:pPr>
            <a:r>
              <a:rPr lang="en-US" altLang="tr-TR" sz="2800" b="1" i="1" smtClean="0">
                <a:cs typeface="Times New Roman" panose="02020603050405020304" pitchFamily="18" charset="0"/>
              </a:rPr>
              <a:t>Truth table</a:t>
            </a:r>
            <a:r>
              <a:rPr lang="en-US" altLang="tr-TR" sz="2800" b="1" smtClean="0">
                <a:cs typeface="Times New Roman" panose="02020603050405020304" pitchFamily="18" charset="0"/>
              </a:rPr>
              <a:t> </a:t>
            </a:r>
            <a:r>
              <a:rPr lang="en-US" altLang="tr-TR" sz="2800" b="1" smtClean="0">
                <a:latin typeface="Symbol" panose="05050102010706020507" pitchFamily="18" charset="2"/>
                <a:cs typeface="Times New Roman" panose="02020603050405020304" pitchFamily="18" charset="0"/>
              </a:rPr>
              <a:t>-</a:t>
            </a:r>
            <a:r>
              <a:rPr lang="en-US" altLang="tr-TR" sz="2800" b="1" smtClean="0">
                <a:cs typeface="Times New Roman" panose="02020603050405020304" pitchFamily="18" charset="0"/>
              </a:rPr>
              <a:t> a tabular listing of the values of a function for all possible combinations of values on its arguments</a:t>
            </a:r>
          </a:p>
          <a:p>
            <a:pPr>
              <a:spcBef>
                <a:spcPct val="0"/>
              </a:spcBef>
            </a:pPr>
            <a:r>
              <a:rPr lang="en-US" altLang="tr-TR" sz="2800" b="1" smtClean="0">
                <a:cs typeface="Times New Roman" panose="02020603050405020304" pitchFamily="18" charset="0"/>
              </a:rPr>
              <a:t>Example: Truth tables for the basic logic operations:</a:t>
            </a:r>
            <a:endParaRPr lang="en-US" altLang="tr-TR" smtClean="0"/>
          </a:p>
        </p:txBody>
      </p:sp>
      <p:grpSp>
        <p:nvGrpSpPr>
          <p:cNvPr id="418840" name="Group 24"/>
          <p:cNvGrpSpPr>
            <a:grpSpLocks/>
          </p:cNvGrpSpPr>
          <p:nvPr/>
        </p:nvGrpSpPr>
        <p:grpSpPr bwMode="auto">
          <a:xfrm>
            <a:off x="1093788" y="3100388"/>
            <a:ext cx="2349500" cy="3105150"/>
            <a:chOff x="689" y="1813"/>
            <a:chExt cx="1480" cy="1956"/>
          </a:xfrm>
        </p:grpSpPr>
        <p:sp>
          <p:nvSpPr>
            <p:cNvPr id="102435" name="Rectangle 25"/>
            <p:cNvSpPr>
              <a:spLocks noChangeArrowheads="1"/>
            </p:cNvSpPr>
            <p:nvPr/>
          </p:nvSpPr>
          <p:spPr bwMode="auto">
            <a:xfrm>
              <a:off x="1223" y="3443"/>
              <a:ext cx="885"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1</a:t>
              </a:r>
            </a:p>
          </p:txBody>
        </p:sp>
        <p:sp>
          <p:nvSpPr>
            <p:cNvPr id="102436" name="Rectangle 26"/>
            <p:cNvSpPr>
              <a:spLocks noChangeArrowheads="1"/>
            </p:cNvSpPr>
            <p:nvPr/>
          </p:nvSpPr>
          <p:spPr bwMode="auto">
            <a:xfrm>
              <a:off x="978" y="3443"/>
              <a:ext cx="245"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1</a:t>
              </a:r>
            </a:p>
          </p:txBody>
        </p:sp>
        <p:sp>
          <p:nvSpPr>
            <p:cNvPr id="102437" name="Rectangle 27"/>
            <p:cNvSpPr>
              <a:spLocks noChangeArrowheads="1"/>
            </p:cNvSpPr>
            <p:nvPr/>
          </p:nvSpPr>
          <p:spPr bwMode="auto">
            <a:xfrm>
              <a:off x="689" y="3443"/>
              <a:ext cx="28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1</a:t>
              </a:r>
            </a:p>
          </p:txBody>
        </p:sp>
        <p:sp>
          <p:nvSpPr>
            <p:cNvPr id="102438" name="Rectangle 28"/>
            <p:cNvSpPr>
              <a:spLocks noChangeArrowheads="1"/>
            </p:cNvSpPr>
            <p:nvPr/>
          </p:nvSpPr>
          <p:spPr bwMode="auto">
            <a:xfrm>
              <a:off x="1223" y="3117"/>
              <a:ext cx="885"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0</a:t>
              </a:r>
            </a:p>
          </p:txBody>
        </p:sp>
        <p:sp>
          <p:nvSpPr>
            <p:cNvPr id="102439" name="Rectangle 29"/>
            <p:cNvSpPr>
              <a:spLocks noChangeArrowheads="1"/>
            </p:cNvSpPr>
            <p:nvPr/>
          </p:nvSpPr>
          <p:spPr bwMode="auto">
            <a:xfrm>
              <a:off x="978" y="3117"/>
              <a:ext cx="245"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0</a:t>
              </a:r>
            </a:p>
          </p:txBody>
        </p:sp>
        <p:sp>
          <p:nvSpPr>
            <p:cNvPr id="102440" name="Rectangle 30"/>
            <p:cNvSpPr>
              <a:spLocks noChangeArrowheads="1"/>
            </p:cNvSpPr>
            <p:nvPr/>
          </p:nvSpPr>
          <p:spPr bwMode="auto">
            <a:xfrm>
              <a:off x="689" y="3117"/>
              <a:ext cx="28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1</a:t>
              </a:r>
            </a:p>
          </p:txBody>
        </p:sp>
        <p:sp>
          <p:nvSpPr>
            <p:cNvPr id="102441" name="Rectangle 31"/>
            <p:cNvSpPr>
              <a:spLocks noChangeArrowheads="1"/>
            </p:cNvSpPr>
            <p:nvPr/>
          </p:nvSpPr>
          <p:spPr bwMode="auto">
            <a:xfrm>
              <a:off x="1223" y="2791"/>
              <a:ext cx="885"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0</a:t>
              </a:r>
            </a:p>
          </p:txBody>
        </p:sp>
        <p:sp>
          <p:nvSpPr>
            <p:cNvPr id="102442" name="Rectangle 32"/>
            <p:cNvSpPr>
              <a:spLocks noChangeArrowheads="1"/>
            </p:cNvSpPr>
            <p:nvPr/>
          </p:nvSpPr>
          <p:spPr bwMode="auto">
            <a:xfrm>
              <a:off x="978" y="2791"/>
              <a:ext cx="245"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1</a:t>
              </a:r>
            </a:p>
          </p:txBody>
        </p:sp>
        <p:sp>
          <p:nvSpPr>
            <p:cNvPr id="102443" name="Rectangle 33"/>
            <p:cNvSpPr>
              <a:spLocks noChangeArrowheads="1"/>
            </p:cNvSpPr>
            <p:nvPr/>
          </p:nvSpPr>
          <p:spPr bwMode="auto">
            <a:xfrm>
              <a:off x="689" y="2791"/>
              <a:ext cx="28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0</a:t>
              </a:r>
            </a:p>
          </p:txBody>
        </p:sp>
        <p:sp>
          <p:nvSpPr>
            <p:cNvPr id="102444" name="Rectangle 34"/>
            <p:cNvSpPr>
              <a:spLocks noChangeArrowheads="1"/>
            </p:cNvSpPr>
            <p:nvPr/>
          </p:nvSpPr>
          <p:spPr bwMode="auto">
            <a:xfrm>
              <a:off x="1223" y="2465"/>
              <a:ext cx="885"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0</a:t>
              </a:r>
            </a:p>
          </p:txBody>
        </p:sp>
        <p:sp>
          <p:nvSpPr>
            <p:cNvPr id="102445" name="Rectangle 35"/>
            <p:cNvSpPr>
              <a:spLocks noChangeArrowheads="1"/>
            </p:cNvSpPr>
            <p:nvPr/>
          </p:nvSpPr>
          <p:spPr bwMode="auto">
            <a:xfrm>
              <a:off x="978" y="2465"/>
              <a:ext cx="245"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0</a:t>
              </a:r>
            </a:p>
          </p:txBody>
        </p:sp>
        <p:sp>
          <p:nvSpPr>
            <p:cNvPr id="102446" name="Rectangle 36"/>
            <p:cNvSpPr>
              <a:spLocks noChangeArrowheads="1"/>
            </p:cNvSpPr>
            <p:nvPr/>
          </p:nvSpPr>
          <p:spPr bwMode="auto">
            <a:xfrm>
              <a:off x="689" y="2465"/>
              <a:ext cx="28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0</a:t>
              </a:r>
            </a:p>
          </p:txBody>
        </p:sp>
        <p:sp>
          <p:nvSpPr>
            <p:cNvPr id="102447" name="Rectangle 37"/>
            <p:cNvSpPr>
              <a:spLocks noChangeArrowheads="1"/>
            </p:cNvSpPr>
            <p:nvPr/>
          </p:nvSpPr>
          <p:spPr bwMode="auto">
            <a:xfrm>
              <a:off x="1140" y="2151"/>
              <a:ext cx="102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Z = X</a:t>
              </a:r>
              <a:r>
                <a:rPr lang="en-US" altLang="tr-TR" sz="2800" b="1">
                  <a:cs typeface="Times New Roman" panose="02020603050405020304" pitchFamily="18" charset="0"/>
                </a:rPr>
                <a:t>·Y</a:t>
              </a:r>
              <a:endParaRPr lang="en-US" altLang="tr-TR" sz="2800" b="1"/>
            </a:p>
          </p:txBody>
        </p:sp>
        <p:sp>
          <p:nvSpPr>
            <p:cNvPr id="102448" name="Rectangle 38"/>
            <p:cNvSpPr>
              <a:spLocks noChangeArrowheads="1"/>
            </p:cNvSpPr>
            <p:nvPr/>
          </p:nvSpPr>
          <p:spPr bwMode="auto">
            <a:xfrm>
              <a:off x="978" y="2139"/>
              <a:ext cx="245"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Y</a:t>
              </a:r>
            </a:p>
          </p:txBody>
        </p:sp>
        <p:sp>
          <p:nvSpPr>
            <p:cNvPr id="102449" name="Rectangle 39"/>
            <p:cNvSpPr>
              <a:spLocks noChangeArrowheads="1"/>
            </p:cNvSpPr>
            <p:nvPr/>
          </p:nvSpPr>
          <p:spPr bwMode="auto">
            <a:xfrm>
              <a:off x="689" y="2139"/>
              <a:ext cx="28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X</a:t>
              </a:r>
            </a:p>
          </p:txBody>
        </p:sp>
        <p:sp>
          <p:nvSpPr>
            <p:cNvPr id="102450" name="Rectangle 40"/>
            <p:cNvSpPr>
              <a:spLocks noChangeArrowheads="1"/>
            </p:cNvSpPr>
            <p:nvPr/>
          </p:nvSpPr>
          <p:spPr bwMode="auto">
            <a:xfrm>
              <a:off x="689" y="1813"/>
              <a:ext cx="141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800" b="1"/>
                <a:t>AND</a:t>
              </a:r>
            </a:p>
          </p:txBody>
        </p:sp>
        <p:sp>
          <p:nvSpPr>
            <p:cNvPr id="102451" name="Line 41"/>
            <p:cNvSpPr>
              <a:spLocks noChangeShapeType="1"/>
            </p:cNvSpPr>
            <p:nvPr/>
          </p:nvSpPr>
          <p:spPr bwMode="auto">
            <a:xfrm>
              <a:off x="689" y="1813"/>
              <a:ext cx="1419" cy="0"/>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52" name="Line 42"/>
            <p:cNvSpPr>
              <a:spLocks noChangeShapeType="1"/>
            </p:cNvSpPr>
            <p:nvPr/>
          </p:nvSpPr>
          <p:spPr bwMode="auto">
            <a:xfrm>
              <a:off x="689" y="2139"/>
              <a:ext cx="141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53" name="Line 43"/>
            <p:cNvSpPr>
              <a:spLocks noChangeShapeType="1"/>
            </p:cNvSpPr>
            <p:nvPr/>
          </p:nvSpPr>
          <p:spPr bwMode="auto">
            <a:xfrm>
              <a:off x="689" y="2465"/>
              <a:ext cx="141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54" name="Line 44"/>
            <p:cNvSpPr>
              <a:spLocks noChangeShapeType="1"/>
            </p:cNvSpPr>
            <p:nvPr/>
          </p:nvSpPr>
          <p:spPr bwMode="auto">
            <a:xfrm>
              <a:off x="689" y="2791"/>
              <a:ext cx="141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55" name="Line 45"/>
            <p:cNvSpPr>
              <a:spLocks noChangeShapeType="1"/>
            </p:cNvSpPr>
            <p:nvPr/>
          </p:nvSpPr>
          <p:spPr bwMode="auto">
            <a:xfrm>
              <a:off x="689" y="3117"/>
              <a:ext cx="141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56" name="Line 46"/>
            <p:cNvSpPr>
              <a:spLocks noChangeShapeType="1"/>
            </p:cNvSpPr>
            <p:nvPr/>
          </p:nvSpPr>
          <p:spPr bwMode="auto">
            <a:xfrm>
              <a:off x="689" y="3443"/>
              <a:ext cx="141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57" name="Line 47"/>
            <p:cNvSpPr>
              <a:spLocks noChangeShapeType="1"/>
            </p:cNvSpPr>
            <p:nvPr/>
          </p:nvSpPr>
          <p:spPr bwMode="auto">
            <a:xfrm>
              <a:off x="689" y="3769"/>
              <a:ext cx="1419" cy="0"/>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58" name="Line 48"/>
            <p:cNvSpPr>
              <a:spLocks noChangeShapeType="1"/>
            </p:cNvSpPr>
            <p:nvPr/>
          </p:nvSpPr>
          <p:spPr bwMode="auto">
            <a:xfrm>
              <a:off x="689" y="1813"/>
              <a:ext cx="0" cy="1956"/>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59" name="Line 49"/>
            <p:cNvSpPr>
              <a:spLocks noChangeShapeType="1"/>
            </p:cNvSpPr>
            <p:nvPr/>
          </p:nvSpPr>
          <p:spPr bwMode="auto">
            <a:xfrm>
              <a:off x="2108" y="1813"/>
              <a:ext cx="0" cy="1956"/>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60" name="Line 50"/>
            <p:cNvSpPr>
              <a:spLocks noChangeShapeType="1"/>
            </p:cNvSpPr>
            <p:nvPr/>
          </p:nvSpPr>
          <p:spPr bwMode="auto">
            <a:xfrm>
              <a:off x="978" y="2139"/>
              <a:ext cx="0" cy="163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2461" name="Line 51"/>
            <p:cNvSpPr>
              <a:spLocks noChangeShapeType="1"/>
            </p:cNvSpPr>
            <p:nvPr/>
          </p:nvSpPr>
          <p:spPr bwMode="auto">
            <a:xfrm>
              <a:off x="1223" y="2139"/>
              <a:ext cx="0" cy="163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graphicFrame>
        <p:nvGraphicFramePr>
          <p:cNvPr id="418868" name="Group 52"/>
          <p:cNvGraphicFramePr>
            <a:graphicFrameLocks noGrp="1"/>
          </p:cNvGraphicFramePr>
          <p:nvPr/>
        </p:nvGraphicFramePr>
        <p:xfrm>
          <a:off x="3662363" y="3098800"/>
          <a:ext cx="2503487" cy="3108576"/>
        </p:xfrm>
        <a:graphic>
          <a:graphicData uri="http://schemas.openxmlformats.org/drawingml/2006/table">
            <a:tbl>
              <a:tblPr/>
              <a:tblGrid>
                <a:gridCol w="436562"/>
                <a:gridCol w="442913"/>
                <a:gridCol w="1624012"/>
              </a:tblGrid>
              <a:tr h="518054">
                <a:tc gridSpan="3">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OR</a:t>
                      </a:r>
                    </a:p>
                  </a:txBody>
                  <a:tcPr marT="45688" marB="45688"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tr-TR"/>
                    </a:p>
                  </a:txBody>
                  <a:tcPr/>
                </a:tc>
                <a:tc hMerge="1">
                  <a:txBody>
                    <a:bodyPr/>
                    <a:lstStyle/>
                    <a:p>
                      <a:endParaRPr lang="tr-TR"/>
                    </a:p>
                  </a:txBody>
                  <a:tcPr/>
                </a:tc>
              </a:tr>
              <a:tr h="518054">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X</a:t>
                      </a:r>
                    </a:p>
                  </a:txBody>
                  <a:tcPr marT="45688" marB="4568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Y</a:t>
                      </a:r>
                    </a:p>
                  </a:txBody>
                  <a:tcPr marT="45688" marB="4568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Z = X</a:t>
                      </a:r>
                      <a:r>
                        <a:rPr kumimoji="1" lang="en-US" altLang="tr-TR" sz="28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rPr>
                        <a:t>+Y</a:t>
                      </a:r>
                      <a:endParaRPr kumimoji="1" lang="en-US" altLang="tr-TR" sz="2800" b="1" i="0" u="none" strike="noStrike" cap="none" normalizeH="0" baseline="0" smtClean="0">
                        <a:ln>
                          <a:noFill/>
                        </a:ln>
                        <a:solidFill>
                          <a:schemeClr val="tx1"/>
                        </a:solidFill>
                        <a:effectLst/>
                        <a:latin typeface="Times New Roman" panose="02020603050405020304" pitchFamily="18" charset="0"/>
                      </a:endParaRPr>
                    </a:p>
                  </a:txBody>
                  <a:tcPr marT="45688" marB="4568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054">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0</a:t>
                      </a:r>
                    </a:p>
                  </a:txBody>
                  <a:tcPr marT="45688" marB="4568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0</a:t>
                      </a:r>
                    </a:p>
                  </a:txBody>
                  <a:tcPr marT="45688" marB="4568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0</a:t>
                      </a:r>
                    </a:p>
                  </a:txBody>
                  <a:tcPr marT="45688" marB="4568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054">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0</a:t>
                      </a:r>
                    </a:p>
                  </a:txBody>
                  <a:tcPr marT="45688" marB="4568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688" marB="4568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688" marB="4568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054">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688" marB="4568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0</a:t>
                      </a:r>
                    </a:p>
                  </a:txBody>
                  <a:tcPr marT="45688" marB="4568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688" marB="4568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8054">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688" marB="4568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688" marB="4568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defRPr kumimoji="1" sz="2800">
                          <a:solidFill>
                            <a:schemeClr val="tx1"/>
                          </a:solidFill>
                          <a:latin typeface="Times New Roman" panose="02020603050405020304" pitchFamily="18" charset="0"/>
                        </a:defRPr>
                      </a:lvl1pPr>
                      <a:lvl2pPr algn="l">
                        <a:spcBef>
                          <a:spcPct val="20000"/>
                        </a:spcBef>
                        <a:defRPr kumimoji="1" sz="2400">
                          <a:solidFill>
                            <a:srgbClr val="FF3300"/>
                          </a:solidFill>
                          <a:latin typeface="Times New Roman" panose="02020603050405020304" pitchFamily="18" charset="0"/>
                        </a:defRPr>
                      </a:lvl2pPr>
                      <a:lvl3pPr algn="l">
                        <a:spcBef>
                          <a:spcPct val="20000"/>
                        </a:spcBef>
                        <a:defRPr kumimoji="1" sz="2000">
                          <a:solidFill>
                            <a:schemeClr val="accent2"/>
                          </a:solidFill>
                          <a:latin typeface="Times New Roman" panose="02020603050405020304" pitchFamily="18" charset="0"/>
                        </a:defRPr>
                      </a:lvl3pPr>
                      <a:lvl4pPr algn="l">
                        <a:spcBef>
                          <a:spcPct val="20000"/>
                        </a:spcBef>
                        <a:defRPr kumimoji="1">
                          <a:solidFill>
                            <a:schemeClr val="tx1"/>
                          </a:solidFill>
                          <a:latin typeface="Times New Roman" panose="02020603050405020304" pitchFamily="18" charset="0"/>
                        </a:defRPr>
                      </a:lvl4pPr>
                      <a:lvl5pPr algn="l">
                        <a:spcBef>
                          <a:spcPct val="20000"/>
                        </a:spcBef>
                        <a:defRPr kumimoji="1">
                          <a:solidFill>
                            <a:schemeClr val="tx1"/>
                          </a:solidFill>
                          <a:latin typeface="Times New Roman" panose="02020603050405020304" pitchFamily="18" charset="0"/>
                        </a:defRPr>
                      </a:lvl5pPr>
                      <a:lvl6pPr fontAlgn="base">
                        <a:spcBef>
                          <a:spcPct val="20000"/>
                        </a:spcBef>
                        <a:spcAft>
                          <a:spcPct val="0"/>
                        </a:spcAft>
                        <a:defRPr kumimoji="1">
                          <a:solidFill>
                            <a:schemeClr val="tx1"/>
                          </a:solidFill>
                          <a:latin typeface="Times New Roman" panose="02020603050405020304" pitchFamily="18" charset="0"/>
                        </a:defRPr>
                      </a:lvl6pPr>
                      <a:lvl7pPr fontAlgn="base">
                        <a:spcBef>
                          <a:spcPct val="20000"/>
                        </a:spcBef>
                        <a:spcAft>
                          <a:spcPct val="0"/>
                        </a:spcAft>
                        <a:defRPr kumimoji="1">
                          <a:solidFill>
                            <a:schemeClr val="tx1"/>
                          </a:solidFill>
                          <a:latin typeface="Times New Roman" panose="02020603050405020304" pitchFamily="18" charset="0"/>
                        </a:defRPr>
                      </a:lvl7pPr>
                      <a:lvl8pPr fontAlgn="base">
                        <a:spcBef>
                          <a:spcPct val="20000"/>
                        </a:spcBef>
                        <a:spcAft>
                          <a:spcPct val="0"/>
                        </a:spcAft>
                        <a:defRPr kumimoji="1">
                          <a:solidFill>
                            <a:schemeClr val="tx1"/>
                          </a:solidFill>
                          <a:latin typeface="Times New Roman" panose="02020603050405020304" pitchFamily="18" charset="0"/>
                        </a:defRPr>
                      </a:lvl8pPr>
                      <a:lvl9pPr fontAlgn="base">
                        <a:spcBef>
                          <a:spcPct val="20000"/>
                        </a:spcBef>
                        <a:spcAft>
                          <a:spcPct val="0"/>
                        </a:spcAft>
                        <a:defRPr kumimoji="1">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tr-TR" sz="2800" b="1" i="0" u="none" strike="noStrike" cap="none" normalizeH="0" baseline="0" smtClean="0">
                          <a:ln>
                            <a:noFill/>
                          </a:ln>
                          <a:solidFill>
                            <a:schemeClr val="tx1"/>
                          </a:solidFill>
                          <a:effectLst/>
                          <a:latin typeface="Times New Roman" panose="02020603050405020304" pitchFamily="18" charset="0"/>
                        </a:rPr>
                        <a:t>1</a:t>
                      </a:r>
                    </a:p>
                  </a:txBody>
                  <a:tcPr marT="45688" marB="4568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02434" name="Rectangle 80"/>
          <p:cNvSpPr>
            <a:spLocks noGrp="1" noChangeArrowheads="1"/>
          </p:cNvSpPr>
          <p:nvPr>
            <p:ph type="title"/>
          </p:nvPr>
        </p:nvSpPr>
        <p:spPr/>
        <p:txBody>
          <a:bodyPr/>
          <a:lstStyle/>
          <a:p>
            <a:r>
              <a:rPr lang="en-US" altLang="tr-TR" dirty="0" smtClean="0"/>
              <a:t>Truth Tables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418840"/>
                                        </p:tgtEl>
                                        <p:attrNameLst>
                                          <p:attrName>style.visibility</p:attrName>
                                        </p:attrNameLst>
                                      </p:cBhvr>
                                      <p:to>
                                        <p:strVal val="visible"/>
                                      </p:to>
                                    </p:set>
                                    <p:anim calcmode="lin" valueType="num">
                                      <p:cBhvr additive="base">
                                        <p:cTn id="7" dur="500" fill="hold"/>
                                        <p:tgtEl>
                                          <p:spTgt spid="418840"/>
                                        </p:tgtEl>
                                        <p:attrNameLst>
                                          <p:attrName>ppt_x</p:attrName>
                                        </p:attrNameLst>
                                      </p:cBhvr>
                                      <p:tavLst>
                                        <p:tav tm="0">
                                          <p:val>
                                            <p:strVal val="0-#ppt_w/2"/>
                                          </p:val>
                                        </p:tav>
                                        <p:tav tm="100000">
                                          <p:val>
                                            <p:strVal val="#ppt_x"/>
                                          </p:val>
                                        </p:tav>
                                      </p:tavLst>
                                    </p:anim>
                                    <p:anim calcmode="lin" valueType="num">
                                      <p:cBhvr additive="base">
                                        <p:cTn id="8" dur="500" fill="hold"/>
                                        <p:tgtEl>
                                          <p:spTgt spid="41884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18868"/>
                                        </p:tgtEl>
                                        <p:attrNameLst>
                                          <p:attrName>style.visibility</p:attrName>
                                        </p:attrNameLst>
                                      </p:cBhvr>
                                      <p:to>
                                        <p:strVal val="visible"/>
                                      </p:to>
                                    </p:set>
                                    <p:anim calcmode="lin" valueType="num">
                                      <p:cBhvr additive="base">
                                        <p:cTn id="13" dur="500" fill="hold"/>
                                        <p:tgtEl>
                                          <p:spTgt spid="418868"/>
                                        </p:tgtEl>
                                        <p:attrNameLst>
                                          <p:attrName>ppt_x</p:attrName>
                                        </p:attrNameLst>
                                      </p:cBhvr>
                                      <p:tavLst>
                                        <p:tav tm="0">
                                          <p:val>
                                            <p:strVal val="#ppt_x"/>
                                          </p:val>
                                        </p:tav>
                                        <p:tav tm="100000">
                                          <p:val>
                                            <p:strVal val="#ppt_x"/>
                                          </p:val>
                                        </p:tav>
                                      </p:tavLst>
                                    </p:anim>
                                    <p:anim calcmode="lin" valueType="num">
                                      <p:cBhvr additive="base">
                                        <p:cTn id="14" dur="500" fill="hold"/>
                                        <p:tgtEl>
                                          <p:spTgt spid="41886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418818"/>
                                        </p:tgtEl>
                                        <p:attrNameLst>
                                          <p:attrName>style.visibility</p:attrName>
                                        </p:attrNameLst>
                                      </p:cBhvr>
                                      <p:to>
                                        <p:strVal val="visible"/>
                                      </p:to>
                                    </p:set>
                                    <p:anim calcmode="lin" valueType="num">
                                      <p:cBhvr additive="base">
                                        <p:cTn id="19" dur="500" fill="hold"/>
                                        <p:tgtEl>
                                          <p:spTgt spid="418818"/>
                                        </p:tgtEl>
                                        <p:attrNameLst>
                                          <p:attrName>ppt_x</p:attrName>
                                        </p:attrNameLst>
                                      </p:cBhvr>
                                      <p:tavLst>
                                        <p:tav tm="0">
                                          <p:val>
                                            <p:strVal val="1+#ppt_w/2"/>
                                          </p:val>
                                        </p:tav>
                                        <p:tav tm="100000">
                                          <p:val>
                                            <p:strVal val="#ppt_x"/>
                                          </p:val>
                                        </p:tav>
                                      </p:tavLst>
                                    </p:anim>
                                    <p:anim calcmode="lin" valueType="num">
                                      <p:cBhvr additive="base">
                                        <p:cTn id="20" dur="500" fill="hold"/>
                                        <p:tgtEl>
                                          <p:spTgt spid="4188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81E8372-CD50-4934-B31E-23B9B14A1823}" type="slidenum">
              <a:rPr kumimoji="0" lang="en-US" altLang="tr-TR" sz="1200" smtClean="0"/>
              <a:pPr>
                <a:spcBef>
                  <a:spcPct val="50000"/>
                </a:spcBef>
                <a:buFontTx/>
                <a:buNone/>
              </a:pPr>
              <a:t>83</a:t>
            </a:fld>
            <a:endParaRPr kumimoji="0" lang="en-US" altLang="tr-TR" sz="1200" smtClean="0"/>
          </a:p>
        </p:txBody>
      </p:sp>
      <p:sp>
        <p:nvSpPr>
          <p:cNvPr id="103427" name="Rectangle 2"/>
          <p:cNvSpPr>
            <a:spLocks noGrp="1" noChangeArrowheads="1"/>
          </p:cNvSpPr>
          <p:nvPr>
            <p:ph type="title"/>
          </p:nvPr>
        </p:nvSpPr>
        <p:spPr/>
        <p:txBody>
          <a:bodyPr/>
          <a:lstStyle/>
          <a:p>
            <a:r>
              <a:rPr lang="en-US" altLang="tr-TR" sz="3200" smtClean="0"/>
              <a:t>Transistor: Building Block of Computers</a:t>
            </a:r>
          </a:p>
        </p:txBody>
      </p:sp>
      <p:sp>
        <p:nvSpPr>
          <p:cNvPr id="343043" name="Rectangle 3"/>
          <p:cNvSpPr>
            <a:spLocks noGrp="1" noChangeArrowheads="1"/>
          </p:cNvSpPr>
          <p:nvPr>
            <p:ph type="body" idx="1"/>
          </p:nvPr>
        </p:nvSpPr>
        <p:spPr>
          <a:xfrm>
            <a:off x="395288" y="900113"/>
            <a:ext cx="8280400" cy="4978400"/>
          </a:xfrm>
        </p:spPr>
        <p:txBody>
          <a:bodyPr/>
          <a:lstStyle/>
          <a:p>
            <a:pPr marL="0" indent="0"/>
            <a:r>
              <a:rPr lang="en-US" altLang="tr-TR" sz="2400" smtClean="0"/>
              <a:t>Microprocessors contain millions of transistors</a:t>
            </a:r>
          </a:p>
          <a:p>
            <a:pPr marL="576263" lvl="1" indent="-234950"/>
            <a:r>
              <a:rPr lang="en-US" altLang="tr-TR" sz="2400" b="1" smtClean="0"/>
              <a:t>Intel Pentium 4 (2000):</a:t>
            </a:r>
            <a:r>
              <a:rPr lang="en-US" altLang="tr-TR" sz="2400" smtClean="0"/>
              <a:t> 48 million</a:t>
            </a:r>
          </a:p>
          <a:p>
            <a:pPr marL="576263" lvl="1" indent="-234950"/>
            <a:r>
              <a:rPr lang="en-US" altLang="tr-TR" sz="2400" b="1" smtClean="0"/>
              <a:t>IBM PowerPC 750FX (2002):</a:t>
            </a:r>
            <a:r>
              <a:rPr lang="en-US" altLang="tr-TR" sz="2400" smtClean="0"/>
              <a:t> 38 million</a:t>
            </a:r>
          </a:p>
          <a:p>
            <a:pPr marL="576263" lvl="1" indent="-234950"/>
            <a:r>
              <a:rPr lang="en-US" altLang="tr-TR" sz="2400" b="1" smtClean="0"/>
              <a:t>IBM/Apple PowerPC G5 (2003): </a:t>
            </a:r>
            <a:r>
              <a:rPr lang="en-US" altLang="tr-TR" sz="2400" smtClean="0"/>
              <a:t>58 million</a:t>
            </a:r>
          </a:p>
          <a:p>
            <a:pPr marL="0" indent="0"/>
            <a:endParaRPr lang="en-US" altLang="tr-TR" sz="2400" smtClean="0"/>
          </a:p>
          <a:p>
            <a:pPr marL="0" indent="0"/>
            <a:r>
              <a:rPr lang="en-US" altLang="tr-TR" sz="2400" smtClean="0"/>
              <a:t>Logically, each transistor acts as a switch</a:t>
            </a:r>
          </a:p>
          <a:p>
            <a:pPr marL="0" indent="0"/>
            <a:r>
              <a:rPr lang="en-US" altLang="tr-TR" sz="2400" smtClean="0"/>
              <a:t>Combined to implement logic functions </a:t>
            </a:r>
          </a:p>
          <a:p>
            <a:pPr marL="576263" lvl="1" indent="-234950"/>
            <a:r>
              <a:rPr lang="en-US" altLang="tr-TR" sz="2400" smtClean="0"/>
              <a:t>AND, OR, NOT</a:t>
            </a:r>
          </a:p>
          <a:p>
            <a:pPr marL="0" indent="0"/>
            <a:r>
              <a:rPr lang="en-US" altLang="tr-TR" sz="2400" smtClean="0"/>
              <a:t>Combined to build higher-level structures</a:t>
            </a:r>
          </a:p>
          <a:p>
            <a:pPr marL="576263" lvl="1" indent="-234950"/>
            <a:r>
              <a:rPr lang="en-US" altLang="tr-TR" sz="2400" smtClean="0"/>
              <a:t>Adder, multiplexer, decoder, register, …</a:t>
            </a:r>
          </a:p>
          <a:p>
            <a:pPr marL="0" indent="0"/>
            <a:r>
              <a:rPr lang="en-US" altLang="tr-TR" sz="2400" smtClean="0"/>
              <a:t>Combined to build processor</a:t>
            </a:r>
            <a:endParaRPr lang="en-US" altLang="tr-TR" sz="28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43043">
                                            <p:txEl>
                                              <p:pRg st="0" end="0"/>
                                            </p:txEl>
                                          </p:spTgt>
                                        </p:tgtEl>
                                        <p:attrNameLst>
                                          <p:attrName>style.visibility</p:attrName>
                                        </p:attrNameLst>
                                      </p:cBhvr>
                                      <p:to>
                                        <p:strVal val="visible"/>
                                      </p:to>
                                    </p:set>
                                    <p:animEffect transition="in" filter="dissolve">
                                      <p:cBhvr>
                                        <p:cTn id="7" dur="500"/>
                                        <p:tgtEl>
                                          <p:spTgt spid="34304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43043">
                                            <p:txEl>
                                              <p:pRg st="1" end="1"/>
                                            </p:txEl>
                                          </p:spTgt>
                                        </p:tgtEl>
                                        <p:attrNameLst>
                                          <p:attrName>style.visibility</p:attrName>
                                        </p:attrNameLst>
                                      </p:cBhvr>
                                      <p:to>
                                        <p:strVal val="visible"/>
                                      </p:to>
                                    </p:set>
                                    <p:animEffect transition="in" filter="dissolve">
                                      <p:cBhvr>
                                        <p:cTn id="10" dur="500"/>
                                        <p:tgtEl>
                                          <p:spTgt spid="34304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43043">
                                            <p:txEl>
                                              <p:pRg st="2" end="2"/>
                                            </p:txEl>
                                          </p:spTgt>
                                        </p:tgtEl>
                                        <p:attrNameLst>
                                          <p:attrName>style.visibility</p:attrName>
                                        </p:attrNameLst>
                                      </p:cBhvr>
                                      <p:to>
                                        <p:strVal val="visible"/>
                                      </p:to>
                                    </p:set>
                                    <p:animEffect transition="in" filter="dissolve">
                                      <p:cBhvr>
                                        <p:cTn id="13" dur="500"/>
                                        <p:tgtEl>
                                          <p:spTgt spid="34304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43043">
                                            <p:txEl>
                                              <p:pRg st="3" end="3"/>
                                            </p:txEl>
                                          </p:spTgt>
                                        </p:tgtEl>
                                        <p:attrNameLst>
                                          <p:attrName>style.visibility</p:attrName>
                                        </p:attrNameLst>
                                      </p:cBhvr>
                                      <p:to>
                                        <p:strVal val="visible"/>
                                      </p:to>
                                    </p:set>
                                    <p:animEffect transition="in" filter="dissolve">
                                      <p:cBhvr>
                                        <p:cTn id="16" dur="500"/>
                                        <p:tgtEl>
                                          <p:spTgt spid="343043">
                                            <p:txEl>
                                              <p:pRg st="3" end="3"/>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343043">
                                            <p:txEl>
                                              <p:pRg st="5" end="5"/>
                                            </p:txEl>
                                          </p:spTgt>
                                        </p:tgtEl>
                                        <p:attrNameLst>
                                          <p:attrName>style.visibility</p:attrName>
                                        </p:attrNameLst>
                                      </p:cBhvr>
                                      <p:to>
                                        <p:strVal val="visible"/>
                                      </p:to>
                                    </p:set>
                                    <p:animEffect transition="in" filter="dissolve">
                                      <p:cBhvr>
                                        <p:cTn id="21" dur="500"/>
                                        <p:tgtEl>
                                          <p:spTgt spid="343043">
                                            <p:txEl>
                                              <p:pRg st="5" end="5"/>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43043">
                                            <p:txEl>
                                              <p:pRg st="6" end="6"/>
                                            </p:txEl>
                                          </p:spTgt>
                                        </p:tgtEl>
                                        <p:attrNameLst>
                                          <p:attrName>style.visibility</p:attrName>
                                        </p:attrNameLst>
                                      </p:cBhvr>
                                      <p:to>
                                        <p:strVal val="visible"/>
                                      </p:to>
                                    </p:set>
                                    <p:animEffect transition="in" filter="dissolve">
                                      <p:cBhvr>
                                        <p:cTn id="26" dur="500"/>
                                        <p:tgtEl>
                                          <p:spTgt spid="343043">
                                            <p:txEl>
                                              <p:pRg st="6" end="6"/>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43043">
                                            <p:txEl>
                                              <p:pRg st="7" end="7"/>
                                            </p:txEl>
                                          </p:spTgt>
                                        </p:tgtEl>
                                        <p:attrNameLst>
                                          <p:attrName>style.visibility</p:attrName>
                                        </p:attrNameLst>
                                      </p:cBhvr>
                                      <p:to>
                                        <p:strVal val="visible"/>
                                      </p:to>
                                    </p:set>
                                    <p:animEffect transition="in" filter="dissolve">
                                      <p:cBhvr>
                                        <p:cTn id="29" dur="500"/>
                                        <p:tgtEl>
                                          <p:spTgt spid="343043">
                                            <p:txEl>
                                              <p:pRg st="7" end="7"/>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343043">
                                            <p:txEl>
                                              <p:pRg st="8" end="8"/>
                                            </p:txEl>
                                          </p:spTgt>
                                        </p:tgtEl>
                                        <p:attrNameLst>
                                          <p:attrName>style.visibility</p:attrName>
                                        </p:attrNameLst>
                                      </p:cBhvr>
                                      <p:to>
                                        <p:strVal val="visible"/>
                                      </p:to>
                                    </p:set>
                                    <p:animEffect transition="in" filter="dissolve">
                                      <p:cBhvr>
                                        <p:cTn id="34" dur="500"/>
                                        <p:tgtEl>
                                          <p:spTgt spid="343043">
                                            <p:txEl>
                                              <p:pRg st="8" end="8"/>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343043">
                                            <p:txEl>
                                              <p:pRg st="9" end="9"/>
                                            </p:txEl>
                                          </p:spTgt>
                                        </p:tgtEl>
                                        <p:attrNameLst>
                                          <p:attrName>style.visibility</p:attrName>
                                        </p:attrNameLst>
                                      </p:cBhvr>
                                      <p:to>
                                        <p:strVal val="visible"/>
                                      </p:to>
                                    </p:set>
                                    <p:animEffect transition="in" filter="dissolve">
                                      <p:cBhvr>
                                        <p:cTn id="37" dur="500"/>
                                        <p:tgtEl>
                                          <p:spTgt spid="343043">
                                            <p:txEl>
                                              <p:pRg st="9" end="9"/>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343043">
                                            <p:txEl>
                                              <p:pRg st="10" end="10"/>
                                            </p:txEl>
                                          </p:spTgt>
                                        </p:tgtEl>
                                        <p:attrNameLst>
                                          <p:attrName>style.visibility</p:attrName>
                                        </p:attrNameLst>
                                      </p:cBhvr>
                                      <p:to>
                                        <p:strVal val="visible"/>
                                      </p:to>
                                    </p:set>
                                    <p:animEffect transition="in" filter="dissolve">
                                      <p:cBhvr>
                                        <p:cTn id="42" dur="500"/>
                                        <p:tgtEl>
                                          <p:spTgt spid="34304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3"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C9B56DB9-F847-4246-965B-449A351C6F09}" type="slidenum">
              <a:rPr kumimoji="0" lang="en-US" altLang="tr-TR" sz="1200" smtClean="0"/>
              <a:pPr>
                <a:spcBef>
                  <a:spcPct val="50000"/>
                </a:spcBef>
                <a:buFontTx/>
                <a:buNone/>
              </a:pPr>
              <a:t>84</a:t>
            </a:fld>
            <a:endParaRPr kumimoji="0" lang="en-US" altLang="tr-TR" sz="1200" smtClean="0"/>
          </a:p>
        </p:txBody>
      </p:sp>
      <p:sp>
        <p:nvSpPr>
          <p:cNvPr id="105475" name="Rectangle 2"/>
          <p:cNvSpPr>
            <a:spLocks noGrp="1" noChangeArrowheads="1"/>
          </p:cNvSpPr>
          <p:nvPr>
            <p:ph type="title"/>
          </p:nvPr>
        </p:nvSpPr>
        <p:spPr/>
        <p:txBody>
          <a:bodyPr/>
          <a:lstStyle/>
          <a:p>
            <a:r>
              <a:rPr lang="en-US" altLang="tr-TR" sz="3600" smtClean="0"/>
              <a:t>Building Functions from Logic Gates</a:t>
            </a:r>
          </a:p>
        </p:txBody>
      </p:sp>
      <p:sp>
        <p:nvSpPr>
          <p:cNvPr id="105476" name="Rectangle 3"/>
          <p:cNvSpPr>
            <a:spLocks noGrp="1" noChangeArrowheads="1"/>
          </p:cNvSpPr>
          <p:nvPr>
            <p:ph type="body" idx="1"/>
          </p:nvPr>
        </p:nvSpPr>
        <p:spPr>
          <a:xfrm>
            <a:off x="254000" y="952500"/>
            <a:ext cx="8534400" cy="5105400"/>
          </a:xfrm>
        </p:spPr>
        <p:txBody>
          <a:bodyPr/>
          <a:lstStyle/>
          <a:p>
            <a:pPr marL="0" indent="0"/>
            <a:r>
              <a:rPr lang="en-US" altLang="tr-TR" sz="2800" b="1" i="1" smtClean="0"/>
              <a:t>Combinational Logic Circuit</a:t>
            </a:r>
          </a:p>
          <a:p>
            <a:pPr marL="576263" lvl="1" indent="-234950"/>
            <a:r>
              <a:rPr lang="en-US" altLang="tr-TR" smtClean="0"/>
              <a:t>output depends only on the current inputs</a:t>
            </a:r>
          </a:p>
          <a:p>
            <a:pPr marL="576263" lvl="1" indent="-234950"/>
            <a:r>
              <a:rPr lang="en-US" altLang="tr-TR" smtClean="0"/>
              <a:t>stateless</a:t>
            </a:r>
          </a:p>
          <a:p>
            <a:pPr marL="0" indent="0"/>
            <a:r>
              <a:rPr lang="en-US" altLang="tr-TR" sz="2800" b="1" i="1" smtClean="0"/>
              <a:t>Sequential Logic Circuit</a:t>
            </a:r>
          </a:p>
          <a:p>
            <a:pPr marL="576263" lvl="1" indent="-234950"/>
            <a:r>
              <a:rPr lang="en-US" altLang="tr-TR" smtClean="0"/>
              <a:t>output depends on the sequence of inputs (past and present)</a:t>
            </a:r>
          </a:p>
          <a:p>
            <a:pPr marL="576263" lvl="1" indent="-234950"/>
            <a:r>
              <a:rPr lang="en-US" altLang="tr-TR" smtClean="0"/>
              <a:t>stores information (state) from past inputs</a:t>
            </a:r>
          </a:p>
          <a:p>
            <a:pPr marL="0" indent="0">
              <a:buFontTx/>
              <a:buNone/>
            </a:pPr>
            <a:endParaRPr lang="en-US" altLang="tr-TR" sz="2800" smtClean="0"/>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Number Placeholder 2"/>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485E9A2-0D50-4CB2-A6DE-90D714B84EB3}" type="slidenum">
              <a:rPr kumimoji="0" lang="en-US" altLang="tr-TR" sz="1200" smtClean="0"/>
              <a:pPr>
                <a:spcBef>
                  <a:spcPct val="50000"/>
                </a:spcBef>
                <a:buFontTx/>
                <a:buNone/>
              </a:pPr>
              <a:t>85</a:t>
            </a:fld>
            <a:endParaRPr kumimoji="0" lang="en-US" altLang="tr-TR" sz="1200" smtClean="0"/>
          </a:p>
        </p:txBody>
      </p:sp>
      <p:sp>
        <p:nvSpPr>
          <p:cNvPr id="106499" name="Rectangle 2"/>
          <p:cNvSpPr>
            <a:spLocks noGrp="1" noChangeArrowheads="1"/>
          </p:cNvSpPr>
          <p:nvPr>
            <p:ph type="title"/>
          </p:nvPr>
        </p:nvSpPr>
        <p:spPr/>
        <p:txBody>
          <a:bodyPr/>
          <a:lstStyle/>
          <a:p>
            <a:r>
              <a:rPr lang="en-US" altLang="tr-TR" smtClean="0"/>
              <a:t>Basic Logic Gates</a:t>
            </a:r>
          </a:p>
        </p:txBody>
      </p:sp>
      <p:pic>
        <p:nvPicPr>
          <p:cNvPr id="106500" name="Picture 3" descr="ch03-gat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1447800"/>
            <a:ext cx="66452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E80E11D-96B5-4538-A6E5-A5FF050211BA}" type="slidenum">
              <a:rPr kumimoji="0" lang="en-US" altLang="tr-TR" sz="1200" smtClean="0"/>
              <a:pPr>
                <a:spcBef>
                  <a:spcPct val="50000"/>
                </a:spcBef>
                <a:buFontTx/>
                <a:buNone/>
              </a:pPr>
              <a:t>86</a:t>
            </a:fld>
            <a:endParaRPr kumimoji="0" lang="en-US" altLang="tr-TR" sz="1200" smtClean="0"/>
          </a:p>
        </p:txBody>
      </p:sp>
      <p:sp>
        <p:nvSpPr>
          <p:cNvPr id="108547" name="Rectangle 2"/>
          <p:cNvSpPr>
            <a:spLocks noGrp="1" noChangeArrowheads="1"/>
          </p:cNvSpPr>
          <p:nvPr>
            <p:ph type="body" idx="1"/>
          </p:nvPr>
        </p:nvSpPr>
        <p:spPr>
          <a:xfrm>
            <a:off x="754063" y="836613"/>
            <a:ext cx="7772400" cy="5027612"/>
          </a:xfrm>
        </p:spPr>
        <p:txBody>
          <a:bodyPr/>
          <a:lstStyle/>
          <a:p>
            <a:endParaRPr lang="en-US" altLang="tr-TR" sz="2000" b="1" dirty="0" smtClean="0"/>
          </a:p>
          <a:p>
            <a:endParaRPr lang="en-US" altLang="tr-TR" sz="2000" b="1" dirty="0" smtClean="0"/>
          </a:p>
          <a:p>
            <a:endParaRPr lang="en-US" altLang="tr-TR" sz="2400" b="1" dirty="0" smtClean="0"/>
          </a:p>
          <a:p>
            <a:pPr>
              <a:buFontTx/>
              <a:buNone/>
            </a:pPr>
            <a:endParaRPr lang="en-US" altLang="tr-TR" sz="2800" b="1" dirty="0" smtClean="0"/>
          </a:p>
        </p:txBody>
      </p:sp>
      <p:sp>
        <p:nvSpPr>
          <p:cNvPr id="108548" name="Rectangle 3"/>
          <p:cNvSpPr>
            <a:spLocks noGrp="1" noChangeArrowheads="1"/>
          </p:cNvSpPr>
          <p:nvPr>
            <p:ph type="title"/>
          </p:nvPr>
        </p:nvSpPr>
        <p:spPr/>
        <p:txBody>
          <a:bodyPr/>
          <a:lstStyle/>
          <a:p>
            <a:r>
              <a:rPr lang="tr-TR" altLang="tr-TR" dirty="0" smtClean="0"/>
              <a:t>W</a:t>
            </a:r>
            <a:r>
              <a:rPr lang="en-US" altLang="tr-TR" dirty="0" err="1" smtClean="0"/>
              <a:t>aveform</a:t>
            </a:r>
            <a:r>
              <a:rPr lang="en-US" altLang="tr-TR" dirty="0" smtClean="0"/>
              <a:t> behavior in time</a:t>
            </a:r>
          </a:p>
        </p:txBody>
      </p:sp>
      <p:sp>
        <p:nvSpPr>
          <p:cNvPr id="420869" name="Rectangle 5"/>
          <p:cNvSpPr>
            <a:spLocks noChangeArrowheads="1"/>
          </p:cNvSpPr>
          <p:nvPr/>
        </p:nvSpPr>
        <p:spPr bwMode="auto">
          <a:xfrm>
            <a:off x="4333875" y="2390775"/>
            <a:ext cx="12255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Timing diagram</a:t>
            </a:r>
            <a:endParaRPr kumimoji="0" lang="en-US" altLang="tr-TR" sz="1800">
              <a:latin typeface="Arial" panose="020B0604020202020204" pitchFamily="34" charset="0"/>
            </a:endParaRPr>
          </a:p>
        </p:txBody>
      </p:sp>
      <p:sp>
        <p:nvSpPr>
          <p:cNvPr id="420870" name="Rectangle 6"/>
          <p:cNvSpPr>
            <a:spLocks noChangeArrowheads="1"/>
          </p:cNvSpPr>
          <p:nvPr/>
        </p:nvSpPr>
        <p:spPr bwMode="auto">
          <a:xfrm>
            <a:off x="3890963" y="3021013"/>
            <a:ext cx="138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X</a:t>
            </a:r>
            <a:endParaRPr kumimoji="0" lang="en-US" altLang="tr-TR" sz="1800">
              <a:latin typeface="Arial" panose="020B0604020202020204" pitchFamily="34" charset="0"/>
            </a:endParaRPr>
          </a:p>
        </p:txBody>
      </p:sp>
      <p:sp>
        <p:nvSpPr>
          <p:cNvPr id="420871" name="Rectangle 7"/>
          <p:cNvSpPr>
            <a:spLocks noChangeArrowheads="1"/>
          </p:cNvSpPr>
          <p:nvPr/>
        </p:nvSpPr>
        <p:spPr bwMode="auto">
          <a:xfrm>
            <a:off x="4368800" y="30099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872" name="Rectangle 8"/>
          <p:cNvSpPr>
            <a:spLocks noChangeArrowheads="1"/>
          </p:cNvSpPr>
          <p:nvPr/>
        </p:nvSpPr>
        <p:spPr bwMode="auto">
          <a:xfrm>
            <a:off x="4954588" y="30099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873" name="Rectangle 9"/>
          <p:cNvSpPr>
            <a:spLocks noChangeArrowheads="1"/>
          </p:cNvSpPr>
          <p:nvPr/>
        </p:nvSpPr>
        <p:spPr bwMode="auto">
          <a:xfrm>
            <a:off x="5511800" y="30099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874" name="Rectangle 10"/>
          <p:cNvSpPr>
            <a:spLocks noChangeArrowheads="1"/>
          </p:cNvSpPr>
          <p:nvPr/>
        </p:nvSpPr>
        <p:spPr bwMode="auto">
          <a:xfrm>
            <a:off x="6078538" y="30099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875" name="Freeform 11"/>
          <p:cNvSpPr>
            <a:spLocks/>
          </p:cNvSpPr>
          <p:nvPr/>
        </p:nvSpPr>
        <p:spPr bwMode="auto">
          <a:xfrm>
            <a:off x="3983038" y="2878138"/>
            <a:ext cx="2471737" cy="388937"/>
          </a:xfrm>
          <a:custGeom>
            <a:avLst/>
            <a:gdLst>
              <a:gd name="T0" fmla="*/ 0 w 1557"/>
              <a:gd name="T1" fmla="*/ 2147483646 h 245"/>
              <a:gd name="T2" fmla="*/ 2147483646 w 1557"/>
              <a:gd name="T3" fmla="*/ 2147483646 h 245"/>
              <a:gd name="T4" fmla="*/ 2147483646 w 1557"/>
              <a:gd name="T5" fmla="*/ 2147483646 h 245"/>
              <a:gd name="T6" fmla="*/ 2147483646 w 1557"/>
              <a:gd name="T7" fmla="*/ 2147483646 h 245"/>
              <a:gd name="T8" fmla="*/ 2147483646 w 1557"/>
              <a:gd name="T9" fmla="*/ 0 h 245"/>
              <a:gd name="T10" fmla="*/ 2147483646 w 1557"/>
              <a:gd name="T11" fmla="*/ 0 h 245"/>
              <a:gd name="T12" fmla="*/ 2147483646 w 1557"/>
              <a:gd name="T13" fmla="*/ 2147483646 h 245"/>
              <a:gd name="T14" fmla="*/ 2147483646 w 1557"/>
              <a:gd name="T15" fmla="*/ 2147483646 h 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57" h="245">
                <a:moveTo>
                  <a:pt x="0" y="10"/>
                </a:moveTo>
                <a:lnTo>
                  <a:pt x="62" y="10"/>
                </a:lnTo>
                <a:lnTo>
                  <a:pt x="62" y="245"/>
                </a:lnTo>
                <a:lnTo>
                  <a:pt x="784" y="245"/>
                </a:lnTo>
                <a:lnTo>
                  <a:pt x="784" y="0"/>
                </a:lnTo>
                <a:lnTo>
                  <a:pt x="1499" y="0"/>
                </a:lnTo>
                <a:lnTo>
                  <a:pt x="1499" y="245"/>
                </a:lnTo>
                <a:lnTo>
                  <a:pt x="1557" y="245"/>
                </a:lnTo>
              </a:path>
            </a:pathLst>
          </a:custGeom>
          <a:noFill/>
          <a:ln w="2381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876" name="Rectangle 12"/>
          <p:cNvSpPr>
            <a:spLocks noChangeArrowheads="1"/>
          </p:cNvSpPr>
          <p:nvPr/>
        </p:nvSpPr>
        <p:spPr bwMode="auto">
          <a:xfrm>
            <a:off x="3886200" y="3679825"/>
            <a:ext cx="138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Y</a:t>
            </a:r>
            <a:endParaRPr kumimoji="0" lang="en-US" altLang="tr-TR" sz="1800">
              <a:latin typeface="Arial" panose="020B0604020202020204" pitchFamily="34" charset="0"/>
            </a:endParaRPr>
          </a:p>
        </p:txBody>
      </p:sp>
      <p:sp>
        <p:nvSpPr>
          <p:cNvPr id="420877" name="Rectangle 13"/>
          <p:cNvSpPr>
            <a:spLocks noChangeArrowheads="1"/>
          </p:cNvSpPr>
          <p:nvPr/>
        </p:nvSpPr>
        <p:spPr bwMode="auto">
          <a:xfrm>
            <a:off x="4368800" y="367982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878" name="Rectangle 14"/>
          <p:cNvSpPr>
            <a:spLocks noChangeArrowheads="1"/>
          </p:cNvSpPr>
          <p:nvPr/>
        </p:nvSpPr>
        <p:spPr bwMode="auto">
          <a:xfrm>
            <a:off x="4954588" y="367982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879" name="Rectangle 15"/>
          <p:cNvSpPr>
            <a:spLocks noChangeArrowheads="1"/>
          </p:cNvSpPr>
          <p:nvPr/>
        </p:nvSpPr>
        <p:spPr bwMode="auto">
          <a:xfrm>
            <a:off x="5511800" y="367982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880" name="Rectangle 16"/>
          <p:cNvSpPr>
            <a:spLocks noChangeArrowheads="1"/>
          </p:cNvSpPr>
          <p:nvPr/>
        </p:nvSpPr>
        <p:spPr bwMode="auto">
          <a:xfrm>
            <a:off x="6078538" y="367982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881" name="Freeform 17"/>
          <p:cNvSpPr>
            <a:spLocks/>
          </p:cNvSpPr>
          <p:nvPr/>
        </p:nvSpPr>
        <p:spPr bwMode="auto">
          <a:xfrm>
            <a:off x="3986213" y="3549650"/>
            <a:ext cx="2468562" cy="385763"/>
          </a:xfrm>
          <a:custGeom>
            <a:avLst/>
            <a:gdLst>
              <a:gd name="T0" fmla="*/ 0 w 1555"/>
              <a:gd name="T1" fmla="*/ 2147483646 h 243"/>
              <a:gd name="T2" fmla="*/ 2147483646 w 1555"/>
              <a:gd name="T3" fmla="*/ 2147483646 h 243"/>
              <a:gd name="T4" fmla="*/ 2147483646 w 1555"/>
              <a:gd name="T5" fmla="*/ 2147483646 h 243"/>
              <a:gd name="T6" fmla="*/ 2147483646 w 1555"/>
              <a:gd name="T7" fmla="*/ 2147483646 h 243"/>
              <a:gd name="T8" fmla="*/ 2147483646 w 1555"/>
              <a:gd name="T9" fmla="*/ 0 h 243"/>
              <a:gd name="T10" fmla="*/ 2147483646 w 1555"/>
              <a:gd name="T11" fmla="*/ 0 h 243"/>
              <a:gd name="T12" fmla="*/ 2147483646 w 1555"/>
              <a:gd name="T13" fmla="*/ 2147483646 h 243"/>
              <a:gd name="T14" fmla="*/ 2147483646 w 1555"/>
              <a:gd name="T15" fmla="*/ 2147483646 h 243"/>
              <a:gd name="T16" fmla="*/ 2147483646 w 1555"/>
              <a:gd name="T17" fmla="*/ 0 h 243"/>
              <a:gd name="T18" fmla="*/ 2147483646 w 1555"/>
              <a:gd name="T19" fmla="*/ 0 h 243"/>
              <a:gd name="T20" fmla="*/ 2147483646 w 1555"/>
              <a:gd name="T21" fmla="*/ 0 h 243"/>
              <a:gd name="T22" fmla="*/ 2147483646 w 1555"/>
              <a:gd name="T23" fmla="*/ 2147483646 h 243"/>
              <a:gd name="T24" fmla="*/ 2147483646 w 1555"/>
              <a:gd name="T25" fmla="*/ 2147483646 h 2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5" h="243">
                <a:moveTo>
                  <a:pt x="0" y="9"/>
                </a:moveTo>
                <a:lnTo>
                  <a:pt x="60" y="9"/>
                </a:lnTo>
                <a:lnTo>
                  <a:pt x="60" y="243"/>
                </a:lnTo>
                <a:lnTo>
                  <a:pt x="428" y="243"/>
                </a:lnTo>
                <a:lnTo>
                  <a:pt x="428" y="0"/>
                </a:lnTo>
                <a:lnTo>
                  <a:pt x="786" y="0"/>
                </a:lnTo>
                <a:lnTo>
                  <a:pt x="786" y="243"/>
                </a:lnTo>
                <a:lnTo>
                  <a:pt x="1140" y="243"/>
                </a:lnTo>
                <a:lnTo>
                  <a:pt x="1140" y="0"/>
                </a:lnTo>
                <a:lnTo>
                  <a:pt x="1144" y="0"/>
                </a:lnTo>
                <a:lnTo>
                  <a:pt x="1497" y="0"/>
                </a:lnTo>
                <a:lnTo>
                  <a:pt x="1497" y="243"/>
                </a:lnTo>
                <a:lnTo>
                  <a:pt x="1555" y="243"/>
                </a:lnTo>
              </a:path>
            </a:pathLst>
          </a:custGeom>
          <a:noFill/>
          <a:ln w="2381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882" name="Rectangle 18"/>
          <p:cNvSpPr>
            <a:spLocks noChangeArrowheads="1"/>
          </p:cNvSpPr>
          <p:nvPr/>
        </p:nvSpPr>
        <p:spPr bwMode="auto">
          <a:xfrm>
            <a:off x="3562350" y="4352925"/>
            <a:ext cx="138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X</a:t>
            </a:r>
            <a:endParaRPr kumimoji="0" lang="en-US" altLang="tr-TR" sz="1800">
              <a:latin typeface="Arial" panose="020B0604020202020204" pitchFamily="34" charset="0"/>
            </a:endParaRPr>
          </a:p>
        </p:txBody>
      </p:sp>
      <p:sp>
        <p:nvSpPr>
          <p:cNvPr id="420883" name="Rectangle 19"/>
          <p:cNvSpPr>
            <a:spLocks noChangeArrowheads="1"/>
          </p:cNvSpPr>
          <p:nvPr/>
        </p:nvSpPr>
        <p:spPr bwMode="auto">
          <a:xfrm>
            <a:off x="3768725" y="4346575"/>
            <a:ext cx="460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b="1">
                <a:solidFill>
                  <a:srgbClr val="000000"/>
                </a:solidFill>
                <a:latin typeface="TimesTen" pitchFamily="18" charset="0"/>
              </a:rPr>
              <a:t>·</a:t>
            </a:r>
            <a:endParaRPr kumimoji="0" lang="en-US" altLang="tr-TR" sz="1800">
              <a:latin typeface="Arial" panose="020B0604020202020204" pitchFamily="34" charset="0"/>
            </a:endParaRPr>
          </a:p>
        </p:txBody>
      </p:sp>
      <p:sp>
        <p:nvSpPr>
          <p:cNvPr id="420884" name="Rectangle 20"/>
          <p:cNvSpPr>
            <a:spLocks noChangeArrowheads="1"/>
          </p:cNvSpPr>
          <p:nvPr/>
        </p:nvSpPr>
        <p:spPr bwMode="auto">
          <a:xfrm>
            <a:off x="3805238" y="4352925"/>
            <a:ext cx="18573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 Y</a:t>
            </a:r>
            <a:endParaRPr kumimoji="0" lang="en-US" altLang="tr-TR" sz="1800">
              <a:latin typeface="Arial" panose="020B0604020202020204" pitchFamily="34" charset="0"/>
            </a:endParaRPr>
          </a:p>
        </p:txBody>
      </p:sp>
      <p:sp>
        <p:nvSpPr>
          <p:cNvPr id="420885" name="Rectangle 21"/>
          <p:cNvSpPr>
            <a:spLocks noChangeArrowheads="1"/>
          </p:cNvSpPr>
          <p:nvPr/>
        </p:nvSpPr>
        <p:spPr bwMode="auto">
          <a:xfrm>
            <a:off x="2816225" y="4352925"/>
            <a:ext cx="5413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(AND)</a:t>
            </a:r>
            <a:endParaRPr kumimoji="0" lang="en-US" altLang="tr-TR" sz="1800">
              <a:latin typeface="Arial" panose="020B0604020202020204" pitchFamily="34" charset="0"/>
            </a:endParaRPr>
          </a:p>
        </p:txBody>
      </p:sp>
      <p:sp>
        <p:nvSpPr>
          <p:cNvPr id="420886" name="Rectangle 22"/>
          <p:cNvSpPr>
            <a:spLocks noChangeArrowheads="1"/>
          </p:cNvSpPr>
          <p:nvPr/>
        </p:nvSpPr>
        <p:spPr bwMode="auto">
          <a:xfrm>
            <a:off x="4368800" y="435292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887" name="Rectangle 23"/>
          <p:cNvSpPr>
            <a:spLocks noChangeArrowheads="1"/>
          </p:cNvSpPr>
          <p:nvPr/>
        </p:nvSpPr>
        <p:spPr bwMode="auto">
          <a:xfrm>
            <a:off x="4954588" y="435292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888" name="Rectangle 24"/>
          <p:cNvSpPr>
            <a:spLocks noChangeArrowheads="1"/>
          </p:cNvSpPr>
          <p:nvPr/>
        </p:nvSpPr>
        <p:spPr bwMode="auto">
          <a:xfrm>
            <a:off x="5511800" y="435292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889" name="Rectangle 25"/>
          <p:cNvSpPr>
            <a:spLocks noChangeArrowheads="1"/>
          </p:cNvSpPr>
          <p:nvPr/>
        </p:nvSpPr>
        <p:spPr bwMode="auto">
          <a:xfrm>
            <a:off x="6078538" y="435292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890" name="Freeform 26"/>
          <p:cNvSpPr>
            <a:spLocks/>
          </p:cNvSpPr>
          <p:nvPr/>
        </p:nvSpPr>
        <p:spPr bwMode="auto">
          <a:xfrm>
            <a:off x="3983038" y="4219575"/>
            <a:ext cx="2471737" cy="385763"/>
          </a:xfrm>
          <a:custGeom>
            <a:avLst/>
            <a:gdLst>
              <a:gd name="T0" fmla="*/ 0 w 1557"/>
              <a:gd name="T1" fmla="*/ 2147483646 h 243"/>
              <a:gd name="T2" fmla="*/ 2147483646 w 1557"/>
              <a:gd name="T3" fmla="*/ 2147483646 h 243"/>
              <a:gd name="T4" fmla="*/ 2147483646 w 1557"/>
              <a:gd name="T5" fmla="*/ 2147483646 h 243"/>
              <a:gd name="T6" fmla="*/ 2147483646 w 1557"/>
              <a:gd name="T7" fmla="*/ 2147483646 h 243"/>
              <a:gd name="T8" fmla="*/ 2147483646 w 1557"/>
              <a:gd name="T9" fmla="*/ 0 h 243"/>
              <a:gd name="T10" fmla="*/ 2147483646 w 1557"/>
              <a:gd name="T11" fmla="*/ 0 h 243"/>
              <a:gd name="T12" fmla="*/ 2147483646 w 1557"/>
              <a:gd name="T13" fmla="*/ 2147483646 h 243"/>
              <a:gd name="T14" fmla="*/ 2147483646 w 1557"/>
              <a:gd name="T15" fmla="*/ 2147483646 h 2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57" h="243">
                <a:moveTo>
                  <a:pt x="0" y="11"/>
                </a:moveTo>
                <a:lnTo>
                  <a:pt x="62" y="11"/>
                </a:lnTo>
                <a:lnTo>
                  <a:pt x="62" y="243"/>
                </a:lnTo>
                <a:lnTo>
                  <a:pt x="1142" y="243"/>
                </a:lnTo>
                <a:lnTo>
                  <a:pt x="1142" y="0"/>
                </a:lnTo>
                <a:lnTo>
                  <a:pt x="1499" y="0"/>
                </a:lnTo>
                <a:lnTo>
                  <a:pt x="1499" y="243"/>
                </a:lnTo>
                <a:lnTo>
                  <a:pt x="1557" y="243"/>
                </a:lnTo>
              </a:path>
            </a:pathLst>
          </a:custGeom>
          <a:noFill/>
          <a:ln w="2381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891" name="Rectangle 27"/>
          <p:cNvSpPr>
            <a:spLocks noChangeArrowheads="1"/>
          </p:cNvSpPr>
          <p:nvPr/>
        </p:nvSpPr>
        <p:spPr bwMode="auto">
          <a:xfrm>
            <a:off x="3502025" y="5022850"/>
            <a:ext cx="138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X</a:t>
            </a:r>
            <a:endParaRPr kumimoji="0" lang="en-US" altLang="tr-TR" sz="1800">
              <a:latin typeface="Arial" panose="020B0604020202020204" pitchFamily="34" charset="0"/>
            </a:endParaRPr>
          </a:p>
        </p:txBody>
      </p:sp>
      <p:sp>
        <p:nvSpPr>
          <p:cNvPr id="420892" name="Rectangle 28"/>
          <p:cNvSpPr>
            <a:spLocks noChangeArrowheads="1"/>
          </p:cNvSpPr>
          <p:nvPr/>
        </p:nvSpPr>
        <p:spPr bwMode="auto">
          <a:xfrm>
            <a:off x="3702050" y="5022850"/>
            <a:ext cx="111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Arial" panose="020B0604020202020204" pitchFamily="34" charset="0"/>
              </a:rPr>
              <a:t>+</a:t>
            </a:r>
            <a:endParaRPr kumimoji="0" lang="en-US" altLang="tr-TR" sz="1800">
              <a:latin typeface="Arial" panose="020B0604020202020204" pitchFamily="34" charset="0"/>
            </a:endParaRPr>
          </a:p>
        </p:txBody>
      </p:sp>
      <p:sp>
        <p:nvSpPr>
          <p:cNvPr id="420893" name="Rectangle 29"/>
          <p:cNvSpPr>
            <a:spLocks noChangeArrowheads="1"/>
          </p:cNvSpPr>
          <p:nvPr/>
        </p:nvSpPr>
        <p:spPr bwMode="auto">
          <a:xfrm>
            <a:off x="3856038" y="5022850"/>
            <a:ext cx="18573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 Y</a:t>
            </a:r>
            <a:endParaRPr kumimoji="0" lang="en-US" altLang="tr-TR" sz="1800">
              <a:latin typeface="Arial" panose="020B0604020202020204" pitchFamily="34" charset="0"/>
            </a:endParaRPr>
          </a:p>
        </p:txBody>
      </p:sp>
      <p:sp>
        <p:nvSpPr>
          <p:cNvPr id="420894" name="Rectangle 30"/>
          <p:cNvSpPr>
            <a:spLocks noChangeArrowheads="1"/>
          </p:cNvSpPr>
          <p:nvPr/>
        </p:nvSpPr>
        <p:spPr bwMode="auto">
          <a:xfrm>
            <a:off x="2781300" y="5022850"/>
            <a:ext cx="392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(OR)</a:t>
            </a:r>
            <a:endParaRPr kumimoji="0" lang="en-US" altLang="tr-TR" sz="1800">
              <a:latin typeface="Arial" panose="020B0604020202020204" pitchFamily="34" charset="0"/>
            </a:endParaRPr>
          </a:p>
        </p:txBody>
      </p:sp>
      <p:sp>
        <p:nvSpPr>
          <p:cNvPr id="420895" name="Rectangle 31"/>
          <p:cNvSpPr>
            <a:spLocks noChangeArrowheads="1"/>
          </p:cNvSpPr>
          <p:nvPr/>
        </p:nvSpPr>
        <p:spPr bwMode="auto">
          <a:xfrm>
            <a:off x="4368800" y="502285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896" name="Rectangle 32"/>
          <p:cNvSpPr>
            <a:spLocks noChangeArrowheads="1"/>
          </p:cNvSpPr>
          <p:nvPr/>
        </p:nvSpPr>
        <p:spPr bwMode="auto">
          <a:xfrm>
            <a:off x="4954588" y="502285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897" name="Rectangle 33"/>
          <p:cNvSpPr>
            <a:spLocks noChangeArrowheads="1"/>
          </p:cNvSpPr>
          <p:nvPr/>
        </p:nvSpPr>
        <p:spPr bwMode="auto">
          <a:xfrm>
            <a:off x="5511800" y="502285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898" name="Rectangle 34"/>
          <p:cNvSpPr>
            <a:spLocks noChangeArrowheads="1"/>
          </p:cNvSpPr>
          <p:nvPr/>
        </p:nvSpPr>
        <p:spPr bwMode="auto">
          <a:xfrm>
            <a:off x="6078538" y="502285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899" name="Freeform 35"/>
          <p:cNvSpPr>
            <a:spLocks/>
          </p:cNvSpPr>
          <p:nvPr/>
        </p:nvSpPr>
        <p:spPr bwMode="auto">
          <a:xfrm>
            <a:off x="3983038" y="4889500"/>
            <a:ext cx="2471737" cy="384175"/>
          </a:xfrm>
          <a:custGeom>
            <a:avLst/>
            <a:gdLst>
              <a:gd name="T0" fmla="*/ 0 w 1557"/>
              <a:gd name="T1" fmla="*/ 2147483646 h 242"/>
              <a:gd name="T2" fmla="*/ 2147483646 w 1557"/>
              <a:gd name="T3" fmla="*/ 2147483646 h 242"/>
              <a:gd name="T4" fmla="*/ 2147483646 w 1557"/>
              <a:gd name="T5" fmla="*/ 2147483646 h 242"/>
              <a:gd name="T6" fmla="*/ 2147483646 w 1557"/>
              <a:gd name="T7" fmla="*/ 2147483646 h 242"/>
              <a:gd name="T8" fmla="*/ 2147483646 w 1557"/>
              <a:gd name="T9" fmla="*/ 0 h 242"/>
              <a:gd name="T10" fmla="*/ 2147483646 w 1557"/>
              <a:gd name="T11" fmla="*/ 0 h 242"/>
              <a:gd name="T12" fmla="*/ 2147483646 w 1557"/>
              <a:gd name="T13" fmla="*/ 2147483646 h 242"/>
              <a:gd name="T14" fmla="*/ 2147483646 w 1557"/>
              <a:gd name="T15" fmla="*/ 2147483646 h 2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57" h="242">
                <a:moveTo>
                  <a:pt x="0" y="10"/>
                </a:moveTo>
                <a:lnTo>
                  <a:pt x="62" y="10"/>
                </a:lnTo>
                <a:lnTo>
                  <a:pt x="62" y="242"/>
                </a:lnTo>
                <a:lnTo>
                  <a:pt x="426" y="242"/>
                </a:lnTo>
                <a:lnTo>
                  <a:pt x="426" y="0"/>
                </a:lnTo>
                <a:lnTo>
                  <a:pt x="1499" y="0"/>
                </a:lnTo>
                <a:lnTo>
                  <a:pt x="1499" y="242"/>
                </a:lnTo>
                <a:lnTo>
                  <a:pt x="1557" y="242"/>
                </a:lnTo>
              </a:path>
            </a:pathLst>
          </a:custGeom>
          <a:noFill/>
          <a:ln w="2381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900" name="Rectangle 36"/>
          <p:cNvSpPr>
            <a:spLocks noChangeArrowheads="1"/>
          </p:cNvSpPr>
          <p:nvPr/>
        </p:nvSpPr>
        <p:spPr bwMode="auto">
          <a:xfrm>
            <a:off x="2801938" y="5686425"/>
            <a:ext cx="519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(NOT)</a:t>
            </a:r>
            <a:endParaRPr kumimoji="0" lang="en-US" altLang="tr-TR" sz="1800">
              <a:latin typeface="Arial" panose="020B0604020202020204" pitchFamily="34" charset="0"/>
            </a:endParaRPr>
          </a:p>
        </p:txBody>
      </p:sp>
      <p:sp>
        <p:nvSpPr>
          <p:cNvPr id="420901" name="Rectangle 37"/>
          <p:cNvSpPr>
            <a:spLocks noChangeArrowheads="1"/>
          </p:cNvSpPr>
          <p:nvPr/>
        </p:nvSpPr>
        <p:spPr bwMode="auto">
          <a:xfrm>
            <a:off x="3543300" y="5686425"/>
            <a:ext cx="138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X</a:t>
            </a:r>
            <a:endParaRPr kumimoji="0" lang="en-US" altLang="tr-TR" sz="1800">
              <a:latin typeface="Arial" panose="020B0604020202020204" pitchFamily="34" charset="0"/>
            </a:endParaRPr>
          </a:p>
        </p:txBody>
      </p:sp>
      <p:sp>
        <p:nvSpPr>
          <p:cNvPr id="420902" name="Line 38"/>
          <p:cNvSpPr>
            <a:spLocks noChangeShapeType="1"/>
          </p:cNvSpPr>
          <p:nvPr/>
        </p:nvSpPr>
        <p:spPr bwMode="auto">
          <a:xfrm>
            <a:off x="3513138" y="5686425"/>
            <a:ext cx="141287"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420903" name="Rectangle 39"/>
          <p:cNvSpPr>
            <a:spLocks noChangeArrowheads="1"/>
          </p:cNvSpPr>
          <p:nvPr/>
        </p:nvSpPr>
        <p:spPr bwMode="auto">
          <a:xfrm>
            <a:off x="4368800" y="56896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904" name="Rectangle 40"/>
          <p:cNvSpPr>
            <a:spLocks noChangeArrowheads="1"/>
          </p:cNvSpPr>
          <p:nvPr/>
        </p:nvSpPr>
        <p:spPr bwMode="auto">
          <a:xfrm>
            <a:off x="4954588" y="56896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1</a:t>
            </a:r>
            <a:endParaRPr kumimoji="0" lang="en-US" altLang="tr-TR" sz="1800">
              <a:latin typeface="Arial" panose="020B0604020202020204" pitchFamily="34" charset="0"/>
            </a:endParaRPr>
          </a:p>
        </p:txBody>
      </p:sp>
      <p:sp>
        <p:nvSpPr>
          <p:cNvPr id="420905" name="Rectangle 41"/>
          <p:cNvSpPr>
            <a:spLocks noChangeArrowheads="1"/>
          </p:cNvSpPr>
          <p:nvPr/>
        </p:nvSpPr>
        <p:spPr bwMode="auto">
          <a:xfrm>
            <a:off x="5511800" y="56896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906" name="Rectangle 42"/>
          <p:cNvSpPr>
            <a:spLocks noChangeArrowheads="1"/>
          </p:cNvSpPr>
          <p:nvPr/>
        </p:nvSpPr>
        <p:spPr bwMode="auto">
          <a:xfrm>
            <a:off x="6078538" y="56896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0</a:t>
            </a:r>
            <a:endParaRPr kumimoji="0" lang="en-US" altLang="tr-TR" sz="1800">
              <a:latin typeface="Arial" panose="020B0604020202020204" pitchFamily="34" charset="0"/>
            </a:endParaRPr>
          </a:p>
        </p:txBody>
      </p:sp>
      <p:sp>
        <p:nvSpPr>
          <p:cNvPr id="420907" name="Freeform 43"/>
          <p:cNvSpPr>
            <a:spLocks/>
          </p:cNvSpPr>
          <p:nvPr/>
        </p:nvSpPr>
        <p:spPr bwMode="auto">
          <a:xfrm>
            <a:off x="3983038" y="5557838"/>
            <a:ext cx="2471737" cy="385762"/>
          </a:xfrm>
          <a:custGeom>
            <a:avLst/>
            <a:gdLst>
              <a:gd name="T0" fmla="*/ 0 w 1557"/>
              <a:gd name="T1" fmla="*/ 2147483646 h 243"/>
              <a:gd name="T2" fmla="*/ 2147483646 w 1557"/>
              <a:gd name="T3" fmla="*/ 2147483646 h 243"/>
              <a:gd name="T4" fmla="*/ 2147483646 w 1557"/>
              <a:gd name="T5" fmla="*/ 0 h 243"/>
              <a:gd name="T6" fmla="*/ 2147483646 w 1557"/>
              <a:gd name="T7" fmla="*/ 0 h 243"/>
              <a:gd name="T8" fmla="*/ 2147483646 w 1557"/>
              <a:gd name="T9" fmla="*/ 2147483646 h 243"/>
              <a:gd name="T10" fmla="*/ 2147483646 w 1557"/>
              <a:gd name="T11" fmla="*/ 2147483646 h 243"/>
              <a:gd name="T12" fmla="*/ 2147483646 w 1557"/>
              <a:gd name="T13" fmla="*/ 0 h 243"/>
              <a:gd name="T14" fmla="*/ 2147483646 w 1557"/>
              <a:gd name="T15" fmla="*/ 0 h 2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57" h="243">
                <a:moveTo>
                  <a:pt x="0" y="232"/>
                </a:moveTo>
                <a:lnTo>
                  <a:pt x="62" y="232"/>
                </a:lnTo>
                <a:lnTo>
                  <a:pt x="62" y="0"/>
                </a:lnTo>
                <a:lnTo>
                  <a:pt x="784" y="0"/>
                </a:lnTo>
                <a:lnTo>
                  <a:pt x="784" y="243"/>
                </a:lnTo>
                <a:lnTo>
                  <a:pt x="1499" y="243"/>
                </a:lnTo>
                <a:lnTo>
                  <a:pt x="1499" y="0"/>
                </a:lnTo>
                <a:lnTo>
                  <a:pt x="1557" y="0"/>
                </a:lnTo>
              </a:path>
            </a:pathLst>
          </a:custGeom>
          <a:noFill/>
          <a:ln w="2381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909" name="Rectangle 45"/>
          <p:cNvSpPr>
            <a:spLocks noChangeArrowheads="1"/>
          </p:cNvSpPr>
          <p:nvPr/>
        </p:nvSpPr>
        <p:spPr bwMode="auto">
          <a:xfrm>
            <a:off x="4502150" y="1908175"/>
            <a:ext cx="6286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OR gate</a:t>
            </a:r>
            <a:endParaRPr kumimoji="0" lang="en-US" altLang="tr-TR" sz="1800">
              <a:latin typeface="Arial" panose="020B0604020202020204" pitchFamily="34" charset="0"/>
            </a:endParaRPr>
          </a:p>
        </p:txBody>
      </p:sp>
      <p:sp>
        <p:nvSpPr>
          <p:cNvPr id="420910" name="Rectangle 46"/>
          <p:cNvSpPr>
            <a:spLocks noChangeArrowheads="1"/>
          </p:cNvSpPr>
          <p:nvPr/>
        </p:nvSpPr>
        <p:spPr bwMode="auto">
          <a:xfrm>
            <a:off x="3430588" y="1290638"/>
            <a:ext cx="138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X</a:t>
            </a:r>
            <a:endParaRPr kumimoji="0" lang="en-US" altLang="tr-TR" sz="1800">
              <a:latin typeface="Arial" panose="020B0604020202020204" pitchFamily="34" charset="0"/>
            </a:endParaRPr>
          </a:p>
        </p:txBody>
      </p:sp>
      <p:sp>
        <p:nvSpPr>
          <p:cNvPr id="420911" name="Rectangle 47"/>
          <p:cNvSpPr>
            <a:spLocks noChangeArrowheads="1"/>
          </p:cNvSpPr>
          <p:nvPr/>
        </p:nvSpPr>
        <p:spPr bwMode="auto">
          <a:xfrm>
            <a:off x="3429000" y="1597025"/>
            <a:ext cx="138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Y</a:t>
            </a:r>
            <a:endParaRPr kumimoji="0" lang="en-US" altLang="tr-TR" sz="1800">
              <a:latin typeface="Arial" panose="020B0604020202020204" pitchFamily="34" charset="0"/>
            </a:endParaRPr>
          </a:p>
        </p:txBody>
      </p:sp>
      <p:sp>
        <p:nvSpPr>
          <p:cNvPr id="420912" name="Freeform 48"/>
          <p:cNvSpPr>
            <a:spLocks noEditPoints="1"/>
          </p:cNvSpPr>
          <p:nvPr/>
        </p:nvSpPr>
        <p:spPr bwMode="auto">
          <a:xfrm>
            <a:off x="3594100" y="1387475"/>
            <a:ext cx="1562100" cy="314325"/>
          </a:xfrm>
          <a:custGeom>
            <a:avLst/>
            <a:gdLst>
              <a:gd name="T0" fmla="*/ 2147483646 w 984"/>
              <a:gd name="T1" fmla="*/ 0 h 198"/>
              <a:gd name="T2" fmla="*/ 0 w 984"/>
              <a:gd name="T3" fmla="*/ 0 h 198"/>
              <a:gd name="T4" fmla="*/ 2147483646 w 984"/>
              <a:gd name="T5" fmla="*/ 2147483646 h 198"/>
              <a:gd name="T6" fmla="*/ 0 w 984"/>
              <a:gd name="T7" fmla="*/ 2147483646 h 198"/>
              <a:gd name="T8" fmla="*/ 2147483646 w 984"/>
              <a:gd name="T9" fmla="*/ 2147483646 h 198"/>
              <a:gd name="T10" fmla="*/ 2147483646 w 984"/>
              <a:gd name="T11" fmla="*/ 2147483646 h 1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4" h="198">
                <a:moveTo>
                  <a:pt x="305" y="0"/>
                </a:moveTo>
                <a:lnTo>
                  <a:pt x="0" y="0"/>
                </a:lnTo>
                <a:moveTo>
                  <a:pt x="305" y="198"/>
                </a:moveTo>
                <a:lnTo>
                  <a:pt x="0" y="198"/>
                </a:lnTo>
                <a:moveTo>
                  <a:pt x="984" y="93"/>
                </a:moveTo>
                <a:lnTo>
                  <a:pt x="680" y="93"/>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913" name="Freeform 49"/>
          <p:cNvSpPr>
            <a:spLocks/>
          </p:cNvSpPr>
          <p:nvPr/>
        </p:nvSpPr>
        <p:spPr bwMode="auto">
          <a:xfrm>
            <a:off x="4037013" y="1289050"/>
            <a:ext cx="642937" cy="506413"/>
          </a:xfrm>
          <a:custGeom>
            <a:avLst/>
            <a:gdLst>
              <a:gd name="T0" fmla="*/ 2147483646 w 190"/>
              <a:gd name="T1" fmla="*/ 2147483646 h 150"/>
              <a:gd name="T2" fmla="*/ 2147483646 w 190"/>
              <a:gd name="T3" fmla="*/ 2147483646 h 150"/>
              <a:gd name="T4" fmla="*/ 2147483646 w 190"/>
              <a:gd name="T5" fmla="*/ 2147483646 h 150"/>
              <a:gd name="T6" fmla="*/ 2147483646 w 190"/>
              <a:gd name="T7" fmla="*/ 0 h 150"/>
              <a:gd name="T8" fmla="*/ 2147483646 w 190"/>
              <a:gd name="T9" fmla="*/ 0 h 150"/>
              <a:gd name="T10" fmla="*/ 2147483646 w 190"/>
              <a:gd name="T11" fmla="*/ 2147483646 h 150"/>
              <a:gd name="T12" fmla="*/ 2147483646 w 190"/>
              <a:gd name="T13" fmla="*/ 2147483646 h 150"/>
              <a:gd name="T14" fmla="*/ 2147483646 w 190"/>
              <a:gd name="T15" fmla="*/ 2147483646 h 150"/>
              <a:gd name="T16" fmla="*/ 0 w 190"/>
              <a:gd name="T17" fmla="*/ 2147483646 h 150"/>
              <a:gd name="T18" fmla="*/ 2147483646 w 190"/>
              <a:gd name="T19" fmla="*/ 2147483646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0" h="150">
                <a:moveTo>
                  <a:pt x="3" y="146"/>
                </a:moveTo>
                <a:cubicBezTo>
                  <a:pt x="15" y="123"/>
                  <a:pt x="22" y="98"/>
                  <a:pt x="22" y="72"/>
                </a:cubicBezTo>
                <a:cubicBezTo>
                  <a:pt x="22" y="48"/>
                  <a:pt x="16" y="25"/>
                  <a:pt x="4" y="4"/>
                </a:cubicBezTo>
                <a:cubicBezTo>
                  <a:pt x="2" y="0"/>
                  <a:pt x="2" y="0"/>
                  <a:pt x="2" y="0"/>
                </a:cubicBezTo>
                <a:cubicBezTo>
                  <a:pt x="63" y="0"/>
                  <a:pt x="63" y="0"/>
                  <a:pt x="63" y="0"/>
                </a:cubicBezTo>
                <a:cubicBezTo>
                  <a:pt x="115" y="0"/>
                  <a:pt x="164" y="28"/>
                  <a:pt x="190" y="73"/>
                </a:cubicBezTo>
                <a:cubicBezTo>
                  <a:pt x="189" y="77"/>
                  <a:pt x="189" y="77"/>
                  <a:pt x="189" y="77"/>
                </a:cubicBezTo>
                <a:cubicBezTo>
                  <a:pt x="163" y="122"/>
                  <a:pt x="115" y="150"/>
                  <a:pt x="63" y="150"/>
                </a:cubicBezTo>
                <a:cubicBezTo>
                  <a:pt x="0" y="150"/>
                  <a:pt x="0" y="150"/>
                  <a:pt x="0" y="150"/>
                </a:cubicBezTo>
                <a:cubicBezTo>
                  <a:pt x="3" y="146"/>
                  <a:pt x="3" y="146"/>
                  <a:pt x="3" y="146"/>
                </a:cubicBezTo>
                <a:close/>
              </a:path>
            </a:pathLst>
          </a:custGeom>
          <a:noFill/>
          <a:ln w="2381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914" name="Rectangle 50"/>
          <p:cNvSpPr>
            <a:spLocks noChangeArrowheads="1"/>
          </p:cNvSpPr>
          <p:nvPr/>
        </p:nvSpPr>
        <p:spPr bwMode="auto">
          <a:xfrm>
            <a:off x="5237163" y="1431925"/>
            <a:ext cx="1158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Z</a:t>
            </a:r>
            <a:endParaRPr kumimoji="0" lang="en-US" altLang="tr-TR" sz="1800">
              <a:latin typeface="Arial" panose="020B0604020202020204" pitchFamily="34" charset="0"/>
            </a:endParaRPr>
          </a:p>
        </p:txBody>
      </p:sp>
      <p:sp>
        <p:nvSpPr>
          <p:cNvPr id="420915" name="Rectangle 51"/>
          <p:cNvSpPr>
            <a:spLocks noChangeArrowheads="1"/>
          </p:cNvSpPr>
          <p:nvPr/>
        </p:nvSpPr>
        <p:spPr bwMode="auto">
          <a:xfrm>
            <a:off x="5407025" y="1431925"/>
            <a:ext cx="1333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chemeClr val="bg2"/>
                </a:solidFill>
                <a:latin typeface="Arial" panose="020B0604020202020204" pitchFamily="34" charset="0"/>
              </a:rPr>
              <a:t>=</a:t>
            </a:r>
            <a:endParaRPr kumimoji="0" lang="en-US" altLang="tr-TR" sz="1800">
              <a:solidFill>
                <a:schemeClr val="bg2"/>
              </a:solidFill>
              <a:latin typeface="Arial" panose="020B0604020202020204" pitchFamily="34" charset="0"/>
            </a:endParaRPr>
          </a:p>
        </p:txBody>
      </p:sp>
      <p:sp>
        <p:nvSpPr>
          <p:cNvPr id="420916" name="Rectangle 52"/>
          <p:cNvSpPr>
            <a:spLocks noChangeArrowheads="1"/>
          </p:cNvSpPr>
          <p:nvPr/>
        </p:nvSpPr>
        <p:spPr bwMode="auto">
          <a:xfrm>
            <a:off x="5575300" y="1431925"/>
            <a:ext cx="1857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 X</a:t>
            </a:r>
            <a:endParaRPr kumimoji="0" lang="en-US" altLang="tr-TR" sz="1800">
              <a:latin typeface="Arial" panose="020B0604020202020204" pitchFamily="34" charset="0"/>
            </a:endParaRPr>
          </a:p>
        </p:txBody>
      </p:sp>
      <p:sp>
        <p:nvSpPr>
          <p:cNvPr id="420917" name="Rectangle 53"/>
          <p:cNvSpPr>
            <a:spLocks noChangeArrowheads="1"/>
          </p:cNvSpPr>
          <p:nvPr/>
        </p:nvSpPr>
        <p:spPr bwMode="auto">
          <a:xfrm>
            <a:off x="5819775" y="1431925"/>
            <a:ext cx="111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rgbClr val="000000"/>
                </a:solidFill>
                <a:latin typeface="Arial" panose="020B0604020202020204" pitchFamily="34" charset="0"/>
              </a:rPr>
              <a:t>+</a:t>
            </a:r>
            <a:endParaRPr kumimoji="0" lang="en-US" altLang="tr-TR" sz="1800">
              <a:latin typeface="Arial" panose="020B0604020202020204" pitchFamily="34" charset="0"/>
            </a:endParaRPr>
          </a:p>
        </p:txBody>
      </p:sp>
      <p:sp>
        <p:nvSpPr>
          <p:cNvPr id="420918" name="Rectangle 54"/>
          <p:cNvSpPr>
            <a:spLocks noChangeArrowheads="1"/>
          </p:cNvSpPr>
          <p:nvPr/>
        </p:nvSpPr>
        <p:spPr bwMode="auto">
          <a:xfrm>
            <a:off x="5973763" y="1431925"/>
            <a:ext cx="18573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 Y</a:t>
            </a:r>
            <a:endParaRPr kumimoji="0" lang="en-US" altLang="tr-TR" sz="1800">
              <a:latin typeface="Arial" panose="020B0604020202020204" pitchFamily="34" charset="0"/>
            </a:endParaRPr>
          </a:p>
        </p:txBody>
      </p:sp>
      <p:sp>
        <p:nvSpPr>
          <p:cNvPr id="420919" name="Rectangle 55"/>
          <p:cNvSpPr>
            <a:spLocks noChangeArrowheads="1"/>
          </p:cNvSpPr>
          <p:nvPr/>
        </p:nvSpPr>
        <p:spPr bwMode="auto">
          <a:xfrm>
            <a:off x="439738" y="1282700"/>
            <a:ext cx="138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X</a:t>
            </a:r>
            <a:endParaRPr kumimoji="0" lang="en-US" altLang="tr-TR" sz="1800">
              <a:latin typeface="Arial" panose="020B0604020202020204" pitchFamily="34" charset="0"/>
            </a:endParaRPr>
          </a:p>
        </p:txBody>
      </p:sp>
      <p:sp>
        <p:nvSpPr>
          <p:cNvPr id="420920" name="Rectangle 56"/>
          <p:cNvSpPr>
            <a:spLocks noChangeArrowheads="1"/>
          </p:cNvSpPr>
          <p:nvPr/>
        </p:nvSpPr>
        <p:spPr bwMode="auto">
          <a:xfrm>
            <a:off x="438150" y="1601788"/>
            <a:ext cx="1381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Y</a:t>
            </a:r>
            <a:endParaRPr kumimoji="0" lang="en-US" altLang="tr-TR" sz="1800">
              <a:latin typeface="Arial" panose="020B0604020202020204" pitchFamily="34" charset="0"/>
            </a:endParaRPr>
          </a:p>
        </p:txBody>
      </p:sp>
      <p:sp>
        <p:nvSpPr>
          <p:cNvPr id="420921" name="Rectangle 57"/>
          <p:cNvSpPr>
            <a:spLocks noChangeArrowheads="1"/>
          </p:cNvSpPr>
          <p:nvPr/>
        </p:nvSpPr>
        <p:spPr bwMode="auto">
          <a:xfrm>
            <a:off x="2244725" y="1431925"/>
            <a:ext cx="1158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Z</a:t>
            </a:r>
            <a:endParaRPr kumimoji="0" lang="en-US" altLang="tr-TR" sz="1800">
              <a:latin typeface="Arial" panose="020B0604020202020204" pitchFamily="34" charset="0"/>
            </a:endParaRPr>
          </a:p>
        </p:txBody>
      </p:sp>
      <p:sp>
        <p:nvSpPr>
          <p:cNvPr id="420922" name="Rectangle 58"/>
          <p:cNvSpPr>
            <a:spLocks noChangeArrowheads="1"/>
          </p:cNvSpPr>
          <p:nvPr/>
        </p:nvSpPr>
        <p:spPr bwMode="auto">
          <a:xfrm>
            <a:off x="2427288" y="1431925"/>
            <a:ext cx="111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500">
                <a:solidFill>
                  <a:schemeClr val="bg2"/>
                </a:solidFill>
                <a:latin typeface="Arial" panose="020B0604020202020204" pitchFamily="34" charset="0"/>
              </a:rPr>
              <a:t>=</a:t>
            </a:r>
            <a:endParaRPr kumimoji="0" lang="en-US" altLang="tr-TR" sz="1800">
              <a:solidFill>
                <a:schemeClr val="bg2"/>
              </a:solidFill>
              <a:latin typeface="Arial" panose="020B0604020202020204" pitchFamily="34" charset="0"/>
            </a:endParaRPr>
          </a:p>
        </p:txBody>
      </p:sp>
      <p:sp>
        <p:nvSpPr>
          <p:cNvPr id="420923" name="Rectangle 59"/>
          <p:cNvSpPr>
            <a:spLocks noChangeArrowheads="1"/>
          </p:cNvSpPr>
          <p:nvPr/>
        </p:nvSpPr>
        <p:spPr bwMode="auto">
          <a:xfrm>
            <a:off x="2582863" y="1431925"/>
            <a:ext cx="18573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 X</a:t>
            </a:r>
            <a:endParaRPr kumimoji="0" lang="en-US" altLang="tr-TR" sz="1800">
              <a:latin typeface="Arial" panose="020B0604020202020204" pitchFamily="34" charset="0"/>
            </a:endParaRPr>
          </a:p>
        </p:txBody>
      </p:sp>
      <p:sp>
        <p:nvSpPr>
          <p:cNvPr id="420924" name="Rectangle 60"/>
          <p:cNvSpPr>
            <a:spLocks noChangeArrowheads="1"/>
          </p:cNvSpPr>
          <p:nvPr/>
        </p:nvSpPr>
        <p:spPr bwMode="auto">
          <a:xfrm>
            <a:off x="2835275" y="1425575"/>
            <a:ext cx="460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b="1">
                <a:solidFill>
                  <a:srgbClr val="000000"/>
                </a:solidFill>
                <a:latin typeface="TimesTen" pitchFamily="18" charset="0"/>
              </a:rPr>
              <a:t>·</a:t>
            </a:r>
            <a:endParaRPr kumimoji="0" lang="en-US" altLang="tr-TR" sz="1800">
              <a:latin typeface="Arial" panose="020B0604020202020204" pitchFamily="34" charset="0"/>
            </a:endParaRPr>
          </a:p>
        </p:txBody>
      </p:sp>
      <p:sp>
        <p:nvSpPr>
          <p:cNvPr id="420925" name="Rectangle 61"/>
          <p:cNvSpPr>
            <a:spLocks noChangeArrowheads="1"/>
          </p:cNvSpPr>
          <p:nvPr/>
        </p:nvSpPr>
        <p:spPr bwMode="auto">
          <a:xfrm>
            <a:off x="2870200" y="1431925"/>
            <a:ext cx="1857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 Y</a:t>
            </a:r>
            <a:endParaRPr kumimoji="0" lang="en-US" altLang="tr-TR" sz="1800">
              <a:latin typeface="Arial" panose="020B0604020202020204" pitchFamily="34" charset="0"/>
            </a:endParaRPr>
          </a:p>
        </p:txBody>
      </p:sp>
      <p:sp>
        <p:nvSpPr>
          <p:cNvPr id="420926" name="Freeform 62"/>
          <p:cNvSpPr>
            <a:spLocks/>
          </p:cNvSpPr>
          <p:nvPr/>
        </p:nvSpPr>
        <p:spPr bwMode="auto">
          <a:xfrm>
            <a:off x="1079500" y="1289050"/>
            <a:ext cx="604838" cy="503238"/>
          </a:xfrm>
          <a:custGeom>
            <a:avLst/>
            <a:gdLst>
              <a:gd name="T0" fmla="*/ 0 w 179"/>
              <a:gd name="T1" fmla="*/ 0 h 149"/>
              <a:gd name="T2" fmla="*/ 0 w 179"/>
              <a:gd name="T3" fmla="*/ 2147483646 h 149"/>
              <a:gd name="T4" fmla="*/ 2147483646 w 179"/>
              <a:gd name="T5" fmla="*/ 2147483646 h 149"/>
              <a:gd name="T6" fmla="*/ 2147483646 w 179"/>
              <a:gd name="T7" fmla="*/ 2147483646 h 149"/>
              <a:gd name="T8" fmla="*/ 2147483646 w 179"/>
              <a:gd name="T9" fmla="*/ 0 h 149"/>
              <a:gd name="T10" fmla="*/ 0 w 179"/>
              <a:gd name="T11" fmla="*/ 0 h 1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9" h="149">
                <a:moveTo>
                  <a:pt x="0" y="0"/>
                </a:moveTo>
                <a:cubicBezTo>
                  <a:pt x="0" y="149"/>
                  <a:pt x="0" y="149"/>
                  <a:pt x="0" y="149"/>
                </a:cubicBezTo>
                <a:cubicBezTo>
                  <a:pt x="103" y="148"/>
                  <a:pt x="103" y="148"/>
                  <a:pt x="103" y="148"/>
                </a:cubicBezTo>
                <a:cubicBezTo>
                  <a:pt x="144" y="148"/>
                  <a:pt x="179" y="115"/>
                  <a:pt x="179" y="75"/>
                </a:cubicBezTo>
                <a:cubicBezTo>
                  <a:pt x="179" y="34"/>
                  <a:pt x="146" y="0"/>
                  <a:pt x="105" y="0"/>
                </a:cubicBezTo>
                <a:cubicBezTo>
                  <a:pt x="0" y="0"/>
                  <a:pt x="0" y="0"/>
                  <a:pt x="0" y="0"/>
                </a:cubicBezTo>
                <a:close/>
              </a:path>
            </a:pathLst>
          </a:custGeom>
          <a:noFill/>
          <a:ln w="2381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927" name="Freeform 63"/>
          <p:cNvSpPr>
            <a:spLocks noEditPoints="1"/>
          </p:cNvSpPr>
          <p:nvPr/>
        </p:nvSpPr>
        <p:spPr bwMode="auto">
          <a:xfrm>
            <a:off x="598488" y="1384300"/>
            <a:ext cx="1562100" cy="309563"/>
          </a:xfrm>
          <a:custGeom>
            <a:avLst/>
            <a:gdLst>
              <a:gd name="T0" fmla="*/ 2147483646 w 984"/>
              <a:gd name="T1" fmla="*/ 0 h 195"/>
              <a:gd name="T2" fmla="*/ 0 w 984"/>
              <a:gd name="T3" fmla="*/ 0 h 195"/>
              <a:gd name="T4" fmla="*/ 2147483646 w 984"/>
              <a:gd name="T5" fmla="*/ 2147483646 h 195"/>
              <a:gd name="T6" fmla="*/ 0 w 984"/>
              <a:gd name="T7" fmla="*/ 2147483646 h 195"/>
              <a:gd name="T8" fmla="*/ 2147483646 w 984"/>
              <a:gd name="T9" fmla="*/ 2147483646 h 195"/>
              <a:gd name="T10" fmla="*/ 2147483646 w 984"/>
              <a:gd name="T11" fmla="*/ 2147483646 h 1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4" h="195">
                <a:moveTo>
                  <a:pt x="305" y="0"/>
                </a:moveTo>
                <a:lnTo>
                  <a:pt x="0" y="0"/>
                </a:lnTo>
                <a:moveTo>
                  <a:pt x="305" y="195"/>
                </a:moveTo>
                <a:lnTo>
                  <a:pt x="0" y="195"/>
                </a:lnTo>
                <a:moveTo>
                  <a:pt x="984" y="93"/>
                </a:moveTo>
                <a:lnTo>
                  <a:pt x="680" y="93"/>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928" name="Rectangle 64"/>
          <p:cNvSpPr>
            <a:spLocks noChangeArrowheads="1"/>
          </p:cNvSpPr>
          <p:nvPr/>
        </p:nvSpPr>
        <p:spPr bwMode="auto">
          <a:xfrm>
            <a:off x="1373188" y="1911350"/>
            <a:ext cx="7778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AND gate</a:t>
            </a:r>
            <a:endParaRPr kumimoji="0" lang="en-US" altLang="tr-TR" sz="1800">
              <a:latin typeface="Arial" panose="020B0604020202020204" pitchFamily="34" charset="0"/>
            </a:endParaRPr>
          </a:p>
        </p:txBody>
      </p:sp>
      <p:sp>
        <p:nvSpPr>
          <p:cNvPr id="420929" name="Rectangle 65"/>
          <p:cNvSpPr>
            <a:spLocks noChangeArrowheads="1"/>
          </p:cNvSpPr>
          <p:nvPr/>
        </p:nvSpPr>
        <p:spPr bwMode="auto">
          <a:xfrm>
            <a:off x="6488113" y="1428750"/>
            <a:ext cx="138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X</a:t>
            </a:r>
            <a:endParaRPr kumimoji="0" lang="en-US" altLang="tr-TR" sz="1800">
              <a:latin typeface="Arial" panose="020B0604020202020204" pitchFamily="34" charset="0"/>
            </a:endParaRPr>
          </a:p>
        </p:txBody>
      </p:sp>
      <p:sp>
        <p:nvSpPr>
          <p:cNvPr id="420930" name="Rectangle 66"/>
          <p:cNvSpPr>
            <a:spLocks noChangeArrowheads="1"/>
          </p:cNvSpPr>
          <p:nvPr/>
        </p:nvSpPr>
        <p:spPr bwMode="auto">
          <a:xfrm>
            <a:off x="8231188" y="1431925"/>
            <a:ext cx="1635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 Z</a:t>
            </a:r>
            <a:endParaRPr kumimoji="0" lang="en-US" altLang="tr-TR" sz="1800">
              <a:latin typeface="Arial" panose="020B0604020202020204" pitchFamily="34" charset="0"/>
            </a:endParaRPr>
          </a:p>
        </p:txBody>
      </p:sp>
      <p:sp>
        <p:nvSpPr>
          <p:cNvPr id="420931" name="Rectangle 67"/>
          <p:cNvSpPr>
            <a:spLocks noChangeArrowheads="1"/>
          </p:cNvSpPr>
          <p:nvPr/>
        </p:nvSpPr>
        <p:spPr bwMode="auto">
          <a:xfrm>
            <a:off x="8443913" y="1431925"/>
            <a:ext cx="1333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a:solidFill>
                  <a:schemeClr val="bg2"/>
                </a:solidFill>
                <a:latin typeface="Arial" panose="020B0604020202020204" pitchFamily="34" charset="0"/>
              </a:rPr>
              <a:t>=</a:t>
            </a:r>
            <a:endParaRPr kumimoji="0" lang="en-US" altLang="tr-TR" sz="1800">
              <a:solidFill>
                <a:schemeClr val="bg2"/>
              </a:solidFill>
              <a:latin typeface="Arial" panose="020B0604020202020204" pitchFamily="34" charset="0"/>
            </a:endParaRPr>
          </a:p>
        </p:txBody>
      </p:sp>
      <p:sp>
        <p:nvSpPr>
          <p:cNvPr id="420932" name="Rectangle 68"/>
          <p:cNvSpPr>
            <a:spLocks noChangeArrowheads="1"/>
          </p:cNvSpPr>
          <p:nvPr/>
        </p:nvSpPr>
        <p:spPr bwMode="auto">
          <a:xfrm>
            <a:off x="8613775" y="1431925"/>
            <a:ext cx="1857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 X</a:t>
            </a:r>
            <a:endParaRPr kumimoji="0" lang="en-US" altLang="tr-TR" sz="1800">
              <a:latin typeface="Arial" panose="020B0604020202020204" pitchFamily="34" charset="0"/>
            </a:endParaRPr>
          </a:p>
        </p:txBody>
      </p:sp>
      <p:sp>
        <p:nvSpPr>
          <p:cNvPr id="420933" name="Line 69"/>
          <p:cNvSpPr>
            <a:spLocks noChangeShapeType="1"/>
          </p:cNvSpPr>
          <p:nvPr/>
        </p:nvSpPr>
        <p:spPr bwMode="auto">
          <a:xfrm>
            <a:off x="8621713" y="1427163"/>
            <a:ext cx="141287" cy="1587"/>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420934" name="Freeform 70"/>
          <p:cNvSpPr>
            <a:spLocks/>
          </p:cNvSpPr>
          <p:nvPr/>
        </p:nvSpPr>
        <p:spPr bwMode="auto">
          <a:xfrm>
            <a:off x="7280275" y="1319213"/>
            <a:ext cx="354013" cy="452437"/>
          </a:xfrm>
          <a:custGeom>
            <a:avLst/>
            <a:gdLst>
              <a:gd name="T0" fmla="*/ 0 w 223"/>
              <a:gd name="T1" fmla="*/ 0 h 285"/>
              <a:gd name="T2" fmla="*/ 0 w 223"/>
              <a:gd name="T3" fmla="*/ 2147483646 h 285"/>
              <a:gd name="T4" fmla="*/ 2147483646 w 223"/>
              <a:gd name="T5" fmla="*/ 2147483646 h 285"/>
              <a:gd name="T6" fmla="*/ 0 w 223"/>
              <a:gd name="T7" fmla="*/ 0 h 285"/>
              <a:gd name="T8" fmla="*/ 0 w 223"/>
              <a:gd name="T9" fmla="*/ 0 h 2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 h="285">
                <a:moveTo>
                  <a:pt x="0" y="0"/>
                </a:moveTo>
                <a:lnTo>
                  <a:pt x="0" y="285"/>
                </a:lnTo>
                <a:lnTo>
                  <a:pt x="223" y="140"/>
                </a:lnTo>
                <a:lnTo>
                  <a:pt x="0" y="0"/>
                </a:lnTo>
                <a:close/>
              </a:path>
            </a:pathLst>
          </a:custGeom>
          <a:noFill/>
          <a:ln w="23876"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935" name="Freeform 71"/>
          <p:cNvSpPr>
            <a:spLocks noEditPoints="1"/>
          </p:cNvSpPr>
          <p:nvPr/>
        </p:nvSpPr>
        <p:spPr bwMode="auto">
          <a:xfrm>
            <a:off x="6659563" y="1554163"/>
            <a:ext cx="1549400" cy="1587"/>
          </a:xfrm>
          <a:custGeom>
            <a:avLst/>
            <a:gdLst>
              <a:gd name="T0" fmla="*/ 2147483646 w 976"/>
              <a:gd name="T1" fmla="*/ 0 h 1587"/>
              <a:gd name="T2" fmla="*/ 2147483646 w 976"/>
              <a:gd name="T3" fmla="*/ 0 h 1587"/>
              <a:gd name="T4" fmla="*/ 2147483646 w 976"/>
              <a:gd name="T5" fmla="*/ 0 h 1587"/>
              <a:gd name="T6" fmla="*/ 0 w 976"/>
              <a:gd name="T7" fmla="*/ 0 h 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587">
                <a:moveTo>
                  <a:pt x="976" y="0"/>
                </a:moveTo>
                <a:lnTo>
                  <a:pt x="671" y="0"/>
                </a:lnTo>
                <a:moveTo>
                  <a:pt x="397" y="0"/>
                </a:moveTo>
                <a:lnTo>
                  <a:pt x="0" y="0"/>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420936" name="Oval 72"/>
          <p:cNvSpPr>
            <a:spLocks noChangeArrowheads="1"/>
          </p:cNvSpPr>
          <p:nvPr/>
        </p:nvSpPr>
        <p:spPr bwMode="auto">
          <a:xfrm>
            <a:off x="7634288" y="1508125"/>
            <a:ext cx="119062" cy="119063"/>
          </a:xfrm>
          <a:prstGeom prst="ellipse">
            <a:avLst/>
          </a:prstGeom>
          <a:noFill/>
          <a:ln w="23876">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420937" name="Rectangle 73"/>
          <p:cNvSpPr>
            <a:spLocks noChangeArrowheads="1"/>
          </p:cNvSpPr>
          <p:nvPr/>
        </p:nvSpPr>
        <p:spPr bwMode="auto">
          <a:xfrm>
            <a:off x="7175500" y="1889125"/>
            <a:ext cx="9620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NOT gate or</a:t>
            </a:r>
            <a:endParaRPr kumimoji="0" lang="en-US" altLang="tr-TR" sz="1800">
              <a:latin typeface="Arial" panose="020B0604020202020204" pitchFamily="34" charset="0"/>
            </a:endParaRPr>
          </a:p>
        </p:txBody>
      </p:sp>
      <p:sp>
        <p:nvSpPr>
          <p:cNvPr id="420938" name="Rectangle 74"/>
          <p:cNvSpPr>
            <a:spLocks noChangeArrowheads="1"/>
          </p:cNvSpPr>
          <p:nvPr/>
        </p:nvSpPr>
        <p:spPr bwMode="auto">
          <a:xfrm>
            <a:off x="7353300" y="2101850"/>
            <a:ext cx="5905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500">
                <a:solidFill>
                  <a:srgbClr val="000000"/>
                </a:solidFill>
                <a:latin typeface="TimesTen" pitchFamily="18" charset="0"/>
              </a:rPr>
              <a:t>inverter</a:t>
            </a:r>
            <a:endParaRPr kumimoji="0" lang="en-US" altLang="tr-TR" sz="1800">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0869"/>
                                        </p:tgtEl>
                                        <p:attrNameLst>
                                          <p:attrName>style.visibility</p:attrName>
                                        </p:attrNameLst>
                                      </p:cBhvr>
                                      <p:to>
                                        <p:strVal val="visible"/>
                                      </p:to>
                                    </p:set>
                                    <p:animEffect transition="in" filter="dissolve">
                                      <p:cBhvr>
                                        <p:cTn id="7" dur="500"/>
                                        <p:tgtEl>
                                          <p:spTgt spid="4208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20870"/>
                                        </p:tgtEl>
                                        <p:attrNameLst>
                                          <p:attrName>style.visibility</p:attrName>
                                        </p:attrNameLst>
                                      </p:cBhvr>
                                      <p:to>
                                        <p:strVal val="visible"/>
                                      </p:to>
                                    </p:set>
                                    <p:animEffect transition="in" filter="diamond(in)">
                                      <p:cBhvr>
                                        <p:cTn id="12" dur="2000"/>
                                        <p:tgtEl>
                                          <p:spTgt spid="420870"/>
                                        </p:tgtEl>
                                      </p:cBhvr>
                                    </p:animEffect>
                                  </p:childTnLst>
                                </p:cTn>
                              </p:par>
                              <p:par>
                                <p:cTn id="13" presetID="8" presetClass="entr" presetSubtype="16" fill="hold" grpId="0" nodeType="withEffect">
                                  <p:stCondLst>
                                    <p:cond delay="0"/>
                                  </p:stCondLst>
                                  <p:childTnLst>
                                    <p:set>
                                      <p:cBhvr>
                                        <p:cTn id="14" dur="1" fill="hold">
                                          <p:stCondLst>
                                            <p:cond delay="0"/>
                                          </p:stCondLst>
                                        </p:cTn>
                                        <p:tgtEl>
                                          <p:spTgt spid="420871"/>
                                        </p:tgtEl>
                                        <p:attrNameLst>
                                          <p:attrName>style.visibility</p:attrName>
                                        </p:attrNameLst>
                                      </p:cBhvr>
                                      <p:to>
                                        <p:strVal val="visible"/>
                                      </p:to>
                                    </p:set>
                                    <p:animEffect transition="in" filter="diamond(in)">
                                      <p:cBhvr>
                                        <p:cTn id="15" dur="2000"/>
                                        <p:tgtEl>
                                          <p:spTgt spid="420871"/>
                                        </p:tgtEl>
                                      </p:cBhvr>
                                    </p:animEffect>
                                  </p:childTnLst>
                                </p:cTn>
                              </p:par>
                              <p:par>
                                <p:cTn id="16" presetID="8" presetClass="entr" presetSubtype="16" fill="hold" grpId="0" nodeType="withEffect">
                                  <p:stCondLst>
                                    <p:cond delay="0"/>
                                  </p:stCondLst>
                                  <p:childTnLst>
                                    <p:set>
                                      <p:cBhvr>
                                        <p:cTn id="17" dur="1" fill="hold">
                                          <p:stCondLst>
                                            <p:cond delay="0"/>
                                          </p:stCondLst>
                                        </p:cTn>
                                        <p:tgtEl>
                                          <p:spTgt spid="420872"/>
                                        </p:tgtEl>
                                        <p:attrNameLst>
                                          <p:attrName>style.visibility</p:attrName>
                                        </p:attrNameLst>
                                      </p:cBhvr>
                                      <p:to>
                                        <p:strVal val="visible"/>
                                      </p:to>
                                    </p:set>
                                    <p:animEffect transition="in" filter="diamond(in)">
                                      <p:cBhvr>
                                        <p:cTn id="18" dur="2000"/>
                                        <p:tgtEl>
                                          <p:spTgt spid="420872"/>
                                        </p:tgtEl>
                                      </p:cBhvr>
                                    </p:animEffect>
                                  </p:childTnLst>
                                </p:cTn>
                              </p:par>
                              <p:par>
                                <p:cTn id="19" presetID="8" presetClass="entr" presetSubtype="16" fill="hold" grpId="0" nodeType="withEffect">
                                  <p:stCondLst>
                                    <p:cond delay="0"/>
                                  </p:stCondLst>
                                  <p:childTnLst>
                                    <p:set>
                                      <p:cBhvr>
                                        <p:cTn id="20" dur="1" fill="hold">
                                          <p:stCondLst>
                                            <p:cond delay="0"/>
                                          </p:stCondLst>
                                        </p:cTn>
                                        <p:tgtEl>
                                          <p:spTgt spid="420873"/>
                                        </p:tgtEl>
                                        <p:attrNameLst>
                                          <p:attrName>style.visibility</p:attrName>
                                        </p:attrNameLst>
                                      </p:cBhvr>
                                      <p:to>
                                        <p:strVal val="visible"/>
                                      </p:to>
                                    </p:set>
                                    <p:animEffect transition="in" filter="diamond(in)">
                                      <p:cBhvr>
                                        <p:cTn id="21" dur="2000"/>
                                        <p:tgtEl>
                                          <p:spTgt spid="420873"/>
                                        </p:tgtEl>
                                      </p:cBhvr>
                                    </p:animEffect>
                                  </p:childTnLst>
                                </p:cTn>
                              </p:par>
                              <p:par>
                                <p:cTn id="22" presetID="8" presetClass="entr" presetSubtype="16" fill="hold" grpId="0" nodeType="withEffect">
                                  <p:stCondLst>
                                    <p:cond delay="0"/>
                                  </p:stCondLst>
                                  <p:childTnLst>
                                    <p:set>
                                      <p:cBhvr>
                                        <p:cTn id="23" dur="1" fill="hold">
                                          <p:stCondLst>
                                            <p:cond delay="0"/>
                                          </p:stCondLst>
                                        </p:cTn>
                                        <p:tgtEl>
                                          <p:spTgt spid="420874"/>
                                        </p:tgtEl>
                                        <p:attrNameLst>
                                          <p:attrName>style.visibility</p:attrName>
                                        </p:attrNameLst>
                                      </p:cBhvr>
                                      <p:to>
                                        <p:strVal val="visible"/>
                                      </p:to>
                                    </p:set>
                                    <p:animEffect transition="in" filter="diamond(in)">
                                      <p:cBhvr>
                                        <p:cTn id="24" dur="2000"/>
                                        <p:tgtEl>
                                          <p:spTgt spid="420874"/>
                                        </p:tgtEl>
                                      </p:cBhvr>
                                    </p:animEffect>
                                  </p:childTnLst>
                                </p:cTn>
                              </p:par>
                              <p:par>
                                <p:cTn id="25" presetID="8" presetClass="entr" presetSubtype="16" fill="hold" grpId="0" nodeType="withEffect">
                                  <p:stCondLst>
                                    <p:cond delay="0"/>
                                  </p:stCondLst>
                                  <p:childTnLst>
                                    <p:set>
                                      <p:cBhvr>
                                        <p:cTn id="26" dur="1" fill="hold">
                                          <p:stCondLst>
                                            <p:cond delay="0"/>
                                          </p:stCondLst>
                                        </p:cTn>
                                        <p:tgtEl>
                                          <p:spTgt spid="420875"/>
                                        </p:tgtEl>
                                        <p:attrNameLst>
                                          <p:attrName>style.visibility</p:attrName>
                                        </p:attrNameLst>
                                      </p:cBhvr>
                                      <p:to>
                                        <p:strVal val="visible"/>
                                      </p:to>
                                    </p:set>
                                    <p:animEffect transition="in" filter="diamond(in)">
                                      <p:cBhvr>
                                        <p:cTn id="27" dur="2000"/>
                                        <p:tgtEl>
                                          <p:spTgt spid="420875"/>
                                        </p:tgtEl>
                                      </p:cBhvr>
                                    </p:animEffect>
                                  </p:childTnLst>
                                </p:cTn>
                              </p:par>
                              <p:par>
                                <p:cTn id="28" presetID="8" presetClass="entr" presetSubtype="16" fill="hold" grpId="0" nodeType="withEffect">
                                  <p:stCondLst>
                                    <p:cond delay="0"/>
                                  </p:stCondLst>
                                  <p:childTnLst>
                                    <p:set>
                                      <p:cBhvr>
                                        <p:cTn id="29" dur="1" fill="hold">
                                          <p:stCondLst>
                                            <p:cond delay="0"/>
                                          </p:stCondLst>
                                        </p:cTn>
                                        <p:tgtEl>
                                          <p:spTgt spid="420876"/>
                                        </p:tgtEl>
                                        <p:attrNameLst>
                                          <p:attrName>style.visibility</p:attrName>
                                        </p:attrNameLst>
                                      </p:cBhvr>
                                      <p:to>
                                        <p:strVal val="visible"/>
                                      </p:to>
                                    </p:set>
                                    <p:animEffect transition="in" filter="diamond(in)">
                                      <p:cBhvr>
                                        <p:cTn id="30" dur="2000"/>
                                        <p:tgtEl>
                                          <p:spTgt spid="420876"/>
                                        </p:tgtEl>
                                      </p:cBhvr>
                                    </p:animEffect>
                                  </p:childTnLst>
                                </p:cTn>
                              </p:par>
                              <p:par>
                                <p:cTn id="31" presetID="8" presetClass="entr" presetSubtype="16" fill="hold" grpId="0" nodeType="withEffect">
                                  <p:stCondLst>
                                    <p:cond delay="0"/>
                                  </p:stCondLst>
                                  <p:childTnLst>
                                    <p:set>
                                      <p:cBhvr>
                                        <p:cTn id="32" dur="1" fill="hold">
                                          <p:stCondLst>
                                            <p:cond delay="0"/>
                                          </p:stCondLst>
                                        </p:cTn>
                                        <p:tgtEl>
                                          <p:spTgt spid="420877"/>
                                        </p:tgtEl>
                                        <p:attrNameLst>
                                          <p:attrName>style.visibility</p:attrName>
                                        </p:attrNameLst>
                                      </p:cBhvr>
                                      <p:to>
                                        <p:strVal val="visible"/>
                                      </p:to>
                                    </p:set>
                                    <p:animEffect transition="in" filter="diamond(in)">
                                      <p:cBhvr>
                                        <p:cTn id="33" dur="2000"/>
                                        <p:tgtEl>
                                          <p:spTgt spid="420877"/>
                                        </p:tgtEl>
                                      </p:cBhvr>
                                    </p:animEffect>
                                  </p:childTnLst>
                                </p:cTn>
                              </p:par>
                              <p:par>
                                <p:cTn id="34" presetID="8" presetClass="entr" presetSubtype="16" fill="hold" grpId="0" nodeType="withEffect">
                                  <p:stCondLst>
                                    <p:cond delay="0"/>
                                  </p:stCondLst>
                                  <p:childTnLst>
                                    <p:set>
                                      <p:cBhvr>
                                        <p:cTn id="35" dur="1" fill="hold">
                                          <p:stCondLst>
                                            <p:cond delay="0"/>
                                          </p:stCondLst>
                                        </p:cTn>
                                        <p:tgtEl>
                                          <p:spTgt spid="420878"/>
                                        </p:tgtEl>
                                        <p:attrNameLst>
                                          <p:attrName>style.visibility</p:attrName>
                                        </p:attrNameLst>
                                      </p:cBhvr>
                                      <p:to>
                                        <p:strVal val="visible"/>
                                      </p:to>
                                    </p:set>
                                    <p:animEffect transition="in" filter="diamond(in)">
                                      <p:cBhvr>
                                        <p:cTn id="36" dur="2000"/>
                                        <p:tgtEl>
                                          <p:spTgt spid="420878"/>
                                        </p:tgtEl>
                                      </p:cBhvr>
                                    </p:animEffect>
                                  </p:childTnLst>
                                </p:cTn>
                              </p:par>
                              <p:par>
                                <p:cTn id="37" presetID="8" presetClass="entr" presetSubtype="16" fill="hold" grpId="0" nodeType="withEffect">
                                  <p:stCondLst>
                                    <p:cond delay="0"/>
                                  </p:stCondLst>
                                  <p:childTnLst>
                                    <p:set>
                                      <p:cBhvr>
                                        <p:cTn id="38" dur="1" fill="hold">
                                          <p:stCondLst>
                                            <p:cond delay="0"/>
                                          </p:stCondLst>
                                        </p:cTn>
                                        <p:tgtEl>
                                          <p:spTgt spid="420879"/>
                                        </p:tgtEl>
                                        <p:attrNameLst>
                                          <p:attrName>style.visibility</p:attrName>
                                        </p:attrNameLst>
                                      </p:cBhvr>
                                      <p:to>
                                        <p:strVal val="visible"/>
                                      </p:to>
                                    </p:set>
                                    <p:animEffect transition="in" filter="diamond(in)">
                                      <p:cBhvr>
                                        <p:cTn id="39" dur="2000"/>
                                        <p:tgtEl>
                                          <p:spTgt spid="420879"/>
                                        </p:tgtEl>
                                      </p:cBhvr>
                                    </p:animEffect>
                                  </p:childTnLst>
                                </p:cTn>
                              </p:par>
                              <p:par>
                                <p:cTn id="40" presetID="8" presetClass="entr" presetSubtype="16" fill="hold" grpId="0" nodeType="withEffect">
                                  <p:stCondLst>
                                    <p:cond delay="0"/>
                                  </p:stCondLst>
                                  <p:childTnLst>
                                    <p:set>
                                      <p:cBhvr>
                                        <p:cTn id="41" dur="1" fill="hold">
                                          <p:stCondLst>
                                            <p:cond delay="0"/>
                                          </p:stCondLst>
                                        </p:cTn>
                                        <p:tgtEl>
                                          <p:spTgt spid="420880"/>
                                        </p:tgtEl>
                                        <p:attrNameLst>
                                          <p:attrName>style.visibility</p:attrName>
                                        </p:attrNameLst>
                                      </p:cBhvr>
                                      <p:to>
                                        <p:strVal val="visible"/>
                                      </p:to>
                                    </p:set>
                                    <p:animEffect transition="in" filter="diamond(in)">
                                      <p:cBhvr>
                                        <p:cTn id="42" dur="2000"/>
                                        <p:tgtEl>
                                          <p:spTgt spid="420880"/>
                                        </p:tgtEl>
                                      </p:cBhvr>
                                    </p:animEffect>
                                  </p:childTnLst>
                                </p:cTn>
                              </p:par>
                              <p:par>
                                <p:cTn id="43" presetID="8" presetClass="entr" presetSubtype="16" fill="hold" grpId="0" nodeType="withEffect">
                                  <p:stCondLst>
                                    <p:cond delay="0"/>
                                  </p:stCondLst>
                                  <p:childTnLst>
                                    <p:set>
                                      <p:cBhvr>
                                        <p:cTn id="44" dur="1" fill="hold">
                                          <p:stCondLst>
                                            <p:cond delay="0"/>
                                          </p:stCondLst>
                                        </p:cTn>
                                        <p:tgtEl>
                                          <p:spTgt spid="420881"/>
                                        </p:tgtEl>
                                        <p:attrNameLst>
                                          <p:attrName>style.visibility</p:attrName>
                                        </p:attrNameLst>
                                      </p:cBhvr>
                                      <p:to>
                                        <p:strVal val="visible"/>
                                      </p:to>
                                    </p:set>
                                    <p:animEffect transition="in" filter="diamond(in)">
                                      <p:cBhvr>
                                        <p:cTn id="45" dur="2000"/>
                                        <p:tgtEl>
                                          <p:spTgt spid="420881"/>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420919"/>
                                        </p:tgtEl>
                                        <p:attrNameLst>
                                          <p:attrName>style.visibility</p:attrName>
                                        </p:attrNameLst>
                                      </p:cBhvr>
                                      <p:to>
                                        <p:strVal val="visible"/>
                                      </p:to>
                                    </p:set>
                                    <p:anim calcmode="lin" valueType="num">
                                      <p:cBhvr additive="base">
                                        <p:cTn id="50" dur="500" fill="hold"/>
                                        <p:tgtEl>
                                          <p:spTgt spid="420919"/>
                                        </p:tgtEl>
                                        <p:attrNameLst>
                                          <p:attrName>ppt_x</p:attrName>
                                        </p:attrNameLst>
                                      </p:cBhvr>
                                      <p:tavLst>
                                        <p:tav tm="0">
                                          <p:val>
                                            <p:strVal val="#ppt_x"/>
                                          </p:val>
                                        </p:tav>
                                        <p:tav tm="100000">
                                          <p:val>
                                            <p:strVal val="#ppt_x"/>
                                          </p:val>
                                        </p:tav>
                                      </p:tavLst>
                                    </p:anim>
                                    <p:anim calcmode="lin" valueType="num">
                                      <p:cBhvr additive="base">
                                        <p:cTn id="51" dur="500" fill="hold"/>
                                        <p:tgtEl>
                                          <p:spTgt spid="420919"/>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420920"/>
                                        </p:tgtEl>
                                        <p:attrNameLst>
                                          <p:attrName>style.visibility</p:attrName>
                                        </p:attrNameLst>
                                      </p:cBhvr>
                                      <p:to>
                                        <p:strVal val="visible"/>
                                      </p:to>
                                    </p:set>
                                    <p:anim calcmode="lin" valueType="num">
                                      <p:cBhvr additive="base">
                                        <p:cTn id="54" dur="500" fill="hold"/>
                                        <p:tgtEl>
                                          <p:spTgt spid="420920"/>
                                        </p:tgtEl>
                                        <p:attrNameLst>
                                          <p:attrName>ppt_x</p:attrName>
                                        </p:attrNameLst>
                                      </p:cBhvr>
                                      <p:tavLst>
                                        <p:tav tm="0">
                                          <p:val>
                                            <p:strVal val="#ppt_x"/>
                                          </p:val>
                                        </p:tav>
                                        <p:tav tm="100000">
                                          <p:val>
                                            <p:strVal val="#ppt_x"/>
                                          </p:val>
                                        </p:tav>
                                      </p:tavLst>
                                    </p:anim>
                                    <p:anim calcmode="lin" valueType="num">
                                      <p:cBhvr additive="base">
                                        <p:cTn id="55" dur="500" fill="hold"/>
                                        <p:tgtEl>
                                          <p:spTgt spid="420920"/>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420921"/>
                                        </p:tgtEl>
                                        <p:attrNameLst>
                                          <p:attrName>style.visibility</p:attrName>
                                        </p:attrNameLst>
                                      </p:cBhvr>
                                      <p:to>
                                        <p:strVal val="visible"/>
                                      </p:to>
                                    </p:set>
                                    <p:anim calcmode="lin" valueType="num">
                                      <p:cBhvr additive="base">
                                        <p:cTn id="58" dur="500" fill="hold"/>
                                        <p:tgtEl>
                                          <p:spTgt spid="420921"/>
                                        </p:tgtEl>
                                        <p:attrNameLst>
                                          <p:attrName>ppt_x</p:attrName>
                                        </p:attrNameLst>
                                      </p:cBhvr>
                                      <p:tavLst>
                                        <p:tav tm="0">
                                          <p:val>
                                            <p:strVal val="#ppt_x"/>
                                          </p:val>
                                        </p:tav>
                                        <p:tav tm="100000">
                                          <p:val>
                                            <p:strVal val="#ppt_x"/>
                                          </p:val>
                                        </p:tav>
                                      </p:tavLst>
                                    </p:anim>
                                    <p:anim calcmode="lin" valueType="num">
                                      <p:cBhvr additive="base">
                                        <p:cTn id="59" dur="500" fill="hold"/>
                                        <p:tgtEl>
                                          <p:spTgt spid="420921"/>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0"/>
                                  </p:stCondLst>
                                  <p:childTnLst>
                                    <p:set>
                                      <p:cBhvr>
                                        <p:cTn id="61" dur="1" fill="hold">
                                          <p:stCondLst>
                                            <p:cond delay="0"/>
                                          </p:stCondLst>
                                        </p:cTn>
                                        <p:tgtEl>
                                          <p:spTgt spid="420922"/>
                                        </p:tgtEl>
                                        <p:attrNameLst>
                                          <p:attrName>style.visibility</p:attrName>
                                        </p:attrNameLst>
                                      </p:cBhvr>
                                      <p:to>
                                        <p:strVal val="visible"/>
                                      </p:to>
                                    </p:set>
                                    <p:anim calcmode="lin" valueType="num">
                                      <p:cBhvr additive="base">
                                        <p:cTn id="62" dur="500" fill="hold"/>
                                        <p:tgtEl>
                                          <p:spTgt spid="420922"/>
                                        </p:tgtEl>
                                        <p:attrNameLst>
                                          <p:attrName>ppt_x</p:attrName>
                                        </p:attrNameLst>
                                      </p:cBhvr>
                                      <p:tavLst>
                                        <p:tav tm="0">
                                          <p:val>
                                            <p:strVal val="#ppt_x"/>
                                          </p:val>
                                        </p:tav>
                                        <p:tav tm="100000">
                                          <p:val>
                                            <p:strVal val="#ppt_x"/>
                                          </p:val>
                                        </p:tav>
                                      </p:tavLst>
                                    </p:anim>
                                    <p:anim calcmode="lin" valueType="num">
                                      <p:cBhvr additive="base">
                                        <p:cTn id="63" dur="500" fill="hold"/>
                                        <p:tgtEl>
                                          <p:spTgt spid="42092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20923"/>
                                        </p:tgtEl>
                                        <p:attrNameLst>
                                          <p:attrName>style.visibility</p:attrName>
                                        </p:attrNameLst>
                                      </p:cBhvr>
                                      <p:to>
                                        <p:strVal val="visible"/>
                                      </p:to>
                                    </p:set>
                                    <p:anim calcmode="lin" valueType="num">
                                      <p:cBhvr additive="base">
                                        <p:cTn id="66" dur="500" fill="hold"/>
                                        <p:tgtEl>
                                          <p:spTgt spid="420923"/>
                                        </p:tgtEl>
                                        <p:attrNameLst>
                                          <p:attrName>ppt_x</p:attrName>
                                        </p:attrNameLst>
                                      </p:cBhvr>
                                      <p:tavLst>
                                        <p:tav tm="0">
                                          <p:val>
                                            <p:strVal val="#ppt_x"/>
                                          </p:val>
                                        </p:tav>
                                        <p:tav tm="100000">
                                          <p:val>
                                            <p:strVal val="#ppt_x"/>
                                          </p:val>
                                        </p:tav>
                                      </p:tavLst>
                                    </p:anim>
                                    <p:anim calcmode="lin" valueType="num">
                                      <p:cBhvr additive="base">
                                        <p:cTn id="67" dur="500" fill="hold"/>
                                        <p:tgtEl>
                                          <p:spTgt spid="420923"/>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420924"/>
                                        </p:tgtEl>
                                        <p:attrNameLst>
                                          <p:attrName>style.visibility</p:attrName>
                                        </p:attrNameLst>
                                      </p:cBhvr>
                                      <p:to>
                                        <p:strVal val="visible"/>
                                      </p:to>
                                    </p:set>
                                    <p:anim calcmode="lin" valueType="num">
                                      <p:cBhvr additive="base">
                                        <p:cTn id="70" dur="500" fill="hold"/>
                                        <p:tgtEl>
                                          <p:spTgt spid="420924"/>
                                        </p:tgtEl>
                                        <p:attrNameLst>
                                          <p:attrName>ppt_x</p:attrName>
                                        </p:attrNameLst>
                                      </p:cBhvr>
                                      <p:tavLst>
                                        <p:tav tm="0">
                                          <p:val>
                                            <p:strVal val="#ppt_x"/>
                                          </p:val>
                                        </p:tav>
                                        <p:tav tm="100000">
                                          <p:val>
                                            <p:strVal val="#ppt_x"/>
                                          </p:val>
                                        </p:tav>
                                      </p:tavLst>
                                    </p:anim>
                                    <p:anim calcmode="lin" valueType="num">
                                      <p:cBhvr additive="base">
                                        <p:cTn id="71" dur="500" fill="hold"/>
                                        <p:tgtEl>
                                          <p:spTgt spid="420924"/>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420925"/>
                                        </p:tgtEl>
                                        <p:attrNameLst>
                                          <p:attrName>style.visibility</p:attrName>
                                        </p:attrNameLst>
                                      </p:cBhvr>
                                      <p:to>
                                        <p:strVal val="visible"/>
                                      </p:to>
                                    </p:set>
                                    <p:anim calcmode="lin" valueType="num">
                                      <p:cBhvr additive="base">
                                        <p:cTn id="74" dur="500" fill="hold"/>
                                        <p:tgtEl>
                                          <p:spTgt spid="420925"/>
                                        </p:tgtEl>
                                        <p:attrNameLst>
                                          <p:attrName>ppt_x</p:attrName>
                                        </p:attrNameLst>
                                      </p:cBhvr>
                                      <p:tavLst>
                                        <p:tav tm="0">
                                          <p:val>
                                            <p:strVal val="#ppt_x"/>
                                          </p:val>
                                        </p:tav>
                                        <p:tav tm="100000">
                                          <p:val>
                                            <p:strVal val="#ppt_x"/>
                                          </p:val>
                                        </p:tav>
                                      </p:tavLst>
                                    </p:anim>
                                    <p:anim calcmode="lin" valueType="num">
                                      <p:cBhvr additive="base">
                                        <p:cTn id="75" dur="500" fill="hold"/>
                                        <p:tgtEl>
                                          <p:spTgt spid="420925"/>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20926"/>
                                        </p:tgtEl>
                                        <p:attrNameLst>
                                          <p:attrName>style.visibility</p:attrName>
                                        </p:attrNameLst>
                                      </p:cBhvr>
                                      <p:to>
                                        <p:strVal val="visible"/>
                                      </p:to>
                                    </p:set>
                                    <p:anim calcmode="lin" valueType="num">
                                      <p:cBhvr additive="base">
                                        <p:cTn id="78" dur="500" fill="hold"/>
                                        <p:tgtEl>
                                          <p:spTgt spid="420926"/>
                                        </p:tgtEl>
                                        <p:attrNameLst>
                                          <p:attrName>ppt_x</p:attrName>
                                        </p:attrNameLst>
                                      </p:cBhvr>
                                      <p:tavLst>
                                        <p:tav tm="0">
                                          <p:val>
                                            <p:strVal val="#ppt_x"/>
                                          </p:val>
                                        </p:tav>
                                        <p:tav tm="100000">
                                          <p:val>
                                            <p:strVal val="#ppt_x"/>
                                          </p:val>
                                        </p:tav>
                                      </p:tavLst>
                                    </p:anim>
                                    <p:anim calcmode="lin" valueType="num">
                                      <p:cBhvr additive="base">
                                        <p:cTn id="79" dur="500" fill="hold"/>
                                        <p:tgtEl>
                                          <p:spTgt spid="420926"/>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420927"/>
                                        </p:tgtEl>
                                        <p:attrNameLst>
                                          <p:attrName>style.visibility</p:attrName>
                                        </p:attrNameLst>
                                      </p:cBhvr>
                                      <p:to>
                                        <p:strVal val="visible"/>
                                      </p:to>
                                    </p:set>
                                    <p:anim calcmode="lin" valueType="num">
                                      <p:cBhvr additive="base">
                                        <p:cTn id="82" dur="500" fill="hold"/>
                                        <p:tgtEl>
                                          <p:spTgt spid="420927"/>
                                        </p:tgtEl>
                                        <p:attrNameLst>
                                          <p:attrName>ppt_x</p:attrName>
                                        </p:attrNameLst>
                                      </p:cBhvr>
                                      <p:tavLst>
                                        <p:tav tm="0">
                                          <p:val>
                                            <p:strVal val="#ppt_x"/>
                                          </p:val>
                                        </p:tav>
                                        <p:tav tm="100000">
                                          <p:val>
                                            <p:strVal val="#ppt_x"/>
                                          </p:val>
                                        </p:tav>
                                      </p:tavLst>
                                    </p:anim>
                                    <p:anim calcmode="lin" valueType="num">
                                      <p:cBhvr additive="base">
                                        <p:cTn id="83" dur="500" fill="hold"/>
                                        <p:tgtEl>
                                          <p:spTgt spid="420927"/>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420928"/>
                                        </p:tgtEl>
                                        <p:attrNameLst>
                                          <p:attrName>style.visibility</p:attrName>
                                        </p:attrNameLst>
                                      </p:cBhvr>
                                      <p:to>
                                        <p:strVal val="visible"/>
                                      </p:to>
                                    </p:set>
                                    <p:anim calcmode="lin" valueType="num">
                                      <p:cBhvr additive="base">
                                        <p:cTn id="86" dur="500" fill="hold"/>
                                        <p:tgtEl>
                                          <p:spTgt spid="420928"/>
                                        </p:tgtEl>
                                        <p:attrNameLst>
                                          <p:attrName>ppt_x</p:attrName>
                                        </p:attrNameLst>
                                      </p:cBhvr>
                                      <p:tavLst>
                                        <p:tav tm="0">
                                          <p:val>
                                            <p:strVal val="#ppt_x"/>
                                          </p:val>
                                        </p:tav>
                                        <p:tav tm="100000">
                                          <p:val>
                                            <p:strVal val="#ppt_x"/>
                                          </p:val>
                                        </p:tav>
                                      </p:tavLst>
                                    </p:anim>
                                    <p:anim calcmode="lin" valueType="num">
                                      <p:cBhvr additive="base">
                                        <p:cTn id="87" dur="500" fill="hold"/>
                                        <p:tgtEl>
                                          <p:spTgt spid="420928"/>
                                        </p:tgtEl>
                                        <p:attrNameLst>
                                          <p:attrName>ppt_y</p:attrName>
                                        </p:attrNameLst>
                                      </p:cBhvr>
                                      <p:tavLst>
                                        <p:tav tm="0">
                                          <p:val>
                                            <p:strVal val="1+#ppt_h/2"/>
                                          </p:val>
                                        </p:tav>
                                        <p:tav tm="100000">
                                          <p:val>
                                            <p:strVal val="#ppt_y"/>
                                          </p:val>
                                        </p:tav>
                                      </p:tavLst>
                                    </p:anim>
                                  </p:childTnLst>
                                </p:cTn>
                              </p:par>
                            </p:childTnLst>
                          </p:cTn>
                        </p:par>
                      </p:childTnLst>
                    </p:cTn>
                  </p:par>
                  <p:par>
                    <p:cTn id="88" fill="hold" nodeType="clickPar">
                      <p:stCondLst>
                        <p:cond delay="indefinite"/>
                      </p:stCondLst>
                      <p:childTnLst>
                        <p:par>
                          <p:cTn id="89" fill="hold" nodeType="withGroup">
                            <p:stCondLst>
                              <p:cond delay="0"/>
                            </p:stCondLst>
                            <p:childTnLst>
                              <p:par>
                                <p:cTn id="90" presetID="8" presetClass="entr" presetSubtype="16" fill="hold" grpId="0" nodeType="clickEffect">
                                  <p:stCondLst>
                                    <p:cond delay="0"/>
                                  </p:stCondLst>
                                  <p:childTnLst>
                                    <p:set>
                                      <p:cBhvr>
                                        <p:cTn id="91" dur="1" fill="hold">
                                          <p:stCondLst>
                                            <p:cond delay="0"/>
                                          </p:stCondLst>
                                        </p:cTn>
                                        <p:tgtEl>
                                          <p:spTgt spid="420882"/>
                                        </p:tgtEl>
                                        <p:attrNameLst>
                                          <p:attrName>style.visibility</p:attrName>
                                        </p:attrNameLst>
                                      </p:cBhvr>
                                      <p:to>
                                        <p:strVal val="visible"/>
                                      </p:to>
                                    </p:set>
                                    <p:animEffect transition="in" filter="diamond(in)">
                                      <p:cBhvr>
                                        <p:cTn id="92" dur="2000"/>
                                        <p:tgtEl>
                                          <p:spTgt spid="420882"/>
                                        </p:tgtEl>
                                      </p:cBhvr>
                                    </p:animEffect>
                                  </p:childTnLst>
                                </p:cTn>
                              </p:par>
                              <p:par>
                                <p:cTn id="93" presetID="8" presetClass="entr" presetSubtype="16" fill="hold" grpId="0" nodeType="withEffect">
                                  <p:stCondLst>
                                    <p:cond delay="0"/>
                                  </p:stCondLst>
                                  <p:childTnLst>
                                    <p:set>
                                      <p:cBhvr>
                                        <p:cTn id="94" dur="1" fill="hold">
                                          <p:stCondLst>
                                            <p:cond delay="0"/>
                                          </p:stCondLst>
                                        </p:cTn>
                                        <p:tgtEl>
                                          <p:spTgt spid="420883"/>
                                        </p:tgtEl>
                                        <p:attrNameLst>
                                          <p:attrName>style.visibility</p:attrName>
                                        </p:attrNameLst>
                                      </p:cBhvr>
                                      <p:to>
                                        <p:strVal val="visible"/>
                                      </p:to>
                                    </p:set>
                                    <p:animEffect transition="in" filter="diamond(in)">
                                      <p:cBhvr>
                                        <p:cTn id="95" dur="2000"/>
                                        <p:tgtEl>
                                          <p:spTgt spid="420883"/>
                                        </p:tgtEl>
                                      </p:cBhvr>
                                    </p:animEffect>
                                  </p:childTnLst>
                                </p:cTn>
                              </p:par>
                              <p:par>
                                <p:cTn id="96" presetID="8" presetClass="entr" presetSubtype="16" fill="hold" grpId="0" nodeType="withEffect">
                                  <p:stCondLst>
                                    <p:cond delay="0"/>
                                  </p:stCondLst>
                                  <p:childTnLst>
                                    <p:set>
                                      <p:cBhvr>
                                        <p:cTn id="97" dur="1" fill="hold">
                                          <p:stCondLst>
                                            <p:cond delay="0"/>
                                          </p:stCondLst>
                                        </p:cTn>
                                        <p:tgtEl>
                                          <p:spTgt spid="420884"/>
                                        </p:tgtEl>
                                        <p:attrNameLst>
                                          <p:attrName>style.visibility</p:attrName>
                                        </p:attrNameLst>
                                      </p:cBhvr>
                                      <p:to>
                                        <p:strVal val="visible"/>
                                      </p:to>
                                    </p:set>
                                    <p:animEffect transition="in" filter="diamond(in)">
                                      <p:cBhvr>
                                        <p:cTn id="98" dur="2000"/>
                                        <p:tgtEl>
                                          <p:spTgt spid="420884"/>
                                        </p:tgtEl>
                                      </p:cBhvr>
                                    </p:animEffect>
                                  </p:childTnLst>
                                </p:cTn>
                              </p:par>
                              <p:par>
                                <p:cTn id="99" presetID="8" presetClass="entr" presetSubtype="16" fill="hold" grpId="0" nodeType="withEffect">
                                  <p:stCondLst>
                                    <p:cond delay="0"/>
                                  </p:stCondLst>
                                  <p:childTnLst>
                                    <p:set>
                                      <p:cBhvr>
                                        <p:cTn id="100" dur="1" fill="hold">
                                          <p:stCondLst>
                                            <p:cond delay="0"/>
                                          </p:stCondLst>
                                        </p:cTn>
                                        <p:tgtEl>
                                          <p:spTgt spid="420885"/>
                                        </p:tgtEl>
                                        <p:attrNameLst>
                                          <p:attrName>style.visibility</p:attrName>
                                        </p:attrNameLst>
                                      </p:cBhvr>
                                      <p:to>
                                        <p:strVal val="visible"/>
                                      </p:to>
                                    </p:set>
                                    <p:animEffect transition="in" filter="diamond(in)">
                                      <p:cBhvr>
                                        <p:cTn id="101" dur="2000"/>
                                        <p:tgtEl>
                                          <p:spTgt spid="420885"/>
                                        </p:tgtEl>
                                      </p:cBhvr>
                                    </p:animEffect>
                                  </p:childTnLst>
                                </p:cTn>
                              </p:par>
                              <p:par>
                                <p:cTn id="102" presetID="8" presetClass="entr" presetSubtype="16" fill="hold" grpId="0" nodeType="withEffect">
                                  <p:stCondLst>
                                    <p:cond delay="0"/>
                                  </p:stCondLst>
                                  <p:childTnLst>
                                    <p:set>
                                      <p:cBhvr>
                                        <p:cTn id="103" dur="1" fill="hold">
                                          <p:stCondLst>
                                            <p:cond delay="0"/>
                                          </p:stCondLst>
                                        </p:cTn>
                                        <p:tgtEl>
                                          <p:spTgt spid="420886"/>
                                        </p:tgtEl>
                                        <p:attrNameLst>
                                          <p:attrName>style.visibility</p:attrName>
                                        </p:attrNameLst>
                                      </p:cBhvr>
                                      <p:to>
                                        <p:strVal val="visible"/>
                                      </p:to>
                                    </p:set>
                                    <p:animEffect transition="in" filter="diamond(in)">
                                      <p:cBhvr>
                                        <p:cTn id="104" dur="2000"/>
                                        <p:tgtEl>
                                          <p:spTgt spid="420886"/>
                                        </p:tgtEl>
                                      </p:cBhvr>
                                    </p:animEffect>
                                  </p:childTnLst>
                                </p:cTn>
                              </p:par>
                              <p:par>
                                <p:cTn id="105" presetID="8" presetClass="entr" presetSubtype="16" fill="hold" grpId="0" nodeType="withEffect">
                                  <p:stCondLst>
                                    <p:cond delay="0"/>
                                  </p:stCondLst>
                                  <p:childTnLst>
                                    <p:set>
                                      <p:cBhvr>
                                        <p:cTn id="106" dur="1" fill="hold">
                                          <p:stCondLst>
                                            <p:cond delay="0"/>
                                          </p:stCondLst>
                                        </p:cTn>
                                        <p:tgtEl>
                                          <p:spTgt spid="420887"/>
                                        </p:tgtEl>
                                        <p:attrNameLst>
                                          <p:attrName>style.visibility</p:attrName>
                                        </p:attrNameLst>
                                      </p:cBhvr>
                                      <p:to>
                                        <p:strVal val="visible"/>
                                      </p:to>
                                    </p:set>
                                    <p:animEffect transition="in" filter="diamond(in)">
                                      <p:cBhvr>
                                        <p:cTn id="107" dur="2000"/>
                                        <p:tgtEl>
                                          <p:spTgt spid="420887"/>
                                        </p:tgtEl>
                                      </p:cBhvr>
                                    </p:animEffect>
                                  </p:childTnLst>
                                </p:cTn>
                              </p:par>
                              <p:par>
                                <p:cTn id="108" presetID="8" presetClass="entr" presetSubtype="16" fill="hold" grpId="0" nodeType="withEffect">
                                  <p:stCondLst>
                                    <p:cond delay="0"/>
                                  </p:stCondLst>
                                  <p:childTnLst>
                                    <p:set>
                                      <p:cBhvr>
                                        <p:cTn id="109" dur="1" fill="hold">
                                          <p:stCondLst>
                                            <p:cond delay="0"/>
                                          </p:stCondLst>
                                        </p:cTn>
                                        <p:tgtEl>
                                          <p:spTgt spid="420888"/>
                                        </p:tgtEl>
                                        <p:attrNameLst>
                                          <p:attrName>style.visibility</p:attrName>
                                        </p:attrNameLst>
                                      </p:cBhvr>
                                      <p:to>
                                        <p:strVal val="visible"/>
                                      </p:to>
                                    </p:set>
                                    <p:animEffect transition="in" filter="diamond(in)">
                                      <p:cBhvr>
                                        <p:cTn id="110" dur="2000"/>
                                        <p:tgtEl>
                                          <p:spTgt spid="420888"/>
                                        </p:tgtEl>
                                      </p:cBhvr>
                                    </p:animEffect>
                                  </p:childTnLst>
                                </p:cTn>
                              </p:par>
                              <p:par>
                                <p:cTn id="111" presetID="8" presetClass="entr" presetSubtype="16" fill="hold" grpId="0" nodeType="withEffect">
                                  <p:stCondLst>
                                    <p:cond delay="0"/>
                                  </p:stCondLst>
                                  <p:childTnLst>
                                    <p:set>
                                      <p:cBhvr>
                                        <p:cTn id="112" dur="1" fill="hold">
                                          <p:stCondLst>
                                            <p:cond delay="0"/>
                                          </p:stCondLst>
                                        </p:cTn>
                                        <p:tgtEl>
                                          <p:spTgt spid="420889"/>
                                        </p:tgtEl>
                                        <p:attrNameLst>
                                          <p:attrName>style.visibility</p:attrName>
                                        </p:attrNameLst>
                                      </p:cBhvr>
                                      <p:to>
                                        <p:strVal val="visible"/>
                                      </p:to>
                                    </p:set>
                                    <p:animEffect transition="in" filter="diamond(in)">
                                      <p:cBhvr>
                                        <p:cTn id="113" dur="2000"/>
                                        <p:tgtEl>
                                          <p:spTgt spid="420889"/>
                                        </p:tgtEl>
                                      </p:cBhvr>
                                    </p:animEffect>
                                  </p:childTnLst>
                                </p:cTn>
                              </p:par>
                              <p:par>
                                <p:cTn id="114" presetID="8" presetClass="entr" presetSubtype="16" fill="hold" grpId="0" nodeType="withEffect">
                                  <p:stCondLst>
                                    <p:cond delay="0"/>
                                  </p:stCondLst>
                                  <p:childTnLst>
                                    <p:set>
                                      <p:cBhvr>
                                        <p:cTn id="115" dur="1" fill="hold">
                                          <p:stCondLst>
                                            <p:cond delay="0"/>
                                          </p:stCondLst>
                                        </p:cTn>
                                        <p:tgtEl>
                                          <p:spTgt spid="420890"/>
                                        </p:tgtEl>
                                        <p:attrNameLst>
                                          <p:attrName>style.visibility</p:attrName>
                                        </p:attrNameLst>
                                      </p:cBhvr>
                                      <p:to>
                                        <p:strVal val="visible"/>
                                      </p:to>
                                    </p:set>
                                    <p:animEffect transition="in" filter="diamond(in)">
                                      <p:cBhvr>
                                        <p:cTn id="116" dur="2000"/>
                                        <p:tgtEl>
                                          <p:spTgt spid="420890"/>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420909"/>
                                        </p:tgtEl>
                                        <p:attrNameLst>
                                          <p:attrName>style.visibility</p:attrName>
                                        </p:attrNameLst>
                                      </p:cBhvr>
                                      <p:to>
                                        <p:strVal val="visible"/>
                                      </p:to>
                                    </p:set>
                                    <p:anim calcmode="lin" valueType="num">
                                      <p:cBhvr additive="base">
                                        <p:cTn id="121" dur="500" fill="hold"/>
                                        <p:tgtEl>
                                          <p:spTgt spid="420909"/>
                                        </p:tgtEl>
                                        <p:attrNameLst>
                                          <p:attrName>ppt_x</p:attrName>
                                        </p:attrNameLst>
                                      </p:cBhvr>
                                      <p:tavLst>
                                        <p:tav tm="0">
                                          <p:val>
                                            <p:strVal val="#ppt_x"/>
                                          </p:val>
                                        </p:tav>
                                        <p:tav tm="100000">
                                          <p:val>
                                            <p:strVal val="#ppt_x"/>
                                          </p:val>
                                        </p:tav>
                                      </p:tavLst>
                                    </p:anim>
                                    <p:anim calcmode="lin" valueType="num">
                                      <p:cBhvr additive="base">
                                        <p:cTn id="122" dur="500" fill="hold"/>
                                        <p:tgtEl>
                                          <p:spTgt spid="420909"/>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420910"/>
                                        </p:tgtEl>
                                        <p:attrNameLst>
                                          <p:attrName>style.visibility</p:attrName>
                                        </p:attrNameLst>
                                      </p:cBhvr>
                                      <p:to>
                                        <p:strVal val="visible"/>
                                      </p:to>
                                    </p:set>
                                    <p:anim calcmode="lin" valueType="num">
                                      <p:cBhvr additive="base">
                                        <p:cTn id="125" dur="500" fill="hold"/>
                                        <p:tgtEl>
                                          <p:spTgt spid="420910"/>
                                        </p:tgtEl>
                                        <p:attrNameLst>
                                          <p:attrName>ppt_x</p:attrName>
                                        </p:attrNameLst>
                                      </p:cBhvr>
                                      <p:tavLst>
                                        <p:tav tm="0">
                                          <p:val>
                                            <p:strVal val="#ppt_x"/>
                                          </p:val>
                                        </p:tav>
                                        <p:tav tm="100000">
                                          <p:val>
                                            <p:strVal val="#ppt_x"/>
                                          </p:val>
                                        </p:tav>
                                      </p:tavLst>
                                    </p:anim>
                                    <p:anim calcmode="lin" valueType="num">
                                      <p:cBhvr additive="base">
                                        <p:cTn id="126" dur="500" fill="hold"/>
                                        <p:tgtEl>
                                          <p:spTgt spid="420910"/>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420911"/>
                                        </p:tgtEl>
                                        <p:attrNameLst>
                                          <p:attrName>style.visibility</p:attrName>
                                        </p:attrNameLst>
                                      </p:cBhvr>
                                      <p:to>
                                        <p:strVal val="visible"/>
                                      </p:to>
                                    </p:set>
                                    <p:anim calcmode="lin" valueType="num">
                                      <p:cBhvr additive="base">
                                        <p:cTn id="129" dur="500" fill="hold"/>
                                        <p:tgtEl>
                                          <p:spTgt spid="420911"/>
                                        </p:tgtEl>
                                        <p:attrNameLst>
                                          <p:attrName>ppt_x</p:attrName>
                                        </p:attrNameLst>
                                      </p:cBhvr>
                                      <p:tavLst>
                                        <p:tav tm="0">
                                          <p:val>
                                            <p:strVal val="#ppt_x"/>
                                          </p:val>
                                        </p:tav>
                                        <p:tav tm="100000">
                                          <p:val>
                                            <p:strVal val="#ppt_x"/>
                                          </p:val>
                                        </p:tav>
                                      </p:tavLst>
                                    </p:anim>
                                    <p:anim calcmode="lin" valueType="num">
                                      <p:cBhvr additive="base">
                                        <p:cTn id="130" dur="500" fill="hold"/>
                                        <p:tgtEl>
                                          <p:spTgt spid="420911"/>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420912"/>
                                        </p:tgtEl>
                                        <p:attrNameLst>
                                          <p:attrName>style.visibility</p:attrName>
                                        </p:attrNameLst>
                                      </p:cBhvr>
                                      <p:to>
                                        <p:strVal val="visible"/>
                                      </p:to>
                                    </p:set>
                                    <p:anim calcmode="lin" valueType="num">
                                      <p:cBhvr additive="base">
                                        <p:cTn id="133" dur="500" fill="hold"/>
                                        <p:tgtEl>
                                          <p:spTgt spid="420912"/>
                                        </p:tgtEl>
                                        <p:attrNameLst>
                                          <p:attrName>ppt_x</p:attrName>
                                        </p:attrNameLst>
                                      </p:cBhvr>
                                      <p:tavLst>
                                        <p:tav tm="0">
                                          <p:val>
                                            <p:strVal val="#ppt_x"/>
                                          </p:val>
                                        </p:tav>
                                        <p:tav tm="100000">
                                          <p:val>
                                            <p:strVal val="#ppt_x"/>
                                          </p:val>
                                        </p:tav>
                                      </p:tavLst>
                                    </p:anim>
                                    <p:anim calcmode="lin" valueType="num">
                                      <p:cBhvr additive="base">
                                        <p:cTn id="134" dur="500" fill="hold"/>
                                        <p:tgtEl>
                                          <p:spTgt spid="420912"/>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420913"/>
                                        </p:tgtEl>
                                        <p:attrNameLst>
                                          <p:attrName>style.visibility</p:attrName>
                                        </p:attrNameLst>
                                      </p:cBhvr>
                                      <p:to>
                                        <p:strVal val="visible"/>
                                      </p:to>
                                    </p:set>
                                    <p:anim calcmode="lin" valueType="num">
                                      <p:cBhvr additive="base">
                                        <p:cTn id="137" dur="500" fill="hold"/>
                                        <p:tgtEl>
                                          <p:spTgt spid="420913"/>
                                        </p:tgtEl>
                                        <p:attrNameLst>
                                          <p:attrName>ppt_x</p:attrName>
                                        </p:attrNameLst>
                                      </p:cBhvr>
                                      <p:tavLst>
                                        <p:tav tm="0">
                                          <p:val>
                                            <p:strVal val="#ppt_x"/>
                                          </p:val>
                                        </p:tav>
                                        <p:tav tm="100000">
                                          <p:val>
                                            <p:strVal val="#ppt_x"/>
                                          </p:val>
                                        </p:tav>
                                      </p:tavLst>
                                    </p:anim>
                                    <p:anim calcmode="lin" valueType="num">
                                      <p:cBhvr additive="base">
                                        <p:cTn id="138" dur="500" fill="hold"/>
                                        <p:tgtEl>
                                          <p:spTgt spid="420913"/>
                                        </p:tgtEl>
                                        <p:attrNameLst>
                                          <p:attrName>ppt_y</p:attrName>
                                        </p:attrNameLst>
                                      </p:cBhvr>
                                      <p:tavLst>
                                        <p:tav tm="0">
                                          <p:val>
                                            <p:strVal val="1+#ppt_h/2"/>
                                          </p:val>
                                        </p:tav>
                                        <p:tav tm="100000">
                                          <p:val>
                                            <p:strVal val="#ppt_y"/>
                                          </p:val>
                                        </p:tav>
                                      </p:tavLst>
                                    </p:anim>
                                  </p:childTnLst>
                                </p:cTn>
                              </p:par>
                              <p:par>
                                <p:cTn id="139" presetID="2" presetClass="entr" presetSubtype="4" fill="hold" grpId="0" nodeType="withEffect">
                                  <p:stCondLst>
                                    <p:cond delay="0"/>
                                  </p:stCondLst>
                                  <p:childTnLst>
                                    <p:set>
                                      <p:cBhvr>
                                        <p:cTn id="140" dur="1" fill="hold">
                                          <p:stCondLst>
                                            <p:cond delay="0"/>
                                          </p:stCondLst>
                                        </p:cTn>
                                        <p:tgtEl>
                                          <p:spTgt spid="420914"/>
                                        </p:tgtEl>
                                        <p:attrNameLst>
                                          <p:attrName>style.visibility</p:attrName>
                                        </p:attrNameLst>
                                      </p:cBhvr>
                                      <p:to>
                                        <p:strVal val="visible"/>
                                      </p:to>
                                    </p:set>
                                    <p:anim calcmode="lin" valueType="num">
                                      <p:cBhvr additive="base">
                                        <p:cTn id="141" dur="500" fill="hold"/>
                                        <p:tgtEl>
                                          <p:spTgt spid="420914"/>
                                        </p:tgtEl>
                                        <p:attrNameLst>
                                          <p:attrName>ppt_x</p:attrName>
                                        </p:attrNameLst>
                                      </p:cBhvr>
                                      <p:tavLst>
                                        <p:tav tm="0">
                                          <p:val>
                                            <p:strVal val="#ppt_x"/>
                                          </p:val>
                                        </p:tav>
                                        <p:tav tm="100000">
                                          <p:val>
                                            <p:strVal val="#ppt_x"/>
                                          </p:val>
                                        </p:tav>
                                      </p:tavLst>
                                    </p:anim>
                                    <p:anim calcmode="lin" valueType="num">
                                      <p:cBhvr additive="base">
                                        <p:cTn id="142" dur="500" fill="hold"/>
                                        <p:tgtEl>
                                          <p:spTgt spid="420914"/>
                                        </p:tgtEl>
                                        <p:attrNameLst>
                                          <p:attrName>ppt_y</p:attrName>
                                        </p:attrNameLst>
                                      </p:cBhvr>
                                      <p:tavLst>
                                        <p:tav tm="0">
                                          <p:val>
                                            <p:strVal val="1+#ppt_h/2"/>
                                          </p:val>
                                        </p:tav>
                                        <p:tav tm="100000">
                                          <p:val>
                                            <p:strVal val="#ppt_y"/>
                                          </p:val>
                                        </p:tav>
                                      </p:tavLst>
                                    </p:anim>
                                  </p:childTnLst>
                                </p:cTn>
                              </p:par>
                              <p:par>
                                <p:cTn id="143" presetID="2" presetClass="entr" presetSubtype="4" fill="hold" grpId="0" nodeType="withEffect">
                                  <p:stCondLst>
                                    <p:cond delay="0"/>
                                  </p:stCondLst>
                                  <p:childTnLst>
                                    <p:set>
                                      <p:cBhvr>
                                        <p:cTn id="144" dur="1" fill="hold">
                                          <p:stCondLst>
                                            <p:cond delay="0"/>
                                          </p:stCondLst>
                                        </p:cTn>
                                        <p:tgtEl>
                                          <p:spTgt spid="420915"/>
                                        </p:tgtEl>
                                        <p:attrNameLst>
                                          <p:attrName>style.visibility</p:attrName>
                                        </p:attrNameLst>
                                      </p:cBhvr>
                                      <p:to>
                                        <p:strVal val="visible"/>
                                      </p:to>
                                    </p:set>
                                    <p:anim calcmode="lin" valueType="num">
                                      <p:cBhvr additive="base">
                                        <p:cTn id="145" dur="500" fill="hold"/>
                                        <p:tgtEl>
                                          <p:spTgt spid="420915"/>
                                        </p:tgtEl>
                                        <p:attrNameLst>
                                          <p:attrName>ppt_x</p:attrName>
                                        </p:attrNameLst>
                                      </p:cBhvr>
                                      <p:tavLst>
                                        <p:tav tm="0">
                                          <p:val>
                                            <p:strVal val="#ppt_x"/>
                                          </p:val>
                                        </p:tav>
                                        <p:tav tm="100000">
                                          <p:val>
                                            <p:strVal val="#ppt_x"/>
                                          </p:val>
                                        </p:tav>
                                      </p:tavLst>
                                    </p:anim>
                                    <p:anim calcmode="lin" valueType="num">
                                      <p:cBhvr additive="base">
                                        <p:cTn id="146" dur="500" fill="hold"/>
                                        <p:tgtEl>
                                          <p:spTgt spid="420915"/>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420916"/>
                                        </p:tgtEl>
                                        <p:attrNameLst>
                                          <p:attrName>style.visibility</p:attrName>
                                        </p:attrNameLst>
                                      </p:cBhvr>
                                      <p:to>
                                        <p:strVal val="visible"/>
                                      </p:to>
                                    </p:set>
                                    <p:anim calcmode="lin" valueType="num">
                                      <p:cBhvr additive="base">
                                        <p:cTn id="149" dur="500" fill="hold"/>
                                        <p:tgtEl>
                                          <p:spTgt spid="420916"/>
                                        </p:tgtEl>
                                        <p:attrNameLst>
                                          <p:attrName>ppt_x</p:attrName>
                                        </p:attrNameLst>
                                      </p:cBhvr>
                                      <p:tavLst>
                                        <p:tav tm="0">
                                          <p:val>
                                            <p:strVal val="#ppt_x"/>
                                          </p:val>
                                        </p:tav>
                                        <p:tav tm="100000">
                                          <p:val>
                                            <p:strVal val="#ppt_x"/>
                                          </p:val>
                                        </p:tav>
                                      </p:tavLst>
                                    </p:anim>
                                    <p:anim calcmode="lin" valueType="num">
                                      <p:cBhvr additive="base">
                                        <p:cTn id="150" dur="500" fill="hold"/>
                                        <p:tgtEl>
                                          <p:spTgt spid="420916"/>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420917"/>
                                        </p:tgtEl>
                                        <p:attrNameLst>
                                          <p:attrName>style.visibility</p:attrName>
                                        </p:attrNameLst>
                                      </p:cBhvr>
                                      <p:to>
                                        <p:strVal val="visible"/>
                                      </p:to>
                                    </p:set>
                                    <p:anim calcmode="lin" valueType="num">
                                      <p:cBhvr additive="base">
                                        <p:cTn id="153" dur="500" fill="hold"/>
                                        <p:tgtEl>
                                          <p:spTgt spid="420917"/>
                                        </p:tgtEl>
                                        <p:attrNameLst>
                                          <p:attrName>ppt_x</p:attrName>
                                        </p:attrNameLst>
                                      </p:cBhvr>
                                      <p:tavLst>
                                        <p:tav tm="0">
                                          <p:val>
                                            <p:strVal val="#ppt_x"/>
                                          </p:val>
                                        </p:tav>
                                        <p:tav tm="100000">
                                          <p:val>
                                            <p:strVal val="#ppt_x"/>
                                          </p:val>
                                        </p:tav>
                                      </p:tavLst>
                                    </p:anim>
                                    <p:anim calcmode="lin" valueType="num">
                                      <p:cBhvr additive="base">
                                        <p:cTn id="154" dur="500" fill="hold"/>
                                        <p:tgtEl>
                                          <p:spTgt spid="420917"/>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420918"/>
                                        </p:tgtEl>
                                        <p:attrNameLst>
                                          <p:attrName>style.visibility</p:attrName>
                                        </p:attrNameLst>
                                      </p:cBhvr>
                                      <p:to>
                                        <p:strVal val="visible"/>
                                      </p:to>
                                    </p:set>
                                    <p:anim calcmode="lin" valueType="num">
                                      <p:cBhvr additive="base">
                                        <p:cTn id="157" dur="500" fill="hold"/>
                                        <p:tgtEl>
                                          <p:spTgt spid="420918"/>
                                        </p:tgtEl>
                                        <p:attrNameLst>
                                          <p:attrName>ppt_x</p:attrName>
                                        </p:attrNameLst>
                                      </p:cBhvr>
                                      <p:tavLst>
                                        <p:tav tm="0">
                                          <p:val>
                                            <p:strVal val="#ppt_x"/>
                                          </p:val>
                                        </p:tav>
                                        <p:tav tm="100000">
                                          <p:val>
                                            <p:strVal val="#ppt_x"/>
                                          </p:val>
                                        </p:tav>
                                      </p:tavLst>
                                    </p:anim>
                                    <p:anim calcmode="lin" valueType="num">
                                      <p:cBhvr additive="base">
                                        <p:cTn id="158" dur="500" fill="hold"/>
                                        <p:tgtEl>
                                          <p:spTgt spid="420918"/>
                                        </p:tgtEl>
                                        <p:attrNameLst>
                                          <p:attrName>ppt_y</p:attrName>
                                        </p:attrNameLst>
                                      </p:cBhvr>
                                      <p:tavLst>
                                        <p:tav tm="0">
                                          <p:val>
                                            <p:strVal val="1+#ppt_h/2"/>
                                          </p:val>
                                        </p:tav>
                                        <p:tav tm="100000">
                                          <p:val>
                                            <p:strVal val="#ppt_y"/>
                                          </p:val>
                                        </p:tav>
                                      </p:tavLst>
                                    </p:anim>
                                  </p:childTnLst>
                                </p:cTn>
                              </p:par>
                            </p:childTnLst>
                          </p:cTn>
                        </p:par>
                      </p:childTnLst>
                    </p:cTn>
                  </p:par>
                  <p:par>
                    <p:cTn id="159" fill="hold" nodeType="clickPar">
                      <p:stCondLst>
                        <p:cond delay="indefinite"/>
                      </p:stCondLst>
                      <p:childTnLst>
                        <p:par>
                          <p:cTn id="160" fill="hold" nodeType="withGroup">
                            <p:stCondLst>
                              <p:cond delay="0"/>
                            </p:stCondLst>
                            <p:childTnLst>
                              <p:par>
                                <p:cTn id="161" presetID="8" presetClass="entr" presetSubtype="16" fill="hold" grpId="0" nodeType="clickEffect">
                                  <p:stCondLst>
                                    <p:cond delay="0"/>
                                  </p:stCondLst>
                                  <p:childTnLst>
                                    <p:set>
                                      <p:cBhvr>
                                        <p:cTn id="162" dur="1" fill="hold">
                                          <p:stCondLst>
                                            <p:cond delay="0"/>
                                          </p:stCondLst>
                                        </p:cTn>
                                        <p:tgtEl>
                                          <p:spTgt spid="420891"/>
                                        </p:tgtEl>
                                        <p:attrNameLst>
                                          <p:attrName>style.visibility</p:attrName>
                                        </p:attrNameLst>
                                      </p:cBhvr>
                                      <p:to>
                                        <p:strVal val="visible"/>
                                      </p:to>
                                    </p:set>
                                    <p:animEffect transition="in" filter="diamond(in)">
                                      <p:cBhvr>
                                        <p:cTn id="163" dur="2000"/>
                                        <p:tgtEl>
                                          <p:spTgt spid="420891"/>
                                        </p:tgtEl>
                                      </p:cBhvr>
                                    </p:animEffect>
                                  </p:childTnLst>
                                </p:cTn>
                              </p:par>
                              <p:par>
                                <p:cTn id="164" presetID="8" presetClass="entr" presetSubtype="16" fill="hold" grpId="0" nodeType="withEffect">
                                  <p:stCondLst>
                                    <p:cond delay="0"/>
                                  </p:stCondLst>
                                  <p:childTnLst>
                                    <p:set>
                                      <p:cBhvr>
                                        <p:cTn id="165" dur="1" fill="hold">
                                          <p:stCondLst>
                                            <p:cond delay="0"/>
                                          </p:stCondLst>
                                        </p:cTn>
                                        <p:tgtEl>
                                          <p:spTgt spid="420892"/>
                                        </p:tgtEl>
                                        <p:attrNameLst>
                                          <p:attrName>style.visibility</p:attrName>
                                        </p:attrNameLst>
                                      </p:cBhvr>
                                      <p:to>
                                        <p:strVal val="visible"/>
                                      </p:to>
                                    </p:set>
                                    <p:animEffect transition="in" filter="diamond(in)">
                                      <p:cBhvr>
                                        <p:cTn id="166" dur="2000"/>
                                        <p:tgtEl>
                                          <p:spTgt spid="420892"/>
                                        </p:tgtEl>
                                      </p:cBhvr>
                                    </p:animEffect>
                                  </p:childTnLst>
                                </p:cTn>
                              </p:par>
                              <p:par>
                                <p:cTn id="167" presetID="8" presetClass="entr" presetSubtype="16" fill="hold" grpId="0" nodeType="withEffect">
                                  <p:stCondLst>
                                    <p:cond delay="0"/>
                                  </p:stCondLst>
                                  <p:childTnLst>
                                    <p:set>
                                      <p:cBhvr>
                                        <p:cTn id="168" dur="1" fill="hold">
                                          <p:stCondLst>
                                            <p:cond delay="0"/>
                                          </p:stCondLst>
                                        </p:cTn>
                                        <p:tgtEl>
                                          <p:spTgt spid="420893"/>
                                        </p:tgtEl>
                                        <p:attrNameLst>
                                          <p:attrName>style.visibility</p:attrName>
                                        </p:attrNameLst>
                                      </p:cBhvr>
                                      <p:to>
                                        <p:strVal val="visible"/>
                                      </p:to>
                                    </p:set>
                                    <p:animEffect transition="in" filter="diamond(in)">
                                      <p:cBhvr>
                                        <p:cTn id="169" dur="2000"/>
                                        <p:tgtEl>
                                          <p:spTgt spid="420893"/>
                                        </p:tgtEl>
                                      </p:cBhvr>
                                    </p:animEffect>
                                  </p:childTnLst>
                                </p:cTn>
                              </p:par>
                              <p:par>
                                <p:cTn id="170" presetID="8" presetClass="entr" presetSubtype="16" fill="hold" grpId="0" nodeType="withEffect">
                                  <p:stCondLst>
                                    <p:cond delay="0"/>
                                  </p:stCondLst>
                                  <p:childTnLst>
                                    <p:set>
                                      <p:cBhvr>
                                        <p:cTn id="171" dur="1" fill="hold">
                                          <p:stCondLst>
                                            <p:cond delay="0"/>
                                          </p:stCondLst>
                                        </p:cTn>
                                        <p:tgtEl>
                                          <p:spTgt spid="420894"/>
                                        </p:tgtEl>
                                        <p:attrNameLst>
                                          <p:attrName>style.visibility</p:attrName>
                                        </p:attrNameLst>
                                      </p:cBhvr>
                                      <p:to>
                                        <p:strVal val="visible"/>
                                      </p:to>
                                    </p:set>
                                    <p:animEffect transition="in" filter="diamond(in)">
                                      <p:cBhvr>
                                        <p:cTn id="172" dur="2000"/>
                                        <p:tgtEl>
                                          <p:spTgt spid="420894"/>
                                        </p:tgtEl>
                                      </p:cBhvr>
                                    </p:animEffect>
                                  </p:childTnLst>
                                </p:cTn>
                              </p:par>
                              <p:par>
                                <p:cTn id="173" presetID="8" presetClass="entr" presetSubtype="16" fill="hold" grpId="0" nodeType="withEffect">
                                  <p:stCondLst>
                                    <p:cond delay="0"/>
                                  </p:stCondLst>
                                  <p:childTnLst>
                                    <p:set>
                                      <p:cBhvr>
                                        <p:cTn id="174" dur="1" fill="hold">
                                          <p:stCondLst>
                                            <p:cond delay="0"/>
                                          </p:stCondLst>
                                        </p:cTn>
                                        <p:tgtEl>
                                          <p:spTgt spid="420895"/>
                                        </p:tgtEl>
                                        <p:attrNameLst>
                                          <p:attrName>style.visibility</p:attrName>
                                        </p:attrNameLst>
                                      </p:cBhvr>
                                      <p:to>
                                        <p:strVal val="visible"/>
                                      </p:to>
                                    </p:set>
                                    <p:animEffect transition="in" filter="diamond(in)">
                                      <p:cBhvr>
                                        <p:cTn id="175" dur="2000"/>
                                        <p:tgtEl>
                                          <p:spTgt spid="420895"/>
                                        </p:tgtEl>
                                      </p:cBhvr>
                                    </p:animEffect>
                                  </p:childTnLst>
                                </p:cTn>
                              </p:par>
                              <p:par>
                                <p:cTn id="176" presetID="8" presetClass="entr" presetSubtype="16" fill="hold" grpId="0" nodeType="withEffect">
                                  <p:stCondLst>
                                    <p:cond delay="0"/>
                                  </p:stCondLst>
                                  <p:childTnLst>
                                    <p:set>
                                      <p:cBhvr>
                                        <p:cTn id="177" dur="1" fill="hold">
                                          <p:stCondLst>
                                            <p:cond delay="0"/>
                                          </p:stCondLst>
                                        </p:cTn>
                                        <p:tgtEl>
                                          <p:spTgt spid="420896"/>
                                        </p:tgtEl>
                                        <p:attrNameLst>
                                          <p:attrName>style.visibility</p:attrName>
                                        </p:attrNameLst>
                                      </p:cBhvr>
                                      <p:to>
                                        <p:strVal val="visible"/>
                                      </p:to>
                                    </p:set>
                                    <p:animEffect transition="in" filter="diamond(in)">
                                      <p:cBhvr>
                                        <p:cTn id="178" dur="2000"/>
                                        <p:tgtEl>
                                          <p:spTgt spid="420896"/>
                                        </p:tgtEl>
                                      </p:cBhvr>
                                    </p:animEffect>
                                  </p:childTnLst>
                                </p:cTn>
                              </p:par>
                              <p:par>
                                <p:cTn id="179" presetID="8" presetClass="entr" presetSubtype="16" fill="hold" grpId="0" nodeType="withEffect">
                                  <p:stCondLst>
                                    <p:cond delay="0"/>
                                  </p:stCondLst>
                                  <p:childTnLst>
                                    <p:set>
                                      <p:cBhvr>
                                        <p:cTn id="180" dur="1" fill="hold">
                                          <p:stCondLst>
                                            <p:cond delay="0"/>
                                          </p:stCondLst>
                                        </p:cTn>
                                        <p:tgtEl>
                                          <p:spTgt spid="420897"/>
                                        </p:tgtEl>
                                        <p:attrNameLst>
                                          <p:attrName>style.visibility</p:attrName>
                                        </p:attrNameLst>
                                      </p:cBhvr>
                                      <p:to>
                                        <p:strVal val="visible"/>
                                      </p:to>
                                    </p:set>
                                    <p:animEffect transition="in" filter="diamond(in)">
                                      <p:cBhvr>
                                        <p:cTn id="181" dur="2000"/>
                                        <p:tgtEl>
                                          <p:spTgt spid="420897"/>
                                        </p:tgtEl>
                                      </p:cBhvr>
                                    </p:animEffect>
                                  </p:childTnLst>
                                </p:cTn>
                              </p:par>
                              <p:par>
                                <p:cTn id="182" presetID="8" presetClass="entr" presetSubtype="16" fill="hold" grpId="0" nodeType="withEffect">
                                  <p:stCondLst>
                                    <p:cond delay="0"/>
                                  </p:stCondLst>
                                  <p:childTnLst>
                                    <p:set>
                                      <p:cBhvr>
                                        <p:cTn id="183" dur="1" fill="hold">
                                          <p:stCondLst>
                                            <p:cond delay="0"/>
                                          </p:stCondLst>
                                        </p:cTn>
                                        <p:tgtEl>
                                          <p:spTgt spid="420898"/>
                                        </p:tgtEl>
                                        <p:attrNameLst>
                                          <p:attrName>style.visibility</p:attrName>
                                        </p:attrNameLst>
                                      </p:cBhvr>
                                      <p:to>
                                        <p:strVal val="visible"/>
                                      </p:to>
                                    </p:set>
                                    <p:animEffect transition="in" filter="diamond(in)">
                                      <p:cBhvr>
                                        <p:cTn id="184" dur="2000"/>
                                        <p:tgtEl>
                                          <p:spTgt spid="420898"/>
                                        </p:tgtEl>
                                      </p:cBhvr>
                                    </p:animEffect>
                                  </p:childTnLst>
                                </p:cTn>
                              </p:par>
                              <p:par>
                                <p:cTn id="185" presetID="8" presetClass="entr" presetSubtype="16" fill="hold" grpId="0" nodeType="withEffect">
                                  <p:stCondLst>
                                    <p:cond delay="0"/>
                                  </p:stCondLst>
                                  <p:childTnLst>
                                    <p:set>
                                      <p:cBhvr>
                                        <p:cTn id="186" dur="1" fill="hold">
                                          <p:stCondLst>
                                            <p:cond delay="0"/>
                                          </p:stCondLst>
                                        </p:cTn>
                                        <p:tgtEl>
                                          <p:spTgt spid="420899"/>
                                        </p:tgtEl>
                                        <p:attrNameLst>
                                          <p:attrName>style.visibility</p:attrName>
                                        </p:attrNameLst>
                                      </p:cBhvr>
                                      <p:to>
                                        <p:strVal val="visible"/>
                                      </p:to>
                                    </p:set>
                                    <p:animEffect transition="in" filter="diamond(in)">
                                      <p:cBhvr>
                                        <p:cTn id="187" dur="2000"/>
                                        <p:tgtEl>
                                          <p:spTgt spid="420899"/>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2" presetClass="entr" presetSubtype="4" fill="hold" grpId="0" nodeType="clickEffect">
                                  <p:stCondLst>
                                    <p:cond delay="0"/>
                                  </p:stCondLst>
                                  <p:childTnLst>
                                    <p:set>
                                      <p:cBhvr>
                                        <p:cTn id="191" dur="1" fill="hold">
                                          <p:stCondLst>
                                            <p:cond delay="0"/>
                                          </p:stCondLst>
                                        </p:cTn>
                                        <p:tgtEl>
                                          <p:spTgt spid="420929"/>
                                        </p:tgtEl>
                                        <p:attrNameLst>
                                          <p:attrName>style.visibility</p:attrName>
                                        </p:attrNameLst>
                                      </p:cBhvr>
                                      <p:to>
                                        <p:strVal val="visible"/>
                                      </p:to>
                                    </p:set>
                                    <p:anim calcmode="lin" valueType="num">
                                      <p:cBhvr additive="base">
                                        <p:cTn id="192" dur="500" fill="hold"/>
                                        <p:tgtEl>
                                          <p:spTgt spid="420929"/>
                                        </p:tgtEl>
                                        <p:attrNameLst>
                                          <p:attrName>ppt_x</p:attrName>
                                        </p:attrNameLst>
                                      </p:cBhvr>
                                      <p:tavLst>
                                        <p:tav tm="0">
                                          <p:val>
                                            <p:strVal val="#ppt_x"/>
                                          </p:val>
                                        </p:tav>
                                        <p:tav tm="100000">
                                          <p:val>
                                            <p:strVal val="#ppt_x"/>
                                          </p:val>
                                        </p:tav>
                                      </p:tavLst>
                                    </p:anim>
                                    <p:anim calcmode="lin" valueType="num">
                                      <p:cBhvr additive="base">
                                        <p:cTn id="193" dur="500" fill="hold"/>
                                        <p:tgtEl>
                                          <p:spTgt spid="420929"/>
                                        </p:tgtEl>
                                        <p:attrNameLst>
                                          <p:attrName>ppt_y</p:attrName>
                                        </p:attrNameLst>
                                      </p:cBhvr>
                                      <p:tavLst>
                                        <p:tav tm="0">
                                          <p:val>
                                            <p:strVal val="1+#ppt_h/2"/>
                                          </p:val>
                                        </p:tav>
                                        <p:tav tm="100000">
                                          <p:val>
                                            <p:strVal val="#ppt_y"/>
                                          </p:val>
                                        </p:tav>
                                      </p:tavLst>
                                    </p:anim>
                                  </p:childTnLst>
                                </p:cTn>
                              </p:par>
                              <p:par>
                                <p:cTn id="194" presetID="2" presetClass="entr" presetSubtype="4" fill="hold" grpId="0" nodeType="withEffect">
                                  <p:stCondLst>
                                    <p:cond delay="0"/>
                                  </p:stCondLst>
                                  <p:childTnLst>
                                    <p:set>
                                      <p:cBhvr>
                                        <p:cTn id="195" dur="1" fill="hold">
                                          <p:stCondLst>
                                            <p:cond delay="0"/>
                                          </p:stCondLst>
                                        </p:cTn>
                                        <p:tgtEl>
                                          <p:spTgt spid="420930"/>
                                        </p:tgtEl>
                                        <p:attrNameLst>
                                          <p:attrName>style.visibility</p:attrName>
                                        </p:attrNameLst>
                                      </p:cBhvr>
                                      <p:to>
                                        <p:strVal val="visible"/>
                                      </p:to>
                                    </p:set>
                                    <p:anim calcmode="lin" valueType="num">
                                      <p:cBhvr additive="base">
                                        <p:cTn id="196" dur="500" fill="hold"/>
                                        <p:tgtEl>
                                          <p:spTgt spid="420930"/>
                                        </p:tgtEl>
                                        <p:attrNameLst>
                                          <p:attrName>ppt_x</p:attrName>
                                        </p:attrNameLst>
                                      </p:cBhvr>
                                      <p:tavLst>
                                        <p:tav tm="0">
                                          <p:val>
                                            <p:strVal val="#ppt_x"/>
                                          </p:val>
                                        </p:tav>
                                        <p:tav tm="100000">
                                          <p:val>
                                            <p:strVal val="#ppt_x"/>
                                          </p:val>
                                        </p:tav>
                                      </p:tavLst>
                                    </p:anim>
                                    <p:anim calcmode="lin" valueType="num">
                                      <p:cBhvr additive="base">
                                        <p:cTn id="197" dur="500" fill="hold"/>
                                        <p:tgtEl>
                                          <p:spTgt spid="420930"/>
                                        </p:tgtEl>
                                        <p:attrNameLst>
                                          <p:attrName>ppt_y</p:attrName>
                                        </p:attrNameLst>
                                      </p:cBhvr>
                                      <p:tavLst>
                                        <p:tav tm="0">
                                          <p:val>
                                            <p:strVal val="1+#ppt_h/2"/>
                                          </p:val>
                                        </p:tav>
                                        <p:tav tm="100000">
                                          <p:val>
                                            <p:strVal val="#ppt_y"/>
                                          </p:val>
                                        </p:tav>
                                      </p:tavLst>
                                    </p:anim>
                                  </p:childTnLst>
                                </p:cTn>
                              </p:par>
                              <p:par>
                                <p:cTn id="198" presetID="2" presetClass="entr" presetSubtype="4" fill="hold" grpId="0" nodeType="withEffect">
                                  <p:stCondLst>
                                    <p:cond delay="0"/>
                                  </p:stCondLst>
                                  <p:childTnLst>
                                    <p:set>
                                      <p:cBhvr>
                                        <p:cTn id="199" dur="1" fill="hold">
                                          <p:stCondLst>
                                            <p:cond delay="0"/>
                                          </p:stCondLst>
                                        </p:cTn>
                                        <p:tgtEl>
                                          <p:spTgt spid="420931"/>
                                        </p:tgtEl>
                                        <p:attrNameLst>
                                          <p:attrName>style.visibility</p:attrName>
                                        </p:attrNameLst>
                                      </p:cBhvr>
                                      <p:to>
                                        <p:strVal val="visible"/>
                                      </p:to>
                                    </p:set>
                                    <p:anim calcmode="lin" valueType="num">
                                      <p:cBhvr additive="base">
                                        <p:cTn id="200" dur="500" fill="hold"/>
                                        <p:tgtEl>
                                          <p:spTgt spid="420931"/>
                                        </p:tgtEl>
                                        <p:attrNameLst>
                                          <p:attrName>ppt_x</p:attrName>
                                        </p:attrNameLst>
                                      </p:cBhvr>
                                      <p:tavLst>
                                        <p:tav tm="0">
                                          <p:val>
                                            <p:strVal val="#ppt_x"/>
                                          </p:val>
                                        </p:tav>
                                        <p:tav tm="100000">
                                          <p:val>
                                            <p:strVal val="#ppt_x"/>
                                          </p:val>
                                        </p:tav>
                                      </p:tavLst>
                                    </p:anim>
                                    <p:anim calcmode="lin" valueType="num">
                                      <p:cBhvr additive="base">
                                        <p:cTn id="201" dur="500" fill="hold"/>
                                        <p:tgtEl>
                                          <p:spTgt spid="420931"/>
                                        </p:tgtEl>
                                        <p:attrNameLst>
                                          <p:attrName>ppt_y</p:attrName>
                                        </p:attrNameLst>
                                      </p:cBhvr>
                                      <p:tavLst>
                                        <p:tav tm="0">
                                          <p:val>
                                            <p:strVal val="1+#ppt_h/2"/>
                                          </p:val>
                                        </p:tav>
                                        <p:tav tm="100000">
                                          <p:val>
                                            <p:strVal val="#ppt_y"/>
                                          </p:val>
                                        </p:tav>
                                      </p:tavLst>
                                    </p:anim>
                                  </p:childTnLst>
                                </p:cTn>
                              </p:par>
                              <p:par>
                                <p:cTn id="202" presetID="2" presetClass="entr" presetSubtype="4" fill="hold" grpId="0" nodeType="withEffect">
                                  <p:stCondLst>
                                    <p:cond delay="0"/>
                                  </p:stCondLst>
                                  <p:childTnLst>
                                    <p:set>
                                      <p:cBhvr>
                                        <p:cTn id="203" dur="1" fill="hold">
                                          <p:stCondLst>
                                            <p:cond delay="0"/>
                                          </p:stCondLst>
                                        </p:cTn>
                                        <p:tgtEl>
                                          <p:spTgt spid="420932"/>
                                        </p:tgtEl>
                                        <p:attrNameLst>
                                          <p:attrName>style.visibility</p:attrName>
                                        </p:attrNameLst>
                                      </p:cBhvr>
                                      <p:to>
                                        <p:strVal val="visible"/>
                                      </p:to>
                                    </p:set>
                                    <p:anim calcmode="lin" valueType="num">
                                      <p:cBhvr additive="base">
                                        <p:cTn id="204" dur="500" fill="hold"/>
                                        <p:tgtEl>
                                          <p:spTgt spid="420932"/>
                                        </p:tgtEl>
                                        <p:attrNameLst>
                                          <p:attrName>ppt_x</p:attrName>
                                        </p:attrNameLst>
                                      </p:cBhvr>
                                      <p:tavLst>
                                        <p:tav tm="0">
                                          <p:val>
                                            <p:strVal val="#ppt_x"/>
                                          </p:val>
                                        </p:tav>
                                        <p:tav tm="100000">
                                          <p:val>
                                            <p:strVal val="#ppt_x"/>
                                          </p:val>
                                        </p:tav>
                                      </p:tavLst>
                                    </p:anim>
                                    <p:anim calcmode="lin" valueType="num">
                                      <p:cBhvr additive="base">
                                        <p:cTn id="205" dur="500" fill="hold"/>
                                        <p:tgtEl>
                                          <p:spTgt spid="420932"/>
                                        </p:tgtEl>
                                        <p:attrNameLst>
                                          <p:attrName>ppt_y</p:attrName>
                                        </p:attrNameLst>
                                      </p:cBhvr>
                                      <p:tavLst>
                                        <p:tav tm="0">
                                          <p:val>
                                            <p:strVal val="1+#ppt_h/2"/>
                                          </p:val>
                                        </p:tav>
                                        <p:tav tm="100000">
                                          <p:val>
                                            <p:strVal val="#ppt_y"/>
                                          </p:val>
                                        </p:tav>
                                      </p:tavLst>
                                    </p:anim>
                                  </p:childTnLst>
                                </p:cTn>
                              </p:par>
                              <p:par>
                                <p:cTn id="206" presetID="2" presetClass="entr" presetSubtype="4" fill="hold" grpId="0" nodeType="withEffect">
                                  <p:stCondLst>
                                    <p:cond delay="0"/>
                                  </p:stCondLst>
                                  <p:childTnLst>
                                    <p:set>
                                      <p:cBhvr>
                                        <p:cTn id="207" dur="1" fill="hold">
                                          <p:stCondLst>
                                            <p:cond delay="0"/>
                                          </p:stCondLst>
                                        </p:cTn>
                                        <p:tgtEl>
                                          <p:spTgt spid="420933"/>
                                        </p:tgtEl>
                                        <p:attrNameLst>
                                          <p:attrName>style.visibility</p:attrName>
                                        </p:attrNameLst>
                                      </p:cBhvr>
                                      <p:to>
                                        <p:strVal val="visible"/>
                                      </p:to>
                                    </p:set>
                                    <p:anim calcmode="lin" valueType="num">
                                      <p:cBhvr additive="base">
                                        <p:cTn id="208" dur="500" fill="hold"/>
                                        <p:tgtEl>
                                          <p:spTgt spid="420933"/>
                                        </p:tgtEl>
                                        <p:attrNameLst>
                                          <p:attrName>ppt_x</p:attrName>
                                        </p:attrNameLst>
                                      </p:cBhvr>
                                      <p:tavLst>
                                        <p:tav tm="0">
                                          <p:val>
                                            <p:strVal val="#ppt_x"/>
                                          </p:val>
                                        </p:tav>
                                        <p:tav tm="100000">
                                          <p:val>
                                            <p:strVal val="#ppt_x"/>
                                          </p:val>
                                        </p:tav>
                                      </p:tavLst>
                                    </p:anim>
                                    <p:anim calcmode="lin" valueType="num">
                                      <p:cBhvr additive="base">
                                        <p:cTn id="209" dur="500" fill="hold"/>
                                        <p:tgtEl>
                                          <p:spTgt spid="420933"/>
                                        </p:tgtEl>
                                        <p:attrNameLst>
                                          <p:attrName>ppt_y</p:attrName>
                                        </p:attrNameLst>
                                      </p:cBhvr>
                                      <p:tavLst>
                                        <p:tav tm="0">
                                          <p:val>
                                            <p:strVal val="1+#ppt_h/2"/>
                                          </p:val>
                                        </p:tav>
                                        <p:tav tm="100000">
                                          <p:val>
                                            <p:strVal val="#ppt_y"/>
                                          </p:val>
                                        </p:tav>
                                      </p:tavLst>
                                    </p:anim>
                                  </p:childTnLst>
                                </p:cTn>
                              </p:par>
                              <p:par>
                                <p:cTn id="210" presetID="2" presetClass="entr" presetSubtype="4" fill="hold" grpId="0" nodeType="withEffect">
                                  <p:stCondLst>
                                    <p:cond delay="0"/>
                                  </p:stCondLst>
                                  <p:childTnLst>
                                    <p:set>
                                      <p:cBhvr>
                                        <p:cTn id="211" dur="1" fill="hold">
                                          <p:stCondLst>
                                            <p:cond delay="0"/>
                                          </p:stCondLst>
                                        </p:cTn>
                                        <p:tgtEl>
                                          <p:spTgt spid="420934"/>
                                        </p:tgtEl>
                                        <p:attrNameLst>
                                          <p:attrName>style.visibility</p:attrName>
                                        </p:attrNameLst>
                                      </p:cBhvr>
                                      <p:to>
                                        <p:strVal val="visible"/>
                                      </p:to>
                                    </p:set>
                                    <p:anim calcmode="lin" valueType="num">
                                      <p:cBhvr additive="base">
                                        <p:cTn id="212" dur="500" fill="hold"/>
                                        <p:tgtEl>
                                          <p:spTgt spid="420934"/>
                                        </p:tgtEl>
                                        <p:attrNameLst>
                                          <p:attrName>ppt_x</p:attrName>
                                        </p:attrNameLst>
                                      </p:cBhvr>
                                      <p:tavLst>
                                        <p:tav tm="0">
                                          <p:val>
                                            <p:strVal val="#ppt_x"/>
                                          </p:val>
                                        </p:tav>
                                        <p:tav tm="100000">
                                          <p:val>
                                            <p:strVal val="#ppt_x"/>
                                          </p:val>
                                        </p:tav>
                                      </p:tavLst>
                                    </p:anim>
                                    <p:anim calcmode="lin" valueType="num">
                                      <p:cBhvr additive="base">
                                        <p:cTn id="213" dur="500" fill="hold"/>
                                        <p:tgtEl>
                                          <p:spTgt spid="420934"/>
                                        </p:tgtEl>
                                        <p:attrNameLst>
                                          <p:attrName>ppt_y</p:attrName>
                                        </p:attrNameLst>
                                      </p:cBhvr>
                                      <p:tavLst>
                                        <p:tav tm="0">
                                          <p:val>
                                            <p:strVal val="1+#ppt_h/2"/>
                                          </p:val>
                                        </p:tav>
                                        <p:tav tm="100000">
                                          <p:val>
                                            <p:strVal val="#ppt_y"/>
                                          </p:val>
                                        </p:tav>
                                      </p:tavLst>
                                    </p:anim>
                                  </p:childTnLst>
                                </p:cTn>
                              </p:par>
                              <p:par>
                                <p:cTn id="214" presetID="2" presetClass="entr" presetSubtype="4" fill="hold" grpId="0" nodeType="withEffect">
                                  <p:stCondLst>
                                    <p:cond delay="0"/>
                                  </p:stCondLst>
                                  <p:childTnLst>
                                    <p:set>
                                      <p:cBhvr>
                                        <p:cTn id="215" dur="1" fill="hold">
                                          <p:stCondLst>
                                            <p:cond delay="0"/>
                                          </p:stCondLst>
                                        </p:cTn>
                                        <p:tgtEl>
                                          <p:spTgt spid="420935"/>
                                        </p:tgtEl>
                                        <p:attrNameLst>
                                          <p:attrName>style.visibility</p:attrName>
                                        </p:attrNameLst>
                                      </p:cBhvr>
                                      <p:to>
                                        <p:strVal val="visible"/>
                                      </p:to>
                                    </p:set>
                                    <p:anim calcmode="lin" valueType="num">
                                      <p:cBhvr additive="base">
                                        <p:cTn id="216" dur="500" fill="hold"/>
                                        <p:tgtEl>
                                          <p:spTgt spid="420935"/>
                                        </p:tgtEl>
                                        <p:attrNameLst>
                                          <p:attrName>ppt_x</p:attrName>
                                        </p:attrNameLst>
                                      </p:cBhvr>
                                      <p:tavLst>
                                        <p:tav tm="0">
                                          <p:val>
                                            <p:strVal val="#ppt_x"/>
                                          </p:val>
                                        </p:tav>
                                        <p:tav tm="100000">
                                          <p:val>
                                            <p:strVal val="#ppt_x"/>
                                          </p:val>
                                        </p:tav>
                                      </p:tavLst>
                                    </p:anim>
                                    <p:anim calcmode="lin" valueType="num">
                                      <p:cBhvr additive="base">
                                        <p:cTn id="217" dur="500" fill="hold"/>
                                        <p:tgtEl>
                                          <p:spTgt spid="420935"/>
                                        </p:tgtEl>
                                        <p:attrNameLst>
                                          <p:attrName>ppt_y</p:attrName>
                                        </p:attrNameLst>
                                      </p:cBhvr>
                                      <p:tavLst>
                                        <p:tav tm="0">
                                          <p:val>
                                            <p:strVal val="1+#ppt_h/2"/>
                                          </p:val>
                                        </p:tav>
                                        <p:tav tm="100000">
                                          <p:val>
                                            <p:strVal val="#ppt_y"/>
                                          </p:val>
                                        </p:tav>
                                      </p:tavLst>
                                    </p:anim>
                                  </p:childTnLst>
                                </p:cTn>
                              </p:par>
                              <p:par>
                                <p:cTn id="218" presetID="2" presetClass="entr" presetSubtype="4" fill="hold" grpId="0" nodeType="withEffect">
                                  <p:stCondLst>
                                    <p:cond delay="0"/>
                                  </p:stCondLst>
                                  <p:childTnLst>
                                    <p:set>
                                      <p:cBhvr>
                                        <p:cTn id="219" dur="1" fill="hold">
                                          <p:stCondLst>
                                            <p:cond delay="0"/>
                                          </p:stCondLst>
                                        </p:cTn>
                                        <p:tgtEl>
                                          <p:spTgt spid="420936"/>
                                        </p:tgtEl>
                                        <p:attrNameLst>
                                          <p:attrName>style.visibility</p:attrName>
                                        </p:attrNameLst>
                                      </p:cBhvr>
                                      <p:to>
                                        <p:strVal val="visible"/>
                                      </p:to>
                                    </p:set>
                                    <p:anim calcmode="lin" valueType="num">
                                      <p:cBhvr additive="base">
                                        <p:cTn id="220" dur="500" fill="hold"/>
                                        <p:tgtEl>
                                          <p:spTgt spid="420936"/>
                                        </p:tgtEl>
                                        <p:attrNameLst>
                                          <p:attrName>ppt_x</p:attrName>
                                        </p:attrNameLst>
                                      </p:cBhvr>
                                      <p:tavLst>
                                        <p:tav tm="0">
                                          <p:val>
                                            <p:strVal val="#ppt_x"/>
                                          </p:val>
                                        </p:tav>
                                        <p:tav tm="100000">
                                          <p:val>
                                            <p:strVal val="#ppt_x"/>
                                          </p:val>
                                        </p:tav>
                                      </p:tavLst>
                                    </p:anim>
                                    <p:anim calcmode="lin" valueType="num">
                                      <p:cBhvr additive="base">
                                        <p:cTn id="221" dur="500" fill="hold"/>
                                        <p:tgtEl>
                                          <p:spTgt spid="420936"/>
                                        </p:tgtEl>
                                        <p:attrNameLst>
                                          <p:attrName>ppt_y</p:attrName>
                                        </p:attrNameLst>
                                      </p:cBhvr>
                                      <p:tavLst>
                                        <p:tav tm="0">
                                          <p:val>
                                            <p:strVal val="1+#ppt_h/2"/>
                                          </p:val>
                                        </p:tav>
                                        <p:tav tm="100000">
                                          <p:val>
                                            <p:strVal val="#ppt_y"/>
                                          </p:val>
                                        </p:tav>
                                      </p:tavLst>
                                    </p:anim>
                                  </p:childTnLst>
                                </p:cTn>
                              </p:par>
                              <p:par>
                                <p:cTn id="222" presetID="2" presetClass="entr" presetSubtype="4" fill="hold" grpId="0" nodeType="withEffect">
                                  <p:stCondLst>
                                    <p:cond delay="0"/>
                                  </p:stCondLst>
                                  <p:childTnLst>
                                    <p:set>
                                      <p:cBhvr>
                                        <p:cTn id="223" dur="1" fill="hold">
                                          <p:stCondLst>
                                            <p:cond delay="0"/>
                                          </p:stCondLst>
                                        </p:cTn>
                                        <p:tgtEl>
                                          <p:spTgt spid="420937"/>
                                        </p:tgtEl>
                                        <p:attrNameLst>
                                          <p:attrName>style.visibility</p:attrName>
                                        </p:attrNameLst>
                                      </p:cBhvr>
                                      <p:to>
                                        <p:strVal val="visible"/>
                                      </p:to>
                                    </p:set>
                                    <p:anim calcmode="lin" valueType="num">
                                      <p:cBhvr additive="base">
                                        <p:cTn id="224" dur="500" fill="hold"/>
                                        <p:tgtEl>
                                          <p:spTgt spid="420937"/>
                                        </p:tgtEl>
                                        <p:attrNameLst>
                                          <p:attrName>ppt_x</p:attrName>
                                        </p:attrNameLst>
                                      </p:cBhvr>
                                      <p:tavLst>
                                        <p:tav tm="0">
                                          <p:val>
                                            <p:strVal val="#ppt_x"/>
                                          </p:val>
                                        </p:tav>
                                        <p:tav tm="100000">
                                          <p:val>
                                            <p:strVal val="#ppt_x"/>
                                          </p:val>
                                        </p:tav>
                                      </p:tavLst>
                                    </p:anim>
                                    <p:anim calcmode="lin" valueType="num">
                                      <p:cBhvr additive="base">
                                        <p:cTn id="225" dur="500" fill="hold"/>
                                        <p:tgtEl>
                                          <p:spTgt spid="420937"/>
                                        </p:tgtEl>
                                        <p:attrNameLst>
                                          <p:attrName>ppt_y</p:attrName>
                                        </p:attrNameLst>
                                      </p:cBhvr>
                                      <p:tavLst>
                                        <p:tav tm="0">
                                          <p:val>
                                            <p:strVal val="1+#ppt_h/2"/>
                                          </p:val>
                                        </p:tav>
                                        <p:tav tm="100000">
                                          <p:val>
                                            <p:strVal val="#ppt_y"/>
                                          </p:val>
                                        </p:tav>
                                      </p:tavLst>
                                    </p:anim>
                                  </p:childTnLst>
                                </p:cTn>
                              </p:par>
                              <p:par>
                                <p:cTn id="226" presetID="2" presetClass="entr" presetSubtype="4" fill="hold" grpId="0" nodeType="withEffect">
                                  <p:stCondLst>
                                    <p:cond delay="0"/>
                                  </p:stCondLst>
                                  <p:childTnLst>
                                    <p:set>
                                      <p:cBhvr>
                                        <p:cTn id="227" dur="1" fill="hold">
                                          <p:stCondLst>
                                            <p:cond delay="0"/>
                                          </p:stCondLst>
                                        </p:cTn>
                                        <p:tgtEl>
                                          <p:spTgt spid="420938"/>
                                        </p:tgtEl>
                                        <p:attrNameLst>
                                          <p:attrName>style.visibility</p:attrName>
                                        </p:attrNameLst>
                                      </p:cBhvr>
                                      <p:to>
                                        <p:strVal val="visible"/>
                                      </p:to>
                                    </p:set>
                                    <p:anim calcmode="lin" valueType="num">
                                      <p:cBhvr additive="base">
                                        <p:cTn id="228" dur="500" fill="hold"/>
                                        <p:tgtEl>
                                          <p:spTgt spid="420938"/>
                                        </p:tgtEl>
                                        <p:attrNameLst>
                                          <p:attrName>ppt_x</p:attrName>
                                        </p:attrNameLst>
                                      </p:cBhvr>
                                      <p:tavLst>
                                        <p:tav tm="0">
                                          <p:val>
                                            <p:strVal val="#ppt_x"/>
                                          </p:val>
                                        </p:tav>
                                        <p:tav tm="100000">
                                          <p:val>
                                            <p:strVal val="#ppt_x"/>
                                          </p:val>
                                        </p:tav>
                                      </p:tavLst>
                                    </p:anim>
                                    <p:anim calcmode="lin" valueType="num">
                                      <p:cBhvr additive="base">
                                        <p:cTn id="229" dur="500" fill="hold"/>
                                        <p:tgtEl>
                                          <p:spTgt spid="420938"/>
                                        </p:tgtEl>
                                        <p:attrNameLst>
                                          <p:attrName>ppt_y</p:attrName>
                                        </p:attrNameLst>
                                      </p:cBhvr>
                                      <p:tavLst>
                                        <p:tav tm="0">
                                          <p:val>
                                            <p:strVal val="1+#ppt_h/2"/>
                                          </p:val>
                                        </p:tav>
                                        <p:tav tm="100000">
                                          <p:val>
                                            <p:strVal val="#ppt_y"/>
                                          </p:val>
                                        </p:tav>
                                      </p:tavLst>
                                    </p:anim>
                                  </p:childTnLst>
                                </p:cTn>
                              </p:par>
                            </p:childTnLst>
                          </p:cTn>
                        </p:par>
                      </p:childTnLst>
                    </p:cTn>
                  </p:par>
                  <p:par>
                    <p:cTn id="230" fill="hold" nodeType="clickPar">
                      <p:stCondLst>
                        <p:cond delay="indefinite"/>
                      </p:stCondLst>
                      <p:childTnLst>
                        <p:par>
                          <p:cTn id="231" fill="hold" nodeType="withGroup">
                            <p:stCondLst>
                              <p:cond delay="0"/>
                            </p:stCondLst>
                            <p:childTnLst>
                              <p:par>
                                <p:cTn id="232" presetID="8" presetClass="entr" presetSubtype="16" fill="hold" grpId="0" nodeType="clickEffect">
                                  <p:stCondLst>
                                    <p:cond delay="0"/>
                                  </p:stCondLst>
                                  <p:childTnLst>
                                    <p:set>
                                      <p:cBhvr>
                                        <p:cTn id="233" dur="1" fill="hold">
                                          <p:stCondLst>
                                            <p:cond delay="0"/>
                                          </p:stCondLst>
                                        </p:cTn>
                                        <p:tgtEl>
                                          <p:spTgt spid="420900"/>
                                        </p:tgtEl>
                                        <p:attrNameLst>
                                          <p:attrName>style.visibility</p:attrName>
                                        </p:attrNameLst>
                                      </p:cBhvr>
                                      <p:to>
                                        <p:strVal val="visible"/>
                                      </p:to>
                                    </p:set>
                                    <p:animEffect transition="in" filter="diamond(in)">
                                      <p:cBhvr>
                                        <p:cTn id="234" dur="2000"/>
                                        <p:tgtEl>
                                          <p:spTgt spid="420900"/>
                                        </p:tgtEl>
                                      </p:cBhvr>
                                    </p:animEffect>
                                  </p:childTnLst>
                                </p:cTn>
                              </p:par>
                              <p:par>
                                <p:cTn id="235" presetID="8" presetClass="entr" presetSubtype="16" fill="hold" grpId="0" nodeType="withEffect">
                                  <p:stCondLst>
                                    <p:cond delay="0"/>
                                  </p:stCondLst>
                                  <p:childTnLst>
                                    <p:set>
                                      <p:cBhvr>
                                        <p:cTn id="236" dur="1" fill="hold">
                                          <p:stCondLst>
                                            <p:cond delay="0"/>
                                          </p:stCondLst>
                                        </p:cTn>
                                        <p:tgtEl>
                                          <p:spTgt spid="420901"/>
                                        </p:tgtEl>
                                        <p:attrNameLst>
                                          <p:attrName>style.visibility</p:attrName>
                                        </p:attrNameLst>
                                      </p:cBhvr>
                                      <p:to>
                                        <p:strVal val="visible"/>
                                      </p:to>
                                    </p:set>
                                    <p:animEffect transition="in" filter="diamond(in)">
                                      <p:cBhvr>
                                        <p:cTn id="237" dur="2000"/>
                                        <p:tgtEl>
                                          <p:spTgt spid="420901"/>
                                        </p:tgtEl>
                                      </p:cBhvr>
                                    </p:animEffect>
                                  </p:childTnLst>
                                </p:cTn>
                              </p:par>
                              <p:par>
                                <p:cTn id="238" presetID="8" presetClass="entr" presetSubtype="16" fill="hold" grpId="0" nodeType="withEffect">
                                  <p:stCondLst>
                                    <p:cond delay="0"/>
                                  </p:stCondLst>
                                  <p:childTnLst>
                                    <p:set>
                                      <p:cBhvr>
                                        <p:cTn id="239" dur="1" fill="hold">
                                          <p:stCondLst>
                                            <p:cond delay="0"/>
                                          </p:stCondLst>
                                        </p:cTn>
                                        <p:tgtEl>
                                          <p:spTgt spid="420902"/>
                                        </p:tgtEl>
                                        <p:attrNameLst>
                                          <p:attrName>style.visibility</p:attrName>
                                        </p:attrNameLst>
                                      </p:cBhvr>
                                      <p:to>
                                        <p:strVal val="visible"/>
                                      </p:to>
                                    </p:set>
                                    <p:animEffect transition="in" filter="diamond(in)">
                                      <p:cBhvr>
                                        <p:cTn id="240" dur="2000"/>
                                        <p:tgtEl>
                                          <p:spTgt spid="420902"/>
                                        </p:tgtEl>
                                      </p:cBhvr>
                                    </p:animEffect>
                                  </p:childTnLst>
                                </p:cTn>
                              </p:par>
                              <p:par>
                                <p:cTn id="241" presetID="8" presetClass="entr" presetSubtype="16" fill="hold" grpId="0" nodeType="withEffect">
                                  <p:stCondLst>
                                    <p:cond delay="0"/>
                                  </p:stCondLst>
                                  <p:childTnLst>
                                    <p:set>
                                      <p:cBhvr>
                                        <p:cTn id="242" dur="1" fill="hold">
                                          <p:stCondLst>
                                            <p:cond delay="0"/>
                                          </p:stCondLst>
                                        </p:cTn>
                                        <p:tgtEl>
                                          <p:spTgt spid="420903"/>
                                        </p:tgtEl>
                                        <p:attrNameLst>
                                          <p:attrName>style.visibility</p:attrName>
                                        </p:attrNameLst>
                                      </p:cBhvr>
                                      <p:to>
                                        <p:strVal val="visible"/>
                                      </p:to>
                                    </p:set>
                                    <p:animEffect transition="in" filter="diamond(in)">
                                      <p:cBhvr>
                                        <p:cTn id="243" dur="2000"/>
                                        <p:tgtEl>
                                          <p:spTgt spid="420903"/>
                                        </p:tgtEl>
                                      </p:cBhvr>
                                    </p:animEffect>
                                  </p:childTnLst>
                                </p:cTn>
                              </p:par>
                              <p:par>
                                <p:cTn id="244" presetID="8" presetClass="entr" presetSubtype="16" fill="hold" grpId="0" nodeType="withEffect">
                                  <p:stCondLst>
                                    <p:cond delay="0"/>
                                  </p:stCondLst>
                                  <p:childTnLst>
                                    <p:set>
                                      <p:cBhvr>
                                        <p:cTn id="245" dur="1" fill="hold">
                                          <p:stCondLst>
                                            <p:cond delay="0"/>
                                          </p:stCondLst>
                                        </p:cTn>
                                        <p:tgtEl>
                                          <p:spTgt spid="420904"/>
                                        </p:tgtEl>
                                        <p:attrNameLst>
                                          <p:attrName>style.visibility</p:attrName>
                                        </p:attrNameLst>
                                      </p:cBhvr>
                                      <p:to>
                                        <p:strVal val="visible"/>
                                      </p:to>
                                    </p:set>
                                    <p:animEffect transition="in" filter="diamond(in)">
                                      <p:cBhvr>
                                        <p:cTn id="246" dur="2000"/>
                                        <p:tgtEl>
                                          <p:spTgt spid="420904"/>
                                        </p:tgtEl>
                                      </p:cBhvr>
                                    </p:animEffect>
                                  </p:childTnLst>
                                </p:cTn>
                              </p:par>
                              <p:par>
                                <p:cTn id="247" presetID="8" presetClass="entr" presetSubtype="16" fill="hold" grpId="0" nodeType="withEffect">
                                  <p:stCondLst>
                                    <p:cond delay="0"/>
                                  </p:stCondLst>
                                  <p:childTnLst>
                                    <p:set>
                                      <p:cBhvr>
                                        <p:cTn id="248" dur="1" fill="hold">
                                          <p:stCondLst>
                                            <p:cond delay="0"/>
                                          </p:stCondLst>
                                        </p:cTn>
                                        <p:tgtEl>
                                          <p:spTgt spid="420905"/>
                                        </p:tgtEl>
                                        <p:attrNameLst>
                                          <p:attrName>style.visibility</p:attrName>
                                        </p:attrNameLst>
                                      </p:cBhvr>
                                      <p:to>
                                        <p:strVal val="visible"/>
                                      </p:to>
                                    </p:set>
                                    <p:animEffect transition="in" filter="diamond(in)">
                                      <p:cBhvr>
                                        <p:cTn id="249" dur="2000"/>
                                        <p:tgtEl>
                                          <p:spTgt spid="420905"/>
                                        </p:tgtEl>
                                      </p:cBhvr>
                                    </p:animEffect>
                                  </p:childTnLst>
                                </p:cTn>
                              </p:par>
                              <p:par>
                                <p:cTn id="250" presetID="8" presetClass="entr" presetSubtype="16" fill="hold" grpId="0" nodeType="withEffect">
                                  <p:stCondLst>
                                    <p:cond delay="0"/>
                                  </p:stCondLst>
                                  <p:childTnLst>
                                    <p:set>
                                      <p:cBhvr>
                                        <p:cTn id="251" dur="1" fill="hold">
                                          <p:stCondLst>
                                            <p:cond delay="0"/>
                                          </p:stCondLst>
                                        </p:cTn>
                                        <p:tgtEl>
                                          <p:spTgt spid="420906"/>
                                        </p:tgtEl>
                                        <p:attrNameLst>
                                          <p:attrName>style.visibility</p:attrName>
                                        </p:attrNameLst>
                                      </p:cBhvr>
                                      <p:to>
                                        <p:strVal val="visible"/>
                                      </p:to>
                                    </p:set>
                                    <p:animEffect transition="in" filter="diamond(in)">
                                      <p:cBhvr>
                                        <p:cTn id="252" dur="2000"/>
                                        <p:tgtEl>
                                          <p:spTgt spid="420906"/>
                                        </p:tgtEl>
                                      </p:cBhvr>
                                    </p:animEffect>
                                  </p:childTnLst>
                                </p:cTn>
                              </p:par>
                              <p:par>
                                <p:cTn id="253" presetID="8" presetClass="entr" presetSubtype="16" fill="hold" grpId="0" nodeType="withEffect">
                                  <p:stCondLst>
                                    <p:cond delay="0"/>
                                  </p:stCondLst>
                                  <p:childTnLst>
                                    <p:set>
                                      <p:cBhvr>
                                        <p:cTn id="254" dur="1" fill="hold">
                                          <p:stCondLst>
                                            <p:cond delay="0"/>
                                          </p:stCondLst>
                                        </p:cTn>
                                        <p:tgtEl>
                                          <p:spTgt spid="420907"/>
                                        </p:tgtEl>
                                        <p:attrNameLst>
                                          <p:attrName>style.visibility</p:attrName>
                                        </p:attrNameLst>
                                      </p:cBhvr>
                                      <p:to>
                                        <p:strVal val="visible"/>
                                      </p:to>
                                    </p:set>
                                    <p:animEffect transition="in" filter="diamond(in)">
                                      <p:cBhvr>
                                        <p:cTn id="255" dur="2000"/>
                                        <p:tgtEl>
                                          <p:spTgt spid="420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69" grpId="0"/>
      <p:bldP spid="420870" grpId="0"/>
      <p:bldP spid="420871" grpId="0"/>
      <p:bldP spid="420872" grpId="0"/>
      <p:bldP spid="420873" grpId="0"/>
      <p:bldP spid="420874" grpId="0"/>
      <p:bldP spid="420875" grpId="0" animBg="1"/>
      <p:bldP spid="420876" grpId="0"/>
      <p:bldP spid="420877" grpId="0"/>
      <p:bldP spid="420878" grpId="0"/>
      <p:bldP spid="420879" grpId="0"/>
      <p:bldP spid="420880" grpId="0"/>
      <p:bldP spid="420881" grpId="0" animBg="1"/>
      <p:bldP spid="420882" grpId="0"/>
      <p:bldP spid="420883" grpId="0"/>
      <p:bldP spid="420884" grpId="0"/>
      <p:bldP spid="420885" grpId="0"/>
      <p:bldP spid="420886" grpId="0"/>
      <p:bldP spid="420887" grpId="0"/>
      <p:bldP spid="420888" grpId="0"/>
      <p:bldP spid="420889" grpId="0"/>
      <p:bldP spid="420890" grpId="0" animBg="1"/>
      <p:bldP spid="420891" grpId="0"/>
      <p:bldP spid="420892" grpId="0"/>
      <p:bldP spid="420893" grpId="0"/>
      <p:bldP spid="420894" grpId="0"/>
      <p:bldP spid="420895" grpId="0"/>
      <p:bldP spid="420896" grpId="0"/>
      <p:bldP spid="420897" grpId="0"/>
      <p:bldP spid="420898" grpId="0"/>
      <p:bldP spid="420899" grpId="0" animBg="1"/>
      <p:bldP spid="420900" grpId="0"/>
      <p:bldP spid="420901" grpId="0"/>
      <p:bldP spid="420902" grpId="0" animBg="1"/>
      <p:bldP spid="420903" grpId="0"/>
      <p:bldP spid="420904" grpId="0"/>
      <p:bldP spid="420905" grpId="0"/>
      <p:bldP spid="420906" grpId="0"/>
      <p:bldP spid="420907" grpId="0" animBg="1"/>
      <p:bldP spid="420909" grpId="0"/>
      <p:bldP spid="420910" grpId="0"/>
      <p:bldP spid="420911" grpId="0"/>
      <p:bldP spid="420912" grpId="0" animBg="1"/>
      <p:bldP spid="420913" grpId="0" animBg="1"/>
      <p:bldP spid="420914" grpId="0"/>
      <p:bldP spid="420915" grpId="0"/>
      <p:bldP spid="420916" grpId="0"/>
      <p:bldP spid="420917" grpId="0"/>
      <p:bldP spid="420918" grpId="0"/>
      <p:bldP spid="420919" grpId="0"/>
      <p:bldP spid="420920" grpId="0"/>
      <p:bldP spid="420921" grpId="0"/>
      <p:bldP spid="420922" grpId="0"/>
      <p:bldP spid="420923" grpId="0"/>
      <p:bldP spid="420924" grpId="0"/>
      <p:bldP spid="420925" grpId="0"/>
      <p:bldP spid="420926" grpId="0" animBg="1"/>
      <p:bldP spid="420927" grpId="0" animBg="1"/>
      <p:bldP spid="420928" grpId="0"/>
      <p:bldP spid="420929" grpId="0"/>
      <p:bldP spid="420930" grpId="0"/>
      <p:bldP spid="420931" grpId="0"/>
      <p:bldP spid="420932" grpId="0"/>
      <p:bldP spid="420933" grpId="0" animBg="1"/>
      <p:bldP spid="420934" grpId="0" animBg="1"/>
      <p:bldP spid="420935" grpId="0" animBg="1"/>
      <p:bldP spid="420936" grpId="0" animBg="1"/>
      <p:bldP spid="420937" grpId="0"/>
      <p:bldP spid="420938" grpId="0"/>
    </p:bldLst>
  </p:timing>
</p:sld>
</file>

<file path=ppt/slides/slide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957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0911BD1-195A-4F82-BBFE-B6794419B2B8}" type="slidenum">
              <a:rPr kumimoji="0" lang="en-US" altLang="tr-TR" sz="1200" smtClean="0"/>
              <a:pPr>
                <a:spcBef>
                  <a:spcPct val="50000"/>
                </a:spcBef>
                <a:buFontTx/>
                <a:buNone/>
              </a:pPr>
              <a:t>87</a:t>
            </a:fld>
            <a:endParaRPr kumimoji="0" lang="en-US" altLang="tr-TR" sz="1200" smtClean="0"/>
          </a:p>
        </p:txBody>
      </p:sp>
      <p:sp>
        <p:nvSpPr>
          <p:cNvPr id="421890" name="Rectangle 2"/>
          <p:cNvSpPr>
            <a:spLocks noGrp="1" noChangeArrowheads="1"/>
          </p:cNvSpPr>
          <p:nvPr>
            <p:ph type="body" idx="1"/>
          </p:nvPr>
        </p:nvSpPr>
        <p:spPr>
          <a:xfrm>
            <a:off x="461963" y="4906963"/>
            <a:ext cx="8339137" cy="1016000"/>
          </a:xfrm>
        </p:spPr>
        <p:txBody>
          <a:bodyPr/>
          <a:lstStyle/>
          <a:p>
            <a:pPr>
              <a:lnSpc>
                <a:spcPct val="90000"/>
              </a:lnSpc>
              <a:spcBef>
                <a:spcPct val="0"/>
              </a:spcBef>
            </a:pPr>
            <a:r>
              <a:rPr lang="en-US" altLang="tr-TR" sz="2400" b="1" smtClean="0">
                <a:cs typeface="Times New Roman" panose="02020603050405020304" pitchFamily="18" charset="0"/>
              </a:rPr>
              <a:t>Boolean equations, truth tables and logic diagrams describe the same function!</a:t>
            </a:r>
          </a:p>
          <a:p>
            <a:pPr>
              <a:lnSpc>
                <a:spcPct val="90000"/>
              </a:lnSpc>
              <a:spcBef>
                <a:spcPct val="0"/>
              </a:spcBef>
            </a:pPr>
            <a:r>
              <a:rPr lang="en-US" altLang="tr-TR" sz="2400" b="1" smtClean="0">
                <a:cs typeface="Times New Roman" panose="02020603050405020304" pitchFamily="18" charset="0"/>
              </a:rPr>
              <a:t>Truth tables are unique; expressions and logic diagrams are not. This gives flexibility in implementing functions.</a:t>
            </a:r>
            <a:endParaRPr lang="en-US" altLang="tr-TR" sz="2400" smtClean="0"/>
          </a:p>
        </p:txBody>
      </p:sp>
      <p:grpSp>
        <p:nvGrpSpPr>
          <p:cNvPr id="421891" name="Group 3"/>
          <p:cNvGrpSpPr>
            <a:grpSpLocks/>
          </p:cNvGrpSpPr>
          <p:nvPr/>
        </p:nvGrpSpPr>
        <p:grpSpPr bwMode="auto">
          <a:xfrm>
            <a:off x="4144963" y="2565400"/>
            <a:ext cx="4722812" cy="1949450"/>
            <a:chOff x="2612" y="1618"/>
            <a:chExt cx="2975" cy="1228"/>
          </a:xfrm>
        </p:grpSpPr>
        <p:sp>
          <p:nvSpPr>
            <p:cNvPr id="109634" name="Rectangle 4"/>
            <p:cNvSpPr>
              <a:spLocks noChangeArrowheads="1"/>
            </p:cNvSpPr>
            <p:nvPr/>
          </p:nvSpPr>
          <p:spPr bwMode="auto">
            <a:xfrm>
              <a:off x="2617" y="1901"/>
              <a:ext cx="11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CC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rPr>
                <a:t>X</a:t>
              </a:r>
              <a:endParaRPr kumimoji="0" lang="en-US" altLang="tr-TR" sz="2000"/>
            </a:p>
          </p:txBody>
        </p:sp>
        <p:sp>
          <p:nvSpPr>
            <p:cNvPr id="109635" name="Rectangle 5"/>
            <p:cNvSpPr>
              <a:spLocks noChangeArrowheads="1"/>
            </p:cNvSpPr>
            <p:nvPr/>
          </p:nvSpPr>
          <p:spPr bwMode="auto">
            <a:xfrm>
              <a:off x="2618" y="2328"/>
              <a:ext cx="11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CC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rPr>
                <a:t>Y</a:t>
              </a:r>
              <a:endParaRPr kumimoji="0" lang="en-US" altLang="tr-TR" sz="2000"/>
            </a:p>
          </p:txBody>
        </p:sp>
        <p:grpSp>
          <p:nvGrpSpPr>
            <p:cNvPr id="109636" name="Group 6"/>
            <p:cNvGrpSpPr>
              <a:grpSpLocks/>
            </p:cNvGrpSpPr>
            <p:nvPr/>
          </p:nvGrpSpPr>
          <p:grpSpPr bwMode="auto">
            <a:xfrm>
              <a:off x="2758" y="1990"/>
              <a:ext cx="2666" cy="831"/>
              <a:chOff x="2749" y="1990"/>
              <a:chExt cx="2666" cy="831"/>
            </a:xfrm>
          </p:grpSpPr>
          <p:sp>
            <p:nvSpPr>
              <p:cNvPr id="109640" name="Freeform 7"/>
              <p:cNvSpPr>
                <a:spLocks/>
              </p:cNvSpPr>
              <p:nvPr/>
            </p:nvSpPr>
            <p:spPr bwMode="auto">
              <a:xfrm>
                <a:off x="3045" y="2177"/>
                <a:ext cx="406" cy="257"/>
              </a:xfrm>
              <a:custGeom>
                <a:avLst/>
                <a:gdLst>
                  <a:gd name="T0" fmla="*/ 392 w 406"/>
                  <a:gd name="T1" fmla="*/ 255 h 257"/>
                  <a:gd name="T2" fmla="*/ 394 w 406"/>
                  <a:gd name="T3" fmla="*/ 257 h 257"/>
                  <a:gd name="T4" fmla="*/ 398 w 406"/>
                  <a:gd name="T5" fmla="*/ 257 h 257"/>
                  <a:gd name="T6" fmla="*/ 402 w 406"/>
                  <a:gd name="T7" fmla="*/ 255 h 257"/>
                  <a:gd name="T8" fmla="*/ 405 w 406"/>
                  <a:gd name="T9" fmla="*/ 252 h 257"/>
                  <a:gd name="T10" fmla="*/ 406 w 406"/>
                  <a:gd name="T11" fmla="*/ 251 h 257"/>
                  <a:gd name="T12" fmla="*/ 406 w 406"/>
                  <a:gd name="T13" fmla="*/ 246 h 257"/>
                  <a:gd name="T14" fmla="*/ 405 w 406"/>
                  <a:gd name="T15" fmla="*/ 243 h 257"/>
                  <a:gd name="T16" fmla="*/ 402 w 406"/>
                  <a:gd name="T17" fmla="*/ 239 h 257"/>
                  <a:gd name="T18" fmla="*/ 14 w 406"/>
                  <a:gd name="T19" fmla="*/ 2 h 257"/>
                  <a:gd name="T20" fmla="*/ 13 w 406"/>
                  <a:gd name="T21" fmla="*/ 0 h 257"/>
                  <a:gd name="T22" fmla="*/ 8 w 406"/>
                  <a:gd name="T23" fmla="*/ 0 h 257"/>
                  <a:gd name="T24" fmla="*/ 5 w 406"/>
                  <a:gd name="T25" fmla="*/ 2 h 257"/>
                  <a:gd name="T26" fmla="*/ 2 w 406"/>
                  <a:gd name="T27" fmla="*/ 5 h 257"/>
                  <a:gd name="T28" fmla="*/ 0 w 406"/>
                  <a:gd name="T29" fmla="*/ 6 h 257"/>
                  <a:gd name="T30" fmla="*/ 0 w 406"/>
                  <a:gd name="T31" fmla="*/ 11 h 257"/>
                  <a:gd name="T32" fmla="*/ 2 w 406"/>
                  <a:gd name="T33" fmla="*/ 14 h 257"/>
                  <a:gd name="T34" fmla="*/ 5 w 406"/>
                  <a:gd name="T35" fmla="*/ 18 h 257"/>
                  <a:gd name="T36" fmla="*/ 392 w 406"/>
                  <a:gd name="T37" fmla="*/ 255 h 2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6" h="257">
                    <a:moveTo>
                      <a:pt x="392" y="255"/>
                    </a:moveTo>
                    <a:lnTo>
                      <a:pt x="394" y="257"/>
                    </a:lnTo>
                    <a:lnTo>
                      <a:pt x="398" y="257"/>
                    </a:lnTo>
                    <a:lnTo>
                      <a:pt x="402" y="255"/>
                    </a:lnTo>
                    <a:lnTo>
                      <a:pt x="405" y="252"/>
                    </a:lnTo>
                    <a:lnTo>
                      <a:pt x="406" y="251"/>
                    </a:lnTo>
                    <a:lnTo>
                      <a:pt x="406" y="246"/>
                    </a:lnTo>
                    <a:lnTo>
                      <a:pt x="405" y="243"/>
                    </a:lnTo>
                    <a:lnTo>
                      <a:pt x="402" y="239"/>
                    </a:lnTo>
                    <a:lnTo>
                      <a:pt x="14" y="2"/>
                    </a:lnTo>
                    <a:lnTo>
                      <a:pt x="13" y="0"/>
                    </a:lnTo>
                    <a:lnTo>
                      <a:pt x="8" y="0"/>
                    </a:lnTo>
                    <a:lnTo>
                      <a:pt x="5" y="2"/>
                    </a:lnTo>
                    <a:lnTo>
                      <a:pt x="2" y="5"/>
                    </a:lnTo>
                    <a:lnTo>
                      <a:pt x="0" y="6"/>
                    </a:lnTo>
                    <a:lnTo>
                      <a:pt x="0" y="11"/>
                    </a:lnTo>
                    <a:lnTo>
                      <a:pt x="2" y="14"/>
                    </a:lnTo>
                    <a:lnTo>
                      <a:pt x="5" y="18"/>
                    </a:lnTo>
                    <a:lnTo>
                      <a:pt x="392" y="255"/>
                    </a:lnTo>
                    <a:close/>
                  </a:path>
                </a:pathLst>
              </a:custGeom>
              <a:solidFill>
                <a:srgbClr val="000000"/>
              </a:solidFill>
              <a:ln w="9525">
                <a:solidFill>
                  <a:srgbClr val="FFCC00"/>
                </a:solidFill>
                <a:round/>
                <a:headEnd/>
                <a:tailEnd/>
              </a:ln>
            </p:spPr>
            <p:txBody>
              <a:bodyPr/>
              <a:lstStyle/>
              <a:p>
                <a:endParaRPr lang="tr-TR"/>
              </a:p>
            </p:txBody>
          </p:sp>
          <p:sp>
            <p:nvSpPr>
              <p:cNvPr id="109641" name="Freeform 8"/>
              <p:cNvSpPr>
                <a:spLocks/>
              </p:cNvSpPr>
              <p:nvPr/>
            </p:nvSpPr>
            <p:spPr bwMode="auto">
              <a:xfrm>
                <a:off x="3045" y="2415"/>
                <a:ext cx="406" cy="257"/>
              </a:xfrm>
              <a:custGeom>
                <a:avLst/>
                <a:gdLst>
                  <a:gd name="T0" fmla="*/ 402 w 406"/>
                  <a:gd name="T1" fmla="*/ 17 h 257"/>
                  <a:gd name="T2" fmla="*/ 405 w 406"/>
                  <a:gd name="T3" fmla="*/ 14 h 257"/>
                  <a:gd name="T4" fmla="*/ 406 w 406"/>
                  <a:gd name="T5" fmla="*/ 11 h 257"/>
                  <a:gd name="T6" fmla="*/ 406 w 406"/>
                  <a:gd name="T7" fmla="*/ 6 h 257"/>
                  <a:gd name="T8" fmla="*/ 403 w 406"/>
                  <a:gd name="T9" fmla="*/ 3 h 257"/>
                  <a:gd name="T10" fmla="*/ 402 w 406"/>
                  <a:gd name="T11" fmla="*/ 1 h 257"/>
                  <a:gd name="T12" fmla="*/ 398 w 406"/>
                  <a:gd name="T13" fmla="*/ 0 h 257"/>
                  <a:gd name="T14" fmla="*/ 394 w 406"/>
                  <a:gd name="T15" fmla="*/ 0 h 257"/>
                  <a:gd name="T16" fmla="*/ 392 w 406"/>
                  <a:gd name="T17" fmla="*/ 1 h 257"/>
                  <a:gd name="T18" fmla="*/ 5 w 406"/>
                  <a:gd name="T19" fmla="*/ 239 h 257"/>
                  <a:gd name="T20" fmla="*/ 2 w 406"/>
                  <a:gd name="T21" fmla="*/ 242 h 257"/>
                  <a:gd name="T22" fmla="*/ 0 w 406"/>
                  <a:gd name="T23" fmla="*/ 246 h 257"/>
                  <a:gd name="T24" fmla="*/ 0 w 406"/>
                  <a:gd name="T25" fmla="*/ 250 h 257"/>
                  <a:gd name="T26" fmla="*/ 3 w 406"/>
                  <a:gd name="T27" fmla="*/ 254 h 257"/>
                  <a:gd name="T28" fmla="*/ 5 w 406"/>
                  <a:gd name="T29" fmla="*/ 255 h 257"/>
                  <a:gd name="T30" fmla="*/ 8 w 406"/>
                  <a:gd name="T31" fmla="*/ 257 h 257"/>
                  <a:gd name="T32" fmla="*/ 13 w 406"/>
                  <a:gd name="T33" fmla="*/ 257 h 257"/>
                  <a:gd name="T34" fmla="*/ 14 w 406"/>
                  <a:gd name="T35" fmla="*/ 255 h 257"/>
                  <a:gd name="T36" fmla="*/ 402 w 406"/>
                  <a:gd name="T37" fmla="*/ 17 h 2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6" h="257">
                    <a:moveTo>
                      <a:pt x="402" y="17"/>
                    </a:moveTo>
                    <a:lnTo>
                      <a:pt x="405" y="14"/>
                    </a:lnTo>
                    <a:lnTo>
                      <a:pt x="406" y="11"/>
                    </a:lnTo>
                    <a:lnTo>
                      <a:pt x="406" y="6"/>
                    </a:lnTo>
                    <a:lnTo>
                      <a:pt x="403" y="3"/>
                    </a:lnTo>
                    <a:lnTo>
                      <a:pt x="402" y="1"/>
                    </a:lnTo>
                    <a:lnTo>
                      <a:pt x="398" y="0"/>
                    </a:lnTo>
                    <a:lnTo>
                      <a:pt x="394" y="0"/>
                    </a:lnTo>
                    <a:lnTo>
                      <a:pt x="392" y="1"/>
                    </a:lnTo>
                    <a:lnTo>
                      <a:pt x="5" y="239"/>
                    </a:lnTo>
                    <a:lnTo>
                      <a:pt x="2" y="242"/>
                    </a:lnTo>
                    <a:lnTo>
                      <a:pt x="0" y="246"/>
                    </a:lnTo>
                    <a:lnTo>
                      <a:pt x="0" y="250"/>
                    </a:lnTo>
                    <a:lnTo>
                      <a:pt x="3" y="254"/>
                    </a:lnTo>
                    <a:lnTo>
                      <a:pt x="5" y="255"/>
                    </a:lnTo>
                    <a:lnTo>
                      <a:pt x="8" y="257"/>
                    </a:lnTo>
                    <a:lnTo>
                      <a:pt x="13" y="257"/>
                    </a:lnTo>
                    <a:lnTo>
                      <a:pt x="14" y="255"/>
                    </a:lnTo>
                    <a:lnTo>
                      <a:pt x="402" y="17"/>
                    </a:lnTo>
                    <a:close/>
                  </a:path>
                </a:pathLst>
              </a:custGeom>
              <a:solidFill>
                <a:srgbClr val="000000"/>
              </a:solidFill>
              <a:ln w="9525">
                <a:solidFill>
                  <a:srgbClr val="FFCC00"/>
                </a:solidFill>
                <a:round/>
                <a:headEnd/>
                <a:tailEnd/>
              </a:ln>
            </p:spPr>
            <p:txBody>
              <a:bodyPr/>
              <a:lstStyle/>
              <a:p>
                <a:endParaRPr lang="tr-TR"/>
              </a:p>
            </p:txBody>
          </p:sp>
          <p:sp>
            <p:nvSpPr>
              <p:cNvPr id="109642" name="Freeform 9"/>
              <p:cNvSpPr>
                <a:spLocks/>
              </p:cNvSpPr>
              <p:nvPr/>
            </p:nvSpPr>
            <p:spPr bwMode="auto">
              <a:xfrm>
                <a:off x="3045" y="2177"/>
                <a:ext cx="19" cy="495"/>
              </a:xfrm>
              <a:custGeom>
                <a:avLst/>
                <a:gdLst>
                  <a:gd name="T0" fmla="*/ 19 w 19"/>
                  <a:gd name="T1" fmla="*/ 10 h 495"/>
                  <a:gd name="T2" fmla="*/ 19 w 19"/>
                  <a:gd name="T3" fmla="*/ 6 h 495"/>
                  <a:gd name="T4" fmla="*/ 16 w 19"/>
                  <a:gd name="T5" fmla="*/ 3 h 495"/>
                  <a:gd name="T6" fmla="*/ 13 w 19"/>
                  <a:gd name="T7" fmla="*/ 0 h 495"/>
                  <a:gd name="T8" fmla="*/ 7 w 19"/>
                  <a:gd name="T9" fmla="*/ 0 h 495"/>
                  <a:gd name="T10" fmla="*/ 3 w 19"/>
                  <a:gd name="T11" fmla="*/ 3 h 495"/>
                  <a:gd name="T12" fmla="*/ 0 w 19"/>
                  <a:gd name="T13" fmla="*/ 6 h 495"/>
                  <a:gd name="T14" fmla="*/ 0 w 19"/>
                  <a:gd name="T15" fmla="*/ 488 h 495"/>
                  <a:gd name="T16" fmla="*/ 3 w 19"/>
                  <a:gd name="T17" fmla="*/ 492 h 495"/>
                  <a:gd name="T18" fmla="*/ 7 w 19"/>
                  <a:gd name="T19" fmla="*/ 495 h 495"/>
                  <a:gd name="T20" fmla="*/ 13 w 19"/>
                  <a:gd name="T21" fmla="*/ 495 h 495"/>
                  <a:gd name="T22" fmla="*/ 16 w 19"/>
                  <a:gd name="T23" fmla="*/ 492 h 495"/>
                  <a:gd name="T24" fmla="*/ 19 w 19"/>
                  <a:gd name="T25" fmla="*/ 488 h 495"/>
                  <a:gd name="T26" fmla="*/ 19 w 19"/>
                  <a:gd name="T27" fmla="*/ 485 h 495"/>
                  <a:gd name="T28" fmla="*/ 19 w 19"/>
                  <a:gd name="T29" fmla="*/ 10 h 4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495">
                    <a:moveTo>
                      <a:pt x="19" y="10"/>
                    </a:moveTo>
                    <a:lnTo>
                      <a:pt x="19" y="6"/>
                    </a:lnTo>
                    <a:lnTo>
                      <a:pt x="16" y="3"/>
                    </a:lnTo>
                    <a:lnTo>
                      <a:pt x="13" y="0"/>
                    </a:lnTo>
                    <a:lnTo>
                      <a:pt x="7" y="0"/>
                    </a:lnTo>
                    <a:lnTo>
                      <a:pt x="3" y="3"/>
                    </a:lnTo>
                    <a:lnTo>
                      <a:pt x="0" y="6"/>
                    </a:lnTo>
                    <a:lnTo>
                      <a:pt x="0" y="488"/>
                    </a:lnTo>
                    <a:lnTo>
                      <a:pt x="3" y="492"/>
                    </a:lnTo>
                    <a:lnTo>
                      <a:pt x="7" y="495"/>
                    </a:lnTo>
                    <a:lnTo>
                      <a:pt x="13" y="495"/>
                    </a:lnTo>
                    <a:lnTo>
                      <a:pt x="16" y="492"/>
                    </a:lnTo>
                    <a:lnTo>
                      <a:pt x="19" y="488"/>
                    </a:lnTo>
                    <a:lnTo>
                      <a:pt x="19" y="485"/>
                    </a:lnTo>
                    <a:lnTo>
                      <a:pt x="19" y="10"/>
                    </a:lnTo>
                    <a:close/>
                  </a:path>
                </a:pathLst>
              </a:custGeom>
              <a:solidFill>
                <a:srgbClr val="000000"/>
              </a:solidFill>
              <a:ln w="9525">
                <a:solidFill>
                  <a:srgbClr val="FFCC00"/>
                </a:solidFill>
                <a:round/>
                <a:headEnd/>
                <a:tailEnd/>
              </a:ln>
            </p:spPr>
            <p:txBody>
              <a:bodyPr/>
              <a:lstStyle/>
              <a:p>
                <a:endParaRPr lang="tr-TR"/>
              </a:p>
            </p:txBody>
          </p:sp>
          <p:sp>
            <p:nvSpPr>
              <p:cNvPr id="109643" name="Freeform 10"/>
              <p:cNvSpPr>
                <a:spLocks/>
              </p:cNvSpPr>
              <p:nvPr/>
            </p:nvSpPr>
            <p:spPr bwMode="auto">
              <a:xfrm>
                <a:off x="3432" y="2356"/>
                <a:ext cx="137" cy="137"/>
              </a:xfrm>
              <a:custGeom>
                <a:avLst/>
                <a:gdLst>
                  <a:gd name="T0" fmla="*/ 2 w 137"/>
                  <a:gd name="T1" fmla="*/ 87 h 137"/>
                  <a:gd name="T2" fmla="*/ 10 w 137"/>
                  <a:gd name="T3" fmla="*/ 105 h 137"/>
                  <a:gd name="T4" fmla="*/ 18 w 137"/>
                  <a:gd name="T5" fmla="*/ 116 h 137"/>
                  <a:gd name="T6" fmla="*/ 27 w 137"/>
                  <a:gd name="T7" fmla="*/ 124 h 137"/>
                  <a:gd name="T8" fmla="*/ 37 w 137"/>
                  <a:gd name="T9" fmla="*/ 130 h 137"/>
                  <a:gd name="T10" fmla="*/ 51 w 137"/>
                  <a:gd name="T11" fmla="*/ 135 h 137"/>
                  <a:gd name="T12" fmla="*/ 73 w 137"/>
                  <a:gd name="T13" fmla="*/ 137 h 137"/>
                  <a:gd name="T14" fmla="*/ 91 w 137"/>
                  <a:gd name="T15" fmla="*/ 133 h 137"/>
                  <a:gd name="T16" fmla="*/ 108 w 137"/>
                  <a:gd name="T17" fmla="*/ 125 h 137"/>
                  <a:gd name="T18" fmla="*/ 116 w 137"/>
                  <a:gd name="T19" fmla="*/ 116 h 137"/>
                  <a:gd name="T20" fmla="*/ 126 w 137"/>
                  <a:gd name="T21" fmla="*/ 108 h 137"/>
                  <a:gd name="T22" fmla="*/ 133 w 137"/>
                  <a:gd name="T23" fmla="*/ 91 h 137"/>
                  <a:gd name="T24" fmla="*/ 137 w 137"/>
                  <a:gd name="T25" fmla="*/ 73 h 137"/>
                  <a:gd name="T26" fmla="*/ 135 w 137"/>
                  <a:gd name="T27" fmla="*/ 51 h 137"/>
                  <a:gd name="T28" fmla="*/ 130 w 137"/>
                  <a:gd name="T29" fmla="*/ 37 h 137"/>
                  <a:gd name="T30" fmla="*/ 124 w 137"/>
                  <a:gd name="T31" fmla="*/ 27 h 137"/>
                  <a:gd name="T32" fmla="*/ 116 w 137"/>
                  <a:gd name="T33" fmla="*/ 18 h 137"/>
                  <a:gd name="T34" fmla="*/ 105 w 137"/>
                  <a:gd name="T35" fmla="*/ 10 h 137"/>
                  <a:gd name="T36" fmla="*/ 87 w 137"/>
                  <a:gd name="T37" fmla="*/ 2 h 137"/>
                  <a:gd name="T38" fmla="*/ 51 w 137"/>
                  <a:gd name="T39" fmla="*/ 2 h 137"/>
                  <a:gd name="T40" fmla="*/ 37 w 137"/>
                  <a:gd name="T41" fmla="*/ 7 h 137"/>
                  <a:gd name="T42" fmla="*/ 27 w 137"/>
                  <a:gd name="T43" fmla="*/ 13 h 137"/>
                  <a:gd name="T44" fmla="*/ 18 w 137"/>
                  <a:gd name="T45" fmla="*/ 21 h 137"/>
                  <a:gd name="T46" fmla="*/ 10 w 137"/>
                  <a:gd name="T47" fmla="*/ 32 h 137"/>
                  <a:gd name="T48" fmla="*/ 3 w 137"/>
                  <a:gd name="T49" fmla="*/ 46 h 137"/>
                  <a:gd name="T50" fmla="*/ 0 w 137"/>
                  <a:gd name="T51" fmla="*/ 68 h 137"/>
                  <a:gd name="T52" fmla="*/ 21 w 137"/>
                  <a:gd name="T53" fmla="*/ 53 h 137"/>
                  <a:gd name="T54" fmla="*/ 24 w 137"/>
                  <a:gd name="T55" fmla="*/ 46 h 137"/>
                  <a:gd name="T56" fmla="*/ 30 w 137"/>
                  <a:gd name="T57" fmla="*/ 37 h 137"/>
                  <a:gd name="T58" fmla="*/ 41 w 137"/>
                  <a:gd name="T59" fmla="*/ 27 h 137"/>
                  <a:gd name="T60" fmla="*/ 48 w 137"/>
                  <a:gd name="T61" fmla="*/ 22 h 137"/>
                  <a:gd name="T62" fmla="*/ 57 w 137"/>
                  <a:gd name="T63" fmla="*/ 19 h 137"/>
                  <a:gd name="T64" fmla="*/ 84 w 137"/>
                  <a:gd name="T65" fmla="*/ 21 h 137"/>
                  <a:gd name="T66" fmla="*/ 92 w 137"/>
                  <a:gd name="T67" fmla="*/ 26 h 137"/>
                  <a:gd name="T68" fmla="*/ 103 w 137"/>
                  <a:gd name="T69" fmla="*/ 34 h 137"/>
                  <a:gd name="T70" fmla="*/ 111 w 137"/>
                  <a:gd name="T71" fmla="*/ 45 h 137"/>
                  <a:gd name="T72" fmla="*/ 114 w 137"/>
                  <a:gd name="T73" fmla="*/ 49 h 137"/>
                  <a:gd name="T74" fmla="*/ 118 w 137"/>
                  <a:gd name="T75" fmla="*/ 67 h 137"/>
                  <a:gd name="T76" fmla="*/ 118 w 137"/>
                  <a:gd name="T77" fmla="*/ 78 h 137"/>
                  <a:gd name="T78" fmla="*/ 114 w 137"/>
                  <a:gd name="T79" fmla="*/ 89 h 137"/>
                  <a:gd name="T80" fmla="*/ 108 w 137"/>
                  <a:gd name="T81" fmla="*/ 97 h 137"/>
                  <a:gd name="T82" fmla="*/ 97 w 137"/>
                  <a:gd name="T83" fmla="*/ 108 h 137"/>
                  <a:gd name="T84" fmla="*/ 89 w 137"/>
                  <a:gd name="T85" fmla="*/ 114 h 137"/>
                  <a:gd name="T86" fmla="*/ 78 w 137"/>
                  <a:gd name="T87" fmla="*/ 118 h 137"/>
                  <a:gd name="T88" fmla="*/ 67 w 137"/>
                  <a:gd name="T89" fmla="*/ 118 h 137"/>
                  <a:gd name="T90" fmla="*/ 49 w 137"/>
                  <a:gd name="T91" fmla="*/ 114 h 137"/>
                  <a:gd name="T92" fmla="*/ 45 w 137"/>
                  <a:gd name="T93" fmla="*/ 111 h 137"/>
                  <a:gd name="T94" fmla="*/ 34 w 137"/>
                  <a:gd name="T95" fmla="*/ 103 h 137"/>
                  <a:gd name="T96" fmla="*/ 26 w 137"/>
                  <a:gd name="T97" fmla="*/ 92 h 137"/>
                  <a:gd name="T98" fmla="*/ 21 w 137"/>
                  <a:gd name="T99" fmla="*/ 84 h 137"/>
                  <a:gd name="T100" fmla="*/ 0 w 137"/>
                  <a:gd name="T101" fmla="*/ 68 h 13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37" h="137">
                    <a:moveTo>
                      <a:pt x="0" y="68"/>
                    </a:moveTo>
                    <a:lnTo>
                      <a:pt x="0" y="81"/>
                    </a:lnTo>
                    <a:lnTo>
                      <a:pt x="2" y="84"/>
                    </a:lnTo>
                    <a:lnTo>
                      <a:pt x="2" y="87"/>
                    </a:lnTo>
                    <a:lnTo>
                      <a:pt x="3" y="91"/>
                    </a:lnTo>
                    <a:lnTo>
                      <a:pt x="3" y="92"/>
                    </a:lnTo>
                    <a:lnTo>
                      <a:pt x="8" y="103"/>
                    </a:lnTo>
                    <a:lnTo>
                      <a:pt x="10" y="105"/>
                    </a:lnTo>
                    <a:lnTo>
                      <a:pt x="11" y="108"/>
                    </a:lnTo>
                    <a:lnTo>
                      <a:pt x="13" y="110"/>
                    </a:lnTo>
                    <a:lnTo>
                      <a:pt x="15" y="113"/>
                    </a:lnTo>
                    <a:lnTo>
                      <a:pt x="18" y="116"/>
                    </a:lnTo>
                    <a:lnTo>
                      <a:pt x="21" y="116"/>
                    </a:lnTo>
                    <a:lnTo>
                      <a:pt x="21" y="119"/>
                    </a:lnTo>
                    <a:lnTo>
                      <a:pt x="24" y="122"/>
                    </a:lnTo>
                    <a:lnTo>
                      <a:pt x="27" y="124"/>
                    </a:lnTo>
                    <a:lnTo>
                      <a:pt x="29" y="125"/>
                    </a:lnTo>
                    <a:lnTo>
                      <a:pt x="32" y="127"/>
                    </a:lnTo>
                    <a:lnTo>
                      <a:pt x="34" y="129"/>
                    </a:lnTo>
                    <a:lnTo>
                      <a:pt x="37" y="130"/>
                    </a:lnTo>
                    <a:lnTo>
                      <a:pt x="41" y="133"/>
                    </a:lnTo>
                    <a:lnTo>
                      <a:pt x="46" y="133"/>
                    </a:lnTo>
                    <a:lnTo>
                      <a:pt x="49" y="135"/>
                    </a:lnTo>
                    <a:lnTo>
                      <a:pt x="51" y="135"/>
                    </a:lnTo>
                    <a:lnTo>
                      <a:pt x="54" y="137"/>
                    </a:lnTo>
                    <a:lnTo>
                      <a:pt x="64" y="137"/>
                    </a:lnTo>
                    <a:lnTo>
                      <a:pt x="75" y="135"/>
                    </a:lnTo>
                    <a:lnTo>
                      <a:pt x="73" y="137"/>
                    </a:lnTo>
                    <a:lnTo>
                      <a:pt x="81" y="137"/>
                    </a:lnTo>
                    <a:lnTo>
                      <a:pt x="84" y="135"/>
                    </a:lnTo>
                    <a:lnTo>
                      <a:pt x="87" y="135"/>
                    </a:lnTo>
                    <a:lnTo>
                      <a:pt x="91" y="133"/>
                    </a:lnTo>
                    <a:lnTo>
                      <a:pt x="92" y="133"/>
                    </a:lnTo>
                    <a:lnTo>
                      <a:pt x="103" y="129"/>
                    </a:lnTo>
                    <a:lnTo>
                      <a:pt x="105" y="127"/>
                    </a:lnTo>
                    <a:lnTo>
                      <a:pt x="108" y="125"/>
                    </a:lnTo>
                    <a:lnTo>
                      <a:pt x="110" y="124"/>
                    </a:lnTo>
                    <a:lnTo>
                      <a:pt x="113" y="122"/>
                    </a:lnTo>
                    <a:lnTo>
                      <a:pt x="116" y="119"/>
                    </a:lnTo>
                    <a:lnTo>
                      <a:pt x="116" y="116"/>
                    </a:lnTo>
                    <a:lnTo>
                      <a:pt x="119" y="116"/>
                    </a:lnTo>
                    <a:lnTo>
                      <a:pt x="122" y="113"/>
                    </a:lnTo>
                    <a:lnTo>
                      <a:pt x="124" y="110"/>
                    </a:lnTo>
                    <a:lnTo>
                      <a:pt x="126" y="108"/>
                    </a:lnTo>
                    <a:lnTo>
                      <a:pt x="127" y="105"/>
                    </a:lnTo>
                    <a:lnTo>
                      <a:pt x="129" y="103"/>
                    </a:lnTo>
                    <a:lnTo>
                      <a:pt x="133" y="92"/>
                    </a:lnTo>
                    <a:lnTo>
                      <a:pt x="133" y="91"/>
                    </a:lnTo>
                    <a:lnTo>
                      <a:pt x="135" y="87"/>
                    </a:lnTo>
                    <a:lnTo>
                      <a:pt x="135" y="84"/>
                    </a:lnTo>
                    <a:lnTo>
                      <a:pt x="137" y="81"/>
                    </a:lnTo>
                    <a:lnTo>
                      <a:pt x="137" y="73"/>
                    </a:lnTo>
                    <a:lnTo>
                      <a:pt x="135" y="75"/>
                    </a:lnTo>
                    <a:lnTo>
                      <a:pt x="137" y="64"/>
                    </a:lnTo>
                    <a:lnTo>
                      <a:pt x="137" y="54"/>
                    </a:lnTo>
                    <a:lnTo>
                      <a:pt x="135" y="51"/>
                    </a:lnTo>
                    <a:lnTo>
                      <a:pt x="135" y="49"/>
                    </a:lnTo>
                    <a:lnTo>
                      <a:pt x="133" y="46"/>
                    </a:lnTo>
                    <a:lnTo>
                      <a:pt x="133" y="41"/>
                    </a:lnTo>
                    <a:lnTo>
                      <a:pt x="130" y="37"/>
                    </a:lnTo>
                    <a:lnTo>
                      <a:pt x="129" y="34"/>
                    </a:lnTo>
                    <a:lnTo>
                      <a:pt x="127" y="32"/>
                    </a:lnTo>
                    <a:lnTo>
                      <a:pt x="126" y="29"/>
                    </a:lnTo>
                    <a:lnTo>
                      <a:pt x="124" y="27"/>
                    </a:lnTo>
                    <a:lnTo>
                      <a:pt x="122" y="24"/>
                    </a:lnTo>
                    <a:lnTo>
                      <a:pt x="119" y="21"/>
                    </a:lnTo>
                    <a:lnTo>
                      <a:pt x="116" y="21"/>
                    </a:lnTo>
                    <a:lnTo>
                      <a:pt x="116" y="18"/>
                    </a:lnTo>
                    <a:lnTo>
                      <a:pt x="113" y="15"/>
                    </a:lnTo>
                    <a:lnTo>
                      <a:pt x="110" y="13"/>
                    </a:lnTo>
                    <a:lnTo>
                      <a:pt x="108" y="11"/>
                    </a:lnTo>
                    <a:lnTo>
                      <a:pt x="105" y="10"/>
                    </a:lnTo>
                    <a:lnTo>
                      <a:pt x="103" y="8"/>
                    </a:lnTo>
                    <a:lnTo>
                      <a:pt x="92" y="3"/>
                    </a:lnTo>
                    <a:lnTo>
                      <a:pt x="91" y="3"/>
                    </a:lnTo>
                    <a:lnTo>
                      <a:pt x="87" y="2"/>
                    </a:lnTo>
                    <a:lnTo>
                      <a:pt x="84" y="2"/>
                    </a:lnTo>
                    <a:lnTo>
                      <a:pt x="81" y="0"/>
                    </a:lnTo>
                    <a:lnTo>
                      <a:pt x="54" y="0"/>
                    </a:lnTo>
                    <a:lnTo>
                      <a:pt x="51" y="2"/>
                    </a:lnTo>
                    <a:lnTo>
                      <a:pt x="49" y="2"/>
                    </a:lnTo>
                    <a:lnTo>
                      <a:pt x="46" y="3"/>
                    </a:lnTo>
                    <a:lnTo>
                      <a:pt x="41" y="3"/>
                    </a:lnTo>
                    <a:lnTo>
                      <a:pt x="37" y="7"/>
                    </a:lnTo>
                    <a:lnTo>
                      <a:pt x="34" y="8"/>
                    </a:lnTo>
                    <a:lnTo>
                      <a:pt x="32" y="10"/>
                    </a:lnTo>
                    <a:lnTo>
                      <a:pt x="29" y="11"/>
                    </a:lnTo>
                    <a:lnTo>
                      <a:pt x="27" y="13"/>
                    </a:lnTo>
                    <a:lnTo>
                      <a:pt x="24" y="15"/>
                    </a:lnTo>
                    <a:lnTo>
                      <a:pt x="21" y="18"/>
                    </a:lnTo>
                    <a:lnTo>
                      <a:pt x="21" y="21"/>
                    </a:lnTo>
                    <a:lnTo>
                      <a:pt x="18" y="21"/>
                    </a:lnTo>
                    <a:lnTo>
                      <a:pt x="15" y="24"/>
                    </a:lnTo>
                    <a:lnTo>
                      <a:pt x="13" y="27"/>
                    </a:lnTo>
                    <a:lnTo>
                      <a:pt x="11" y="29"/>
                    </a:lnTo>
                    <a:lnTo>
                      <a:pt x="10" y="32"/>
                    </a:lnTo>
                    <a:lnTo>
                      <a:pt x="8" y="34"/>
                    </a:lnTo>
                    <a:lnTo>
                      <a:pt x="7" y="37"/>
                    </a:lnTo>
                    <a:lnTo>
                      <a:pt x="3" y="41"/>
                    </a:lnTo>
                    <a:lnTo>
                      <a:pt x="3" y="46"/>
                    </a:lnTo>
                    <a:lnTo>
                      <a:pt x="2" y="49"/>
                    </a:lnTo>
                    <a:lnTo>
                      <a:pt x="2" y="51"/>
                    </a:lnTo>
                    <a:lnTo>
                      <a:pt x="0" y="54"/>
                    </a:lnTo>
                    <a:lnTo>
                      <a:pt x="0" y="68"/>
                    </a:lnTo>
                    <a:lnTo>
                      <a:pt x="19" y="68"/>
                    </a:lnTo>
                    <a:lnTo>
                      <a:pt x="19" y="57"/>
                    </a:lnTo>
                    <a:lnTo>
                      <a:pt x="21" y="54"/>
                    </a:lnTo>
                    <a:lnTo>
                      <a:pt x="21" y="53"/>
                    </a:lnTo>
                    <a:lnTo>
                      <a:pt x="22" y="49"/>
                    </a:lnTo>
                    <a:lnTo>
                      <a:pt x="22" y="48"/>
                    </a:lnTo>
                    <a:lnTo>
                      <a:pt x="22" y="49"/>
                    </a:lnTo>
                    <a:lnTo>
                      <a:pt x="24" y="46"/>
                    </a:lnTo>
                    <a:lnTo>
                      <a:pt x="26" y="45"/>
                    </a:lnTo>
                    <a:lnTo>
                      <a:pt x="27" y="41"/>
                    </a:lnTo>
                    <a:lnTo>
                      <a:pt x="29" y="40"/>
                    </a:lnTo>
                    <a:lnTo>
                      <a:pt x="30" y="37"/>
                    </a:lnTo>
                    <a:lnTo>
                      <a:pt x="34" y="34"/>
                    </a:lnTo>
                    <a:lnTo>
                      <a:pt x="37" y="30"/>
                    </a:lnTo>
                    <a:lnTo>
                      <a:pt x="40" y="29"/>
                    </a:lnTo>
                    <a:lnTo>
                      <a:pt x="41" y="27"/>
                    </a:lnTo>
                    <a:lnTo>
                      <a:pt x="45" y="26"/>
                    </a:lnTo>
                    <a:lnTo>
                      <a:pt x="46" y="24"/>
                    </a:lnTo>
                    <a:lnTo>
                      <a:pt x="49" y="22"/>
                    </a:lnTo>
                    <a:lnTo>
                      <a:pt x="48" y="22"/>
                    </a:lnTo>
                    <a:lnTo>
                      <a:pt x="49" y="22"/>
                    </a:lnTo>
                    <a:lnTo>
                      <a:pt x="53" y="21"/>
                    </a:lnTo>
                    <a:lnTo>
                      <a:pt x="54" y="21"/>
                    </a:lnTo>
                    <a:lnTo>
                      <a:pt x="57" y="19"/>
                    </a:lnTo>
                    <a:lnTo>
                      <a:pt x="68" y="19"/>
                    </a:lnTo>
                    <a:lnTo>
                      <a:pt x="78" y="19"/>
                    </a:lnTo>
                    <a:lnTo>
                      <a:pt x="81" y="21"/>
                    </a:lnTo>
                    <a:lnTo>
                      <a:pt x="84" y="21"/>
                    </a:lnTo>
                    <a:lnTo>
                      <a:pt x="87" y="22"/>
                    </a:lnTo>
                    <a:lnTo>
                      <a:pt x="89" y="22"/>
                    </a:lnTo>
                    <a:lnTo>
                      <a:pt x="91" y="24"/>
                    </a:lnTo>
                    <a:lnTo>
                      <a:pt x="92" y="26"/>
                    </a:lnTo>
                    <a:lnTo>
                      <a:pt x="95" y="27"/>
                    </a:lnTo>
                    <a:lnTo>
                      <a:pt x="97" y="29"/>
                    </a:lnTo>
                    <a:lnTo>
                      <a:pt x="100" y="30"/>
                    </a:lnTo>
                    <a:lnTo>
                      <a:pt x="103" y="34"/>
                    </a:lnTo>
                    <a:lnTo>
                      <a:pt x="107" y="37"/>
                    </a:lnTo>
                    <a:lnTo>
                      <a:pt x="108" y="40"/>
                    </a:lnTo>
                    <a:lnTo>
                      <a:pt x="110" y="41"/>
                    </a:lnTo>
                    <a:lnTo>
                      <a:pt x="111" y="45"/>
                    </a:lnTo>
                    <a:lnTo>
                      <a:pt x="113" y="46"/>
                    </a:lnTo>
                    <a:lnTo>
                      <a:pt x="114" y="49"/>
                    </a:lnTo>
                    <a:lnTo>
                      <a:pt x="114" y="48"/>
                    </a:lnTo>
                    <a:lnTo>
                      <a:pt x="114" y="49"/>
                    </a:lnTo>
                    <a:lnTo>
                      <a:pt x="116" y="53"/>
                    </a:lnTo>
                    <a:lnTo>
                      <a:pt x="116" y="54"/>
                    </a:lnTo>
                    <a:lnTo>
                      <a:pt x="118" y="57"/>
                    </a:lnTo>
                    <a:lnTo>
                      <a:pt x="118" y="67"/>
                    </a:lnTo>
                    <a:lnTo>
                      <a:pt x="121" y="73"/>
                    </a:lnTo>
                    <a:lnTo>
                      <a:pt x="122" y="62"/>
                    </a:lnTo>
                    <a:lnTo>
                      <a:pt x="118" y="67"/>
                    </a:lnTo>
                    <a:lnTo>
                      <a:pt x="118" y="78"/>
                    </a:lnTo>
                    <a:lnTo>
                      <a:pt x="116" y="81"/>
                    </a:lnTo>
                    <a:lnTo>
                      <a:pt x="116" y="84"/>
                    </a:lnTo>
                    <a:lnTo>
                      <a:pt x="114" y="87"/>
                    </a:lnTo>
                    <a:lnTo>
                      <a:pt x="114" y="89"/>
                    </a:lnTo>
                    <a:lnTo>
                      <a:pt x="113" y="91"/>
                    </a:lnTo>
                    <a:lnTo>
                      <a:pt x="111" y="92"/>
                    </a:lnTo>
                    <a:lnTo>
                      <a:pt x="110" y="95"/>
                    </a:lnTo>
                    <a:lnTo>
                      <a:pt x="108" y="97"/>
                    </a:lnTo>
                    <a:lnTo>
                      <a:pt x="107" y="100"/>
                    </a:lnTo>
                    <a:lnTo>
                      <a:pt x="103" y="103"/>
                    </a:lnTo>
                    <a:lnTo>
                      <a:pt x="100" y="106"/>
                    </a:lnTo>
                    <a:lnTo>
                      <a:pt x="97" y="108"/>
                    </a:lnTo>
                    <a:lnTo>
                      <a:pt x="95" y="110"/>
                    </a:lnTo>
                    <a:lnTo>
                      <a:pt x="92" y="111"/>
                    </a:lnTo>
                    <a:lnTo>
                      <a:pt x="91" y="113"/>
                    </a:lnTo>
                    <a:lnTo>
                      <a:pt x="89" y="114"/>
                    </a:lnTo>
                    <a:lnTo>
                      <a:pt x="87" y="114"/>
                    </a:lnTo>
                    <a:lnTo>
                      <a:pt x="84" y="116"/>
                    </a:lnTo>
                    <a:lnTo>
                      <a:pt x="81" y="116"/>
                    </a:lnTo>
                    <a:lnTo>
                      <a:pt x="78" y="118"/>
                    </a:lnTo>
                    <a:lnTo>
                      <a:pt x="67" y="118"/>
                    </a:lnTo>
                    <a:lnTo>
                      <a:pt x="62" y="122"/>
                    </a:lnTo>
                    <a:lnTo>
                      <a:pt x="73" y="121"/>
                    </a:lnTo>
                    <a:lnTo>
                      <a:pt x="67" y="118"/>
                    </a:lnTo>
                    <a:lnTo>
                      <a:pt x="57" y="118"/>
                    </a:lnTo>
                    <a:lnTo>
                      <a:pt x="54" y="116"/>
                    </a:lnTo>
                    <a:lnTo>
                      <a:pt x="53" y="116"/>
                    </a:lnTo>
                    <a:lnTo>
                      <a:pt x="49" y="114"/>
                    </a:lnTo>
                    <a:lnTo>
                      <a:pt x="48" y="114"/>
                    </a:lnTo>
                    <a:lnTo>
                      <a:pt x="49" y="114"/>
                    </a:lnTo>
                    <a:lnTo>
                      <a:pt x="46" y="113"/>
                    </a:lnTo>
                    <a:lnTo>
                      <a:pt x="45" y="111"/>
                    </a:lnTo>
                    <a:lnTo>
                      <a:pt x="41" y="110"/>
                    </a:lnTo>
                    <a:lnTo>
                      <a:pt x="40" y="108"/>
                    </a:lnTo>
                    <a:lnTo>
                      <a:pt x="37" y="106"/>
                    </a:lnTo>
                    <a:lnTo>
                      <a:pt x="34" y="103"/>
                    </a:lnTo>
                    <a:lnTo>
                      <a:pt x="30" y="100"/>
                    </a:lnTo>
                    <a:lnTo>
                      <a:pt x="29" y="97"/>
                    </a:lnTo>
                    <a:lnTo>
                      <a:pt x="27" y="95"/>
                    </a:lnTo>
                    <a:lnTo>
                      <a:pt x="26" y="92"/>
                    </a:lnTo>
                    <a:lnTo>
                      <a:pt x="24" y="91"/>
                    </a:lnTo>
                    <a:lnTo>
                      <a:pt x="22" y="89"/>
                    </a:lnTo>
                    <a:lnTo>
                      <a:pt x="22" y="87"/>
                    </a:lnTo>
                    <a:lnTo>
                      <a:pt x="21" y="84"/>
                    </a:lnTo>
                    <a:lnTo>
                      <a:pt x="21" y="81"/>
                    </a:lnTo>
                    <a:lnTo>
                      <a:pt x="19" y="78"/>
                    </a:lnTo>
                    <a:lnTo>
                      <a:pt x="19" y="68"/>
                    </a:lnTo>
                    <a:lnTo>
                      <a:pt x="0" y="68"/>
                    </a:lnTo>
                    <a:close/>
                  </a:path>
                </a:pathLst>
              </a:custGeom>
              <a:solidFill>
                <a:srgbClr val="000000"/>
              </a:solidFill>
              <a:ln w="9525">
                <a:solidFill>
                  <a:srgbClr val="FFCC00"/>
                </a:solidFill>
                <a:round/>
                <a:headEnd/>
                <a:tailEnd/>
              </a:ln>
            </p:spPr>
            <p:txBody>
              <a:bodyPr/>
              <a:lstStyle/>
              <a:p>
                <a:endParaRPr lang="tr-TR"/>
              </a:p>
            </p:txBody>
          </p:sp>
          <p:sp>
            <p:nvSpPr>
              <p:cNvPr id="109644" name="Freeform 11"/>
              <p:cNvSpPr>
                <a:spLocks/>
              </p:cNvSpPr>
              <p:nvPr/>
            </p:nvSpPr>
            <p:spPr bwMode="auto">
              <a:xfrm>
                <a:off x="2758" y="2426"/>
                <a:ext cx="287" cy="19"/>
              </a:xfrm>
              <a:custGeom>
                <a:avLst/>
                <a:gdLst>
                  <a:gd name="T0" fmla="*/ 10 w 287"/>
                  <a:gd name="T1" fmla="*/ 0 h 19"/>
                  <a:gd name="T2" fmla="*/ 6 w 287"/>
                  <a:gd name="T3" fmla="*/ 0 h 19"/>
                  <a:gd name="T4" fmla="*/ 3 w 287"/>
                  <a:gd name="T5" fmla="*/ 3 h 19"/>
                  <a:gd name="T6" fmla="*/ 0 w 287"/>
                  <a:gd name="T7" fmla="*/ 6 h 19"/>
                  <a:gd name="T8" fmla="*/ 0 w 287"/>
                  <a:gd name="T9" fmla="*/ 13 h 19"/>
                  <a:gd name="T10" fmla="*/ 3 w 287"/>
                  <a:gd name="T11" fmla="*/ 16 h 19"/>
                  <a:gd name="T12" fmla="*/ 6 w 287"/>
                  <a:gd name="T13" fmla="*/ 19 h 19"/>
                  <a:gd name="T14" fmla="*/ 281 w 287"/>
                  <a:gd name="T15" fmla="*/ 19 h 19"/>
                  <a:gd name="T16" fmla="*/ 284 w 287"/>
                  <a:gd name="T17" fmla="*/ 16 h 19"/>
                  <a:gd name="T18" fmla="*/ 287 w 287"/>
                  <a:gd name="T19" fmla="*/ 13 h 19"/>
                  <a:gd name="T20" fmla="*/ 287 w 287"/>
                  <a:gd name="T21" fmla="*/ 6 h 19"/>
                  <a:gd name="T22" fmla="*/ 284 w 287"/>
                  <a:gd name="T23" fmla="*/ 3 h 19"/>
                  <a:gd name="T24" fmla="*/ 281 w 287"/>
                  <a:gd name="T25" fmla="*/ 0 h 19"/>
                  <a:gd name="T26" fmla="*/ 278 w 287"/>
                  <a:gd name="T27" fmla="*/ 0 h 19"/>
                  <a:gd name="T28" fmla="*/ 10 w 287"/>
                  <a:gd name="T29" fmla="*/ 0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7" h="19">
                    <a:moveTo>
                      <a:pt x="10" y="0"/>
                    </a:moveTo>
                    <a:lnTo>
                      <a:pt x="6" y="0"/>
                    </a:lnTo>
                    <a:lnTo>
                      <a:pt x="3" y="3"/>
                    </a:lnTo>
                    <a:lnTo>
                      <a:pt x="0" y="6"/>
                    </a:lnTo>
                    <a:lnTo>
                      <a:pt x="0" y="13"/>
                    </a:lnTo>
                    <a:lnTo>
                      <a:pt x="3" y="16"/>
                    </a:lnTo>
                    <a:lnTo>
                      <a:pt x="6" y="19"/>
                    </a:lnTo>
                    <a:lnTo>
                      <a:pt x="281" y="19"/>
                    </a:lnTo>
                    <a:lnTo>
                      <a:pt x="284" y="16"/>
                    </a:lnTo>
                    <a:lnTo>
                      <a:pt x="287" y="13"/>
                    </a:lnTo>
                    <a:lnTo>
                      <a:pt x="287" y="6"/>
                    </a:lnTo>
                    <a:lnTo>
                      <a:pt x="284" y="3"/>
                    </a:lnTo>
                    <a:lnTo>
                      <a:pt x="281" y="0"/>
                    </a:lnTo>
                    <a:lnTo>
                      <a:pt x="278" y="0"/>
                    </a:lnTo>
                    <a:lnTo>
                      <a:pt x="10" y="0"/>
                    </a:lnTo>
                    <a:close/>
                  </a:path>
                </a:pathLst>
              </a:custGeom>
              <a:solidFill>
                <a:srgbClr val="000000"/>
              </a:solidFill>
              <a:ln w="9525">
                <a:solidFill>
                  <a:srgbClr val="FFCC00"/>
                </a:solidFill>
                <a:round/>
                <a:headEnd/>
                <a:tailEnd/>
              </a:ln>
            </p:spPr>
            <p:txBody>
              <a:bodyPr/>
              <a:lstStyle/>
              <a:p>
                <a:endParaRPr lang="tr-TR"/>
              </a:p>
            </p:txBody>
          </p:sp>
          <p:sp>
            <p:nvSpPr>
              <p:cNvPr id="109645" name="Freeform 12"/>
              <p:cNvSpPr>
                <a:spLocks/>
              </p:cNvSpPr>
              <p:nvPr/>
            </p:nvSpPr>
            <p:spPr bwMode="auto">
              <a:xfrm>
                <a:off x="3567" y="2415"/>
                <a:ext cx="287" cy="19"/>
              </a:xfrm>
              <a:custGeom>
                <a:avLst/>
                <a:gdLst>
                  <a:gd name="T0" fmla="*/ 10 w 287"/>
                  <a:gd name="T1" fmla="*/ 0 h 19"/>
                  <a:gd name="T2" fmla="*/ 6 w 287"/>
                  <a:gd name="T3" fmla="*/ 0 h 19"/>
                  <a:gd name="T4" fmla="*/ 3 w 287"/>
                  <a:gd name="T5" fmla="*/ 3 h 19"/>
                  <a:gd name="T6" fmla="*/ 0 w 287"/>
                  <a:gd name="T7" fmla="*/ 6 h 19"/>
                  <a:gd name="T8" fmla="*/ 0 w 287"/>
                  <a:gd name="T9" fmla="*/ 13 h 19"/>
                  <a:gd name="T10" fmla="*/ 3 w 287"/>
                  <a:gd name="T11" fmla="*/ 16 h 19"/>
                  <a:gd name="T12" fmla="*/ 6 w 287"/>
                  <a:gd name="T13" fmla="*/ 19 h 19"/>
                  <a:gd name="T14" fmla="*/ 281 w 287"/>
                  <a:gd name="T15" fmla="*/ 19 h 19"/>
                  <a:gd name="T16" fmla="*/ 284 w 287"/>
                  <a:gd name="T17" fmla="*/ 16 h 19"/>
                  <a:gd name="T18" fmla="*/ 287 w 287"/>
                  <a:gd name="T19" fmla="*/ 13 h 19"/>
                  <a:gd name="T20" fmla="*/ 287 w 287"/>
                  <a:gd name="T21" fmla="*/ 6 h 19"/>
                  <a:gd name="T22" fmla="*/ 284 w 287"/>
                  <a:gd name="T23" fmla="*/ 3 h 19"/>
                  <a:gd name="T24" fmla="*/ 281 w 287"/>
                  <a:gd name="T25" fmla="*/ 0 h 19"/>
                  <a:gd name="T26" fmla="*/ 278 w 287"/>
                  <a:gd name="T27" fmla="*/ 0 h 19"/>
                  <a:gd name="T28" fmla="*/ 10 w 287"/>
                  <a:gd name="T29" fmla="*/ 0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7" h="19">
                    <a:moveTo>
                      <a:pt x="10" y="0"/>
                    </a:moveTo>
                    <a:lnTo>
                      <a:pt x="6" y="0"/>
                    </a:lnTo>
                    <a:lnTo>
                      <a:pt x="3" y="3"/>
                    </a:lnTo>
                    <a:lnTo>
                      <a:pt x="0" y="6"/>
                    </a:lnTo>
                    <a:lnTo>
                      <a:pt x="0" y="13"/>
                    </a:lnTo>
                    <a:lnTo>
                      <a:pt x="3" y="16"/>
                    </a:lnTo>
                    <a:lnTo>
                      <a:pt x="6" y="19"/>
                    </a:lnTo>
                    <a:lnTo>
                      <a:pt x="281" y="19"/>
                    </a:lnTo>
                    <a:lnTo>
                      <a:pt x="284" y="16"/>
                    </a:lnTo>
                    <a:lnTo>
                      <a:pt x="287" y="13"/>
                    </a:lnTo>
                    <a:lnTo>
                      <a:pt x="287" y="6"/>
                    </a:lnTo>
                    <a:lnTo>
                      <a:pt x="284" y="3"/>
                    </a:lnTo>
                    <a:lnTo>
                      <a:pt x="281" y="0"/>
                    </a:lnTo>
                    <a:lnTo>
                      <a:pt x="278" y="0"/>
                    </a:lnTo>
                    <a:lnTo>
                      <a:pt x="10" y="0"/>
                    </a:lnTo>
                    <a:close/>
                  </a:path>
                </a:pathLst>
              </a:custGeom>
              <a:solidFill>
                <a:srgbClr val="000000"/>
              </a:solidFill>
              <a:ln w="9525">
                <a:solidFill>
                  <a:srgbClr val="FFCC00"/>
                </a:solidFill>
                <a:round/>
                <a:headEnd/>
                <a:tailEnd/>
              </a:ln>
            </p:spPr>
            <p:txBody>
              <a:bodyPr/>
              <a:lstStyle/>
              <a:p>
                <a:endParaRPr lang="tr-TR"/>
              </a:p>
            </p:txBody>
          </p:sp>
          <p:sp>
            <p:nvSpPr>
              <p:cNvPr id="109646" name="Freeform 13"/>
              <p:cNvSpPr>
                <a:spLocks/>
              </p:cNvSpPr>
              <p:nvPr/>
            </p:nvSpPr>
            <p:spPr bwMode="auto">
              <a:xfrm>
                <a:off x="4409" y="2559"/>
                <a:ext cx="287" cy="19"/>
              </a:xfrm>
              <a:custGeom>
                <a:avLst/>
                <a:gdLst>
                  <a:gd name="T0" fmla="*/ 10 w 287"/>
                  <a:gd name="T1" fmla="*/ 0 h 19"/>
                  <a:gd name="T2" fmla="*/ 7 w 287"/>
                  <a:gd name="T3" fmla="*/ 0 h 19"/>
                  <a:gd name="T4" fmla="*/ 3 w 287"/>
                  <a:gd name="T5" fmla="*/ 3 h 19"/>
                  <a:gd name="T6" fmla="*/ 0 w 287"/>
                  <a:gd name="T7" fmla="*/ 7 h 19"/>
                  <a:gd name="T8" fmla="*/ 0 w 287"/>
                  <a:gd name="T9" fmla="*/ 13 h 19"/>
                  <a:gd name="T10" fmla="*/ 3 w 287"/>
                  <a:gd name="T11" fmla="*/ 16 h 19"/>
                  <a:gd name="T12" fmla="*/ 7 w 287"/>
                  <a:gd name="T13" fmla="*/ 19 h 19"/>
                  <a:gd name="T14" fmla="*/ 281 w 287"/>
                  <a:gd name="T15" fmla="*/ 19 h 19"/>
                  <a:gd name="T16" fmla="*/ 284 w 287"/>
                  <a:gd name="T17" fmla="*/ 16 h 19"/>
                  <a:gd name="T18" fmla="*/ 287 w 287"/>
                  <a:gd name="T19" fmla="*/ 13 h 19"/>
                  <a:gd name="T20" fmla="*/ 287 w 287"/>
                  <a:gd name="T21" fmla="*/ 7 h 19"/>
                  <a:gd name="T22" fmla="*/ 284 w 287"/>
                  <a:gd name="T23" fmla="*/ 3 h 19"/>
                  <a:gd name="T24" fmla="*/ 281 w 287"/>
                  <a:gd name="T25" fmla="*/ 0 h 19"/>
                  <a:gd name="T26" fmla="*/ 278 w 287"/>
                  <a:gd name="T27" fmla="*/ 0 h 19"/>
                  <a:gd name="T28" fmla="*/ 10 w 287"/>
                  <a:gd name="T29" fmla="*/ 0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7" h="19">
                    <a:moveTo>
                      <a:pt x="10" y="0"/>
                    </a:moveTo>
                    <a:lnTo>
                      <a:pt x="7" y="0"/>
                    </a:lnTo>
                    <a:lnTo>
                      <a:pt x="3" y="3"/>
                    </a:lnTo>
                    <a:lnTo>
                      <a:pt x="0" y="7"/>
                    </a:lnTo>
                    <a:lnTo>
                      <a:pt x="0" y="13"/>
                    </a:lnTo>
                    <a:lnTo>
                      <a:pt x="3" y="16"/>
                    </a:lnTo>
                    <a:lnTo>
                      <a:pt x="7" y="19"/>
                    </a:lnTo>
                    <a:lnTo>
                      <a:pt x="281" y="19"/>
                    </a:lnTo>
                    <a:lnTo>
                      <a:pt x="284" y="16"/>
                    </a:lnTo>
                    <a:lnTo>
                      <a:pt x="287" y="13"/>
                    </a:lnTo>
                    <a:lnTo>
                      <a:pt x="287" y="7"/>
                    </a:lnTo>
                    <a:lnTo>
                      <a:pt x="284" y="3"/>
                    </a:lnTo>
                    <a:lnTo>
                      <a:pt x="281" y="0"/>
                    </a:lnTo>
                    <a:lnTo>
                      <a:pt x="278" y="0"/>
                    </a:lnTo>
                    <a:lnTo>
                      <a:pt x="10" y="0"/>
                    </a:lnTo>
                    <a:close/>
                  </a:path>
                </a:pathLst>
              </a:custGeom>
              <a:solidFill>
                <a:srgbClr val="000000"/>
              </a:solidFill>
              <a:ln w="9525">
                <a:solidFill>
                  <a:srgbClr val="FFCC00"/>
                </a:solidFill>
                <a:round/>
                <a:headEnd/>
                <a:tailEnd/>
              </a:ln>
            </p:spPr>
            <p:txBody>
              <a:bodyPr/>
              <a:lstStyle/>
              <a:p>
                <a:endParaRPr lang="tr-TR"/>
              </a:p>
            </p:txBody>
          </p:sp>
          <p:sp>
            <p:nvSpPr>
              <p:cNvPr id="109647" name="Freeform 14"/>
              <p:cNvSpPr>
                <a:spLocks/>
              </p:cNvSpPr>
              <p:nvPr/>
            </p:nvSpPr>
            <p:spPr bwMode="auto">
              <a:xfrm>
                <a:off x="4162" y="2326"/>
                <a:ext cx="257" cy="495"/>
              </a:xfrm>
              <a:custGeom>
                <a:avLst/>
                <a:gdLst>
                  <a:gd name="T0" fmla="*/ 3 w 257"/>
                  <a:gd name="T1" fmla="*/ 3 h 495"/>
                  <a:gd name="T2" fmla="*/ 3 w 257"/>
                  <a:gd name="T3" fmla="*/ 16 h 495"/>
                  <a:gd name="T4" fmla="*/ 43 w 257"/>
                  <a:gd name="T5" fmla="*/ 21 h 495"/>
                  <a:gd name="T6" fmla="*/ 76 w 257"/>
                  <a:gd name="T7" fmla="*/ 29 h 495"/>
                  <a:gd name="T8" fmla="*/ 108 w 257"/>
                  <a:gd name="T9" fmla="*/ 40 h 495"/>
                  <a:gd name="T10" fmla="*/ 144 w 257"/>
                  <a:gd name="T11" fmla="*/ 64 h 495"/>
                  <a:gd name="T12" fmla="*/ 171 w 257"/>
                  <a:gd name="T13" fmla="*/ 84 h 495"/>
                  <a:gd name="T14" fmla="*/ 192 w 257"/>
                  <a:gd name="T15" fmla="*/ 111 h 495"/>
                  <a:gd name="T16" fmla="*/ 216 w 257"/>
                  <a:gd name="T17" fmla="*/ 148 h 495"/>
                  <a:gd name="T18" fmla="*/ 227 w 257"/>
                  <a:gd name="T19" fmla="*/ 179 h 495"/>
                  <a:gd name="T20" fmla="*/ 235 w 257"/>
                  <a:gd name="T21" fmla="*/ 213 h 495"/>
                  <a:gd name="T22" fmla="*/ 238 w 257"/>
                  <a:gd name="T23" fmla="*/ 249 h 495"/>
                  <a:gd name="T24" fmla="*/ 236 w 257"/>
                  <a:gd name="T25" fmla="*/ 271 h 495"/>
                  <a:gd name="T26" fmla="*/ 230 w 257"/>
                  <a:gd name="T27" fmla="*/ 305 h 495"/>
                  <a:gd name="T28" fmla="*/ 219 w 257"/>
                  <a:gd name="T29" fmla="*/ 336 h 495"/>
                  <a:gd name="T30" fmla="*/ 204 w 257"/>
                  <a:gd name="T31" fmla="*/ 365 h 495"/>
                  <a:gd name="T32" fmla="*/ 178 w 257"/>
                  <a:gd name="T33" fmla="*/ 400 h 495"/>
                  <a:gd name="T34" fmla="*/ 154 w 257"/>
                  <a:gd name="T35" fmla="*/ 422 h 495"/>
                  <a:gd name="T36" fmla="*/ 117 w 257"/>
                  <a:gd name="T37" fmla="*/ 447 h 495"/>
                  <a:gd name="T38" fmla="*/ 87 w 257"/>
                  <a:gd name="T39" fmla="*/ 460 h 495"/>
                  <a:gd name="T40" fmla="*/ 55 w 257"/>
                  <a:gd name="T41" fmla="*/ 469 h 495"/>
                  <a:gd name="T42" fmla="*/ 20 w 257"/>
                  <a:gd name="T43" fmla="*/ 474 h 495"/>
                  <a:gd name="T44" fmla="*/ 6 w 257"/>
                  <a:gd name="T45" fmla="*/ 476 h 495"/>
                  <a:gd name="T46" fmla="*/ 0 w 257"/>
                  <a:gd name="T47" fmla="*/ 488 h 495"/>
                  <a:gd name="T48" fmla="*/ 9 w 257"/>
                  <a:gd name="T49" fmla="*/ 495 h 495"/>
                  <a:gd name="T50" fmla="*/ 33 w 257"/>
                  <a:gd name="T51" fmla="*/ 493 h 495"/>
                  <a:gd name="T52" fmla="*/ 70 w 257"/>
                  <a:gd name="T53" fmla="*/ 487 h 495"/>
                  <a:gd name="T54" fmla="*/ 105 w 257"/>
                  <a:gd name="T55" fmla="*/ 476 h 495"/>
                  <a:gd name="T56" fmla="*/ 136 w 257"/>
                  <a:gd name="T57" fmla="*/ 458 h 495"/>
                  <a:gd name="T58" fmla="*/ 174 w 257"/>
                  <a:gd name="T59" fmla="*/ 431 h 495"/>
                  <a:gd name="T60" fmla="*/ 200 w 257"/>
                  <a:gd name="T61" fmla="*/ 404 h 495"/>
                  <a:gd name="T62" fmla="*/ 225 w 257"/>
                  <a:gd name="T63" fmla="*/ 365 h 495"/>
                  <a:gd name="T64" fmla="*/ 241 w 257"/>
                  <a:gd name="T65" fmla="*/ 331 h 495"/>
                  <a:gd name="T66" fmla="*/ 250 w 257"/>
                  <a:gd name="T67" fmla="*/ 297 h 495"/>
                  <a:gd name="T68" fmla="*/ 255 w 257"/>
                  <a:gd name="T69" fmla="*/ 259 h 495"/>
                  <a:gd name="T70" fmla="*/ 255 w 257"/>
                  <a:gd name="T71" fmla="*/ 235 h 495"/>
                  <a:gd name="T72" fmla="*/ 250 w 257"/>
                  <a:gd name="T73" fmla="*/ 197 h 495"/>
                  <a:gd name="T74" fmla="*/ 241 w 257"/>
                  <a:gd name="T75" fmla="*/ 162 h 495"/>
                  <a:gd name="T76" fmla="*/ 225 w 257"/>
                  <a:gd name="T77" fmla="*/ 129 h 495"/>
                  <a:gd name="T78" fmla="*/ 200 w 257"/>
                  <a:gd name="T79" fmla="*/ 89 h 495"/>
                  <a:gd name="T80" fmla="*/ 174 w 257"/>
                  <a:gd name="T81" fmla="*/ 62 h 495"/>
                  <a:gd name="T82" fmla="*/ 136 w 257"/>
                  <a:gd name="T83" fmla="*/ 35 h 495"/>
                  <a:gd name="T84" fmla="*/ 105 w 257"/>
                  <a:gd name="T85" fmla="*/ 18 h 495"/>
                  <a:gd name="T86" fmla="*/ 70 w 257"/>
                  <a:gd name="T87" fmla="*/ 6 h 495"/>
                  <a:gd name="T88" fmla="*/ 33 w 257"/>
                  <a:gd name="T89" fmla="*/ 0 h 49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7" h="495">
                    <a:moveTo>
                      <a:pt x="9" y="0"/>
                    </a:moveTo>
                    <a:lnTo>
                      <a:pt x="6" y="0"/>
                    </a:lnTo>
                    <a:lnTo>
                      <a:pt x="3" y="3"/>
                    </a:lnTo>
                    <a:lnTo>
                      <a:pt x="0" y="6"/>
                    </a:lnTo>
                    <a:lnTo>
                      <a:pt x="0" y="13"/>
                    </a:lnTo>
                    <a:lnTo>
                      <a:pt x="3" y="16"/>
                    </a:lnTo>
                    <a:lnTo>
                      <a:pt x="6" y="19"/>
                    </a:lnTo>
                    <a:lnTo>
                      <a:pt x="33" y="19"/>
                    </a:lnTo>
                    <a:lnTo>
                      <a:pt x="43" y="21"/>
                    </a:lnTo>
                    <a:lnTo>
                      <a:pt x="55" y="24"/>
                    </a:lnTo>
                    <a:lnTo>
                      <a:pt x="66" y="25"/>
                    </a:lnTo>
                    <a:lnTo>
                      <a:pt x="76" y="29"/>
                    </a:lnTo>
                    <a:lnTo>
                      <a:pt x="87" y="33"/>
                    </a:lnTo>
                    <a:lnTo>
                      <a:pt x="98" y="37"/>
                    </a:lnTo>
                    <a:lnTo>
                      <a:pt x="108" y="40"/>
                    </a:lnTo>
                    <a:lnTo>
                      <a:pt x="117" y="46"/>
                    </a:lnTo>
                    <a:lnTo>
                      <a:pt x="127" y="51"/>
                    </a:lnTo>
                    <a:lnTo>
                      <a:pt x="144" y="64"/>
                    </a:lnTo>
                    <a:lnTo>
                      <a:pt x="154" y="71"/>
                    </a:lnTo>
                    <a:lnTo>
                      <a:pt x="162" y="78"/>
                    </a:lnTo>
                    <a:lnTo>
                      <a:pt x="171" y="84"/>
                    </a:lnTo>
                    <a:lnTo>
                      <a:pt x="178" y="94"/>
                    </a:lnTo>
                    <a:lnTo>
                      <a:pt x="184" y="102"/>
                    </a:lnTo>
                    <a:lnTo>
                      <a:pt x="192" y="111"/>
                    </a:lnTo>
                    <a:lnTo>
                      <a:pt x="204" y="129"/>
                    </a:lnTo>
                    <a:lnTo>
                      <a:pt x="209" y="138"/>
                    </a:lnTo>
                    <a:lnTo>
                      <a:pt x="216" y="148"/>
                    </a:lnTo>
                    <a:lnTo>
                      <a:pt x="219" y="157"/>
                    </a:lnTo>
                    <a:lnTo>
                      <a:pt x="222" y="168"/>
                    </a:lnTo>
                    <a:lnTo>
                      <a:pt x="227" y="179"/>
                    </a:lnTo>
                    <a:lnTo>
                      <a:pt x="230" y="189"/>
                    </a:lnTo>
                    <a:lnTo>
                      <a:pt x="231" y="200"/>
                    </a:lnTo>
                    <a:lnTo>
                      <a:pt x="235" y="213"/>
                    </a:lnTo>
                    <a:lnTo>
                      <a:pt x="236" y="222"/>
                    </a:lnTo>
                    <a:lnTo>
                      <a:pt x="236" y="235"/>
                    </a:lnTo>
                    <a:lnTo>
                      <a:pt x="238" y="249"/>
                    </a:lnTo>
                    <a:lnTo>
                      <a:pt x="238" y="246"/>
                    </a:lnTo>
                    <a:lnTo>
                      <a:pt x="236" y="259"/>
                    </a:lnTo>
                    <a:lnTo>
                      <a:pt x="236" y="271"/>
                    </a:lnTo>
                    <a:lnTo>
                      <a:pt x="235" y="281"/>
                    </a:lnTo>
                    <a:lnTo>
                      <a:pt x="231" y="293"/>
                    </a:lnTo>
                    <a:lnTo>
                      <a:pt x="230" y="305"/>
                    </a:lnTo>
                    <a:lnTo>
                      <a:pt x="227" y="314"/>
                    </a:lnTo>
                    <a:lnTo>
                      <a:pt x="222" y="325"/>
                    </a:lnTo>
                    <a:lnTo>
                      <a:pt x="219" y="336"/>
                    </a:lnTo>
                    <a:lnTo>
                      <a:pt x="216" y="346"/>
                    </a:lnTo>
                    <a:lnTo>
                      <a:pt x="209" y="355"/>
                    </a:lnTo>
                    <a:lnTo>
                      <a:pt x="204" y="365"/>
                    </a:lnTo>
                    <a:lnTo>
                      <a:pt x="192" y="382"/>
                    </a:lnTo>
                    <a:lnTo>
                      <a:pt x="184" y="392"/>
                    </a:lnTo>
                    <a:lnTo>
                      <a:pt x="178" y="400"/>
                    </a:lnTo>
                    <a:lnTo>
                      <a:pt x="171" y="409"/>
                    </a:lnTo>
                    <a:lnTo>
                      <a:pt x="162" y="416"/>
                    </a:lnTo>
                    <a:lnTo>
                      <a:pt x="154" y="422"/>
                    </a:lnTo>
                    <a:lnTo>
                      <a:pt x="144" y="430"/>
                    </a:lnTo>
                    <a:lnTo>
                      <a:pt x="127" y="442"/>
                    </a:lnTo>
                    <a:lnTo>
                      <a:pt x="117" y="447"/>
                    </a:lnTo>
                    <a:lnTo>
                      <a:pt x="108" y="454"/>
                    </a:lnTo>
                    <a:lnTo>
                      <a:pt x="98" y="457"/>
                    </a:lnTo>
                    <a:lnTo>
                      <a:pt x="87" y="460"/>
                    </a:lnTo>
                    <a:lnTo>
                      <a:pt x="76" y="465"/>
                    </a:lnTo>
                    <a:lnTo>
                      <a:pt x="66" y="468"/>
                    </a:lnTo>
                    <a:lnTo>
                      <a:pt x="55" y="469"/>
                    </a:lnTo>
                    <a:lnTo>
                      <a:pt x="43" y="473"/>
                    </a:lnTo>
                    <a:lnTo>
                      <a:pt x="33" y="474"/>
                    </a:lnTo>
                    <a:lnTo>
                      <a:pt x="20" y="474"/>
                    </a:lnTo>
                    <a:lnTo>
                      <a:pt x="8" y="476"/>
                    </a:lnTo>
                    <a:lnTo>
                      <a:pt x="9" y="476"/>
                    </a:lnTo>
                    <a:lnTo>
                      <a:pt x="6" y="476"/>
                    </a:lnTo>
                    <a:lnTo>
                      <a:pt x="3" y="479"/>
                    </a:lnTo>
                    <a:lnTo>
                      <a:pt x="0" y="482"/>
                    </a:lnTo>
                    <a:lnTo>
                      <a:pt x="0" y="488"/>
                    </a:lnTo>
                    <a:lnTo>
                      <a:pt x="3" y="492"/>
                    </a:lnTo>
                    <a:lnTo>
                      <a:pt x="6" y="495"/>
                    </a:lnTo>
                    <a:lnTo>
                      <a:pt x="9" y="495"/>
                    </a:lnTo>
                    <a:lnTo>
                      <a:pt x="11" y="495"/>
                    </a:lnTo>
                    <a:lnTo>
                      <a:pt x="20" y="493"/>
                    </a:lnTo>
                    <a:lnTo>
                      <a:pt x="33" y="493"/>
                    </a:lnTo>
                    <a:lnTo>
                      <a:pt x="46" y="492"/>
                    </a:lnTo>
                    <a:lnTo>
                      <a:pt x="59" y="488"/>
                    </a:lnTo>
                    <a:lnTo>
                      <a:pt x="70" y="487"/>
                    </a:lnTo>
                    <a:lnTo>
                      <a:pt x="82" y="484"/>
                    </a:lnTo>
                    <a:lnTo>
                      <a:pt x="93" y="479"/>
                    </a:lnTo>
                    <a:lnTo>
                      <a:pt x="105" y="476"/>
                    </a:lnTo>
                    <a:lnTo>
                      <a:pt x="117" y="469"/>
                    </a:lnTo>
                    <a:lnTo>
                      <a:pt x="127" y="463"/>
                    </a:lnTo>
                    <a:lnTo>
                      <a:pt x="136" y="458"/>
                    </a:lnTo>
                    <a:lnTo>
                      <a:pt x="157" y="446"/>
                    </a:lnTo>
                    <a:lnTo>
                      <a:pt x="166" y="438"/>
                    </a:lnTo>
                    <a:lnTo>
                      <a:pt x="174" y="431"/>
                    </a:lnTo>
                    <a:lnTo>
                      <a:pt x="184" y="422"/>
                    </a:lnTo>
                    <a:lnTo>
                      <a:pt x="193" y="412"/>
                    </a:lnTo>
                    <a:lnTo>
                      <a:pt x="200" y="404"/>
                    </a:lnTo>
                    <a:lnTo>
                      <a:pt x="208" y="395"/>
                    </a:lnTo>
                    <a:lnTo>
                      <a:pt x="220" y="374"/>
                    </a:lnTo>
                    <a:lnTo>
                      <a:pt x="225" y="365"/>
                    </a:lnTo>
                    <a:lnTo>
                      <a:pt x="231" y="355"/>
                    </a:lnTo>
                    <a:lnTo>
                      <a:pt x="238" y="343"/>
                    </a:lnTo>
                    <a:lnTo>
                      <a:pt x="241" y="331"/>
                    </a:lnTo>
                    <a:lnTo>
                      <a:pt x="246" y="320"/>
                    </a:lnTo>
                    <a:lnTo>
                      <a:pt x="249" y="308"/>
                    </a:lnTo>
                    <a:lnTo>
                      <a:pt x="250" y="297"/>
                    </a:lnTo>
                    <a:lnTo>
                      <a:pt x="254" y="284"/>
                    </a:lnTo>
                    <a:lnTo>
                      <a:pt x="255" y="271"/>
                    </a:lnTo>
                    <a:lnTo>
                      <a:pt x="255" y="259"/>
                    </a:lnTo>
                    <a:lnTo>
                      <a:pt x="257" y="249"/>
                    </a:lnTo>
                    <a:lnTo>
                      <a:pt x="257" y="246"/>
                    </a:lnTo>
                    <a:lnTo>
                      <a:pt x="255" y="235"/>
                    </a:lnTo>
                    <a:lnTo>
                      <a:pt x="255" y="222"/>
                    </a:lnTo>
                    <a:lnTo>
                      <a:pt x="254" y="209"/>
                    </a:lnTo>
                    <a:lnTo>
                      <a:pt x="250" y="197"/>
                    </a:lnTo>
                    <a:lnTo>
                      <a:pt x="249" y="186"/>
                    </a:lnTo>
                    <a:lnTo>
                      <a:pt x="246" y="173"/>
                    </a:lnTo>
                    <a:lnTo>
                      <a:pt x="241" y="162"/>
                    </a:lnTo>
                    <a:lnTo>
                      <a:pt x="238" y="151"/>
                    </a:lnTo>
                    <a:lnTo>
                      <a:pt x="231" y="138"/>
                    </a:lnTo>
                    <a:lnTo>
                      <a:pt x="225" y="129"/>
                    </a:lnTo>
                    <a:lnTo>
                      <a:pt x="220" y="119"/>
                    </a:lnTo>
                    <a:lnTo>
                      <a:pt x="208" y="98"/>
                    </a:lnTo>
                    <a:lnTo>
                      <a:pt x="200" y="89"/>
                    </a:lnTo>
                    <a:lnTo>
                      <a:pt x="193" y="81"/>
                    </a:lnTo>
                    <a:lnTo>
                      <a:pt x="184" y="71"/>
                    </a:lnTo>
                    <a:lnTo>
                      <a:pt x="174" y="62"/>
                    </a:lnTo>
                    <a:lnTo>
                      <a:pt x="166" y="56"/>
                    </a:lnTo>
                    <a:lnTo>
                      <a:pt x="157" y="48"/>
                    </a:lnTo>
                    <a:lnTo>
                      <a:pt x="136" y="35"/>
                    </a:lnTo>
                    <a:lnTo>
                      <a:pt x="127" y="30"/>
                    </a:lnTo>
                    <a:lnTo>
                      <a:pt x="117" y="24"/>
                    </a:lnTo>
                    <a:lnTo>
                      <a:pt x="105" y="18"/>
                    </a:lnTo>
                    <a:lnTo>
                      <a:pt x="93" y="14"/>
                    </a:lnTo>
                    <a:lnTo>
                      <a:pt x="82" y="10"/>
                    </a:lnTo>
                    <a:lnTo>
                      <a:pt x="70" y="6"/>
                    </a:lnTo>
                    <a:lnTo>
                      <a:pt x="59" y="5"/>
                    </a:lnTo>
                    <a:lnTo>
                      <a:pt x="46" y="2"/>
                    </a:lnTo>
                    <a:lnTo>
                      <a:pt x="33" y="0"/>
                    </a:lnTo>
                    <a:lnTo>
                      <a:pt x="9" y="0"/>
                    </a:lnTo>
                    <a:close/>
                  </a:path>
                </a:pathLst>
              </a:custGeom>
              <a:solidFill>
                <a:srgbClr val="000000"/>
              </a:solidFill>
              <a:ln w="9525">
                <a:solidFill>
                  <a:srgbClr val="FFCC00"/>
                </a:solidFill>
                <a:round/>
                <a:headEnd/>
                <a:tailEnd/>
              </a:ln>
            </p:spPr>
            <p:txBody>
              <a:bodyPr/>
              <a:lstStyle/>
              <a:p>
                <a:endParaRPr lang="tr-TR"/>
              </a:p>
            </p:txBody>
          </p:sp>
          <p:sp>
            <p:nvSpPr>
              <p:cNvPr id="109648" name="Freeform 15"/>
              <p:cNvSpPr>
                <a:spLocks/>
              </p:cNvSpPr>
              <p:nvPr/>
            </p:nvSpPr>
            <p:spPr bwMode="auto">
              <a:xfrm>
                <a:off x="3835" y="2326"/>
                <a:ext cx="376" cy="19"/>
              </a:xfrm>
              <a:custGeom>
                <a:avLst/>
                <a:gdLst>
                  <a:gd name="T0" fmla="*/ 367 w 376"/>
                  <a:gd name="T1" fmla="*/ 19 h 19"/>
                  <a:gd name="T2" fmla="*/ 370 w 376"/>
                  <a:gd name="T3" fmla="*/ 19 h 19"/>
                  <a:gd name="T4" fmla="*/ 373 w 376"/>
                  <a:gd name="T5" fmla="*/ 16 h 19"/>
                  <a:gd name="T6" fmla="*/ 376 w 376"/>
                  <a:gd name="T7" fmla="*/ 13 h 19"/>
                  <a:gd name="T8" fmla="*/ 376 w 376"/>
                  <a:gd name="T9" fmla="*/ 6 h 19"/>
                  <a:gd name="T10" fmla="*/ 373 w 376"/>
                  <a:gd name="T11" fmla="*/ 3 h 19"/>
                  <a:gd name="T12" fmla="*/ 370 w 376"/>
                  <a:gd name="T13" fmla="*/ 0 h 19"/>
                  <a:gd name="T14" fmla="*/ 6 w 376"/>
                  <a:gd name="T15" fmla="*/ 0 h 19"/>
                  <a:gd name="T16" fmla="*/ 3 w 376"/>
                  <a:gd name="T17" fmla="*/ 3 h 19"/>
                  <a:gd name="T18" fmla="*/ 0 w 376"/>
                  <a:gd name="T19" fmla="*/ 6 h 19"/>
                  <a:gd name="T20" fmla="*/ 0 w 376"/>
                  <a:gd name="T21" fmla="*/ 13 h 19"/>
                  <a:gd name="T22" fmla="*/ 3 w 376"/>
                  <a:gd name="T23" fmla="*/ 16 h 19"/>
                  <a:gd name="T24" fmla="*/ 6 w 376"/>
                  <a:gd name="T25" fmla="*/ 19 h 19"/>
                  <a:gd name="T26" fmla="*/ 10 w 376"/>
                  <a:gd name="T27" fmla="*/ 19 h 19"/>
                  <a:gd name="T28" fmla="*/ 367 w 376"/>
                  <a:gd name="T29" fmla="*/ 19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76" h="19">
                    <a:moveTo>
                      <a:pt x="367" y="19"/>
                    </a:moveTo>
                    <a:lnTo>
                      <a:pt x="370" y="19"/>
                    </a:lnTo>
                    <a:lnTo>
                      <a:pt x="373" y="16"/>
                    </a:lnTo>
                    <a:lnTo>
                      <a:pt x="376" y="13"/>
                    </a:lnTo>
                    <a:lnTo>
                      <a:pt x="376" y="6"/>
                    </a:lnTo>
                    <a:lnTo>
                      <a:pt x="373" y="3"/>
                    </a:lnTo>
                    <a:lnTo>
                      <a:pt x="370" y="0"/>
                    </a:lnTo>
                    <a:lnTo>
                      <a:pt x="6" y="0"/>
                    </a:lnTo>
                    <a:lnTo>
                      <a:pt x="3" y="3"/>
                    </a:lnTo>
                    <a:lnTo>
                      <a:pt x="0" y="6"/>
                    </a:lnTo>
                    <a:lnTo>
                      <a:pt x="0" y="13"/>
                    </a:lnTo>
                    <a:lnTo>
                      <a:pt x="3" y="16"/>
                    </a:lnTo>
                    <a:lnTo>
                      <a:pt x="6" y="19"/>
                    </a:lnTo>
                    <a:lnTo>
                      <a:pt x="10" y="19"/>
                    </a:lnTo>
                    <a:lnTo>
                      <a:pt x="367" y="19"/>
                    </a:lnTo>
                    <a:close/>
                  </a:path>
                </a:pathLst>
              </a:custGeom>
              <a:solidFill>
                <a:srgbClr val="000000"/>
              </a:solidFill>
              <a:ln w="9525">
                <a:solidFill>
                  <a:srgbClr val="FFCC00"/>
                </a:solidFill>
                <a:round/>
                <a:headEnd/>
                <a:tailEnd/>
              </a:ln>
            </p:spPr>
            <p:txBody>
              <a:bodyPr/>
              <a:lstStyle/>
              <a:p>
                <a:endParaRPr lang="tr-TR"/>
              </a:p>
            </p:txBody>
          </p:sp>
          <p:sp>
            <p:nvSpPr>
              <p:cNvPr id="109649" name="Freeform 16"/>
              <p:cNvSpPr>
                <a:spLocks/>
              </p:cNvSpPr>
              <p:nvPr/>
            </p:nvSpPr>
            <p:spPr bwMode="auto">
              <a:xfrm>
                <a:off x="3835" y="2802"/>
                <a:ext cx="376" cy="19"/>
              </a:xfrm>
              <a:custGeom>
                <a:avLst/>
                <a:gdLst>
                  <a:gd name="T0" fmla="*/ 367 w 376"/>
                  <a:gd name="T1" fmla="*/ 19 h 19"/>
                  <a:gd name="T2" fmla="*/ 370 w 376"/>
                  <a:gd name="T3" fmla="*/ 19 h 19"/>
                  <a:gd name="T4" fmla="*/ 373 w 376"/>
                  <a:gd name="T5" fmla="*/ 16 h 19"/>
                  <a:gd name="T6" fmla="*/ 376 w 376"/>
                  <a:gd name="T7" fmla="*/ 12 h 19"/>
                  <a:gd name="T8" fmla="*/ 376 w 376"/>
                  <a:gd name="T9" fmla="*/ 6 h 19"/>
                  <a:gd name="T10" fmla="*/ 373 w 376"/>
                  <a:gd name="T11" fmla="*/ 3 h 19"/>
                  <a:gd name="T12" fmla="*/ 370 w 376"/>
                  <a:gd name="T13" fmla="*/ 0 h 19"/>
                  <a:gd name="T14" fmla="*/ 6 w 376"/>
                  <a:gd name="T15" fmla="*/ 0 h 19"/>
                  <a:gd name="T16" fmla="*/ 3 w 376"/>
                  <a:gd name="T17" fmla="*/ 3 h 19"/>
                  <a:gd name="T18" fmla="*/ 0 w 376"/>
                  <a:gd name="T19" fmla="*/ 6 h 19"/>
                  <a:gd name="T20" fmla="*/ 0 w 376"/>
                  <a:gd name="T21" fmla="*/ 12 h 19"/>
                  <a:gd name="T22" fmla="*/ 3 w 376"/>
                  <a:gd name="T23" fmla="*/ 16 h 19"/>
                  <a:gd name="T24" fmla="*/ 6 w 376"/>
                  <a:gd name="T25" fmla="*/ 19 h 19"/>
                  <a:gd name="T26" fmla="*/ 10 w 376"/>
                  <a:gd name="T27" fmla="*/ 19 h 19"/>
                  <a:gd name="T28" fmla="*/ 367 w 376"/>
                  <a:gd name="T29" fmla="*/ 19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76" h="19">
                    <a:moveTo>
                      <a:pt x="367" y="19"/>
                    </a:moveTo>
                    <a:lnTo>
                      <a:pt x="370" y="19"/>
                    </a:lnTo>
                    <a:lnTo>
                      <a:pt x="373" y="16"/>
                    </a:lnTo>
                    <a:lnTo>
                      <a:pt x="376" y="12"/>
                    </a:lnTo>
                    <a:lnTo>
                      <a:pt x="376" y="6"/>
                    </a:lnTo>
                    <a:lnTo>
                      <a:pt x="373" y="3"/>
                    </a:lnTo>
                    <a:lnTo>
                      <a:pt x="370" y="0"/>
                    </a:lnTo>
                    <a:lnTo>
                      <a:pt x="6" y="0"/>
                    </a:lnTo>
                    <a:lnTo>
                      <a:pt x="3" y="3"/>
                    </a:lnTo>
                    <a:lnTo>
                      <a:pt x="0" y="6"/>
                    </a:lnTo>
                    <a:lnTo>
                      <a:pt x="0" y="12"/>
                    </a:lnTo>
                    <a:lnTo>
                      <a:pt x="3" y="16"/>
                    </a:lnTo>
                    <a:lnTo>
                      <a:pt x="6" y="19"/>
                    </a:lnTo>
                    <a:lnTo>
                      <a:pt x="10" y="19"/>
                    </a:lnTo>
                    <a:lnTo>
                      <a:pt x="367" y="19"/>
                    </a:lnTo>
                    <a:close/>
                  </a:path>
                </a:pathLst>
              </a:custGeom>
              <a:solidFill>
                <a:srgbClr val="000000"/>
              </a:solidFill>
              <a:ln w="9525">
                <a:solidFill>
                  <a:srgbClr val="FFCC00"/>
                </a:solidFill>
                <a:round/>
                <a:headEnd/>
                <a:tailEnd/>
              </a:ln>
            </p:spPr>
            <p:txBody>
              <a:bodyPr/>
              <a:lstStyle/>
              <a:p>
                <a:endParaRPr lang="tr-TR"/>
              </a:p>
            </p:txBody>
          </p:sp>
          <p:sp>
            <p:nvSpPr>
              <p:cNvPr id="109650" name="Freeform 17"/>
              <p:cNvSpPr>
                <a:spLocks/>
              </p:cNvSpPr>
              <p:nvPr/>
            </p:nvSpPr>
            <p:spPr bwMode="auto">
              <a:xfrm>
                <a:off x="3835" y="2326"/>
                <a:ext cx="19" cy="495"/>
              </a:xfrm>
              <a:custGeom>
                <a:avLst/>
                <a:gdLst>
                  <a:gd name="T0" fmla="*/ 19 w 19"/>
                  <a:gd name="T1" fmla="*/ 10 h 495"/>
                  <a:gd name="T2" fmla="*/ 19 w 19"/>
                  <a:gd name="T3" fmla="*/ 6 h 495"/>
                  <a:gd name="T4" fmla="*/ 16 w 19"/>
                  <a:gd name="T5" fmla="*/ 3 h 495"/>
                  <a:gd name="T6" fmla="*/ 13 w 19"/>
                  <a:gd name="T7" fmla="*/ 0 h 495"/>
                  <a:gd name="T8" fmla="*/ 6 w 19"/>
                  <a:gd name="T9" fmla="*/ 0 h 495"/>
                  <a:gd name="T10" fmla="*/ 3 w 19"/>
                  <a:gd name="T11" fmla="*/ 3 h 495"/>
                  <a:gd name="T12" fmla="*/ 0 w 19"/>
                  <a:gd name="T13" fmla="*/ 6 h 495"/>
                  <a:gd name="T14" fmla="*/ 0 w 19"/>
                  <a:gd name="T15" fmla="*/ 488 h 495"/>
                  <a:gd name="T16" fmla="*/ 3 w 19"/>
                  <a:gd name="T17" fmla="*/ 492 h 495"/>
                  <a:gd name="T18" fmla="*/ 6 w 19"/>
                  <a:gd name="T19" fmla="*/ 495 h 495"/>
                  <a:gd name="T20" fmla="*/ 13 w 19"/>
                  <a:gd name="T21" fmla="*/ 495 h 495"/>
                  <a:gd name="T22" fmla="*/ 16 w 19"/>
                  <a:gd name="T23" fmla="*/ 492 h 495"/>
                  <a:gd name="T24" fmla="*/ 19 w 19"/>
                  <a:gd name="T25" fmla="*/ 488 h 495"/>
                  <a:gd name="T26" fmla="*/ 19 w 19"/>
                  <a:gd name="T27" fmla="*/ 485 h 495"/>
                  <a:gd name="T28" fmla="*/ 19 w 19"/>
                  <a:gd name="T29" fmla="*/ 10 h 4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495">
                    <a:moveTo>
                      <a:pt x="19" y="10"/>
                    </a:moveTo>
                    <a:lnTo>
                      <a:pt x="19" y="6"/>
                    </a:lnTo>
                    <a:lnTo>
                      <a:pt x="16" y="3"/>
                    </a:lnTo>
                    <a:lnTo>
                      <a:pt x="13" y="0"/>
                    </a:lnTo>
                    <a:lnTo>
                      <a:pt x="6" y="0"/>
                    </a:lnTo>
                    <a:lnTo>
                      <a:pt x="3" y="3"/>
                    </a:lnTo>
                    <a:lnTo>
                      <a:pt x="0" y="6"/>
                    </a:lnTo>
                    <a:lnTo>
                      <a:pt x="0" y="488"/>
                    </a:lnTo>
                    <a:lnTo>
                      <a:pt x="3" y="492"/>
                    </a:lnTo>
                    <a:lnTo>
                      <a:pt x="6" y="495"/>
                    </a:lnTo>
                    <a:lnTo>
                      <a:pt x="13" y="495"/>
                    </a:lnTo>
                    <a:lnTo>
                      <a:pt x="16" y="492"/>
                    </a:lnTo>
                    <a:lnTo>
                      <a:pt x="19" y="488"/>
                    </a:lnTo>
                    <a:lnTo>
                      <a:pt x="19" y="485"/>
                    </a:lnTo>
                    <a:lnTo>
                      <a:pt x="19" y="10"/>
                    </a:lnTo>
                    <a:close/>
                  </a:path>
                </a:pathLst>
              </a:custGeom>
              <a:solidFill>
                <a:srgbClr val="000000"/>
              </a:solidFill>
              <a:ln w="9525">
                <a:solidFill>
                  <a:srgbClr val="FFCC00"/>
                </a:solidFill>
                <a:round/>
                <a:headEnd/>
                <a:tailEnd/>
              </a:ln>
            </p:spPr>
            <p:txBody>
              <a:bodyPr/>
              <a:lstStyle/>
              <a:p>
                <a:endParaRPr lang="tr-TR"/>
              </a:p>
            </p:txBody>
          </p:sp>
          <p:sp>
            <p:nvSpPr>
              <p:cNvPr id="109651" name="Freeform 18"/>
              <p:cNvSpPr>
                <a:spLocks/>
              </p:cNvSpPr>
              <p:nvPr/>
            </p:nvSpPr>
            <p:spPr bwMode="auto">
              <a:xfrm>
                <a:off x="4841" y="2183"/>
                <a:ext cx="390" cy="245"/>
              </a:xfrm>
              <a:custGeom>
                <a:avLst/>
                <a:gdLst>
                  <a:gd name="T0" fmla="*/ 6 w 390"/>
                  <a:gd name="T1" fmla="*/ 0 h 245"/>
                  <a:gd name="T2" fmla="*/ 1 w 390"/>
                  <a:gd name="T3" fmla="*/ 5 h 245"/>
                  <a:gd name="T4" fmla="*/ 0 w 390"/>
                  <a:gd name="T5" fmla="*/ 13 h 245"/>
                  <a:gd name="T6" fmla="*/ 5 w 390"/>
                  <a:gd name="T7" fmla="*/ 18 h 245"/>
                  <a:gd name="T8" fmla="*/ 16 w 390"/>
                  <a:gd name="T9" fmla="*/ 21 h 245"/>
                  <a:gd name="T10" fmla="*/ 41 w 390"/>
                  <a:gd name="T11" fmla="*/ 26 h 245"/>
                  <a:gd name="T12" fmla="*/ 58 w 390"/>
                  <a:gd name="T13" fmla="*/ 31 h 245"/>
                  <a:gd name="T14" fmla="*/ 74 w 390"/>
                  <a:gd name="T15" fmla="*/ 35 h 245"/>
                  <a:gd name="T16" fmla="*/ 98 w 390"/>
                  <a:gd name="T17" fmla="*/ 42 h 245"/>
                  <a:gd name="T18" fmla="*/ 112 w 390"/>
                  <a:gd name="T19" fmla="*/ 46 h 245"/>
                  <a:gd name="T20" fmla="*/ 128 w 390"/>
                  <a:gd name="T21" fmla="*/ 51 h 245"/>
                  <a:gd name="T22" fmla="*/ 143 w 390"/>
                  <a:gd name="T23" fmla="*/ 56 h 245"/>
                  <a:gd name="T24" fmla="*/ 163 w 390"/>
                  <a:gd name="T25" fmla="*/ 64 h 245"/>
                  <a:gd name="T26" fmla="*/ 184 w 390"/>
                  <a:gd name="T27" fmla="*/ 70 h 245"/>
                  <a:gd name="T28" fmla="*/ 222 w 390"/>
                  <a:gd name="T29" fmla="*/ 89 h 245"/>
                  <a:gd name="T30" fmla="*/ 235 w 390"/>
                  <a:gd name="T31" fmla="*/ 97 h 245"/>
                  <a:gd name="T32" fmla="*/ 241 w 390"/>
                  <a:gd name="T33" fmla="*/ 102 h 245"/>
                  <a:gd name="T34" fmla="*/ 255 w 390"/>
                  <a:gd name="T35" fmla="*/ 113 h 245"/>
                  <a:gd name="T36" fmla="*/ 268 w 390"/>
                  <a:gd name="T37" fmla="*/ 119 h 245"/>
                  <a:gd name="T38" fmla="*/ 277 w 390"/>
                  <a:gd name="T39" fmla="*/ 127 h 245"/>
                  <a:gd name="T40" fmla="*/ 287 w 390"/>
                  <a:gd name="T41" fmla="*/ 135 h 245"/>
                  <a:gd name="T42" fmla="*/ 296 w 390"/>
                  <a:gd name="T43" fmla="*/ 143 h 245"/>
                  <a:gd name="T44" fmla="*/ 306 w 390"/>
                  <a:gd name="T45" fmla="*/ 151 h 245"/>
                  <a:gd name="T46" fmla="*/ 315 w 390"/>
                  <a:gd name="T47" fmla="*/ 157 h 245"/>
                  <a:gd name="T48" fmla="*/ 327 w 390"/>
                  <a:gd name="T49" fmla="*/ 172 h 245"/>
                  <a:gd name="T50" fmla="*/ 333 w 390"/>
                  <a:gd name="T51" fmla="*/ 180 h 245"/>
                  <a:gd name="T52" fmla="*/ 353 w 390"/>
                  <a:gd name="T53" fmla="*/ 207 h 245"/>
                  <a:gd name="T54" fmla="*/ 363 w 390"/>
                  <a:gd name="T55" fmla="*/ 222 h 245"/>
                  <a:gd name="T56" fmla="*/ 369 w 390"/>
                  <a:gd name="T57" fmla="*/ 233 h 245"/>
                  <a:gd name="T58" fmla="*/ 373 w 390"/>
                  <a:gd name="T59" fmla="*/ 241 h 245"/>
                  <a:gd name="T60" fmla="*/ 377 w 390"/>
                  <a:gd name="T61" fmla="*/ 245 h 245"/>
                  <a:gd name="T62" fmla="*/ 385 w 390"/>
                  <a:gd name="T63" fmla="*/ 243 h 245"/>
                  <a:gd name="T64" fmla="*/ 388 w 390"/>
                  <a:gd name="T65" fmla="*/ 240 h 245"/>
                  <a:gd name="T66" fmla="*/ 390 w 390"/>
                  <a:gd name="T67" fmla="*/ 233 h 245"/>
                  <a:gd name="T68" fmla="*/ 385 w 390"/>
                  <a:gd name="T69" fmla="*/ 224 h 245"/>
                  <a:gd name="T70" fmla="*/ 379 w 390"/>
                  <a:gd name="T71" fmla="*/ 213 h 245"/>
                  <a:gd name="T72" fmla="*/ 369 w 390"/>
                  <a:gd name="T73" fmla="*/ 197 h 245"/>
                  <a:gd name="T74" fmla="*/ 349 w 390"/>
                  <a:gd name="T75" fmla="*/ 167 h 245"/>
                  <a:gd name="T76" fmla="*/ 339 w 390"/>
                  <a:gd name="T77" fmla="*/ 159 h 245"/>
                  <a:gd name="T78" fmla="*/ 333 w 390"/>
                  <a:gd name="T79" fmla="*/ 149 h 245"/>
                  <a:gd name="T80" fmla="*/ 323 w 390"/>
                  <a:gd name="T81" fmla="*/ 140 h 245"/>
                  <a:gd name="T82" fmla="*/ 314 w 390"/>
                  <a:gd name="T83" fmla="*/ 132 h 245"/>
                  <a:gd name="T84" fmla="*/ 304 w 390"/>
                  <a:gd name="T85" fmla="*/ 124 h 245"/>
                  <a:gd name="T86" fmla="*/ 295 w 390"/>
                  <a:gd name="T87" fmla="*/ 116 h 245"/>
                  <a:gd name="T88" fmla="*/ 284 w 390"/>
                  <a:gd name="T89" fmla="*/ 108 h 245"/>
                  <a:gd name="T90" fmla="*/ 273 w 390"/>
                  <a:gd name="T91" fmla="*/ 100 h 245"/>
                  <a:gd name="T92" fmla="*/ 263 w 390"/>
                  <a:gd name="T93" fmla="*/ 92 h 245"/>
                  <a:gd name="T94" fmla="*/ 250 w 390"/>
                  <a:gd name="T95" fmla="*/ 86 h 245"/>
                  <a:gd name="T96" fmla="*/ 244 w 390"/>
                  <a:gd name="T97" fmla="*/ 81 h 245"/>
                  <a:gd name="T98" fmla="*/ 231 w 390"/>
                  <a:gd name="T99" fmla="*/ 73 h 245"/>
                  <a:gd name="T100" fmla="*/ 190 w 390"/>
                  <a:gd name="T101" fmla="*/ 54 h 245"/>
                  <a:gd name="T102" fmla="*/ 169 w 390"/>
                  <a:gd name="T103" fmla="*/ 45 h 245"/>
                  <a:gd name="T104" fmla="*/ 149 w 390"/>
                  <a:gd name="T105" fmla="*/ 37 h 245"/>
                  <a:gd name="T106" fmla="*/ 135 w 390"/>
                  <a:gd name="T107" fmla="*/ 32 h 245"/>
                  <a:gd name="T108" fmla="*/ 119 w 390"/>
                  <a:gd name="T109" fmla="*/ 27 h 245"/>
                  <a:gd name="T110" fmla="*/ 104 w 390"/>
                  <a:gd name="T111" fmla="*/ 23 h 245"/>
                  <a:gd name="T112" fmla="*/ 81 w 390"/>
                  <a:gd name="T113" fmla="*/ 16 h 245"/>
                  <a:gd name="T114" fmla="*/ 62 w 390"/>
                  <a:gd name="T115" fmla="*/ 12 h 245"/>
                  <a:gd name="T116" fmla="*/ 47 w 390"/>
                  <a:gd name="T117" fmla="*/ 7 h 245"/>
                  <a:gd name="T118" fmla="*/ 28 w 390"/>
                  <a:gd name="T119" fmla="*/ 4 h 245"/>
                  <a:gd name="T120" fmla="*/ 11 w 390"/>
                  <a:gd name="T121" fmla="*/ 0 h 2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90" h="245">
                    <a:moveTo>
                      <a:pt x="11" y="0"/>
                    </a:moveTo>
                    <a:lnTo>
                      <a:pt x="6" y="0"/>
                    </a:lnTo>
                    <a:lnTo>
                      <a:pt x="3" y="4"/>
                    </a:lnTo>
                    <a:lnTo>
                      <a:pt x="1" y="5"/>
                    </a:lnTo>
                    <a:lnTo>
                      <a:pt x="0" y="8"/>
                    </a:lnTo>
                    <a:lnTo>
                      <a:pt x="0" y="13"/>
                    </a:lnTo>
                    <a:lnTo>
                      <a:pt x="3" y="16"/>
                    </a:lnTo>
                    <a:lnTo>
                      <a:pt x="5" y="18"/>
                    </a:lnTo>
                    <a:lnTo>
                      <a:pt x="8" y="19"/>
                    </a:lnTo>
                    <a:lnTo>
                      <a:pt x="16" y="21"/>
                    </a:lnTo>
                    <a:lnTo>
                      <a:pt x="25" y="23"/>
                    </a:lnTo>
                    <a:lnTo>
                      <a:pt x="41" y="26"/>
                    </a:lnTo>
                    <a:lnTo>
                      <a:pt x="49" y="29"/>
                    </a:lnTo>
                    <a:lnTo>
                      <a:pt x="58" y="31"/>
                    </a:lnTo>
                    <a:lnTo>
                      <a:pt x="66" y="32"/>
                    </a:lnTo>
                    <a:lnTo>
                      <a:pt x="74" y="35"/>
                    </a:lnTo>
                    <a:lnTo>
                      <a:pt x="90" y="38"/>
                    </a:lnTo>
                    <a:lnTo>
                      <a:pt x="98" y="42"/>
                    </a:lnTo>
                    <a:lnTo>
                      <a:pt x="106" y="43"/>
                    </a:lnTo>
                    <a:lnTo>
                      <a:pt x="112" y="46"/>
                    </a:lnTo>
                    <a:lnTo>
                      <a:pt x="120" y="48"/>
                    </a:lnTo>
                    <a:lnTo>
                      <a:pt x="128" y="51"/>
                    </a:lnTo>
                    <a:lnTo>
                      <a:pt x="136" y="53"/>
                    </a:lnTo>
                    <a:lnTo>
                      <a:pt x="143" y="56"/>
                    </a:lnTo>
                    <a:lnTo>
                      <a:pt x="150" y="57"/>
                    </a:lnTo>
                    <a:lnTo>
                      <a:pt x="163" y="64"/>
                    </a:lnTo>
                    <a:lnTo>
                      <a:pt x="171" y="65"/>
                    </a:lnTo>
                    <a:lnTo>
                      <a:pt x="184" y="70"/>
                    </a:lnTo>
                    <a:lnTo>
                      <a:pt x="192" y="73"/>
                    </a:lnTo>
                    <a:lnTo>
                      <a:pt x="222" y="89"/>
                    </a:lnTo>
                    <a:lnTo>
                      <a:pt x="228" y="94"/>
                    </a:lnTo>
                    <a:lnTo>
                      <a:pt x="235" y="97"/>
                    </a:lnTo>
                    <a:lnTo>
                      <a:pt x="239" y="102"/>
                    </a:lnTo>
                    <a:lnTo>
                      <a:pt x="241" y="102"/>
                    </a:lnTo>
                    <a:lnTo>
                      <a:pt x="250" y="108"/>
                    </a:lnTo>
                    <a:lnTo>
                      <a:pt x="255" y="113"/>
                    </a:lnTo>
                    <a:lnTo>
                      <a:pt x="263" y="116"/>
                    </a:lnTo>
                    <a:lnTo>
                      <a:pt x="268" y="119"/>
                    </a:lnTo>
                    <a:lnTo>
                      <a:pt x="274" y="124"/>
                    </a:lnTo>
                    <a:lnTo>
                      <a:pt x="277" y="127"/>
                    </a:lnTo>
                    <a:lnTo>
                      <a:pt x="282" y="132"/>
                    </a:lnTo>
                    <a:lnTo>
                      <a:pt x="287" y="135"/>
                    </a:lnTo>
                    <a:lnTo>
                      <a:pt x="292" y="140"/>
                    </a:lnTo>
                    <a:lnTo>
                      <a:pt x="296" y="143"/>
                    </a:lnTo>
                    <a:lnTo>
                      <a:pt x="301" y="148"/>
                    </a:lnTo>
                    <a:lnTo>
                      <a:pt x="306" y="151"/>
                    </a:lnTo>
                    <a:lnTo>
                      <a:pt x="311" y="156"/>
                    </a:lnTo>
                    <a:lnTo>
                      <a:pt x="315" y="157"/>
                    </a:lnTo>
                    <a:lnTo>
                      <a:pt x="317" y="162"/>
                    </a:lnTo>
                    <a:lnTo>
                      <a:pt x="327" y="172"/>
                    </a:lnTo>
                    <a:lnTo>
                      <a:pt x="331" y="175"/>
                    </a:lnTo>
                    <a:lnTo>
                      <a:pt x="333" y="180"/>
                    </a:lnTo>
                    <a:lnTo>
                      <a:pt x="338" y="184"/>
                    </a:lnTo>
                    <a:lnTo>
                      <a:pt x="353" y="207"/>
                    </a:lnTo>
                    <a:lnTo>
                      <a:pt x="357" y="213"/>
                    </a:lnTo>
                    <a:lnTo>
                      <a:pt x="363" y="222"/>
                    </a:lnTo>
                    <a:lnTo>
                      <a:pt x="366" y="229"/>
                    </a:lnTo>
                    <a:lnTo>
                      <a:pt x="369" y="233"/>
                    </a:lnTo>
                    <a:lnTo>
                      <a:pt x="373" y="240"/>
                    </a:lnTo>
                    <a:lnTo>
                      <a:pt x="373" y="241"/>
                    </a:lnTo>
                    <a:lnTo>
                      <a:pt x="376" y="243"/>
                    </a:lnTo>
                    <a:lnTo>
                      <a:pt x="377" y="245"/>
                    </a:lnTo>
                    <a:lnTo>
                      <a:pt x="382" y="245"/>
                    </a:lnTo>
                    <a:lnTo>
                      <a:pt x="385" y="243"/>
                    </a:lnTo>
                    <a:lnTo>
                      <a:pt x="387" y="243"/>
                    </a:lnTo>
                    <a:lnTo>
                      <a:pt x="388" y="240"/>
                    </a:lnTo>
                    <a:lnTo>
                      <a:pt x="390" y="238"/>
                    </a:lnTo>
                    <a:lnTo>
                      <a:pt x="390" y="233"/>
                    </a:lnTo>
                    <a:lnTo>
                      <a:pt x="388" y="230"/>
                    </a:lnTo>
                    <a:lnTo>
                      <a:pt x="385" y="224"/>
                    </a:lnTo>
                    <a:lnTo>
                      <a:pt x="382" y="219"/>
                    </a:lnTo>
                    <a:lnTo>
                      <a:pt x="379" y="213"/>
                    </a:lnTo>
                    <a:lnTo>
                      <a:pt x="373" y="203"/>
                    </a:lnTo>
                    <a:lnTo>
                      <a:pt x="369" y="197"/>
                    </a:lnTo>
                    <a:lnTo>
                      <a:pt x="353" y="172"/>
                    </a:lnTo>
                    <a:lnTo>
                      <a:pt x="349" y="167"/>
                    </a:lnTo>
                    <a:lnTo>
                      <a:pt x="344" y="162"/>
                    </a:lnTo>
                    <a:lnTo>
                      <a:pt x="339" y="159"/>
                    </a:lnTo>
                    <a:lnTo>
                      <a:pt x="338" y="154"/>
                    </a:lnTo>
                    <a:lnTo>
                      <a:pt x="333" y="149"/>
                    </a:lnTo>
                    <a:lnTo>
                      <a:pt x="328" y="145"/>
                    </a:lnTo>
                    <a:lnTo>
                      <a:pt x="323" y="140"/>
                    </a:lnTo>
                    <a:lnTo>
                      <a:pt x="319" y="135"/>
                    </a:lnTo>
                    <a:lnTo>
                      <a:pt x="314" y="132"/>
                    </a:lnTo>
                    <a:lnTo>
                      <a:pt x="309" y="127"/>
                    </a:lnTo>
                    <a:lnTo>
                      <a:pt x="304" y="124"/>
                    </a:lnTo>
                    <a:lnTo>
                      <a:pt x="300" y="119"/>
                    </a:lnTo>
                    <a:lnTo>
                      <a:pt x="295" y="116"/>
                    </a:lnTo>
                    <a:lnTo>
                      <a:pt x="290" y="111"/>
                    </a:lnTo>
                    <a:lnTo>
                      <a:pt x="284" y="108"/>
                    </a:lnTo>
                    <a:lnTo>
                      <a:pt x="277" y="103"/>
                    </a:lnTo>
                    <a:lnTo>
                      <a:pt x="273" y="100"/>
                    </a:lnTo>
                    <a:lnTo>
                      <a:pt x="268" y="97"/>
                    </a:lnTo>
                    <a:lnTo>
                      <a:pt x="263" y="92"/>
                    </a:lnTo>
                    <a:lnTo>
                      <a:pt x="255" y="89"/>
                    </a:lnTo>
                    <a:lnTo>
                      <a:pt x="250" y="86"/>
                    </a:lnTo>
                    <a:lnTo>
                      <a:pt x="252" y="86"/>
                    </a:lnTo>
                    <a:lnTo>
                      <a:pt x="244" y="81"/>
                    </a:lnTo>
                    <a:lnTo>
                      <a:pt x="238" y="78"/>
                    </a:lnTo>
                    <a:lnTo>
                      <a:pt x="231" y="73"/>
                    </a:lnTo>
                    <a:lnTo>
                      <a:pt x="198" y="57"/>
                    </a:lnTo>
                    <a:lnTo>
                      <a:pt x="190" y="54"/>
                    </a:lnTo>
                    <a:lnTo>
                      <a:pt x="177" y="46"/>
                    </a:lnTo>
                    <a:lnTo>
                      <a:pt x="169" y="45"/>
                    </a:lnTo>
                    <a:lnTo>
                      <a:pt x="157" y="38"/>
                    </a:lnTo>
                    <a:lnTo>
                      <a:pt x="149" y="37"/>
                    </a:lnTo>
                    <a:lnTo>
                      <a:pt x="143" y="34"/>
                    </a:lnTo>
                    <a:lnTo>
                      <a:pt x="135" y="32"/>
                    </a:lnTo>
                    <a:lnTo>
                      <a:pt x="127" y="29"/>
                    </a:lnTo>
                    <a:lnTo>
                      <a:pt x="119" y="27"/>
                    </a:lnTo>
                    <a:lnTo>
                      <a:pt x="112" y="24"/>
                    </a:lnTo>
                    <a:lnTo>
                      <a:pt x="104" y="23"/>
                    </a:lnTo>
                    <a:lnTo>
                      <a:pt x="97" y="19"/>
                    </a:lnTo>
                    <a:lnTo>
                      <a:pt x="81" y="16"/>
                    </a:lnTo>
                    <a:lnTo>
                      <a:pt x="73" y="13"/>
                    </a:lnTo>
                    <a:lnTo>
                      <a:pt x="62" y="12"/>
                    </a:lnTo>
                    <a:lnTo>
                      <a:pt x="55" y="10"/>
                    </a:lnTo>
                    <a:lnTo>
                      <a:pt x="47" y="7"/>
                    </a:lnTo>
                    <a:lnTo>
                      <a:pt x="36" y="5"/>
                    </a:lnTo>
                    <a:lnTo>
                      <a:pt x="28" y="4"/>
                    </a:lnTo>
                    <a:lnTo>
                      <a:pt x="19" y="2"/>
                    </a:lnTo>
                    <a:lnTo>
                      <a:pt x="11" y="0"/>
                    </a:lnTo>
                    <a:close/>
                  </a:path>
                </a:pathLst>
              </a:custGeom>
              <a:solidFill>
                <a:srgbClr val="000000"/>
              </a:solidFill>
              <a:ln w="9525">
                <a:solidFill>
                  <a:srgbClr val="FFCC00"/>
                </a:solidFill>
                <a:round/>
                <a:headEnd/>
                <a:tailEnd/>
              </a:ln>
            </p:spPr>
            <p:txBody>
              <a:bodyPr/>
              <a:lstStyle/>
              <a:p>
                <a:endParaRPr lang="tr-TR"/>
              </a:p>
            </p:txBody>
          </p:sp>
          <p:sp>
            <p:nvSpPr>
              <p:cNvPr id="109652" name="Freeform 19"/>
              <p:cNvSpPr>
                <a:spLocks/>
              </p:cNvSpPr>
              <p:nvPr/>
            </p:nvSpPr>
            <p:spPr bwMode="auto">
              <a:xfrm>
                <a:off x="4668" y="2183"/>
                <a:ext cx="187" cy="19"/>
              </a:xfrm>
              <a:custGeom>
                <a:avLst/>
                <a:gdLst>
                  <a:gd name="T0" fmla="*/ 178 w 187"/>
                  <a:gd name="T1" fmla="*/ 19 h 19"/>
                  <a:gd name="T2" fmla="*/ 181 w 187"/>
                  <a:gd name="T3" fmla="*/ 19 h 19"/>
                  <a:gd name="T4" fmla="*/ 184 w 187"/>
                  <a:gd name="T5" fmla="*/ 16 h 19"/>
                  <a:gd name="T6" fmla="*/ 187 w 187"/>
                  <a:gd name="T7" fmla="*/ 13 h 19"/>
                  <a:gd name="T8" fmla="*/ 187 w 187"/>
                  <a:gd name="T9" fmla="*/ 7 h 19"/>
                  <a:gd name="T10" fmla="*/ 184 w 187"/>
                  <a:gd name="T11" fmla="*/ 4 h 19"/>
                  <a:gd name="T12" fmla="*/ 181 w 187"/>
                  <a:gd name="T13" fmla="*/ 0 h 19"/>
                  <a:gd name="T14" fmla="*/ 6 w 187"/>
                  <a:gd name="T15" fmla="*/ 0 h 19"/>
                  <a:gd name="T16" fmla="*/ 3 w 187"/>
                  <a:gd name="T17" fmla="*/ 4 h 19"/>
                  <a:gd name="T18" fmla="*/ 0 w 187"/>
                  <a:gd name="T19" fmla="*/ 7 h 19"/>
                  <a:gd name="T20" fmla="*/ 0 w 187"/>
                  <a:gd name="T21" fmla="*/ 13 h 19"/>
                  <a:gd name="T22" fmla="*/ 3 w 187"/>
                  <a:gd name="T23" fmla="*/ 16 h 19"/>
                  <a:gd name="T24" fmla="*/ 6 w 187"/>
                  <a:gd name="T25" fmla="*/ 19 h 19"/>
                  <a:gd name="T26" fmla="*/ 9 w 187"/>
                  <a:gd name="T27" fmla="*/ 19 h 19"/>
                  <a:gd name="T28" fmla="*/ 178 w 187"/>
                  <a:gd name="T29" fmla="*/ 19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7" h="19">
                    <a:moveTo>
                      <a:pt x="178" y="19"/>
                    </a:moveTo>
                    <a:lnTo>
                      <a:pt x="181" y="19"/>
                    </a:lnTo>
                    <a:lnTo>
                      <a:pt x="184" y="16"/>
                    </a:lnTo>
                    <a:lnTo>
                      <a:pt x="187" y="13"/>
                    </a:lnTo>
                    <a:lnTo>
                      <a:pt x="187" y="7"/>
                    </a:lnTo>
                    <a:lnTo>
                      <a:pt x="184" y="4"/>
                    </a:lnTo>
                    <a:lnTo>
                      <a:pt x="181" y="0"/>
                    </a:lnTo>
                    <a:lnTo>
                      <a:pt x="6" y="0"/>
                    </a:lnTo>
                    <a:lnTo>
                      <a:pt x="3" y="4"/>
                    </a:lnTo>
                    <a:lnTo>
                      <a:pt x="0" y="7"/>
                    </a:lnTo>
                    <a:lnTo>
                      <a:pt x="0" y="13"/>
                    </a:lnTo>
                    <a:lnTo>
                      <a:pt x="3" y="16"/>
                    </a:lnTo>
                    <a:lnTo>
                      <a:pt x="6" y="19"/>
                    </a:lnTo>
                    <a:lnTo>
                      <a:pt x="9" y="19"/>
                    </a:lnTo>
                    <a:lnTo>
                      <a:pt x="178" y="19"/>
                    </a:lnTo>
                    <a:close/>
                  </a:path>
                </a:pathLst>
              </a:custGeom>
              <a:solidFill>
                <a:srgbClr val="000000"/>
              </a:solidFill>
              <a:ln w="9525">
                <a:solidFill>
                  <a:srgbClr val="FFCC00"/>
                </a:solidFill>
                <a:round/>
                <a:headEnd/>
                <a:tailEnd/>
              </a:ln>
            </p:spPr>
            <p:txBody>
              <a:bodyPr/>
              <a:lstStyle/>
              <a:p>
                <a:endParaRPr lang="tr-TR"/>
              </a:p>
            </p:txBody>
          </p:sp>
          <p:sp>
            <p:nvSpPr>
              <p:cNvPr id="109653" name="Freeform 20"/>
              <p:cNvSpPr>
                <a:spLocks/>
              </p:cNvSpPr>
              <p:nvPr/>
            </p:nvSpPr>
            <p:spPr bwMode="auto">
              <a:xfrm>
                <a:off x="4841" y="2413"/>
                <a:ext cx="390" cy="244"/>
              </a:xfrm>
              <a:custGeom>
                <a:avLst/>
                <a:gdLst>
                  <a:gd name="T0" fmla="*/ 5 w 390"/>
                  <a:gd name="T1" fmla="*/ 227 h 244"/>
                  <a:gd name="T2" fmla="*/ 0 w 390"/>
                  <a:gd name="T3" fmla="*/ 232 h 244"/>
                  <a:gd name="T4" fmla="*/ 1 w 390"/>
                  <a:gd name="T5" fmla="*/ 240 h 244"/>
                  <a:gd name="T6" fmla="*/ 6 w 390"/>
                  <a:gd name="T7" fmla="*/ 244 h 244"/>
                  <a:gd name="T8" fmla="*/ 20 w 390"/>
                  <a:gd name="T9" fmla="*/ 241 h 244"/>
                  <a:gd name="T10" fmla="*/ 38 w 390"/>
                  <a:gd name="T11" fmla="*/ 238 h 244"/>
                  <a:gd name="T12" fmla="*/ 63 w 390"/>
                  <a:gd name="T13" fmla="*/ 232 h 244"/>
                  <a:gd name="T14" fmla="*/ 81 w 390"/>
                  <a:gd name="T15" fmla="*/ 227 h 244"/>
                  <a:gd name="T16" fmla="*/ 104 w 390"/>
                  <a:gd name="T17" fmla="*/ 221 h 244"/>
                  <a:gd name="T18" fmla="*/ 119 w 390"/>
                  <a:gd name="T19" fmla="*/ 216 h 244"/>
                  <a:gd name="T20" fmla="*/ 135 w 390"/>
                  <a:gd name="T21" fmla="*/ 211 h 244"/>
                  <a:gd name="T22" fmla="*/ 149 w 390"/>
                  <a:gd name="T23" fmla="*/ 206 h 244"/>
                  <a:gd name="T24" fmla="*/ 169 w 390"/>
                  <a:gd name="T25" fmla="*/ 199 h 244"/>
                  <a:gd name="T26" fmla="*/ 190 w 390"/>
                  <a:gd name="T27" fmla="*/ 187 h 244"/>
                  <a:gd name="T28" fmla="*/ 250 w 390"/>
                  <a:gd name="T29" fmla="*/ 159 h 244"/>
                  <a:gd name="T30" fmla="*/ 257 w 390"/>
                  <a:gd name="T31" fmla="*/ 154 h 244"/>
                  <a:gd name="T32" fmla="*/ 268 w 390"/>
                  <a:gd name="T33" fmla="*/ 146 h 244"/>
                  <a:gd name="T34" fmla="*/ 279 w 390"/>
                  <a:gd name="T35" fmla="*/ 138 h 244"/>
                  <a:gd name="T36" fmla="*/ 290 w 390"/>
                  <a:gd name="T37" fmla="*/ 130 h 244"/>
                  <a:gd name="T38" fmla="*/ 300 w 390"/>
                  <a:gd name="T39" fmla="*/ 122 h 244"/>
                  <a:gd name="T40" fmla="*/ 309 w 390"/>
                  <a:gd name="T41" fmla="*/ 114 h 244"/>
                  <a:gd name="T42" fmla="*/ 323 w 390"/>
                  <a:gd name="T43" fmla="*/ 102 h 244"/>
                  <a:gd name="T44" fmla="*/ 346 w 390"/>
                  <a:gd name="T45" fmla="*/ 80 h 244"/>
                  <a:gd name="T46" fmla="*/ 353 w 390"/>
                  <a:gd name="T47" fmla="*/ 70 h 244"/>
                  <a:gd name="T48" fmla="*/ 382 w 390"/>
                  <a:gd name="T49" fmla="*/ 24 h 244"/>
                  <a:gd name="T50" fmla="*/ 390 w 390"/>
                  <a:gd name="T51" fmla="*/ 11 h 244"/>
                  <a:gd name="T52" fmla="*/ 388 w 390"/>
                  <a:gd name="T53" fmla="*/ 5 h 244"/>
                  <a:gd name="T54" fmla="*/ 385 w 390"/>
                  <a:gd name="T55" fmla="*/ 2 h 244"/>
                  <a:gd name="T56" fmla="*/ 377 w 390"/>
                  <a:gd name="T57" fmla="*/ 0 h 244"/>
                  <a:gd name="T58" fmla="*/ 373 w 390"/>
                  <a:gd name="T59" fmla="*/ 3 h 244"/>
                  <a:gd name="T60" fmla="*/ 366 w 390"/>
                  <a:gd name="T61" fmla="*/ 15 h 244"/>
                  <a:gd name="T62" fmla="*/ 338 w 390"/>
                  <a:gd name="T63" fmla="*/ 57 h 244"/>
                  <a:gd name="T64" fmla="*/ 330 w 390"/>
                  <a:gd name="T65" fmla="*/ 67 h 244"/>
                  <a:gd name="T66" fmla="*/ 315 w 390"/>
                  <a:gd name="T67" fmla="*/ 84 h 244"/>
                  <a:gd name="T68" fmla="*/ 301 w 390"/>
                  <a:gd name="T69" fmla="*/ 95 h 244"/>
                  <a:gd name="T70" fmla="*/ 292 w 390"/>
                  <a:gd name="T71" fmla="*/ 103 h 244"/>
                  <a:gd name="T72" fmla="*/ 282 w 390"/>
                  <a:gd name="T73" fmla="*/ 111 h 244"/>
                  <a:gd name="T74" fmla="*/ 273 w 390"/>
                  <a:gd name="T75" fmla="*/ 119 h 244"/>
                  <a:gd name="T76" fmla="*/ 261 w 390"/>
                  <a:gd name="T77" fmla="*/ 127 h 244"/>
                  <a:gd name="T78" fmla="*/ 250 w 390"/>
                  <a:gd name="T79" fmla="*/ 135 h 244"/>
                  <a:gd name="T80" fmla="*/ 239 w 390"/>
                  <a:gd name="T81" fmla="*/ 145 h 244"/>
                  <a:gd name="T82" fmla="*/ 192 w 390"/>
                  <a:gd name="T83" fmla="*/ 168 h 244"/>
                  <a:gd name="T84" fmla="*/ 171 w 390"/>
                  <a:gd name="T85" fmla="*/ 178 h 244"/>
                  <a:gd name="T86" fmla="*/ 157 w 390"/>
                  <a:gd name="T87" fmla="*/ 181 h 244"/>
                  <a:gd name="T88" fmla="*/ 143 w 390"/>
                  <a:gd name="T89" fmla="*/ 187 h 244"/>
                  <a:gd name="T90" fmla="*/ 128 w 390"/>
                  <a:gd name="T91" fmla="*/ 192 h 244"/>
                  <a:gd name="T92" fmla="*/ 112 w 390"/>
                  <a:gd name="T93" fmla="*/ 197 h 244"/>
                  <a:gd name="T94" fmla="*/ 98 w 390"/>
                  <a:gd name="T95" fmla="*/ 202 h 244"/>
                  <a:gd name="T96" fmla="*/ 74 w 390"/>
                  <a:gd name="T97" fmla="*/ 208 h 244"/>
                  <a:gd name="T98" fmla="*/ 57 w 390"/>
                  <a:gd name="T99" fmla="*/ 213 h 244"/>
                  <a:gd name="T100" fmla="*/ 31 w 390"/>
                  <a:gd name="T101" fmla="*/ 219 h 244"/>
                  <a:gd name="T102" fmla="*/ 14 w 390"/>
                  <a:gd name="T103" fmla="*/ 222 h 244"/>
                  <a:gd name="T104" fmla="*/ 8 w 390"/>
                  <a:gd name="T105" fmla="*/ 225 h 2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0" h="244">
                    <a:moveTo>
                      <a:pt x="8" y="225"/>
                    </a:moveTo>
                    <a:lnTo>
                      <a:pt x="5" y="227"/>
                    </a:lnTo>
                    <a:lnTo>
                      <a:pt x="1" y="230"/>
                    </a:lnTo>
                    <a:lnTo>
                      <a:pt x="0" y="232"/>
                    </a:lnTo>
                    <a:lnTo>
                      <a:pt x="0" y="237"/>
                    </a:lnTo>
                    <a:lnTo>
                      <a:pt x="1" y="240"/>
                    </a:lnTo>
                    <a:lnTo>
                      <a:pt x="5" y="243"/>
                    </a:lnTo>
                    <a:lnTo>
                      <a:pt x="6" y="244"/>
                    </a:lnTo>
                    <a:lnTo>
                      <a:pt x="12" y="244"/>
                    </a:lnTo>
                    <a:lnTo>
                      <a:pt x="20" y="241"/>
                    </a:lnTo>
                    <a:lnTo>
                      <a:pt x="28" y="240"/>
                    </a:lnTo>
                    <a:lnTo>
                      <a:pt x="38" y="238"/>
                    </a:lnTo>
                    <a:lnTo>
                      <a:pt x="47" y="235"/>
                    </a:lnTo>
                    <a:lnTo>
                      <a:pt x="63" y="232"/>
                    </a:lnTo>
                    <a:lnTo>
                      <a:pt x="73" y="229"/>
                    </a:lnTo>
                    <a:lnTo>
                      <a:pt x="81" y="227"/>
                    </a:lnTo>
                    <a:lnTo>
                      <a:pt x="89" y="224"/>
                    </a:lnTo>
                    <a:lnTo>
                      <a:pt x="104" y="221"/>
                    </a:lnTo>
                    <a:lnTo>
                      <a:pt x="112" y="218"/>
                    </a:lnTo>
                    <a:lnTo>
                      <a:pt x="119" y="216"/>
                    </a:lnTo>
                    <a:lnTo>
                      <a:pt x="127" y="213"/>
                    </a:lnTo>
                    <a:lnTo>
                      <a:pt x="135" y="211"/>
                    </a:lnTo>
                    <a:lnTo>
                      <a:pt x="143" y="208"/>
                    </a:lnTo>
                    <a:lnTo>
                      <a:pt x="149" y="206"/>
                    </a:lnTo>
                    <a:lnTo>
                      <a:pt x="157" y="202"/>
                    </a:lnTo>
                    <a:lnTo>
                      <a:pt x="169" y="199"/>
                    </a:lnTo>
                    <a:lnTo>
                      <a:pt x="177" y="194"/>
                    </a:lnTo>
                    <a:lnTo>
                      <a:pt x="190" y="187"/>
                    </a:lnTo>
                    <a:lnTo>
                      <a:pt x="198" y="184"/>
                    </a:lnTo>
                    <a:lnTo>
                      <a:pt x="250" y="159"/>
                    </a:lnTo>
                    <a:lnTo>
                      <a:pt x="252" y="157"/>
                    </a:lnTo>
                    <a:lnTo>
                      <a:pt x="257" y="154"/>
                    </a:lnTo>
                    <a:lnTo>
                      <a:pt x="263" y="151"/>
                    </a:lnTo>
                    <a:lnTo>
                      <a:pt x="268" y="146"/>
                    </a:lnTo>
                    <a:lnTo>
                      <a:pt x="274" y="143"/>
                    </a:lnTo>
                    <a:lnTo>
                      <a:pt x="279" y="138"/>
                    </a:lnTo>
                    <a:lnTo>
                      <a:pt x="285" y="135"/>
                    </a:lnTo>
                    <a:lnTo>
                      <a:pt x="290" y="130"/>
                    </a:lnTo>
                    <a:lnTo>
                      <a:pt x="295" y="127"/>
                    </a:lnTo>
                    <a:lnTo>
                      <a:pt x="300" y="122"/>
                    </a:lnTo>
                    <a:lnTo>
                      <a:pt x="304" y="119"/>
                    </a:lnTo>
                    <a:lnTo>
                      <a:pt x="309" y="114"/>
                    </a:lnTo>
                    <a:lnTo>
                      <a:pt x="314" y="111"/>
                    </a:lnTo>
                    <a:lnTo>
                      <a:pt x="323" y="102"/>
                    </a:lnTo>
                    <a:lnTo>
                      <a:pt x="333" y="92"/>
                    </a:lnTo>
                    <a:lnTo>
                      <a:pt x="346" y="80"/>
                    </a:lnTo>
                    <a:lnTo>
                      <a:pt x="349" y="75"/>
                    </a:lnTo>
                    <a:lnTo>
                      <a:pt x="353" y="70"/>
                    </a:lnTo>
                    <a:lnTo>
                      <a:pt x="379" y="30"/>
                    </a:lnTo>
                    <a:lnTo>
                      <a:pt x="382" y="24"/>
                    </a:lnTo>
                    <a:lnTo>
                      <a:pt x="388" y="15"/>
                    </a:lnTo>
                    <a:lnTo>
                      <a:pt x="390" y="11"/>
                    </a:lnTo>
                    <a:lnTo>
                      <a:pt x="390" y="7"/>
                    </a:lnTo>
                    <a:lnTo>
                      <a:pt x="388" y="5"/>
                    </a:lnTo>
                    <a:lnTo>
                      <a:pt x="387" y="2"/>
                    </a:lnTo>
                    <a:lnTo>
                      <a:pt x="385" y="2"/>
                    </a:lnTo>
                    <a:lnTo>
                      <a:pt x="382" y="0"/>
                    </a:lnTo>
                    <a:lnTo>
                      <a:pt x="377" y="0"/>
                    </a:lnTo>
                    <a:lnTo>
                      <a:pt x="376" y="2"/>
                    </a:lnTo>
                    <a:lnTo>
                      <a:pt x="373" y="3"/>
                    </a:lnTo>
                    <a:lnTo>
                      <a:pt x="373" y="5"/>
                    </a:lnTo>
                    <a:lnTo>
                      <a:pt x="366" y="15"/>
                    </a:lnTo>
                    <a:lnTo>
                      <a:pt x="363" y="21"/>
                    </a:lnTo>
                    <a:lnTo>
                      <a:pt x="338" y="57"/>
                    </a:lnTo>
                    <a:lnTo>
                      <a:pt x="333" y="62"/>
                    </a:lnTo>
                    <a:lnTo>
                      <a:pt x="330" y="67"/>
                    </a:lnTo>
                    <a:lnTo>
                      <a:pt x="317" y="80"/>
                    </a:lnTo>
                    <a:lnTo>
                      <a:pt x="315" y="84"/>
                    </a:lnTo>
                    <a:lnTo>
                      <a:pt x="311" y="86"/>
                    </a:lnTo>
                    <a:lnTo>
                      <a:pt x="301" y="95"/>
                    </a:lnTo>
                    <a:lnTo>
                      <a:pt x="296" y="99"/>
                    </a:lnTo>
                    <a:lnTo>
                      <a:pt x="292" y="103"/>
                    </a:lnTo>
                    <a:lnTo>
                      <a:pt x="287" y="107"/>
                    </a:lnTo>
                    <a:lnTo>
                      <a:pt x="282" y="111"/>
                    </a:lnTo>
                    <a:lnTo>
                      <a:pt x="277" y="114"/>
                    </a:lnTo>
                    <a:lnTo>
                      <a:pt x="273" y="119"/>
                    </a:lnTo>
                    <a:lnTo>
                      <a:pt x="266" y="122"/>
                    </a:lnTo>
                    <a:lnTo>
                      <a:pt x="261" y="127"/>
                    </a:lnTo>
                    <a:lnTo>
                      <a:pt x="255" y="130"/>
                    </a:lnTo>
                    <a:lnTo>
                      <a:pt x="250" y="135"/>
                    </a:lnTo>
                    <a:lnTo>
                      <a:pt x="244" y="138"/>
                    </a:lnTo>
                    <a:lnTo>
                      <a:pt x="239" y="145"/>
                    </a:lnTo>
                    <a:lnTo>
                      <a:pt x="241" y="143"/>
                    </a:lnTo>
                    <a:lnTo>
                      <a:pt x="192" y="168"/>
                    </a:lnTo>
                    <a:lnTo>
                      <a:pt x="184" y="172"/>
                    </a:lnTo>
                    <a:lnTo>
                      <a:pt x="171" y="178"/>
                    </a:lnTo>
                    <a:lnTo>
                      <a:pt x="163" y="179"/>
                    </a:lnTo>
                    <a:lnTo>
                      <a:pt x="157" y="181"/>
                    </a:lnTo>
                    <a:lnTo>
                      <a:pt x="150" y="186"/>
                    </a:lnTo>
                    <a:lnTo>
                      <a:pt x="143" y="187"/>
                    </a:lnTo>
                    <a:lnTo>
                      <a:pt x="136" y="189"/>
                    </a:lnTo>
                    <a:lnTo>
                      <a:pt x="128" y="192"/>
                    </a:lnTo>
                    <a:lnTo>
                      <a:pt x="120" y="194"/>
                    </a:lnTo>
                    <a:lnTo>
                      <a:pt x="112" y="197"/>
                    </a:lnTo>
                    <a:lnTo>
                      <a:pt x="106" y="199"/>
                    </a:lnTo>
                    <a:lnTo>
                      <a:pt x="98" y="202"/>
                    </a:lnTo>
                    <a:lnTo>
                      <a:pt x="82" y="205"/>
                    </a:lnTo>
                    <a:lnTo>
                      <a:pt x="74" y="208"/>
                    </a:lnTo>
                    <a:lnTo>
                      <a:pt x="66" y="210"/>
                    </a:lnTo>
                    <a:lnTo>
                      <a:pt x="57" y="213"/>
                    </a:lnTo>
                    <a:lnTo>
                      <a:pt x="41" y="216"/>
                    </a:lnTo>
                    <a:lnTo>
                      <a:pt x="31" y="219"/>
                    </a:lnTo>
                    <a:lnTo>
                      <a:pt x="25" y="221"/>
                    </a:lnTo>
                    <a:lnTo>
                      <a:pt x="14" y="222"/>
                    </a:lnTo>
                    <a:lnTo>
                      <a:pt x="6" y="225"/>
                    </a:lnTo>
                    <a:lnTo>
                      <a:pt x="8" y="225"/>
                    </a:lnTo>
                    <a:close/>
                  </a:path>
                </a:pathLst>
              </a:custGeom>
              <a:solidFill>
                <a:srgbClr val="000000"/>
              </a:solidFill>
              <a:ln w="9525">
                <a:solidFill>
                  <a:srgbClr val="FFCC00"/>
                </a:solidFill>
                <a:round/>
                <a:headEnd/>
                <a:tailEnd/>
              </a:ln>
            </p:spPr>
            <p:txBody>
              <a:bodyPr/>
              <a:lstStyle/>
              <a:p>
                <a:endParaRPr lang="tr-TR"/>
              </a:p>
            </p:txBody>
          </p:sp>
          <p:sp>
            <p:nvSpPr>
              <p:cNvPr id="109654" name="Freeform 21"/>
              <p:cNvSpPr>
                <a:spLocks/>
              </p:cNvSpPr>
              <p:nvPr/>
            </p:nvSpPr>
            <p:spPr bwMode="auto">
              <a:xfrm>
                <a:off x="4668" y="2638"/>
                <a:ext cx="187" cy="19"/>
              </a:xfrm>
              <a:custGeom>
                <a:avLst/>
                <a:gdLst>
                  <a:gd name="T0" fmla="*/ 178 w 187"/>
                  <a:gd name="T1" fmla="*/ 19 h 19"/>
                  <a:gd name="T2" fmla="*/ 181 w 187"/>
                  <a:gd name="T3" fmla="*/ 19 h 19"/>
                  <a:gd name="T4" fmla="*/ 184 w 187"/>
                  <a:gd name="T5" fmla="*/ 16 h 19"/>
                  <a:gd name="T6" fmla="*/ 187 w 187"/>
                  <a:gd name="T7" fmla="*/ 13 h 19"/>
                  <a:gd name="T8" fmla="*/ 187 w 187"/>
                  <a:gd name="T9" fmla="*/ 7 h 19"/>
                  <a:gd name="T10" fmla="*/ 184 w 187"/>
                  <a:gd name="T11" fmla="*/ 4 h 19"/>
                  <a:gd name="T12" fmla="*/ 181 w 187"/>
                  <a:gd name="T13" fmla="*/ 0 h 19"/>
                  <a:gd name="T14" fmla="*/ 6 w 187"/>
                  <a:gd name="T15" fmla="*/ 0 h 19"/>
                  <a:gd name="T16" fmla="*/ 3 w 187"/>
                  <a:gd name="T17" fmla="*/ 4 h 19"/>
                  <a:gd name="T18" fmla="*/ 0 w 187"/>
                  <a:gd name="T19" fmla="*/ 7 h 19"/>
                  <a:gd name="T20" fmla="*/ 0 w 187"/>
                  <a:gd name="T21" fmla="*/ 13 h 19"/>
                  <a:gd name="T22" fmla="*/ 3 w 187"/>
                  <a:gd name="T23" fmla="*/ 16 h 19"/>
                  <a:gd name="T24" fmla="*/ 6 w 187"/>
                  <a:gd name="T25" fmla="*/ 19 h 19"/>
                  <a:gd name="T26" fmla="*/ 9 w 187"/>
                  <a:gd name="T27" fmla="*/ 19 h 19"/>
                  <a:gd name="T28" fmla="*/ 178 w 187"/>
                  <a:gd name="T29" fmla="*/ 19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7" h="19">
                    <a:moveTo>
                      <a:pt x="178" y="19"/>
                    </a:moveTo>
                    <a:lnTo>
                      <a:pt x="181" y="19"/>
                    </a:lnTo>
                    <a:lnTo>
                      <a:pt x="184" y="16"/>
                    </a:lnTo>
                    <a:lnTo>
                      <a:pt x="187" y="13"/>
                    </a:lnTo>
                    <a:lnTo>
                      <a:pt x="187" y="7"/>
                    </a:lnTo>
                    <a:lnTo>
                      <a:pt x="184" y="4"/>
                    </a:lnTo>
                    <a:lnTo>
                      <a:pt x="181" y="0"/>
                    </a:lnTo>
                    <a:lnTo>
                      <a:pt x="6" y="0"/>
                    </a:lnTo>
                    <a:lnTo>
                      <a:pt x="3" y="4"/>
                    </a:lnTo>
                    <a:lnTo>
                      <a:pt x="0" y="7"/>
                    </a:lnTo>
                    <a:lnTo>
                      <a:pt x="0" y="13"/>
                    </a:lnTo>
                    <a:lnTo>
                      <a:pt x="3" y="16"/>
                    </a:lnTo>
                    <a:lnTo>
                      <a:pt x="6" y="19"/>
                    </a:lnTo>
                    <a:lnTo>
                      <a:pt x="9" y="19"/>
                    </a:lnTo>
                    <a:lnTo>
                      <a:pt x="178" y="19"/>
                    </a:lnTo>
                    <a:close/>
                  </a:path>
                </a:pathLst>
              </a:custGeom>
              <a:solidFill>
                <a:srgbClr val="000000"/>
              </a:solidFill>
              <a:ln w="9525">
                <a:solidFill>
                  <a:srgbClr val="FFCC00"/>
                </a:solidFill>
                <a:round/>
                <a:headEnd/>
                <a:tailEnd/>
              </a:ln>
            </p:spPr>
            <p:txBody>
              <a:bodyPr/>
              <a:lstStyle/>
              <a:p>
                <a:endParaRPr lang="tr-TR"/>
              </a:p>
            </p:txBody>
          </p:sp>
          <p:sp>
            <p:nvSpPr>
              <p:cNvPr id="109655" name="Freeform 22"/>
              <p:cNvSpPr>
                <a:spLocks/>
              </p:cNvSpPr>
              <p:nvPr/>
            </p:nvSpPr>
            <p:spPr bwMode="auto">
              <a:xfrm>
                <a:off x="4662" y="2177"/>
                <a:ext cx="80" cy="469"/>
              </a:xfrm>
              <a:custGeom>
                <a:avLst/>
                <a:gdLst>
                  <a:gd name="T0" fmla="*/ 14 w 80"/>
                  <a:gd name="T1" fmla="*/ 2 h 469"/>
                  <a:gd name="T2" fmla="*/ 7 w 80"/>
                  <a:gd name="T3" fmla="*/ 0 h 469"/>
                  <a:gd name="T4" fmla="*/ 1 w 80"/>
                  <a:gd name="T5" fmla="*/ 5 h 469"/>
                  <a:gd name="T6" fmla="*/ 0 w 80"/>
                  <a:gd name="T7" fmla="*/ 11 h 469"/>
                  <a:gd name="T8" fmla="*/ 4 w 80"/>
                  <a:gd name="T9" fmla="*/ 19 h 469"/>
                  <a:gd name="T10" fmla="*/ 15 w 80"/>
                  <a:gd name="T11" fmla="*/ 44 h 469"/>
                  <a:gd name="T12" fmla="*/ 26 w 80"/>
                  <a:gd name="T13" fmla="*/ 73 h 469"/>
                  <a:gd name="T14" fmla="*/ 34 w 80"/>
                  <a:gd name="T15" fmla="*/ 95 h 469"/>
                  <a:gd name="T16" fmla="*/ 39 w 80"/>
                  <a:gd name="T17" fmla="*/ 109 h 469"/>
                  <a:gd name="T18" fmla="*/ 46 w 80"/>
                  <a:gd name="T19" fmla="*/ 133 h 469"/>
                  <a:gd name="T20" fmla="*/ 50 w 80"/>
                  <a:gd name="T21" fmla="*/ 154 h 469"/>
                  <a:gd name="T22" fmla="*/ 53 w 80"/>
                  <a:gd name="T23" fmla="*/ 168 h 469"/>
                  <a:gd name="T24" fmla="*/ 55 w 80"/>
                  <a:gd name="T25" fmla="*/ 182 h 469"/>
                  <a:gd name="T26" fmla="*/ 58 w 80"/>
                  <a:gd name="T27" fmla="*/ 197 h 469"/>
                  <a:gd name="T28" fmla="*/ 60 w 80"/>
                  <a:gd name="T29" fmla="*/ 211 h 469"/>
                  <a:gd name="T30" fmla="*/ 61 w 80"/>
                  <a:gd name="T31" fmla="*/ 247 h 469"/>
                  <a:gd name="T32" fmla="*/ 60 w 80"/>
                  <a:gd name="T33" fmla="*/ 251 h 469"/>
                  <a:gd name="T34" fmla="*/ 58 w 80"/>
                  <a:gd name="T35" fmla="*/ 285 h 469"/>
                  <a:gd name="T36" fmla="*/ 55 w 80"/>
                  <a:gd name="T37" fmla="*/ 306 h 469"/>
                  <a:gd name="T38" fmla="*/ 53 w 80"/>
                  <a:gd name="T39" fmla="*/ 320 h 469"/>
                  <a:gd name="T40" fmla="*/ 46 w 80"/>
                  <a:gd name="T41" fmla="*/ 352 h 469"/>
                  <a:gd name="T42" fmla="*/ 39 w 80"/>
                  <a:gd name="T43" fmla="*/ 371 h 469"/>
                  <a:gd name="T44" fmla="*/ 34 w 80"/>
                  <a:gd name="T45" fmla="*/ 384 h 469"/>
                  <a:gd name="T46" fmla="*/ 25 w 80"/>
                  <a:gd name="T47" fmla="*/ 409 h 469"/>
                  <a:gd name="T48" fmla="*/ 15 w 80"/>
                  <a:gd name="T49" fmla="*/ 428 h 469"/>
                  <a:gd name="T50" fmla="*/ 4 w 80"/>
                  <a:gd name="T51" fmla="*/ 449 h 469"/>
                  <a:gd name="T52" fmla="*/ 1 w 80"/>
                  <a:gd name="T53" fmla="*/ 455 h 469"/>
                  <a:gd name="T54" fmla="*/ 0 w 80"/>
                  <a:gd name="T55" fmla="*/ 463 h 469"/>
                  <a:gd name="T56" fmla="*/ 6 w 80"/>
                  <a:gd name="T57" fmla="*/ 469 h 469"/>
                  <a:gd name="T58" fmla="*/ 15 w 80"/>
                  <a:gd name="T59" fmla="*/ 466 h 469"/>
                  <a:gd name="T60" fmla="*/ 19 w 80"/>
                  <a:gd name="T61" fmla="*/ 463 h 469"/>
                  <a:gd name="T62" fmla="*/ 26 w 80"/>
                  <a:gd name="T63" fmla="*/ 444 h 469"/>
                  <a:gd name="T64" fmla="*/ 38 w 80"/>
                  <a:gd name="T65" fmla="*/ 423 h 469"/>
                  <a:gd name="T66" fmla="*/ 46 w 80"/>
                  <a:gd name="T67" fmla="*/ 409 h 469"/>
                  <a:gd name="T68" fmla="*/ 53 w 80"/>
                  <a:gd name="T69" fmla="*/ 390 h 469"/>
                  <a:gd name="T70" fmla="*/ 58 w 80"/>
                  <a:gd name="T71" fmla="*/ 377 h 469"/>
                  <a:gd name="T72" fmla="*/ 65 w 80"/>
                  <a:gd name="T73" fmla="*/ 358 h 469"/>
                  <a:gd name="T74" fmla="*/ 72 w 80"/>
                  <a:gd name="T75" fmla="*/ 324 h 469"/>
                  <a:gd name="T76" fmla="*/ 74 w 80"/>
                  <a:gd name="T77" fmla="*/ 309 h 469"/>
                  <a:gd name="T78" fmla="*/ 77 w 80"/>
                  <a:gd name="T79" fmla="*/ 289 h 469"/>
                  <a:gd name="T80" fmla="*/ 79 w 80"/>
                  <a:gd name="T81" fmla="*/ 254 h 469"/>
                  <a:gd name="T82" fmla="*/ 80 w 80"/>
                  <a:gd name="T83" fmla="*/ 244 h 469"/>
                  <a:gd name="T84" fmla="*/ 79 w 80"/>
                  <a:gd name="T85" fmla="*/ 208 h 469"/>
                  <a:gd name="T86" fmla="*/ 77 w 80"/>
                  <a:gd name="T87" fmla="*/ 194 h 469"/>
                  <a:gd name="T88" fmla="*/ 74 w 80"/>
                  <a:gd name="T89" fmla="*/ 179 h 469"/>
                  <a:gd name="T90" fmla="*/ 72 w 80"/>
                  <a:gd name="T91" fmla="*/ 165 h 469"/>
                  <a:gd name="T92" fmla="*/ 69 w 80"/>
                  <a:gd name="T93" fmla="*/ 151 h 469"/>
                  <a:gd name="T94" fmla="*/ 65 w 80"/>
                  <a:gd name="T95" fmla="*/ 127 h 469"/>
                  <a:gd name="T96" fmla="*/ 58 w 80"/>
                  <a:gd name="T97" fmla="*/ 103 h 469"/>
                  <a:gd name="T98" fmla="*/ 53 w 80"/>
                  <a:gd name="T99" fmla="*/ 89 h 469"/>
                  <a:gd name="T100" fmla="*/ 46 w 80"/>
                  <a:gd name="T101" fmla="*/ 67 h 469"/>
                  <a:gd name="T102" fmla="*/ 31 w 80"/>
                  <a:gd name="T103" fmla="*/ 35 h 469"/>
                  <a:gd name="T104" fmla="*/ 20 w 80"/>
                  <a:gd name="T105" fmla="*/ 13 h 4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0" h="469">
                    <a:moveTo>
                      <a:pt x="17" y="5"/>
                    </a:moveTo>
                    <a:lnTo>
                      <a:pt x="14" y="2"/>
                    </a:lnTo>
                    <a:lnTo>
                      <a:pt x="12" y="0"/>
                    </a:lnTo>
                    <a:lnTo>
                      <a:pt x="7" y="0"/>
                    </a:lnTo>
                    <a:lnTo>
                      <a:pt x="4" y="2"/>
                    </a:lnTo>
                    <a:lnTo>
                      <a:pt x="1" y="5"/>
                    </a:lnTo>
                    <a:lnTo>
                      <a:pt x="0" y="6"/>
                    </a:lnTo>
                    <a:lnTo>
                      <a:pt x="0" y="11"/>
                    </a:lnTo>
                    <a:lnTo>
                      <a:pt x="1" y="14"/>
                    </a:lnTo>
                    <a:lnTo>
                      <a:pt x="4" y="19"/>
                    </a:lnTo>
                    <a:lnTo>
                      <a:pt x="11" y="37"/>
                    </a:lnTo>
                    <a:lnTo>
                      <a:pt x="15" y="44"/>
                    </a:lnTo>
                    <a:lnTo>
                      <a:pt x="19" y="49"/>
                    </a:lnTo>
                    <a:lnTo>
                      <a:pt x="26" y="73"/>
                    </a:lnTo>
                    <a:lnTo>
                      <a:pt x="28" y="79"/>
                    </a:lnTo>
                    <a:lnTo>
                      <a:pt x="34" y="95"/>
                    </a:lnTo>
                    <a:lnTo>
                      <a:pt x="36" y="103"/>
                    </a:lnTo>
                    <a:lnTo>
                      <a:pt x="39" y="109"/>
                    </a:lnTo>
                    <a:lnTo>
                      <a:pt x="42" y="125"/>
                    </a:lnTo>
                    <a:lnTo>
                      <a:pt x="46" y="133"/>
                    </a:lnTo>
                    <a:lnTo>
                      <a:pt x="47" y="138"/>
                    </a:lnTo>
                    <a:lnTo>
                      <a:pt x="50" y="154"/>
                    </a:lnTo>
                    <a:lnTo>
                      <a:pt x="52" y="160"/>
                    </a:lnTo>
                    <a:lnTo>
                      <a:pt x="53" y="168"/>
                    </a:lnTo>
                    <a:lnTo>
                      <a:pt x="55" y="174"/>
                    </a:lnTo>
                    <a:lnTo>
                      <a:pt x="55" y="182"/>
                    </a:lnTo>
                    <a:lnTo>
                      <a:pt x="57" y="190"/>
                    </a:lnTo>
                    <a:lnTo>
                      <a:pt x="58" y="197"/>
                    </a:lnTo>
                    <a:lnTo>
                      <a:pt x="58" y="205"/>
                    </a:lnTo>
                    <a:lnTo>
                      <a:pt x="60" y="211"/>
                    </a:lnTo>
                    <a:lnTo>
                      <a:pt x="60" y="239"/>
                    </a:lnTo>
                    <a:lnTo>
                      <a:pt x="61" y="247"/>
                    </a:lnTo>
                    <a:lnTo>
                      <a:pt x="61" y="244"/>
                    </a:lnTo>
                    <a:lnTo>
                      <a:pt x="60" y="251"/>
                    </a:lnTo>
                    <a:lnTo>
                      <a:pt x="60" y="279"/>
                    </a:lnTo>
                    <a:lnTo>
                      <a:pt x="58" y="285"/>
                    </a:lnTo>
                    <a:lnTo>
                      <a:pt x="58" y="293"/>
                    </a:lnTo>
                    <a:lnTo>
                      <a:pt x="55" y="306"/>
                    </a:lnTo>
                    <a:lnTo>
                      <a:pt x="55" y="312"/>
                    </a:lnTo>
                    <a:lnTo>
                      <a:pt x="53" y="320"/>
                    </a:lnTo>
                    <a:lnTo>
                      <a:pt x="47" y="346"/>
                    </a:lnTo>
                    <a:lnTo>
                      <a:pt x="46" y="352"/>
                    </a:lnTo>
                    <a:lnTo>
                      <a:pt x="42" y="358"/>
                    </a:lnTo>
                    <a:lnTo>
                      <a:pt x="39" y="371"/>
                    </a:lnTo>
                    <a:lnTo>
                      <a:pt x="36" y="377"/>
                    </a:lnTo>
                    <a:lnTo>
                      <a:pt x="34" y="384"/>
                    </a:lnTo>
                    <a:lnTo>
                      <a:pt x="28" y="396"/>
                    </a:lnTo>
                    <a:lnTo>
                      <a:pt x="25" y="409"/>
                    </a:lnTo>
                    <a:lnTo>
                      <a:pt x="22" y="417"/>
                    </a:lnTo>
                    <a:lnTo>
                      <a:pt x="15" y="428"/>
                    </a:lnTo>
                    <a:lnTo>
                      <a:pt x="11" y="435"/>
                    </a:lnTo>
                    <a:lnTo>
                      <a:pt x="4" y="449"/>
                    </a:lnTo>
                    <a:lnTo>
                      <a:pt x="0" y="457"/>
                    </a:lnTo>
                    <a:lnTo>
                      <a:pt x="1" y="455"/>
                    </a:lnTo>
                    <a:lnTo>
                      <a:pt x="0" y="457"/>
                    </a:lnTo>
                    <a:lnTo>
                      <a:pt x="0" y="463"/>
                    </a:lnTo>
                    <a:lnTo>
                      <a:pt x="3" y="466"/>
                    </a:lnTo>
                    <a:lnTo>
                      <a:pt x="6" y="469"/>
                    </a:lnTo>
                    <a:lnTo>
                      <a:pt x="12" y="469"/>
                    </a:lnTo>
                    <a:lnTo>
                      <a:pt x="15" y="466"/>
                    </a:lnTo>
                    <a:lnTo>
                      <a:pt x="17" y="465"/>
                    </a:lnTo>
                    <a:lnTo>
                      <a:pt x="19" y="463"/>
                    </a:lnTo>
                    <a:lnTo>
                      <a:pt x="20" y="455"/>
                    </a:lnTo>
                    <a:lnTo>
                      <a:pt x="26" y="444"/>
                    </a:lnTo>
                    <a:lnTo>
                      <a:pt x="31" y="438"/>
                    </a:lnTo>
                    <a:lnTo>
                      <a:pt x="38" y="423"/>
                    </a:lnTo>
                    <a:lnTo>
                      <a:pt x="41" y="415"/>
                    </a:lnTo>
                    <a:lnTo>
                      <a:pt x="46" y="409"/>
                    </a:lnTo>
                    <a:lnTo>
                      <a:pt x="47" y="403"/>
                    </a:lnTo>
                    <a:lnTo>
                      <a:pt x="53" y="390"/>
                    </a:lnTo>
                    <a:lnTo>
                      <a:pt x="55" y="384"/>
                    </a:lnTo>
                    <a:lnTo>
                      <a:pt x="58" y="377"/>
                    </a:lnTo>
                    <a:lnTo>
                      <a:pt x="61" y="365"/>
                    </a:lnTo>
                    <a:lnTo>
                      <a:pt x="65" y="358"/>
                    </a:lnTo>
                    <a:lnTo>
                      <a:pt x="66" y="349"/>
                    </a:lnTo>
                    <a:lnTo>
                      <a:pt x="72" y="324"/>
                    </a:lnTo>
                    <a:lnTo>
                      <a:pt x="74" y="316"/>
                    </a:lnTo>
                    <a:lnTo>
                      <a:pt x="74" y="309"/>
                    </a:lnTo>
                    <a:lnTo>
                      <a:pt x="77" y="297"/>
                    </a:lnTo>
                    <a:lnTo>
                      <a:pt x="77" y="289"/>
                    </a:lnTo>
                    <a:lnTo>
                      <a:pt x="79" y="282"/>
                    </a:lnTo>
                    <a:lnTo>
                      <a:pt x="79" y="254"/>
                    </a:lnTo>
                    <a:lnTo>
                      <a:pt x="80" y="247"/>
                    </a:lnTo>
                    <a:lnTo>
                      <a:pt x="80" y="244"/>
                    </a:lnTo>
                    <a:lnTo>
                      <a:pt x="79" y="236"/>
                    </a:lnTo>
                    <a:lnTo>
                      <a:pt x="79" y="208"/>
                    </a:lnTo>
                    <a:lnTo>
                      <a:pt x="77" y="201"/>
                    </a:lnTo>
                    <a:lnTo>
                      <a:pt x="77" y="194"/>
                    </a:lnTo>
                    <a:lnTo>
                      <a:pt x="76" y="187"/>
                    </a:lnTo>
                    <a:lnTo>
                      <a:pt x="74" y="179"/>
                    </a:lnTo>
                    <a:lnTo>
                      <a:pt x="74" y="171"/>
                    </a:lnTo>
                    <a:lnTo>
                      <a:pt x="72" y="165"/>
                    </a:lnTo>
                    <a:lnTo>
                      <a:pt x="71" y="157"/>
                    </a:lnTo>
                    <a:lnTo>
                      <a:pt x="69" y="151"/>
                    </a:lnTo>
                    <a:lnTo>
                      <a:pt x="66" y="135"/>
                    </a:lnTo>
                    <a:lnTo>
                      <a:pt x="65" y="127"/>
                    </a:lnTo>
                    <a:lnTo>
                      <a:pt x="61" y="119"/>
                    </a:lnTo>
                    <a:lnTo>
                      <a:pt x="58" y="103"/>
                    </a:lnTo>
                    <a:lnTo>
                      <a:pt x="55" y="97"/>
                    </a:lnTo>
                    <a:lnTo>
                      <a:pt x="53" y="89"/>
                    </a:lnTo>
                    <a:lnTo>
                      <a:pt x="47" y="73"/>
                    </a:lnTo>
                    <a:lnTo>
                      <a:pt x="46" y="67"/>
                    </a:lnTo>
                    <a:lnTo>
                      <a:pt x="34" y="43"/>
                    </a:lnTo>
                    <a:lnTo>
                      <a:pt x="31" y="35"/>
                    </a:lnTo>
                    <a:lnTo>
                      <a:pt x="26" y="27"/>
                    </a:lnTo>
                    <a:lnTo>
                      <a:pt x="20" y="13"/>
                    </a:lnTo>
                    <a:lnTo>
                      <a:pt x="17" y="5"/>
                    </a:lnTo>
                    <a:close/>
                  </a:path>
                </a:pathLst>
              </a:custGeom>
              <a:solidFill>
                <a:srgbClr val="000000"/>
              </a:solidFill>
              <a:ln w="9525">
                <a:solidFill>
                  <a:srgbClr val="FFCC00"/>
                </a:solidFill>
                <a:round/>
                <a:headEnd/>
                <a:tailEnd/>
              </a:ln>
            </p:spPr>
            <p:txBody>
              <a:bodyPr/>
              <a:lstStyle/>
              <a:p>
                <a:endParaRPr lang="tr-TR"/>
              </a:p>
            </p:txBody>
          </p:sp>
          <p:sp>
            <p:nvSpPr>
              <p:cNvPr id="109656" name="Freeform 23"/>
              <p:cNvSpPr>
                <a:spLocks/>
              </p:cNvSpPr>
              <p:nvPr/>
            </p:nvSpPr>
            <p:spPr bwMode="auto">
              <a:xfrm>
                <a:off x="4473" y="2256"/>
                <a:ext cx="228" cy="19"/>
              </a:xfrm>
              <a:custGeom>
                <a:avLst/>
                <a:gdLst>
                  <a:gd name="T0" fmla="*/ 219 w 228"/>
                  <a:gd name="T1" fmla="*/ 19 h 19"/>
                  <a:gd name="T2" fmla="*/ 222 w 228"/>
                  <a:gd name="T3" fmla="*/ 19 h 19"/>
                  <a:gd name="T4" fmla="*/ 225 w 228"/>
                  <a:gd name="T5" fmla="*/ 16 h 19"/>
                  <a:gd name="T6" fmla="*/ 228 w 228"/>
                  <a:gd name="T7" fmla="*/ 13 h 19"/>
                  <a:gd name="T8" fmla="*/ 228 w 228"/>
                  <a:gd name="T9" fmla="*/ 7 h 19"/>
                  <a:gd name="T10" fmla="*/ 225 w 228"/>
                  <a:gd name="T11" fmla="*/ 4 h 19"/>
                  <a:gd name="T12" fmla="*/ 222 w 228"/>
                  <a:gd name="T13" fmla="*/ 0 h 19"/>
                  <a:gd name="T14" fmla="*/ 6 w 228"/>
                  <a:gd name="T15" fmla="*/ 0 h 19"/>
                  <a:gd name="T16" fmla="*/ 3 w 228"/>
                  <a:gd name="T17" fmla="*/ 4 h 19"/>
                  <a:gd name="T18" fmla="*/ 0 w 228"/>
                  <a:gd name="T19" fmla="*/ 7 h 19"/>
                  <a:gd name="T20" fmla="*/ 0 w 228"/>
                  <a:gd name="T21" fmla="*/ 13 h 19"/>
                  <a:gd name="T22" fmla="*/ 3 w 228"/>
                  <a:gd name="T23" fmla="*/ 16 h 19"/>
                  <a:gd name="T24" fmla="*/ 6 w 228"/>
                  <a:gd name="T25" fmla="*/ 19 h 19"/>
                  <a:gd name="T26" fmla="*/ 9 w 228"/>
                  <a:gd name="T27" fmla="*/ 19 h 19"/>
                  <a:gd name="T28" fmla="*/ 219 w 228"/>
                  <a:gd name="T29" fmla="*/ 19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8" h="19">
                    <a:moveTo>
                      <a:pt x="219" y="19"/>
                    </a:moveTo>
                    <a:lnTo>
                      <a:pt x="222" y="19"/>
                    </a:lnTo>
                    <a:lnTo>
                      <a:pt x="225" y="16"/>
                    </a:lnTo>
                    <a:lnTo>
                      <a:pt x="228" y="13"/>
                    </a:lnTo>
                    <a:lnTo>
                      <a:pt x="228" y="7"/>
                    </a:lnTo>
                    <a:lnTo>
                      <a:pt x="225" y="4"/>
                    </a:lnTo>
                    <a:lnTo>
                      <a:pt x="222" y="0"/>
                    </a:lnTo>
                    <a:lnTo>
                      <a:pt x="6" y="0"/>
                    </a:lnTo>
                    <a:lnTo>
                      <a:pt x="3" y="4"/>
                    </a:lnTo>
                    <a:lnTo>
                      <a:pt x="0" y="7"/>
                    </a:lnTo>
                    <a:lnTo>
                      <a:pt x="0" y="13"/>
                    </a:lnTo>
                    <a:lnTo>
                      <a:pt x="3" y="16"/>
                    </a:lnTo>
                    <a:lnTo>
                      <a:pt x="6" y="19"/>
                    </a:lnTo>
                    <a:lnTo>
                      <a:pt x="9" y="19"/>
                    </a:lnTo>
                    <a:lnTo>
                      <a:pt x="219" y="19"/>
                    </a:lnTo>
                    <a:close/>
                  </a:path>
                </a:pathLst>
              </a:custGeom>
              <a:solidFill>
                <a:srgbClr val="000000"/>
              </a:solidFill>
              <a:ln w="9525">
                <a:solidFill>
                  <a:srgbClr val="FFCC00"/>
                </a:solidFill>
                <a:round/>
                <a:headEnd/>
                <a:tailEnd/>
              </a:ln>
            </p:spPr>
            <p:txBody>
              <a:bodyPr/>
              <a:lstStyle/>
              <a:p>
                <a:endParaRPr lang="tr-TR"/>
              </a:p>
            </p:txBody>
          </p:sp>
          <p:sp>
            <p:nvSpPr>
              <p:cNvPr id="109657" name="Freeform 24"/>
              <p:cNvSpPr>
                <a:spLocks/>
              </p:cNvSpPr>
              <p:nvPr/>
            </p:nvSpPr>
            <p:spPr bwMode="auto">
              <a:xfrm>
                <a:off x="4473" y="1990"/>
                <a:ext cx="19" cy="285"/>
              </a:xfrm>
              <a:custGeom>
                <a:avLst/>
                <a:gdLst>
                  <a:gd name="T0" fmla="*/ 0 w 19"/>
                  <a:gd name="T1" fmla="*/ 276 h 285"/>
                  <a:gd name="T2" fmla="*/ 0 w 19"/>
                  <a:gd name="T3" fmla="*/ 279 h 285"/>
                  <a:gd name="T4" fmla="*/ 3 w 19"/>
                  <a:gd name="T5" fmla="*/ 282 h 285"/>
                  <a:gd name="T6" fmla="*/ 6 w 19"/>
                  <a:gd name="T7" fmla="*/ 285 h 285"/>
                  <a:gd name="T8" fmla="*/ 12 w 19"/>
                  <a:gd name="T9" fmla="*/ 285 h 285"/>
                  <a:gd name="T10" fmla="*/ 16 w 19"/>
                  <a:gd name="T11" fmla="*/ 282 h 285"/>
                  <a:gd name="T12" fmla="*/ 19 w 19"/>
                  <a:gd name="T13" fmla="*/ 279 h 285"/>
                  <a:gd name="T14" fmla="*/ 19 w 19"/>
                  <a:gd name="T15" fmla="*/ 6 h 285"/>
                  <a:gd name="T16" fmla="*/ 16 w 19"/>
                  <a:gd name="T17" fmla="*/ 3 h 285"/>
                  <a:gd name="T18" fmla="*/ 12 w 19"/>
                  <a:gd name="T19" fmla="*/ 0 h 285"/>
                  <a:gd name="T20" fmla="*/ 6 w 19"/>
                  <a:gd name="T21" fmla="*/ 0 h 285"/>
                  <a:gd name="T22" fmla="*/ 3 w 19"/>
                  <a:gd name="T23" fmla="*/ 3 h 285"/>
                  <a:gd name="T24" fmla="*/ 0 w 19"/>
                  <a:gd name="T25" fmla="*/ 6 h 285"/>
                  <a:gd name="T26" fmla="*/ 0 w 19"/>
                  <a:gd name="T27" fmla="*/ 9 h 285"/>
                  <a:gd name="T28" fmla="*/ 0 w 19"/>
                  <a:gd name="T29" fmla="*/ 276 h 2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285">
                    <a:moveTo>
                      <a:pt x="0" y="276"/>
                    </a:moveTo>
                    <a:lnTo>
                      <a:pt x="0" y="279"/>
                    </a:lnTo>
                    <a:lnTo>
                      <a:pt x="3" y="282"/>
                    </a:lnTo>
                    <a:lnTo>
                      <a:pt x="6" y="285"/>
                    </a:lnTo>
                    <a:lnTo>
                      <a:pt x="12" y="285"/>
                    </a:lnTo>
                    <a:lnTo>
                      <a:pt x="16" y="282"/>
                    </a:lnTo>
                    <a:lnTo>
                      <a:pt x="19" y="279"/>
                    </a:lnTo>
                    <a:lnTo>
                      <a:pt x="19" y="6"/>
                    </a:lnTo>
                    <a:lnTo>
                      <a:pt x="16" y="3"/>
                    </a:lnTo>
                    <a:lnTo>
                      <a:pt x="12" y="0"/>
                    </a:lnTo>
                    <a:lnTo>
                      <a:pt x="6" y="0"/>
                    </a:lnTo>
                    <a:lnTo>
                      <a:pt x="3" y="3"/>
                    </a:lnTo>
                    <a:lnTo>
                      <a:pt x="0" y="6"/>
                    </a:lnTo>
                    <a:lnTo>
                      <a:pt x="0" y="9"/>
                    </a:lnTo>
                    <a:lnTo>
                      <a:pt x="0" y="276"/>
                    </a:lnTo>
                    <a:close/>
                  </a:path>
                </a:pathLst>
              </a:custGeom>
              <a:solidFill>
                <a:srgbClr val="000000"/>
              </a:solidFill>
              <a:ln w="9525">
                <a:solidFill>
                  <a:srgbClr val="FFCC00"/>
                </a:solidFill>
                <a:round/>
                <a:headEnd/>
                <a:tailEnd/>
              </a:ln>
            </p:spPr>
            <p:txBody>
              <a:bodyPr/>
              <a:lstStyle/>
              <a:p>
                <a:endParaRPr lang="tr-TR"/>
              </a:p>
            </p:txBody>
          </p:sp>
          <p:sp>
            <p:nvSpPr>
              <p:cNvPr id="109658" name="Freeform 25"/>
              <p:cNvSpPr>
                <a:spLocks/>
              </p:cNvSpPr>
              <p:nvPr/>
            </p:nvSpPr>
            <p:spPr bwMode="auto">
              <a:xfrm>
                <a:off x="2749" y="1990"/>
                <a:ext cx="1743" cy="19"/>
              </a:xfrm>
              <a:custGeom>
                <a:avLst/>
                <a:gdLst>
                  <a:gd name="T0" fmla="*/ 1733 w 1743"/>
                  <a:gd name="T1" fmla="*/ 19 h 19"/>
                  <a:gd name="T2" fmla="*/ 1736 w 1743"/>
                  <a:gd name="T3" fmla="*/ 19 h 19"/>
                  <a:gd name="T4" fmla="*/ 1740 w 1743"/>
                  <a:gd name="T5" fmla="*/ 16 h 19"/>
                  <a:gd name="T6" fmla="*/ 1743 w 1743"/>
                  <a:gd name="T7" fmla="*/ 13 h 19"/>
                  <a:gd name="T8" fmla="*/ 1743 w 1743"/>
                  <a:gd name="T9" fmla="*/ 6 h 19"/>
                  <a:gd name="T10" fmla="*/ 1740 w 1743"/>
                  <a:gd name="T11" fmla="*/ 3 h 19"/>
                  <a:gd name="T12" fmla="*/ 1736 w 1743"/>
                  <a:gd name="T13" fmla="*/ 0 h 19"/>
                  <a:gd name="T14" fmla="*/ 6 w 1743"/>
                  <a:gd name="T15" fmla="*/ 0 h 19"/>
                  <a:gd name="T16" fmla="*/ 3 w 1743"/>
                  <a:gd name="T17" fmla="*/ 3 h 19"/>
                  <a:gd name="T18" fmla="*/ 0 w 1743"/>
                  <a:gd name="T19" fmla="*/ 6 h 19"/>
                  <a:gd name="T20" fmla="*/ 0 w 1743"/>
                  <a:gd name="T21" fmla="*/ 13 h 19"/>
                  <a:gd name="T22" fmla="*/ 3 w 1743"/>
                  <a:gd name="T23" fmla="*/ 16 h 19"/>
                  <a:gd name="T24" fmla="*/ 6 w 1743"/>
                  <a:gd name="T25" fmla="*/ 19 h 19"/>
                  <a:gd name="T26" fmla="*/ 9 w 1743"/>
                  <a:gd name="T27" fmla="*/ 19 h 19"/>
                  <a:gd name="T28" fmla="*/ 1733 w 1743"/>
                  <a:gd name="T29" fmla="*/ 19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43" h="19">
                    <a:moveTo>
                      <a:pt x="1733" y="19"/>
                    </a:moveTo>
                    <a:lnTo>
                      <a:pt x="1736" y="19"/>
                    </a:lnTo>
                    <a:lnTo>
                      <a:pt x="1740" y="16"/>
                    </a:lnTo>
                    <a:lnTo>
                      <a:pt x="1743" y="13"/>
                    </a:lnTo>
                    <a:lnTo>
                      <a:pt x="1743" y="6"/>
                    </a:lnTo>
                    <a:lnTo>
                      <a:pt x="1740" y="3"/>
                    </a:lnTo>
                    <a:lnTo>
                      <a:pt x="1736" y="0"/>
                    </a:lnTo>
                    <a:lnTo>
                      <a:pt x="6" y="0"/>
                    </a:lnTo>
                    <a:lnTo>
                      <a:pt x="3" y="3"/>
                    </a:lnTo>
                    <a:lnTo>
                      <a:pt x="0" y="6"/>
                    </a:lnTo>
                    <a:lnTo>
                      <a:pt x="0" y="13"/>
                    </a:lnTo>
                    <a:lnTo>
                      <a:pt x="3" y="16"/>
                    </a:lnTo>
                    <a:lnTo>
                      <a:pt x="6" y="19"/>
                    </a:lnTo>
                    <a:lnTo>
                      <a:pt x="9" y="19"/>
                    </a:lnTo>
                    <a:lnTo>
                      <a:pt x="1733" y="19"/>
                    </a:lnTo>
                    <a:close/>
                  </a:path>
                </a:pathLst>
              </a:custGeom>
              <a:solidFill>
                <a:srgbClr val="000000"/>
              </a:solidFill>
              <a:ln w="9525">
                <a:solidFill>
                  <a:srgbClr val="FFCC00"/>
                </a:solidFill>
                <a:round/>
                <a:headEnd/>
                <a:tailEnd/>
              </a:ln>
            </p:spPr>
            <p:txBody>
              <a:bodyPr/>
              <a:lstStyle/>
              <a:p>
                <a:endParaRPr lang="tr-TR"/>
              </a:p>
            </p:txBody>
          </p:sp>
          <p:sp>
            <p:nvSpPr>
              <p:cNvPr id="109659" name="Freeform 26"/>
              <p:cNvSpPr>
                <a:spLocks/>
              </p:cNvSpPr>
              <p:nvPr/>
            </p:nvSpPr>
            <p:spPr bwMode="auto">
              <a:xfrm>
                <a:off x="2749" y="2732"/>
                <a:ext cx="1089" cy="19"/>
              </a:xfrm>
              <a:custGeom>
                <a:avLst/>
                <a:gdLst>
                  <a:gd name="T0" fmla="*/ 1080 w 1089"/>
                  <a:gd name="T1" fmla="*/ 19 h 19"/>
                  <a:gd name="T2" fmla="*/ 1083 w 1089"/>
                  <a:gd name="T3" fmla="*/ 19 h 19"/>
                  <a:gd name="T4" fmla="*/ 1086 w 1089"/>
                  <a:gd name="T5" fmla="*/ 16 h 19"/>
                  <a:gd name="T6" fmla="*/ 1089 w 1089"/>
                  <a:gd name="T7" fmla="*/ 13 h 19"/>
                  <a:gd name="T8" fmla="*/ 1089 w 1089"/>
                  <a:gd name="T9" fmla="*/ 6 h 19"/>
                  <a:gd name="T10" fmla="*/ 1086 w 1089"/>
                  <a:gd name="T11" fmla="*/ 3 h 19"/>
                  <a:gd name="T12" fmla="*/ 1083 w 1089"/>
                  <a:gd name="T13" fmla="*/ 0 h 19"/>
                  <a:gd name="T14" fmla="*/ 6 w 1089"/>
                  <a:gd name="T15" fmla="*/ 0 h 19"/>
                  <a:gd name="T16" fmla="*/ 3 w 1089"/>
                  <a:gd name="T17" fmla="*/ 3 h 19"/>
                  <a:gd name="T18" fmla="*/ 0 w 1089"/>
                  <a:gd name="T19" fmla="*/ 6 h 19"/>
                  <a:gd name="T20" fmla="*/ 0 w 1089"/>
                  <a:gd name="T21" fmla="*/ 13 h 19"/>
                  <a:gd name="T22" fmla="*/ 3 w 1089"/>
                  <a:gd name="T23" fmla="*/ 16 h 19"/>
                  <a:gd name="T24" fmla="*/ 6 w 1089"/>
                  <a:gd name="T25" fmla="*/ 19 h 19"/>
                  <a:gd name="T26" fmla="*/ 9 w 1089"/>
                  <a:gd name="T27" fmla="*/ 19 h 19"/>
                  <a:gd name="T28" fmla="*/ 1080 w 1089"/>
                  <a:gd name="T29" fmla="*/ 19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89" h="19">
                    <a:moveTo>
                      <a:pt x="1080" y="19"/>
                    </a:moveTo>
                    <a:lnTo>
                      <a:pt x="1083" y="19"/>
                    </a:lnTo>
                    <a:lnTo>
                      <a:pt x="1086" y="16"/>
                    </a:lnTo>
                    <a:lnTo>
                      <a:pt x="1089" y="13"/>
                    </a:lnTo>
                    <a:lnTo>
                      <a:pt x="1089" y="6"/>
                    </a:lnTo>
                    <a:lnTo>
                      <a:pt x="1086" y="3"/>
                    </a:lnTo>
                    <a:lnTo>
                      <a:pt x="1083" y="0"/>
                    </a:lnTo>
                    <a:lnTo>
                      <a:pt x="6" y="0"/>
                    </a:lnTo>
                    <a:lnTo>
                      <a:pt x="3" y="3"/>
                    </a:lnTo>
                    <a:lnTo>
                      <a:pt x="0" y="6"/>
                    </a:lnTo>
                    <a:lnTo>
                      <a:pt x="0" y="13"/>
                    </a:lnTo>
                    <a:lnTo>
                      <a:pt x="3" y="16"/>
                    </a:lnTo>
                    <a:lnTo>
                      <a:pt x="6" y="19"/>
                    </a:lnTo>
                    <a:lnTo>
                      <a:pt x="9" y="19"/>
                    </a:lnTo>
                    <a:lnTo>
                      <a:pt x="1080" y="19"/>
                    </a:lnTo>
                    <a:close/>
                  </a:path>
                </a:pathLst>
              </a:custGeom>
              <a:solidFill>
                <a:srgbClr val="000000"/>
              </a:solidFill>
              <a:ln w="9525">
                <a:solidFill>
                  <a:srgbClr val="FFCC00"/>
                </a:solidFill>
                <a:round/>
                <a:headEnd/>
                <a:tailEnd/>
              </a:ln>
            </p:spPr>
            <p:txBody>
              <a:bodyPr/>
              <a:lstStyle/>
              <a:p>
                <a:endParaRPr lang="tr-TR"/>
              </a:p>
            </p:txBody>
          </p:sp>
          <p:sp>
            <p:nvSpPr>
              <p:cNvPr id="109660" name="Freeform 27"/>
              <p:cNvSpPr>
                <a:spLocks/>
              </p:cNvSpPr>
              <p:nvPr/>
            </p:nvSpPr>
            <p:spPr bwMode="auto">
              <a:xfrm>
                <a:off x="5217" y="2405"/>
                <a:ext cx="198" cy="19"/>
              </a:xfrm>
              <a:custGeom>
                <a:avLst/>
                <a:gdLst>
                  <a:gd name="T0" fmla="*/ 9 w 198"/>
                  <a:gd name="T1" fmla="*/ 0 h 19"/>
                  <a:gd name="T2" fmla="*/ 6 w 198"/>
                  <a:gd name="T3" fmla="*/ 0 h 19"/>
                  <a:gd name="T4" fmla="*/ 3 w 198"/>
                  <a:gd name="T5" fmla="*/ 4 h 19"/>
                  <a:gd name="T6" fmla="*/ 0 w 198"/>
                  <a:gd name="T7" fmla="*/ 7 h 19"/>
                  <a:gd name="T8" fmla="*/ 0 w 198"/>
                  <a:gd name="T9" fmla="*/ 13 h 19"/>
                  <a:gd name="T10" fmla="*/ 3 w 198"/>
                  <a:gd name="T11" fmla="*/ 16 h 19"/>
                  <a:gd name="T12" fmla="*/ 6 w 198"/>
                  <a:gd name="T13" fmla="*/ 19 h 19"/>
                  <a:gd name="T14" fmla="*/ 192 w 198"/>
                  <a:gd name="T15" fmla="*/ 19 h 19"/>
                  <a:gd name="T16" fmla="*/ 195 w 198"/>
                  <a:gd name="T17" fmla="*/ 16 h 19"/>
                  <a:gd name="T18" fmla="*/ 198 w 198"/>
                  <a:gd name="T19" fmla="*/ 13 h 19"/>
                  <a:gd name="T20" fmla="*/ 198 w 198"/>
                  <a:gd name="T21" fmla="*/ 7 h 19"/>
                  <a:gd name="T22" fmla="*/ 195 w 198"/>
                  <a:gd name="T23" fmla="*/ 4 h 19"/>
                  <a:gd name="T24" fmla="*/ 192 w 198"/>
                  <a:gd name="T25" fmla="*/ 0 h 19"/>
                  <a:gd name="T26" fmla="*/ 188 w 198"/>
                  <a:gd name="T27" fmla="*/ 0 h 19"/>
                  <a:gd name="T28" fmla="*/ 9 w 198"/>
                  <a:gd name="T29" fmla="*/ 0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8" h="19">
                    <a:moveTo>
                      <a:pt x="9" y="0"/>
                    </a:moveTo>
                    <a:lnTo>
                      <a:pt x="6" y="0"/>
                    </a:lnTo>
                    <a:lnTo>
                      <a:pt x="3" y="4"/>
                    </a:lnTo>
                    <a:lnTo>
                      <a:pt x="0" y="7"/>
                    </a:lnTo>
                    <a:lnTo>
                      <a:pt x="0" y="13"/>
                    </a:lnTo>
                    <a:lnTo>
                      <a:pt x="3" y="16"/>
                    </a:lnTo>
                    <a:lnTo>
                      <a:pt x="6" y="19"/>
                    </a:lnTo>
                    <a:lnTo>
                      <a:pt x="192" y="19"/>
                    </a:lnTo>
                    <a:lnTo>
                      <a:pt x="195" y="16"/>
                    </a:lnTo>
                    <a:lnTo>
                      <a:pt x="198" y="13"/>
                    </a:lnTo>
                    <a:lnTo>
                      <a:pt x="198" y="7"/>
                    </a:lnTo>
                    <a:lnTo>
                      <a:pt x="195" y="4"/>
                    </a:lnTo>
                    <a:lnTo>
                      <a:pt x="192" y="0"/>
                    </a:lnTo>
                    <a:lnTo>
                      <a:pt x="188" y="0"/>
                    </a:lnTo>
                    <a:lnTo>
                      <a:pt x="9" y="0"/>
                    </a:lnTo>
                    <a:close/>
                  </a:path>
                </a:pathLst>
              </a:custGeom>
              <a:solidFill>
                <a:srgbClr val="000000"/>
              </a:solidFill>
              <a:ln w="9525">
                <a:solidFill>
                  <a:srgbClr val="FFCC00"/>
                </a:solidFill>
                <a:round/>
                <a:headEnd/>
                <a:tailEnd/>
              </a:ln>
            </p:spPr>
            <p:txBody>
              <a:bodyPr/>
              <a:lstStyle/>
              <a:p>
                <a:endParaRPr lang="tr-TR"/>
              </a:p>
            </p:txBody>
          </p:sp>
        </p:grpSp>
        <p:sp>
          <p:nvSpPr>
            <p:cNvPr id="109637" name="Rectangle 28"/>
            <p:cNvSpPr>
              <a:spLocks noChangeArrowheads="1"/>
            </p:cNvSpPr>
            <p:nvPr/>
          </p:nvSpPr>
          <p:spPr bwMode="auto">
            <a:xfrm>
              <a:off x="5489" y="2310"/>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CC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rPr>
                <a:t>F</a:t>
              </a:r>
              <a:endParaRPr kumimoji="0" lang="en-US" altLang="tr-TR" sz="2000"/>
            </a:p>
          </p:txBody>
        </p:sp>
        <p:sp>
          <p:nvSpPr>
            <p:cNvPr id="109638" name="Rectangle 29"/>
            <p:cNvSpPr>
              <a:spLocks noChangeArrowheads="1"/>
            </p:cNvSpPr>
            <p:nvPr/>
          </p:nvSpPr>
          <p:spPr bwMode="auto">
            <a:xfrm>
              <a:off x="2612" y="2654"/>
              <a:ext cx="10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CC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rPr>
                <a:t>Z</a:t>
              </a:r>
              <a:endParaRPr kumimoji="0" lang="en-US" altLang="tr-TR" sz="2000"/>
            </a:p>
          </p:txBody>
        </p:sp>
        <p:sp>
          <p:nvSpPr>
            <p:cNvPr id="109639" name="Text Box 30"/>
            <p:cNvSpPr txBox="1">
              <a:spLocks noChangeArrowheads="1"/>
            </p:cNvSpPr>
            <p:nvPr/>
          </p:nvSpPr>
          <p:spPr bwMode="auto">
            <a:xfrm>
              <a:off x="2948" y="1618"/>
              <a:ext cx="157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CC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t>Logic Diagram</a:t>
              </a:r>
            </a:p>
          </p:txBody>
        </p:sp>
      </p:grpSp>
      <p:grpSp>
        <p:nvGrpSpPr>
          <p:cNvPr id="421919" name="Group 31"/>
          <p:cNvGrpSpPr>
            <a:grpSpLocks/>
          </p:cNvGrpSpPr>
          <p:nvPr/>
        </p:nvGrpSpPr>
        <p:grpSpPr bwMode="auto">
          <a:xfrm>
            <a:off x="4681538" y="1171575"/>
            <a:ext cx="3357562" cy="1155700"/>
            <a:chOff x="2949" y="738"/>
            <a:chExt cx="2115" cy="728"/>
          </a:xfrm>
        </p:grpSpPr>
        <p:sp>
          <p:nvSpPr>
            <p:cNvPr id="109622" name="Text Box 32"/>
            <p:cNvSpPr txBox="1">
              <a:spLocks noChangeArrowheads="1"/>
            </p:cNvSpPr>
            <p:nvPr/>
          </p:nvSpPr>
          <p:spPr bwMode="auto">
            <a:xfrm>
              <a:off x="2949" y="738"/>
              <a:ext cx="21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cs typeface="Times New Roman" panose="02020603050405020304" pitchFamily="18" charset="0"/>
                </a:rPr>
                <a:t>Equation</a:t>
              </a:r>
              <a:endParaRPr kumimoji="0" lang="en-US" altLang="tr-TR" sz="2400" b="1"/>
            </a:p>
          </p:txBody>
        </p:sp>
        <p:grpSp>
          <p:nvGrpSpPr>
            <p:cNvPr id="109623" name="Group 33"/>
            <p:cNvGrpSpPr>
              <a:grpSpLocks/>
            </p:cNvGrpSpPr>
            <p:nvPr/>
          </p:nvGrpSpPr>
          <p:grpSpPr bwMode="auto">
            <a:xfrm>
              <a:off x="3172" y="1140"/>
              <a:ext cx="1204" cy="326"/>
              <a:chOff x="3172" y="1140"/>
              <a:chExt cx="1204" cy="326"/>
            </a:xfrm>
          </p:grpSpPr>
          <p:sp>
            <p:nvSpPr>
              <p:cNvPr id="109624" name="Line 34"/>
              <p:cNvSpPr>
                <a:spLocks noChangeShapeType="1"/>
              </p:cNvSpPr>
              <p:nvPr/>
            </p:nvSpPr>
            <p:spPr bwMode="auto">
              <a:xfrm flipV="1">
                <a:off x="3942" y="1187"/>
                <a:ext cx="205" cy="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09625" name="Rectangle 35"/>
              <p:cNvSpPr>
                <a:spLocks noChangeArrowheads="1"/>
              </p:cNvSpPr>
              <p:nvPr/>
            </p:nvSpPr>
            <p:spPr bwMode="auto">
              <a:xfrm>
                <a:off x="4211" y="1168"/>
                <a:ext cx="165"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100" b="1">
                    <a:solidFill>
                      <a:srgbClr val="000000"/>
                    </a:solidFill>
                  </a:rPr>
                  <a:t>Z</a:t>
                </a:r>
                <a:endParaRPr kumimoji="0" lang="en-US" altLang="tr-TR" sz="2400"/>
              </a:p>
            </p:txBody>
          </p:sp>
          <p:sp>
            <p:nvSpPr>
              <p:cNvPr id="109626" name="Rectangle 36"/>
              <p:cNvSpPr>
                <a:spLocks noChangeArrowheads="1"/>
              </p:cNvSpPr>
              <p:nvPr/>
            </p:nvSpPr>
            <p:spPr bwMode="auto">
              <a:xfrm>
                <a:off x="3964" y="1168"/>
                <a:ext cx="179"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100" b="1">
                    <a:solidFill>
                      <a:srgbClr val="000000"/>
                    </a:solidFill>
                  </a:rPr>
                  <a:t>Y</a:t>
                </a:r>
                <a:endParaRPr kumimoji="0" lang="en-US" altLang="tr-TR" sz="2400"/>
              </a:p>
            </p:txBody>
          </p:sp>
          <p:sp>
            <p:nvSpPr>
              <p:cNvPr id="109627" name="Rectangle 37"/>
              <p:cNvSpPr>
                <a:spLocks noChangeArrowheads="1"/>
              </p:cNvSpPr>
              <p:nvPr/>
            </p:nvSpPr>
            <p:spPr bwMode="auto">
              <a:xfrm>
                <a:off x="3933" y="1168"/>
                <a:ext cx="62"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100" b="1">
                    <a:solidFill>
                      <a:srgbClr val="000000"/>
                    </a:solidFill>
                  </a:rPr>
                  <a:t> </a:t>
                </a:r>
                <a:endParaRPr kumimoji="0" lang="en-US" altLang="tr-TR" sz="2400"/>
              </a:p>
            </p:txBody>
          </p:sp>
          <p:sp>
            <p:nvSpPr>
              <p:cNvPr id="109628" name="Rectangle 38"/>
              <p:cNvSpPr>
                <a:spLocks noChangeArrowheads="1"/>
              </p:cNvSpPr>
              <p:nvPr/>
            </p:nvSpPr>
            <p:spPr bwMode="auto">
              <a:xfrm>
                <a:off x="3562" y="1168"/>
                <a:ext cx="241"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100" b="1">
                    <a:solidFill>
                      <a:srgbClr val="000000"/>
                    </a:solidFill>
                  </a:rPr>
                  <a:t>X </a:t>
                </a:r>
                <a:endParaRPr kumimoji="0" lang="en-US" altLang="tr-TR" sz="2400"/>
              </a:p>
            </p:txBody>
          </p:sp>
          <p:sp>
            <p:nvSpPr>
              <p:cNvPr id="109629" name="Rectangle 39"/>
              <p:cNvSpPr>
                <a:spLocks noChangeArrowheads="1"/>
              </p:cNvSpPr>
              <p:nvPr/>
            </p:nvSpPr>
            <p:spPr bwMode="auto">
              <a:xfrm>
                <a:off x="3504" y="1168"/>
                <a:ext cx="62"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100" b="1">
                    <a:solidFill>
                      <a:srgbClr val="000000"/>
                    </a:solidFill>
                  </a:rPr>
                  <a:t> </a:t>
                </a:r>
                <a:endParaRPr kumimoji="0" lang="en-US" altLang="tr-TR" sz="2400"/>
              </a:p>
            </p:txBody>
          </p:sp>
          <p:sp>
            <p:nvSpPr>
              <p:cNvPr id="109630" name="Rectangle 40"/>
              <p:cNvSpPr>
                <a:spLocks noChangeArrowheads="1"/>
              </p:cNvSpPr>
              <p:nvPr/>
            </p:nvSpPr>
            <p:spPr bwMode="auto">
              <a:xfrm>
                <a:off x="3314" y="1168"/>
                <a:ext cx="62"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100" b="1">
                    <a:solidFill>
                      <a:srgbClr val="000000"/>
                    </a:solidFill>
                  </a:rPr>
                  <a:t> </a:t>
                </a:r>
                <a:endParaRPr kumimoji="0" lang="en-US" altLang="tr-TR" sz="2400"/>
              </a:p>
            </p:txBody>
          </p:sp>
          <p:sp>
            <p:nvSpPr>
              <p:cNvPr id="109631" name="Rectangle 41"/>
              <p:cNvSpPr>
                <a:spLocks noChangeArrowheads="1"/>
              </p:cNvSpPr>
              <p:nvPr/>
            </p:nvSpPr>
            <p:spPr bwMode="auto">
              <a:xfrm>
                <a:off x="3172" y="1168"/>
                <a:ext cx="151"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100" b="1">
                    <a:solidFill>
                      <a:srgbClr val="000000"/>
                    </a:solidFill>
                  </a:rPr>
                  <a:t>F</a:t>
                </a:r>
                <a:endParaRPr kumimoji="0" lang="en-US" altLang="tr-TR" sz="2400"/>
              </a:p>
            </p:txBody>
          </p:sp>
          <p:sp>
            <p:nvSpPr>
              <p:cNvPr id="109632" name="Rectangle 42"/>
              <p:cNvSpPr>
                <a:spLocks noChangeArrowheads="1"/>
              </p:cNvSpPr>
              <p:nvPr/>
            </p:nvSpPr>
            <p:spPr bwMode="auto">
              <a:xfrm>
                <a:off x="3820" y="1140"/>
                <a:ext cx="136"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100" b="1">
                    <a:solidFill>
                      <a:srgbClr val="000000"/>
                    </a:solidFill>
                    <a:latin typeface="Symbol" panose="05050102010706020507" pitchFamily="18" charset="2"/>
                  </a:rPr>
                  <a:t>+</a:t>
                </a:r>
                <a:endParaRPr kumimoji="0" lang="en-US" altLang="tr-TR" sz="2400"/>
              </a:p>
            </p:txBody>
          </p:sp>
          <p:sp>
            <p:nvSpPr>
              <p:cNvPr id="109633" name="Rectangle 43"/>
              <p:cNvSpPr>
                <a:spLocks noChangeArrowheads="1"/>
              </p:cNvSpPr>
              <p:nvPr/>
            </p:nvSpPr>
            <p:spPr bwMode="auto">
              <a:xfrm>
                <a:off x="3394" y="1140"/>
                <a:ext cx="136"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100" b="1">
                    <a:solidFill>
                      <a:srgbClr val="000000"/>
                    </a:solidFill>
                    <a:latin typeface="Symbol" panose="05050102010706020507" pitchFamily="18" charset="2"/>
                  </a:rPr>
                  <a:t>=</a:t>
                </a:r>
                <a:endParaRPr kumimoji="0" lang="en-US" altLang="tr-TR" sz="2400"/>
              </a:p>
            </p:txBody>
          </p:sp>
        </p:grpSp>
      </p:grpSp>
      <p:grpSp>
        <p:nvGrpSpPr>
          <p:cNvPr id="109574" name="Group 44"/>
          <p:cNvGrpSpPr>
            <a:grpSpLocks/>
          </p:cNvGrpSpPr>
          <p:nvPr/>
        </p:nvGrpSpPr>
        <p:grpSpPr bwMode="auto">
          <a:xfrm>
            <a:off x="898525" y="1150938"/>
            <a:ext cx="3060700" cy="3711575"/>
            <a:chOff x="566" y="725"/>
            <a:chExt cx="1928" cy="2338"/>
          </a:xfrm>
        </p:grpSpPr>
        <p:sp>
          <p:nvSpPr>
            <p:cNvPr id="109576" name="Text Box 45"/>
            <p:cNvSpPr txBox="1">
              <a:spLocks noChangeArrowheads="1"/>
            </p:cNvSpPr>
            <p:nvPr/>
          </p:nvSpPr>
          <p:spPr bwMode="auto">
            <a:xfrm>
              <a:off x="918" y="725"/>
              <a:ext cx="118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r>
                <a:rPr kumimoji="0" lang="en-US" altLang="tr-TR" sz="2400" b="1"/>
                <a:t>Truth Table</a:t>
              </a:r>
            </a:p>
          </p:txBody>
        </p:sp>
        <p:grpSp>
          <p:nvGrpSpPr>
            <p:cNvPr id="109577" name="Group 46"/>
            <p:cNvGrpSpPr>
              <a:grpSpLocks/>
            </p:cNvGrpSpPr>
            <p:nvPr/>
          </p:nvGrpSpPr>
          <p:grpSpPr bwMode="auto">
            <a:xfrm>
              <a:off x="566" y="975"/>
              <a:ext cx="1928" cy="2088"/>
              <a:chOff x="568" y="975"/>
              <a:chExt cx="1928" cy="2088"/>
            </a:xfrm>
          </p:grpSpPr>
          <p:sp>
            <p:nvSpPr>
              <p:cNvPr id="109591" name="Rectangle 47"/>
              <p:cNvSpPr>
                <a:spLocks noChangeArrowheads="1"/>
              </p:cNvSpPr>
              <p:nvPr/>
            </p:nvSpPr>
            <p:spPr bwMode="auto">
              <a:xfrm>
                <a:off x="1312" y="2831"/>
                <a:ext cx="118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1</a:t>
                </a:r>
              </a:p>
            </p:txBody>
          </p:sp>
          <p:sp>
            <p:nvSpPr>
              <p:cNvPr id="109592" name="Rectangle 48"/>
              <p:cNvSpPr>
                <a:spLocks noChangeArrowheads="1"/>
              </p:cNvSpPr>
              <p:nvPr/>
            </p:nvSpPr>
            <p:spPr bwMode="auto">
              <a:xfrm>
                <a:off x="568" y="2831"/>
                <a:ext cx="74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1 1 1</a:t>
                </a:r>
              </a:p>
            </p:txBody>
          </p:sp>
          <p:sp>
            <p:nvSpPr>
              <p:cNvPr id="109593" name="Rectangle 49"/>
              <p:cNvSpPr>
                <a:spLocks noChangeArrowheads="1"/>
              </p:cNvSpPr>
              <p:nvPr/>
            </p:nvSpPr>
            <p:spPr bwMode="auto">
              <a:xfrm>
                <a:off x="1312" y="2599"/>
                <a:ext cx="118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1</a:t>
                </a:r>
              </a:p>
            </p:txBody>
          </p:sp>
          <p:sp>
            <p:nvSpPr>
              <p:cNvPr id="109594" name="Rectangle 50"/>
              <p:cNvSpPr>
                <a:spLocks noChangeArrowheads="1"/>
              </p:cNvSpPr>
              <p:nvPr/>
            </p:nvSpPr>
            <p:spPr bwMode="auto">
              <a:xfrm>
                <a:off x="568" y="2599"/>
                <a:ext cx="74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1 1 0</a:t>
                </a:r>
              </a:p>
            </p:txBody>
          </p:sp>
          <p:sp>
            <p:nvSpPr>
              <p:cNvPr id="109595" name="Rectangle 51"/>
              <p:cNvSpPr>
                <a:spLocks noChangeArrowheads="1"/>
              </p:cNvSpPr>
              <p:nvPr/>
            </p:nvSpPr>
            <p:spPr bwMode="auto">
              <a:xfrm>
                <a:off x="1312" y="2367"/>
                <a:ext cx="118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1</a:t>
                </a:r>
              </a:p>
            </p:txBody>
          </p:sp>
          <p:sp>
            <p:nvSpPr>
              <p:cNvPr id="109596" name="Rectangle 52"/>
              <p:cNvSpPr>
                <a:spLocks noChangeArrowheads="1"/>
              </p:cNvSpPr>
              <p:nvPr/>
            </p:nvSpPr>
            <p:spPr bwMode="auto">
              <a:xfrm>
                <a:off x="568" y="2367"/>
                <a:ext cx="74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1 0 1</a:t>
                </a:r>
              </a:p>
            </p:txBody>
          </p:sp>
          <p:sp>
            <p:nvSpPr>
              <p:cNvPr id="109597" name="Rectangle 53"/>
              <p:cNvSpPr>
                <a:spLocks noChangeArrowheads="1"/>
              </p:cNvSpPr>
              <p:nvPr/>
            </p:nvSpPr>
            <p:spPr bwMode="auto">
              <a:xfrm>
                <a:off x="1312" y="2135"/>
                <a:ext cx="118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1</a:t>
                </a:r>
              </a:p>
            </p:txBody>
          </p:sp>
          <p:sp>
            <p:nvSpPr>
              <p:cNvPr id="109598" name="Rectangle 54"/>
              <p:cNvSpPr>
                <a:spLocks noChangeArrowheads="1"/>
              </p:cNvSpPr>
              <p:nvPr/>
            </p:nvSpPr>
            <p:spPr bwMode="auto">
              <a:xfrm>
                <a:off x="568" y="2135"/>
                <a:ext cx="74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1 0 0</a:t>
                </a:r>
              </a:p>
            </p:txBody>
          </p:sp>
          <p:sp>
            <p:nvSpPr>
              <p:cNvPr id="109599" name="Rectangle 55"/>
              <p:cNvSpPr>
                <a:spLocks noChangeArrowheads="1"/>
              </p:cNvSpPr>
              <p:nvPr/>
            </p:nvSpPr>
            <p:spPr bwMode="auto">
              <a:xfrm>
                <a:off x="1312" y="1903"/>
                <a:ext cx="118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0</a:t>
                </a:r>
              </a:p>
            </p:txBody>
          </p:sp>
          <p:sp>
            <p:nvSpPr>
              <p:cNvPr id="109600" name="Rectangle 56"/>
              <p:cNvSpPr>
                <a:spLocks noChangeArrowheads="1"/>
              </p:cNvSpPr>
              <p:nvPr/>
            </p:nvSpPr>
            <p:spPr bwMode="auto">
              <a:xfrm>
                <a:off x="568" y="1903"/>
                <a:ext cx="74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0 1 1</a:t>
                </a:r>
              </a:p>
            </p:txBody>
          </p:sp>
          <p:sp>
            <p:nvSpPr>
              <p:cNvPr id="109601" name="Rectangle 57"/>
              <p:cNvSpPr>
                <a:spLocks noChangeArrowheads="1"/>
              </p:cNvSpPr>
              <p:nvPr/>
            </p:nvSpPr>
            <p:spPr bwMode="auto">
              <a:xfrm>
                <a:off x="1312" y="1671"/>
                <a:ext cx="118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0</a:t>
                </a:r>
              </a:p>
            </p:txBody>
          </p:sp>
          <p:sp>
            <p:nvSpPr>
              <p:cNvPr id="109602" name="Rectangle 58"/>
              <p:cNvSpPr>
                <a:spLocks noChangeArrowheads="1"/>
              </p:cNvSpPr>
              <p:nvPr/>
            </p:nvSpPr>
            <p:spPr bwMode="auto">
              <a:xfrm>
                <a:off x="568" y="1671"/>
                <a:ext cx="74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0 1 0</a:t>
                </a:r>
              </a:p>
            </p:txBody>
          </p:sp>
          <p:sp>
            <p:nvSpPr>
              <p:cNvPr id="109603" name="Rectangle 59"/>
              <p:cNvSpPr>
                <a:spLocks noChangeArrowheads="1"/>
              </p:cNvSpPr>
              <p:nvPr/>
            </p:nvSpPr>
            <p:spPr bwMode="auto">
              <a:xfrm>
                <a:off x="1312" y="1439"/>
                <a:ext cx="118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1</a:t>
                </a:r>
              </a:p>
            </p:txBody>
          </p:sp>
          <p:sp>
            <p:nvSpPr>
              <p:cNvPr id="109604" name="Rectangle 60"/>
              <p:cNvSpPr>
                <a:spLocks noChangeArrowheads="1"/>
              </p:cNvSpPr>
              <p:nvPr/>
            </p:nvSpPr>
            <p:spPr bwMode="auto">
              <a:xfrm>
                <a:off x="568" y="1439"/>
                <a:ext cx="744"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0 0 1</a:t>
                </a:r>
              </a:p>
            </p:txBody>
          </p:sp>
          <p:sp>
            <p:nvSpPr>
              <p:cNvPr id="109605" name="Rectangle 61"/>
              <p:cNvSpPr>
                <a:spLocks noChangeArrowheads="1"/>
              </p:cNvSpPr>
              <p:nvPr/>
            </p:nvSpPr>
            <p:spPr bwMode="auto">
              <a:xfrm>
                <a:off x="1312" y="1208"/>
                <a:ext cx="118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0</a:t>
                </a:r>
              </a:p>
            </p:txBody>
          </p:sp>
          <p:sp>
            <p:nvSpPr>
              <p:cNvPr id="109606" name="Rectangle 62"/>
              <p:cNvSpPr>
                <a:spLocks noChangeArrowheads="1"/>
              </p:cNvSpPr>
              <p:nvPr/>
            </p:nvSpPr>
            <p:spPr bwMode="auto">
              <a:xfrm>
                <a:off x="568" y="1208"/>
                <a:ext cx="7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0 0 0</a:t>
                </a:r>
              </a:p>
            </p:txBody>
          </p:sp>
          <p:sp>
            <p:nvSpPr>
              <p:cNvPr id="109607" name="Rectangle 63"/>
              <p:cNvSpPr>
                <a:spLocks noChangeArrowheads="1"/>
              </p:cNvSpPr>
              <p:nvPr/>
            </p:nvSpPr>
            <p:spPr bwMode="auto">
              <a:xfrm>
                <a:off x="1312" y="975"/>
                <a:ext cx="1184"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endParaRPr lang="en-US" altLang="tr-TR" sz="2000"/>
              </a:p>
            </p:txBody>
          </p:sp>
          <p:sp>
            <p:nvSpPr>
              <p:cNvPr id="109608" name="Rectangle 64"/>
              <p:cNvSpPr>
                <a:spLocks noChangeArrowheads="1"/>
              </p:cNvSpPr>
              <p:nvPr/>
            </p:nvSpPr>
            <p:spPr bwMode="auto">
              <a:xfrm>
                <a:off x="568" y="975"/>
                <a:ext cx="744"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lgn="ctr">
                  <a:buFontTx/>
                  <a:buNone/>
                </a:pPr>
                <a:r>
                  <a:rPr lang="en-US" altLang="tr-TR" sz="2000" b="1"/>
                  <a:t>X Y Z</a:t>
                </a:r>
              </a:p>
            </p:txBody>
          </p:sp>
          <p:sp>
            <p:nvSpPr>
              <p:cNvPr id="109609" name="Line 65"/>
              <p:cNvSpPr>
                <a:spLocks noChangeShapeType="1"/>
              </p:cNvSpPr>
              <p:nvPr/>
            </p:nvSpPr>
            <p:spPr bwMode="auto">
              <a:xfrm>
                <a:off x="568" y="1208"/>
                <a:ext cx="19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0" name="Line 66"/>
              <p:cNvSpPr>
                <a:spLocks noChangeShapeType="1"/>
              </p:cNvSpPr>
              <p:nvPr/>
            </p:nvSpPr>
            <p:spPr bwMode="auto">
              <a:xfrm>
                <a:off x="568" y="1439"/>
                <a:ext cx="19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1" name="Line 67"/>
              <p:cNvSpPr>
                <a:spLocks noChangeShapeType="1"/>
              </p:cNvSpPr>
              <p:nvPr/>
            </p:nvSpPr>
            <p:spPr bwMode="auto">
              <a:xfrm>
                <a:off x="568" y="1671"/>
                <a:ext cx="19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2" name="Line 68"/>
              <p:cNvSpPr>
                <a:spLocks noChangeShapeType="1"/>
              </p:cNvSpPr>
              <p:nvPr/>
            </p:nvSpPr>
            <p:spPr bwMode="auto">
              <a:xfrm>
                <a:off x="568" y="1903"/>
                <a:ext cx="19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3" name="Line 69"/>
              <p:cNvSpPr>
                <a:spLocks noChangeShapeType="1"/>
              </p:cNvSpPr>
              <p:nvPr/>
            </p:nvSpPr>
            <p:spPr bwMode="auto">
              <a:xfrm>
                <a:off x="568" y="2135"/>
                <a:ext cx="19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4" name="Line 70"/>
              <p:cNvSpPr>
                <a:spLocks noChangeShapeType="1"/>
              </p:cNvSpPr>
              <p:nvPr/>
            </p:nvSpPr>
            <p:spPr bwMode="auto">
              <a:xfrm>
                <a:off x="568" y="2367"/>
                <a:ext cx="19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5" name="Line 71"/>
              <p:cNvSpPr>
                <a:spLocks noChangeShapeType="1"/>
              </p:cNvSpPr>
              <p:nvPr/>
            </p:nvSpPr>
            <p:spPr bwMode="auto">
              <a:xfrm>
                <a:off x="568" y="2599"/>
                <a:ext cx="19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6" name="Line 72"/>
              <p:cNvSpPr>
                <a:spLocks noChangeShapeType="1"/>
              </p:cNvSpPr>
              <p:nvPr/>
            </p:nvSpPr>
            <p:spPr bwMode="auto">
              <a:xfrm>
                <a:off x="568" y="2831"/>
                <a:ext cx="19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7" name="Line 73"/>
              <p:cNvSpPr>
                <a:spLocks noChangeShapeType="1"/>
              </p:cNvSpPr>
              <p:nvPr/>
            </p:nvSpPr>
            <p:spPr bwMode="auto">
              <a:xfrm>
                <a:off x="568" y="3063"/>
                <a:ext cx="1928" cy="0"/>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8" name="Line 74"/>
              <p:cNvSpPr>
                <a:spLocks noChangeShapeType="1"/>
              </p:cNvSpPr>
              <p:nvPr/>
            </p:nvSpPr>
            <p:spPr bwMode="auto">
              <a:xfrm>
                <a:off x="568" y="975"/>
                <a:ext cx="0" cy="2088"/>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19" name="Line 75"/>
              <p:cNvSpPr>
                <a:spLocks noChangeShapeType="1"/>
              </p:cNvSpPr>
              <p:nvPr/>
            </p:nvSpPr>
            <p:spPr bwMode="auto">
              <a:xfrm>
                <a:off x="1312" y="975"/>
                <a:ext cx="0" cy="20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20" name="Line 76"/>
              <p:cNvSpPr>
                <a:spLocks noChangeShapeType="1"/>
              </p:cNvSpPr>
              <p:nvPr/>
            </p:nvSpPr>
            <p:spPr bwMode="auto">
              <a:xfrm>
                <a:off x="2496" y="975"/>
                <a:ext cx="0" cy="2088"/>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09621" name="Line 77"/>
              <p:cNvSpPr>
                <a:spLocks noChangeShapeType="1"/>
              </p:cNvSpPr>
              <p:nvPr/>
            </p:nvSpPr>
            <p:spPr bwMode="auto">
              <a:xfrm>
                <a:off x="568" y="975"/>
                <a:ext cx="1928" cy="0"/>
              </a:xfrm>
              <a:prstGeom prst="line">
                <a:avLst/>
              </a:prstGeom>
              <a:noFill/>
              <a:ln w="28575"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109578" name="Rectangle 78"/>
            <p:cNvSpPr>
              <a:spLocks noChangeArrowheads="1"/>
            </p:cNvSpPr>
            <p:nvPr/>
          </p:nvSpPr>
          <p:spPr bwMode="auto">
            <a:xfrm>
              <a:off x="2360" y="995"/>
              <a:ext cx="10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Z</a:t>
              </a:r>
              <a:endParaRPr kumimoji="0" lang="en-US" altLang="tr-TR" sz="2000"/>
            </a:p>
          </p:txBody>
        </p:sp>
        <p:sp>
          <p:nvSpPr>
            <p:cNvPr id="109579" name="Rectangle 79"/>
            <p:cNvSpPr>
              <a:spLocks noChangeArrowheads="1"/>
            </p:cNvSpPr>
            <p:nvPr/>
          </p:nvSpPr>
          <p:spPr bwMode="auto">
            <a:xfrm>
              <a:off x="2227" y="995"/>
              <a:ext cx="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solidFill>
                    <a:srgbClr val="000000"/>
                  </a:solidFill>
                </a:rPr>
                <a:t> </a:t>
              </a:r>
              <a:endParaRPr kumimoji="0" lang="en-US" altLang="tr-TR" sz="2000"/>
            </a:p>
          </p:txBody>
        </p:sp>
        <p:grpSp>
          <p:nvGrpSpPr>
            <p:cNvPr id="109580" name="Group 80"/>
            <p:cNvGrpSpPr>
              <a:grpSpLocks/>
            </p:cNvGrpSpPr>
            <p:nvPr/>
          </p:nvGrpSpPr>
          <p:grpSpPr bwMode="auto">
            <a:xfrm>
              <a:off x="2073" y="1000"/>
              <a:ext cx="116" cy="192"/>
              <a:chOff x="2073" y="1000"/>
              <a:chExt cx="116" cy="192"/>
            </a:xfrm>
          </p:grpSpPr>
          <p:sp>
            <p:nvSpPr>
              <p:cNvPr id="109589" name="Line 81"/>
              <p:cNvSpPr>
                <a:spLocks noChangeShapeType="1"/>
              </p:cNvSpPr>
              <p:nvPr/>
            </p:nvSpPr>
            <p:spPr bwMode="auto">
              <a:xfrm>
                <a:off x="2074" y="1003"/>
                <a:ext cx="10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09590" name="Rectangle 82"/>
              <p:cNvSpPr>
                <a:spLocks noChangeArrowheads="1"/>
              </p:cNvSpPr>
              <p:nvPr/>
            </p:nvSpPr>
            <p:spPr bwMode="auto">
              <a:xfrm>
                <a:off x="2073" y="1000"/>
                <a:ext cx="11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Y</a:t>
                </a:r>
                <a:endParaRPr kumimoji="0" lang="en-US" altLang="tr-TR" sz="2000"/>
              </a:p>
            </p:txBody>
          </p:sp>
        </p:grpSp>
        <p:sp>
          <p:nvSpPr>
            <p:cNvPr id="109581" name="Rectangle 83"/>
            <p:cNvSpPr>
              <a:spLocks noChangeArrowheads="1"/>
            </p:cNvSpPr>
            <p:nvPr/>
          </p:nvSpPr>
          <p:spPr bwMode="auto">
            <a:xfrm>
              <a:off x="2018" y="995"/>
              <a:ext cx="58"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900" b="1">
                  <a:solidFill>
                    <a:srgbClr val="000000"/>
                  </a:solidFill>
                </a:rPr>
                <a:t> </a:t>
              </a:r>
              <a:endParaRPr kumimoji="0" lang="en-US" altLang="tr-TR" sz="2400"/>
            </a:p>
          </p:txBody>
        </p:sp>
        <p:sp>
          <p:nvSpPr>
            <p:cNvPr id="109582" name="Rectangle 84"/>
            <p:cNvSpPr>
              <a:spLocks noChangeArrowheads="1"/>
            </p:cNvSpPr>
            <p:nvPr/>
          </p:nvSpPr>
          <p:spPr bwMode="auto">
            <a:xfrm>
              <a:off x="1681" y="995"/>
              <a:ext cx="15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X </a:t>
              </a:r>
              <a:endParaRPr kumimoji="0" lang="en-US" altLang="tr-TR" sz="2000"/>
            </a:p>
          </p:txBody>
        </p:sp>
        <p:sp>
          <p:nvSpPr>
            <p:cNvPr id="109583" name="Rectangle 85"/>
            <p:cNvSpPr>
              <a:spLocks noChangeArrowheads="1"/>
            </p:cNvSpPr>
            <p:nvPr/>
          </p:nvSpPr>
          <p:spPr bwMode="auto">
            <a:xfrm>
              <a:off x="1628" y="995"/>
              <a:ext cx="58"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900" b="1">
                  <a:solidFill>
                    <a:srgbClr val="000000"/>
                  </a:solidFill>
                </a:rPr>
                <a:t> </a:t>
              </a:r>
              <a:endParaRPr kumimoji="0" lang="en-US" altLang="tr-TR" sz="2400"/>
            </a:p>
          </p:txBody>
        </p:sp>
        <p:sp>
          <p:nvSpPr>
            <p:cNvPr id="109584" name="Rectangle 86"/>
            <p:cNvSpPr>
              <a:spLocks noChangeArrowheads="1"/>
            </p:cNvSpPr>
            <p:nvPr/>
          </p:nvSpPr>
          <p:spPr bwMode="auto">
            <a:xfrm>
              <a:off x="1455" y="995"/>
              <a:ext cx="58"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900" b="1">
                  <a:solidFill>
                    <a:srgbClr val="000000"/>
                  </a:solidFill>
                </a:rPr>
                <a:t> </a:t>
              </a:r>
              <a:endParaRPr kumimoji="0" lang="en-US" altLang="tr-TR" sz="2400"/>
            </a:p>
          </p:txBody>
        </p:sp>
        <p:sp>
          <p:nvSpPr>
            <p:cNvPr id="109585" name="Rectangle 87"/>
            <p:cNvSpPr>
              <a:spLocks noChangeArrowheads="1"/>
            </p:cNvSpPr>
            <p:nvPr/>
          </p:nvSpPr>
          <p:spPr bwMode="auto">
            <a:xfrm>
              <a:off x="1327" y="995"/>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F</a:t>
              </a:r>
              <a:endParaRPr kumimoji="0" lang="en-US" altLang="tr-TR" sz="2000"/>
            </a:p>
          </p:txBody>
        </p:sp>
        <p:sp>
          <p:nvSpPr>
            <p:cNvPr id="109586" name="Rectangle 88"/>
            <p:cNvSpPr>
              <a:spLocks noChangeArrowheads="1"/>
            </p:cNvSpPr>
            <p:nvPr/>
          </p:nvSpPr>
          <p:spPr bwMode="auto">
            <a:xfrm>
              <a:off x="2260" y="978"/>
              <a:ext cx="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latin typeface="Symbol" panose="05050102010706020507" pitchFamily="18" charset="2"/>
                </a:rPr>
                <a:t>×</a:t>
              </a:r>
              <a:endParaRPr kumimoji="0" lang="en-US" altLang="tr-TR" sz="2000"/>
            </a:p>
          </p:txBody>
        </p:sp>
        <p:sp>
          <p:nvSpPr>
            <p:cNvPr id="109587" name="Rectangle 89"/>
            <p:cNvSpPr>
              <a:spLocks noChangeArrowheads="1"/>
            </p:cNvSpPr>
            <p:nvPr/>
          </p:nvSpPr>
          <p:spPr bwMode="auto">
            <a:xfrm>
              <a:off x="1895" y="981"/>
              <a:ext cx="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latin typeface="Symbol" panose="05050102010706020507" pitchFamily="18" charset="2"/>
                </a:rPr>
                <a:t>+</a:t>
              </a:r>
              <a:endParaRPr kumimoji="0" lang="en-US" altLang="tr-TR" sz="2000"/>
            </a:p>
          </p:txBody>
        </p:sp>
        <p:sp>
          <p:nvSpPr>
            <p:cNvPr id="109588" name="Rectangle 90"/>
            <p:cNvSpPr>
              <a:spLocks noChangeArrowheads="1"/>
            </p:cNvSpPr>
            <p:nvPr/>
          </p:nvSpPr>
          <p:spPr bwMode="auto">
            <a:xfrm>
              <a:off x="1508" y="969"/>
              <a:ext cx="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latin typeface="Symbol" panose="05050102010706020507" pitchFamily="18" charset="2"/>
                </a:rPr>
                <a:t>=</a:t>
              </a:r>
              <a:endParaRPr kumimoji="0" lang="en-US" altLang="tr-TR" sz="2000"/>
            </a:p>
          </p:txBody>
        </p:sp>
      </p:grpSp>
      <p:sp>
        <p:nvSpPr>
          <p:cNvPr id="109575" name="Rectangle 91"/>
          <p:cNvSpPr>
            <a:spLocks noGrp="1" noChangeArrowheads="1"/>
          </p:cNvSpPr>
          <p:nvPr>
            <p:ph type="title"/>
          </p:nvPr>
        </p:nvSpPr>
        <p:spPr/>
        <p:txBody>
          <a:bodyPr/>
          <a:lstStyle/>
          <a:p>
            <a:r>
              <a:rPr lang="en-US" altLang="tr-TR" dirty="0" smtClean="0">
                <a:solidFill>
                  <a:schemeClr val="tx1"/>
                </a:solidFill>
              </a:rPr>
              <a:t>Logic Diagrams and Expressions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421919"/>
                                        </p:tgtEl>
                                        <p:attrNameLst>
                                          <p:attrName>style.visibility</p:attrName>
                                        </p:attrNameLst>
                                      </p:cBhvr>
                                      <p:to>
                                        <p:strVal val="visible"/>
                                      </p:to>
                                    </p:set>
                                    <p:anim calcmode="lin" valueType="num">
                                      <p:cBhvr additive="base">
                                        <p:cTn id="7" dur="500" fill="hold"/>
                                        <p:tgtEl>
                                          <p:spTgt spid="421919"/>
                                        </p:tgtEl>
                                        <p:attrNameLst>
                                          <p:attrName>ppt_x</p:attrName>
                                        </p:attrNameLst>
                                      </p:cBhvr>
                                      <p:tavLst>
                                        <p:tav tm="0">
                                          <p:val>
                                            <p:strVal val="1+#ppt_w/2"/>
                                          </p:val>
                                        </p:tav>
                                        <p:tav tm="100000">
                                          <p:val>
                                            <p:strVal val="#ppt_x"/>
                                          </p:val>
                                        </p:tav>
                                      </p:tavLst>
                                    </p:anim>
                                    <p:anim calcmode="lin" valueType="num">
                                      <p:cBhvr additive="base">
                                        <p:cTn id="8" dur="500" fill="hold"/>
                                        <p:tgtEl>
                                          <p:spTgt spid="42191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421891"/>
                                        </p:tgtEl>
                                        <p:attrNameLst>
                                          <p:attrName>style.visibility</p:attrName>
                                        </p:attrNameLst>
                                      </p:cBhvr>
                                      <p:to>
                                        <p:strVal val="visible"/>
                                      </p:to>
                                    </p:set>
                                    <p:anim calcmode="lin" valueType="num">
                                      <p:cBhvr additive="base">
                                        <p:cTn id="13" dur="500" fill="hold"/>
                                        <p:tgtEl>
                                          <p:spTgt spid="421891"/>
                                        </p:tgtEl>
                                        <p:attrNameLst>
                                          <p:attrName>ppt_x</p:attrName>
                                        </p:attrNameLst>
                                      </p:cBhvr>
                                      <p:tavLst>
                                        <p:tav tm="0">
                                          <p:val>
                                            <p:strVal val="1+#ppt_w/2"/>
                                          </p:val>
                                        </p:tav>
                                        <p:tav tm="100000">
                                          <p:val>
                                            <p:strVal val="#ppt_x"/>
                                          </p:val>
                                        </p:tav>
                                      </p:tavLst>
                                    </p:anim>
                                    <p:anim calcmode="lin" valueType="num">
                                      <p:cBhvr additive="base">
                                        <p:cTn id="14" dur="500" fill="hold"/>
                                        <p:tgtEl>
                                          <p:spTgt spid="42189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21890">
                                            <p:txEl>
                                              <p:pRg st="0" end="0"/>
                                            </p:txEl>
                                          </p:spTgt>
                                        </p:tgtEl>
                                        <p:attrNameLst>
                                          <p:attrName>style.visibility</p:attrName>
                                        </p:attrNameLst>
                                      </p:cBhvr>
                                      <p:to>
                                        <p:strVal val="visible"/>
                                      </p:to>
                                    </p:set>
                                    <p:anim calcmode="lin" valueType="num">
                                      <p:cBhvr additive="base">
                                        <p:cTn id="19" dur="500" fill="hold"/>
                                        <p:tgtEl>
                                          <p:spTgt spid="421890">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2189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21890">
                                            <p:txEl>
                                              <p:pRg st="1" end="1"/>
                                            </p:txEl>
                                          </p:spTgt>
                                        </p:tgtEl>
                                        <p:attrNameLst>
                                          <p:attrName>style.visibility</p:attrName>
                                        </p:attrNameLst>
                                      </p:cBhvr>
                                      <p:to>
                                        <p:strVal val="visible"/>
                                      </p:to>
                                    </p:set>
                                    <p:anim calcmode="lin" valueType="num">
                                      <p:cBhvr additive="base">
                                        <p:cTn id="25" dur="500" fill="hold"/>
                                        <p:tgtEl>
                                          <p:spTgt spid="421890">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2189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890" grpId="0" build="p"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Number Placeholder 2"/>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E11CE3F-AB43-4098-B544-3A23CAA4BF37}" type="slidenum">
              <a:rPr kumimoji="0" lang="en-US" altLang="tr-TR" sz="1200" smtClean="0"/>
              <a:pPr>
                <a:spcBef>
                  <a:spcPct val="50000"/>
                </a:spcBef>
                <a:buFontTx/>
                <a:buNone/>
              </a:pPr>
              <a:t>88</a:t>
            </a:fld>
            <a:endParaRPr kumimoji="0" lang="en-US" altLang="tr-TR" sz="1200" smtClean="0"/>
          </a:p>
        </p:txBody>
      </p:sp>
      <p:sp>
        <p:nvSpPr>
          <p:cNvPr id="422914" name="Rectangle 2"/>
          <p:cNvSpPr>
            <a:spLocks noChangeArrowheads="1"/>
          </p:cNvSpPr>
          <p:nvPr/>
        </p:nvSpPr>
        <p:spPr bwMode="auto">
          <a:xfrm>
            <a:off x="200025" y="4017963"/>
            <a:ext cx="8782050" cy="347662"/>
          </a:xfrm>
          <a:prstGeom prst="rect">
            <a:avLst/>
          </a:prstGeom>
          <a:solidFill>
            <a:srgbClr val="FF99CC"/>
          </a:solidFill>
          <a:ln>
            <a:noFill/>
          </a:ln>
          <a:effectLst/>
          <a:extLs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36000" bIns="36000" anchor="ct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b="1">
                <a:latin typeface="Arial" panose="020B0604020202020204" pitchFamily="34" charset="0"/>
                <a:sym typeface="Symbol" panose="05050102010706020507" pitchFamily="18" charset="2"/>
              </a:rPr>
              <a:t>                                                                                                                    </a:t>
            </a:r>
            <a:r>
              <a:rPr kumimoji="0" lang="en-US" altLang="tr-TR" sz="1800" b="1">
                <a:latin typeface="Arial" panose="020B0604020202020204" pitchFamily="34" charset="0"/>
                <a:sym typeface="Symbol" panose="05050102010706020507" pitchFamily="18" charset="2"/>
              </a:rPr>
              <a:t>Involution</a:t>
            </a:r>
            <a:endParaRPr kumimoji="0" lang="tr-TR" altLang="tr-TR" sz="1800" b="1">
              <a:latin typeface="Arial" panose="020B0604020202020204" pitchFamily="34" charset="0"/>
              <a:sym typeface="Symbol" panose="05050102010706020507" pitchFamily="18" charset="2"/>
            </a:endParaRPr>
          </a:p>
        </p:txBody>
      </p:sp>
      <p:sp>
        <p:nvSpPr>
          <p:cNvPr id="422915" name="Rectangle 3"/>
          <p:cNvSpPr>
            <a:spLocks noChangeArrowheads="1"/>
          </p:cNvSpPr>
          <p:nvPr/>
        </p:nvSpPr>
        <p:spPr bwMode="auto">
          <a:xfrm>
            <a:off x="239713" y="3255963"/>
            <a:ext cx="8740775" cy="347662"/>
          </a:xfrm>
          <a:prstGeom prst="rect">
            <a:avLst/>
          </a:prstGeom>
          <a:solidFill>
            <a:srgbClr val="99CC00"/>
          </a:solidFill>
          <a:ln>
            <a:noFill/>
          </a:ln>
          <a:effectLst/>
          <a:extLs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36000" bIns="36000" anchor="ct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b="1">
                <a:latin typeface="Arial" panose="020B0604020202020204" pitchFamily="34" charset="0"/>
                <a:sym typeface="Symbol" panose="05050102010706020507" pitchFamily="18" charset="2"/>
              </a:rPr>
              <a:t>                                                                                                               Idempotence</a:t>
            </a:r>
          </a:p>
        </p:txBody>
      </p:sp>
      <p:sp>
        <p:nvSpPr>
          <p:cNvPr id="422916" name="Rectangle 4"/>
          <p:cNvSpPr>
            <a:spLocks noChangeArrowheads="1"/>
          </p:cNvSpPr>
          <p:nvPr/>
        </p:nvSpPr>
        <p:spPr bwMode="auto">
          <a:xfrm>
            <a:off x="239713" y="3649663"/>
            <a:ext cx="8739187" cy="347662"/>
          </a:xfrm>
          <a:prstGeom prst="rect">
            <a:avLst/>
          </a:prstGeom>
          <a:solidFill>
            <a:srgbClr val="33CCCC"/>
          </a:solidFill>
          <a:ln>
            <a:noFill/>
          </a:ln>
          <a:effectLst/>
          <a:extLs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36000" bIns="36000" anchor="ct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b="1">
                <a:latin typeface="Arial" panose="020B0604020202020204" pitchFamily="34" charset="0"/>
                <a:sym typeface="Symbol" panose="05050102010706020507" pitchFamily="18" charset="2"/>
              </a:rPr>
              <a:t>                                                                                          </a:t>
            </a:r>
            <a:r>
              <a:rPr kumimoji="0" lang="en-US" altLang="tr-TR" sz="1800" b="1">
                <a:latin typeface="Arial" panose="020B0604020202020204" pitchFamily="34" charset="0"/>
                <a:sym typeface="Symbol" panose="05050102010706020507" pitchFamily="18" charset="2"/>
              </a:rPr>
              <a:t>Existence of complement</a:t>
            </a:r>
            <a:endParaRPr kumimoji="0" lang="tr-TR" altLang="tr-TR" sz="1800" b="1">
              <a:latin typeface="Arial" panose="020B0604020202020204" pitchFamily="34" charset="0"/>
              <a:sym typeface="Symbol" panose="05050102010706020507" pitchFamily="18" charset="2"/>
            </a:endParaRPr>
          </a:p>
        </p:txBody>
      </p:sp>
      <p:sp>
        <p:nvSpPr>
          <p:cNvPr id="422917" name="Rectangle 5"/>
          <p:cNvSpPr>
            <a:spLocks noChangeArrowheads="1"/>
          </p:cNvSpPr>
          <p:nvPr/>
        </p:nvSpPr>
        <p:spPr bwMode="auto">
          <a:xfrm>
            <a:off x="227013" y="2568575"/>
            <a:ext cx="8753475" cy="655638"/>
          </a:xfrm>
          <a:prstGeom prst="rect">
            <a:avLst/>
          </a:prstGeom>
          <a:solidFill>
            <a:srgbClr val="FF9900"/>
          </a:solidFill>
          <a:ln>
            <a:noFill/>
          </a:ln>
          <a:effectLst/>
          <a:extLs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190800" bIns="190800" anchor="ctr">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800" b="1">
                <a:latin typeface="Arial" panose="020B0604020202020204" pitchFamily="34" charset="0"/>
                <a:sym typeface="Symbol" panose="05050102010706020507" pitchFamily="18" charset="2"/>
              </a:rPr>
              <a:t>                                                                                                    </a:t>
            </a:r>
            <a:r>
              <a:rPr kumimoji="0" lang="en-US" altLang="tr-TR" sz="1800" b="1">
                <a:latin typeface="Arial" panose="020B0604020202020204" pitchFamily="34" charset="0"/>
                <a:sym typeface="Symbol" panose="05050102010706020507" pitchFamily="18" charset="2"/>
              </a:rPr>
              <a:t>Existence of 0 and1</a:t>
            </a:r>
            <a:endParaRPr kumimoji="0" lang="tr-TR" altLang="tr-TR" sz="1800" b="1">
              <a:latin typeface="Arial" panose="020B0604020202020204" pitchFamily="34" charset="0"/>
              <a:sym typeface="Symbol" panose="05050102010706020507" pitchFamily="18" charset="2"/>
            </a:endParaRPr>
          </a:p>
        </p:txBody>
      </p:sp>
      <p:sp>
        <p:nvSpPr>
          <p:cNvPr id="110599" name="Rectangle 6"/>
          <p:cNvSpPr>
            <a:spLocks noChangeArrowheads="1"/>
          </p:cNvSpPr>
          <p:nvPr/>
        </p:nvSpPr>
        <p:spPr bwMode="auto">
          <a:xfrm>
            <a:off x="8672513" y="4487863"/>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en-US" altLang="tr-TR" sz="2000"/>
          </a:p>
        </p:txBody>
      </p:sp>
      <p:sp>
        <p:nvSpPr>
          <p:cNvPr id="422919" name="Rectangle 7"/>
          <p:cNvSpPr>
            <a:spLocks noChangeArrowheads="1"/>
          </p:cNvSpPr>
          <p:nvPr/>
        </p:nvSpPr>
        <p:spPr bwMode="auto">
          <a:xfrm>
            <a:off x="230188" y="4513263"/>
            <a:ext cx="8734425" cy="304800"/>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a:t>                                                                                                                 </a:t>
            </a:r>
            <a:r>
              <a:rPr kumimoji="0" lang="en-US" altLang="tr-TR" sz="2000"/>
              <a:t>Commutative</a:t>
            </a:r>
          </a:p>
        </p:txBody>
      </p:sp>
      <p:sp>
        <p:nvSpPr>
          <p:cNvPr id="422920" name="Rectangle 8"/>
          <p:cNvSpPr>
            <a:spLocks noChangeArrowheads="1"/>
          </p:cNvSpPr>
          <p:nvPr/>
        </p:nvSpPr>
        <p:spPr bwMode="auto">
          <a:xfrm>
            <a:off x="239713" y="4868863"/>
            <a:ext cx="8731250" cy="30480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a:t>                                                                                                                    </a:t>
            </a:r>
            <a:r>
              <a:rPr kumimoji="0" lang="en-US" altLang="tr-TR" sz="2000"/>
              <a:t>Associative</a:t>
            </a:r>
          </a:p>
        </p:txBody>
      </p:sp>
      <p:sp>
        <p:nvSpPr>
          <p:cNvPr id="422921" name="Rectangle 9"/>
          <p:cNvSpPr>
            <a:spLocks noChangeArrowheads="1"/>
          </p:cNvSpPr>
          <p:nvPr/>
        </p:nvSpPr>
        <p:spPr bwMode="auto">
          <a:xfrm>
            <a:off x="174625" y="5251450"/>
            <a:ext cx="8809038" cy="304800"/>
          </a:xfrm>
          <a:prstGeom prst="rect">
            <a:avLst/>
          </a:prstGeom>
          <a:solidFill>
            <a:srgbClr val="FFCC66"/>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a:t>                                                                                                                      </a:t>
            </a:r>
            <a:r>
              <a:rPr kumimoji="0" lang="en-US" altLang="tr-TR" sz="2000"/>
              <a:t>Distributive</a:t>
            </a:r>
          </a:p>
        </p:txBody>
      </p:sp>
      <p:sp>
        <p:nvSpPr>
          <p:cNvPr id="422922" name="Rectangle 10"/>
          <p:cNvSpPr>
            <a:spLocks noChangeArrowheads="1"/>
          </p:cNvSpPr>
          <p:nvPr/>
        </p:nvSpPr>
        <p:spPr bwMode="auto">
          <a:xfrm>
            <a:off x="206375" y="5632450"/>
            <a:ext cx="8780463" cy="304800"/>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a:t>                                                                                                                    </a:t>
            </a:r>
            <a:r>
              <a:rPr kumimoji="0" lang="en-US" altLang="tr-TR" sz="2000"/>
              <a:t>DeMorgan</a:t>
            </a:r>
            <a:r>
              <a:rPr kumimoji="0" lang="tr-TR" altLang="tr-TR" sz="2000"/>
              <a:t>’s</a:t>
            </a:r>
            <a:endParaRPr kumimoji="0" lang="en-US" altLang="tr-TR" sz="2000"/>
          </a:p>
        </p:txBody>
      </p:sp>
      <p:grpSp>
        <p:nvGrpSpPr>
          <p:cNvPr id="422923" name="Group 11"/>
          <p:cNvGrpSpPr>
            <a:grpSpLocks/>
          </p:cNvGrpSpPr>
          <p:nvPr/>
        </p:nvGrpSpPr>
        <p:grpSpPr bwMode="auto">
          <a:xfrm>
            <a:off x="4081463" y="2543175"/>
            <a:ext cx="1433512" cy="322263"/>
            <a:chOff x="2571" y="1602"/>
            <a:chExt cx="903" cy="203"/>
          </a:xfrm>
        </p:grpSpPr>
        <p:sp>
          <p:nvSpPr>
            <p:cNvPr id="110715" name="Rectangle 12"/>
            <p:cNvSpPr>
              <a:spLocks noChangeArrowheads="1"/>
            </p:cNvSpPr>
            <p:nvPr/>
          </p:nvSpPr>
          <p:spPr bwMode="auto">
            <a:xfrm>
              <a:off x="2571" y="1602"/>
              <a:ext cx="1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2.</a:t>
              </a:r>
            </a:p>
          </p:txBody>
        </p:sp>
        <p:sp>
          <p:nvSpPr>
            <p:cNvPr id="110716" name="Rectangle 13"/>
            <p:cNvSpPr>
              <a:spLocks noChangeArrowheads="1"/>
            </p:cNvSpPr>
            <p:nvPr/>
          </p:nvSpPr>
          <p:spPr bwMode="auto">
            <a:xfrm>
              <a:off x="2886" y="1619"/>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a:t>
              </a:r>
              <a:endParaRPr kumimoji="0" lang="en-US" altLang="tr-TR" sz="2400" b="1"/>
            </a:p>
          </p:txBody>
        </p:sp>
        <p:sp>
          <p:nvSpPr>
            <p:cNvPr id="110717" name="Rectangle 14"/>
            <p:cNvSpPr>
              <a:spLocks noChangeArrowheads="1"/>
            </p:cNvSpPr>
            <p:nvPr/>
          </p:nvSpPr>
          <p:spPr bwMode="auto">
            <a:xfrm>
              <a:off x="3049" y="1616"/>
              <a:ext cx="13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800" b="1" baseline="30000"/>
                <a:t>.</a:t>
              </a:r>
              <a:r>
                <a:rPr kumimoji="0" lang="en-US" altLang="tr-TR" sz="1900" b="1"/>
                <a:t> 1</a:t>
              </a:r>
            </a:p>
          </p:txBody>
        </p:sp>
        <p:sp>
          <p:nvSpPr>
            <p:cNvPr id="110718" name="Rectangle 15"/>
            <p:cNvSpPr>
              <a:spLocks noChangeArrowheads="1"/>
            </p:cNvSpPr>
            <p:nvPr/>
          </p:nvSpPr>
          <p:spPr bwMode="auto">
            <a:xfrm>
              <a:off x="3373" y="1619"/>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a:t>
              </a:r>
              <a:endParaRPr kumimoji="0" lang="en-US" altLang="tr-TR" sz="2400" b="1"/>
            </a:p>
          </p:txBody>
        </p:sp>
        <p:sp>
          <p:nvSpPr>
            <p:cNvPr id="110719" name="Rectangle 16"/>
            <p:cNvSpPr>
              <a:spLocks noChangeArrowheads="1"/>
            </p:cNvSpPr>
            <p:nvPr/>
          </p:nvSpPr>
          <p:spPr bwMode="auto">
            <a:xfrm>
              <a:off x="3240" y="1623"/>
              <a:ext cx="8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a:t>
              </a:r>
              <a:endParaRPr kumimoji="0" lang="en-US" altLang="tr-TR" sz="2400" b="1"/>
            </a:p>
          </p:txBody>
        </p:sp>
      </p:grpSp>
      <p:grpSp>
        <p:nvGrpSpPr>
          <p:cNvPr id="422929" name="Group 17"/>
          <p:cNvGrpSpPr>
            <a:grpSpLocks/>
          </p:cNvGrpSpPr>
          <p:nvPr/>
        </p:nvGrpSpPr>
        <p:grpSpPr bwMode="auto">
          <a:xfrm>
            <a:off x="4081463" y="2924175"/>
            <a:ext cx="1395412" cy="322263"/>
            <a:chOff x="2571" y="1842"/>
            <a:chExt cx="879" cy="203"/>
          </a:xfrm>
        </p:grpSpPr>
        <p:sp>
          <p:nvSpPr>
            <p:cNvPr id="110710" name="Rectangle 18"/>
            <p:cNvSpPr>
              <a:spLocks noChangeArrowheads="1"/>
            </p:cNvSpPr>
            <p:nvPr/>
          </p:nvSpPr>
          <p:spPr bwMode="auto">
            <a:xfrm>
              <a:off x="2571" y="1842"/>
              <a:ext cx="1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4.</a:t>
              </a:r>
            </a:p>
          </p:txBody>
        </p:sp>
        <p:sp>
          <p:nvSpPr>
            <p:cNvPr id="110711" name="Rectangle 19"/>
            <p:cNvSpPr>
              <a:spLocks noChangeArrowheads="1"/>
            </p:cNvSpPr>
            <p:nvPr/>
          </p:nvSpPr>
          <p:spPr bwMode="auto">
            <a:xfrm>
              <a:off x="2886" y="1859"/>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a:t>
              </a:r>
              <a:endParaRPr kumimoji="0" lang="en-US" altLang="tr-TR" sz="2400" b="1"/>
            </a:p>
          </p:txBody>
        </p:sp>
        <p:sp>
          <p:nvSpPr>
            <p:cNvPr id="110712" name="Rectangle 20"/>
            <p:cNvSpPr>
              <a:spLocks noChangeArrowheads="1"/>
            </p:cNvSpPr>
            <p:nvPr/>
          </p:nvSpPr>
          <p:spPr bwMode="auto">
            <a:xfrm>
              <a:off x="3019" y="1856"/>
              <a:ext cx="1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 </a:t>
              </a:r>
              <a:r>
                <a:rPr kumimoji="0" lang="en-US" altLang="tr-TR" sz="1800" b="1" baseline="30000"/>
                <a:t>.</a:t>
              </a:r>
              <a:r>
                <a:rPr kumimoji="0" lang="en-US" altLang="tr-TR" sz="1900" b="1"/>
                <a:t> 0</a:t>
              </a:r>
            </a:p>
          </p:txBody>
        </p:sp>
        <p:sp>
          <p:nvSpPr>
            <p:cNvPr id="110713" name="Rectangle 21"/>
            <p:cNvSpPr>
              <a:spLocks noChangeArrowheads="1"/>
            </p:cNvSpPr>
            <p:nvPr/>
          </p:nvSpPr>
          <p:spPr bwMode="auto">
            <a:xfrm>
              <a:off x="3374" y="1856"/>
              <a:ext cx="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0</a:t>
              </a:r>
              <a:endParaRPr kumimoji="0" lang="en-US" altLang="tr-TR" sz="2400" b="1"/>
            </a:p>
          </p:txBody>
        </p:sp>
        <p:sp>
          <p:nvSpPr>
            <p:cNvPr id="110714" name="Rectangle 22"/>
            <p:cNvSpPr>
              <a:spLocks noChangeArrowheads="1"/>
            </p:cNvSpPr>
            <p:nvPr/>
          </p:nvSpPr>
          <p:spPr bwMode="auto">
            <a:xfrm>
              <a:off x="3248" y="1863"/>
              <a:ext cx="8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a:t>
              </a:r>
              <a:endParaRPr kumimoji="0" lang="en-US" altLang="tr-TR" sz="2400" b="1"/>
            </a:p>
          </p:txBody>
        </p:sp>
      </p:grpSp>
      <p:grpSp>
        <p:nvGrpSpPr>
          <p:cNvPr id="422935" name="Group 23"/>
          <p:cNvGrpSpPr>
            <a:grpSpLocks/>
          </p:cNvGrpSpPr>
          <p:nvPr/>
        </p:nvGrpSpPr>
        <p:grpSpPr bwMode="auto">
          <a:xfrm>
            <a:off x="4081463" y="3305175"/>
            <a:ext cx="1417637" cy="322263"/>
            <a:chOff x="2571" y="2082"/>
            <a:chExt cx="893" cy="203"/>
          </a:xfrm>
        </p:grpSpPr>
        <p:sp>
          <p:nvSpPr>
            <p:cNvPr id="110706" name="Rectangle 24"/>
            <p:cNvSpPr>
              <a:spLocks noChangeArrowheads="1"/>
            </p:cNvSpPr>
            <p:nvPr/>
          </p:nvSpPr>
          <p:spPr bwMode="auto">
            <a:xfrm>
              <a:off x="2571" y="2082"/>
              <a:ext cx="1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6.</a:t>
              </a:r>
            </a:p>
          </p:txBody>
        </p:sp>
        <p:sp>
          <p:nvSpPr>
            <p:cNvPr id="110707" name="Rectangle 25"/>
            <p:cNvSpPr>
              <a:spLocks noChangeArrowheads="1"/>
            </p:cNvSpPr>
            <p:nvPr/>
          </p:nvSpPr>
          <p:spPr bwMode="auto">
            <a:xfrm>
              <a:off x="2888" y="2099"/>
              <a:ext cx="28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 </a:t>
              </a:r>
              <a:r>
                <a:rPr kumimoji="0" lang="en-US" altLang="tr-TR" sz="1800" b="1" baseline="30000"/>
                <a:t>. </a:t>
              </a:r>
              <a:r>
                <a:rPr kumimoji="0" lang="en-US" altLang="tr-TR" sz="1900" b="1" i="1"/>
                <a:t>X</a:t>
              </a:r>
              <a:endParaRPr kumimoji="0" lang="en-US" altLang="tr-TR" sz="2400" b="1"/>
            </a:p>
          </p:txBody>
        </p:sp>
        <p:sp>
          <p:nvSpPr>
            <p:cNvPr id="110708" name="Rectangle 26"/>
            <p:cNvSpPr>
              <a:spLocks noChangeArrowheads="1"/>
            </p:cNvSpPr>
            <p:nvPr/>
          </p:nvSpPr>
          <p:spPr bwMode="auto">
            <a:xfrm>
              <a:off x="3363" y="2099"/>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a:t>
              </a:r>
              <a:endParaRPr kumimoji="0" lang="en-US" altLang="tr-TR" sz="2400" b="1"/>
            </a:p>
          </p:txBody>
        </p:sp>
        <p:sp>
          <p:nvSpPr>
            <p:cNvPr id="110709" name="Rectangle 27"/>
            <p:cNvSpPr>
              <a:spLocks noChangeArrowheads="1"/>
            </p:cNvSpPr>
            <p:nvPr/>
          </p:nvSpPr>
          <p:spPr bwMode="auto">
            <a:xfrm>
              <a:off x="3239" y="2103"/>
              <a:ext cx="8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a:t>
              </a:r>
              <a:endParaRPr kumimoji="0" lang="en-US" altLang="tr-TR" sz="2400" b="1"/>
            </a:p>
          </p:txBody>
        </p:sp>
      </p:grpSp>
      <p:grpSp>
        <p:nvGrpSpPr>
          <p:cNvPr id="422940" name="Group 28"/>
          <p:cNvGrpSpPr>
            <a:grpSpLocks/>
          </p:cNvGrpSpPr>
          <p:nvPr/>
        </p:nvGrpSpPr>
        <p:grpSpPr bwMode="auto">
          <a:xfrm>
            <a:off x="4081463" y="3686175"/>
            <a:ext cx="1392237" cy="322263"/>
            <a:chOff x="2571" y="2322"/>
            <a:chExt cx="877" cy="203"/>
          </a:xfrm>
        </p:grpSpPr>
        <p:sp>
          <p:nvSpPr>
            <p:cNvPr id="110700" name="Rectangle 29"/>
            <p:cNvSpPr>
              <a:spLocks noChangeArrowheads="1"/>
            </p:cNvSpPr>
            <p:nvPr/>
          </p:nvSpPr>
          <p:spPr bwMode="auto">
            <a:xfrm>
              <a:off x="2571" y="2322"/>
              <a:ext cx="1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8.</a:t>
              </a:r>
            </a:p>
          </p:txBody>
        </p:sp>
        <p:sp>
          <p:nvSpPr>
            <p:cNvPr id="110701" name="Rectangle 30"/>
            <p:cNvSpPr>
              <a:spLocks noChangeArrowheads="1"/>
            </p:cNvSpPr>
            <p:nvPr/>
          </p:nvSpPr>
          <p:spPr bwMode="auto">
            <a:xfrm>
              <a:off x="3372" y="2336"/>
              <a:ext cx="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0</a:t>
              </a:r>
              <a:endParaRPr kumimoji="0" lang="en-US" altLang="tr-TR" sz="2400" b="1"/>
            </a:p>
          </p:txBody>
        </p:sp>
        <p:sp>
          <p:nvSpPr>
            <p:cNvPr id="110702" name="Rectangle 31"/>
            <p:cNvSpPr>
              <a:spLocks noChangeArrowheads="1"/>
            </p:cNvSpPr>
            <p:nvPr/>
          </p:nvSpPr>
          <p:spPr bwMode="auto">
            <a:xfrm>
              <a:off x="3239" y="2343"/>
              <a:ext cx="8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a:t>
              </a:r>
              <a:endParaRPr kumimoji="0" lang="en-US" altLang="tr-TR" sz="2400" b="1"/>
            </a:p>
          </p:txBody>
        </p:sp>
        <p:grpSp>
          <p:nvGrpSpPr>
            <p:cNvPr id="110703" name="Group 32"/>
            <p:cNvGrpSpPr>
              <a:grpSpLocks/>
            </p:cNvGrpSpPr>
            <p:nvPr/>
          </p:nvGrpSpPr>
          <p:grpSpPr bwMode="auto">
            <a:xfrm>
              <a:off x="2880" y="2338"/>
              <a:ext cx="314" cy="182"/>
              <a:chOff x="2870" y="2324"/>
              <a:chExt cx="314" cy="182"/>
            </a:xfrm>
          </p:grpSpPr>
          <p:sp>
            <p:nvSpPr>
              <p:cNvPr id="110704" name="Rectangle 33"/>
              <p:cNvSpPr>
                <a:spLocks noChangeArrowheads="1"/>
              </p:cNvSpPr>
              <p:nvPr/>
            </p:nvSpPr>
            <p:spPr bwMode="auto">
              <a:xfrm>
                <a:off x="2870" y="2324"/>
                <a:ext cx="28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 </a:t>
                </a:r>
                <a:r>
                  <a:rPr kumimoji="0" lang="en-US" altLang="tr-TR" sz="1800" b="1" baseline="30000"/>
                  <a:t>. </a:t>
                </a:r>
                <a:r>
                  <a:rPr kumimoji="0" lang="en-US" altLang="tr-TR" sz="1900" b="1" i="1"/>
                  <a:t>X</a:t>
                </a:r>
              </a:p>
            </p:txBody>
          </p:sp>
          <p:sp>
            <p:nvSpPr>
              <p:cNvPr id="110705" name="Rectangle 34"/>
              <p:cNvSpPr>
                <a:spLocks noChangeArrowheads="1"/>
              </p:cNvSpPr>
              <p:nvPr/>
            </p:nvSpPr>
            <p:spPr bwMode="auto">
              <a:xfrm>
                <a:off x="3086" y="2327"/>
                <a:ext cx="98" cy="7"/>
              </a:xfrm>
              <a:prstGeom prst="rect">
                <a:avLst/>
              </a:prstGeom>
              <a:solidFill>
                <a:srgbClr val="000000"/>
              </a:solidFill>
              <a:ln w="28575">
                <a:solidFill>
                  <a:schemeClr val="tx1"/>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sp>
        <p:nvSpPr>
          <p:cNvPr id="110608" name="Rectangle 35"/>
          <p:cNvSpPr>
            <a:spLocks noChangeArrowheads="1"/>
          </p:cNvSpPr>
          <p:nvPr/>
        </p:nvSpPr>
        <p:spPr bwMode="auto">
          <a:xfrm>
            <a:off x="1652588" y="5654675"/>
            <a:ext cx="3175" cy="11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422948" name="Rectangle 36"/>
          <p:cNvSpPr>
            <a:spLocks noChangeArrowheads="1"/>
          </p:cNvSpPr>
          <p:nvPr/>
        </p:nvSpPr>
        <p:spPr bwMode="auto">
          <a:xfrm>
            <a:off x="673100" y="1311275"/>
            <a:ext cx="7772400" cy="973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457200" indent="-457200">
              <a:spcBef>
                <a:spcPct val="20000"/>
              </a:spcBef>
              <a:buChar char="•"/>
              <a:defRPr kumimoji="1" sz="3200">
                <a:solidFill>
                  <a:schemeClr val="tx1"/>
                </a:solidFill>
                <a:latin typeface="Times New Roman" panose="02020603050405020304" pitchFamily="18" charset="0"/>
              </a:defRPr>
            </a:lvl1pPr>
            <a:lvl2pPr marL="914400" indent="-457200">
              <a:spcBef>
                <a:spcPct val="20000"/>
              </a:spcBef>
              <a:buChar char="–"/>
              <a:defRPr kumimoji="1" sz="2800">
                <a:solidFill>
                  <a:srgbClr val="FF3300"/>
                </a:solidFill>
                <a:latin typeface="Times New Roman" panose="02020603050405020304" pitchFamily="18" charset="0"/>
              </a:defRPr>
            </a:lvl2pPr>
            <a:lvl3pPr marL="1371600" indent="-457200">
              <a:spcBef>
                <a:spcPct val="20000"/>
              </a:spcBef>
              <a:buChar char="•"/>
              <a:defRPr kumimoji="1" sz="2400">
                <a:solidFill>
                  <a:schemeClr val="accent2"/>
                </a:solidFill>
                <a:latin typeface="Times New Roman" panose="02020603050405020304" pitchFamily="18" charset="0"/>
              </a:defRPr>
            </a:lvl3pPr>
            <a:lvl4pPr marL="1828800" indent="-457200">
              <a:spcBef>
                <a:spcPct val="20000"/>
              </a:spcBef>
              <a:buChar char="–"/>
              <a:defRPr kumimoji="1" sz="2000">
                <a:solidFill>
                  <a:schemeClr val="tx1"/>
                </a:solidFill>
                <a:latin typeface="Times New Roman" panose="02020603050405020304" pitchFamily="18" charset="0"/>
              </a:defRPr>
            </a:lvl4pPr>
            <a:lvl5pPr marL="2286000" indent="-457200">
              <a:spcBef>
                <a:spcPct val="20000"/>
              </a:spcBef>
              <a:buChar char="•"/>
              <a:defRPr kumimoji="1" sz="2000">
                <a:solidFill>
                  <a:schemeClr val="tx1"/>
                </a:solidFill>
                <a:latin typeface="Times New Roman" panose="02020603050405020304" pitchFamily="18" charset="0"/>
              </a:defRPr>
            </a:lvl5pPr>
            <a:lvl6pPr marL="2743200" indent="-4572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3200400" indent="-4572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657600" indent="-4572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4114800" indent="-4572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Clr>
                <a:srgbClr val="009999"/>
              </a:buClr>
              <a:buSzPct val="125000"/>
              <a:buFont typeface="Wingdings" panose="05000000000000000000" pitchFamily="2" charset="2"/>
              <a:buChar char="§"/>
            </a:pPr>
            <a:r>
              <a:rPr kumimoji="0" lang="en-US" altLang="tr-TR" sz="2000" b="1">
                <a:cs typeface="Times New Roman" panose="02020603050405020304" pitchFamily="18" charset="0"/>
              </a:rPr>
              <a:t>An algebraic structure defined on a set of at least two elements, B, together with three binary operators (denoted </a:t>
            </a:r>
            <a:r>
              <a:rPr kumimoji="0" lang="en-US" altLang="tr-TR" sz="2000" b="1">
                <a:solidFill>
                  <a:schemeClr val="hlink"/>
                </a:solidFill>
                <a:cs typeface="Times New Roman" panose="02020603050405020304" pitchFamily="18" charset="0"/>
              </a:rPr>
              <a:t>+</a:t>
            </a:r>
            <a:r>
              <a:rPr kumimoji="0" lang="en-US" altLang="tr-TR" sz="2000" b="1">
                <a:cs typeface="Times New Roman" panose="02020603050405020304" pitchFamily="18" charset="0"/>
              </a:rPr>
              <a:t>, </a:t>
            </a:r>
            <a:r>
              <a:rPr kumimoji="0" lang="en-US" altLang="tr-TR" sz="2000" b="1">
                <a:solidFill>
                  <a:schemeClr val="hlink"/>
                </a:solidFill>
                <a:cs typeface="Times New Roman" panose="02020603050405020304" pitchFamily="18" charset="0"/>
                <a:sym typeface="Symbol" panose="05050102010706020507" pitchFamily="18" charset="2"/>
              </a:rPr>
              <a:t>· </a:t>
            </a:r>
            <a:r>
              <a:rPr kumimoji="0" lang="en-US" altLang="tr-TR" sz="2000" b="1">
                <a:cs typeface="Times New Roman" panose="02020603050405020304" pitchFamily="18" charset="0"/>
              </a:rPr>
              <a:t> and </a:t>
            </a:r>
            <a:r>
              <a:rPr kumimoji="0" lang="en-US" altLang="tr-TR" sz="2000" b="1">
                <a:cs typeface="Times New Roman" panose="02020603050405020304" pitchFamily="18" charset="0"/>
                <a:sym typeface="Symbol" panose="05050102010706020507" pitchFamily="18" charset="2"/>
              </a:rPr>
              <a:t>   </a:t>
            </a:r>
            <a:r>
              <a:rPr kumimoji="0" lang="en-US" altLang="tr-TR" sz="2000" b="1">
                <a:cs typeface="Times New Roman" panose="02020603050405020304" pitchFamily="18" charset="0"/>
              </a:rPr>
              <a:t>) that satisfies the following basic identities:</a:t>
            </a:r>
            <a:endParaRPr kumimoji="0" lang="en-US" altLang="tr-TR" sz="2000" b="1">
              <a:cs typeface="Times New Roman" panose="02020603050405020304" pitchFamily="18" charset="0"/>
              <a:sym typeface="Symbol" panose="05050102010706020507" pitchFamily="18" charset="2"/>
            </a:endParaRPr>
          </a:p>
        </p:txBody>
      </p:sp>
      <p:grpSp>
        <p:nvGrpSpPr>
          <p:cNvPr id="422949" name="Group 37"/>
          <p:cNvGrpSpPr>
            <a:grpSpLocks/>
          </p:cNvGrpSpPr>
          <p:nvPr/>
        </p:nvGrpSpPr>
        <p:grpSpPr bwMode="auto">
          <a:xfrm>
            <a:off x="217488" y="4500563"/>
            <a:ext cx="2016125" cy="333375"/>
            <a:chOff x="137" y="2835"/>
            <a:chExt cx="1270" cy="210"/>
          </a:xfrm>
        </p:grpSpPr>
        <p:sp>
          <p:nvSpPr>
            <p:cNvPr id="110696" name="Rectangle 38"/>
            <p:cNvSpPr>
              <a:spLocks noChangeArrowheads="1"/>
            </p:cNvSpPr>
            <p:nvPr/>
          </p:nvSpPr>
          <p:spPr bwMode="auto">
            <a:xfrm>
              <a:off x="137" y="2835"/>
              <a:ext cx="20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10.</a:t>
              </a:r>
            </a:p>
          </p:txBody>
        </p:sp>
        <p:sp>
          <p:nvSpPr>
            <p:cNvPr id="110697" name="Rectangle 39"/>
            <p:cNvSpPr>
              <a:spLocks noChangeArrowheads="1"/>
            </p:cNvSpPr>
            <p:nvPr/>
          </p:nvSpPr>
          <p:spPr bwMode="auto">
            <a:xfrm>
              <a:off x="490" y="2853"/>
              <a:ext cx="37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 + Y</a:t>
              </a:r>
              <a:endParaRPr kumimoji="0" lang="en-US" altLang="tr-TR" sz="2000" b="1"/>
            </a:p>
          </p:txBody>
        </p:sp>
        <p:sp>
          <p:nvSpPr>
            <p:cNvPr id="110698" name="Rectangle 40"/>
            <p:cNvSpPr>
              <a:spLocks noChangeArrowheads="1"/>
            </p:cNvSpPr>
            <p:nvPr/>
          </p:nvSpPr>
          <p:spPr bwMode="auto">
            <a:xfrm>
              <a:off x="1031" y="2853"/>
              <a:ext cx="37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Y + X</a:t>
              </a:r>
              <a:endParaRPr kumimoji="0" lang="en-US" altLang="tr-TR" sz="2000" b="1"/>
            </a:p>
          </p:txBody>
        </p:sp>
        <p:sp>
          <p:nvSpPr>
            <p:cNvPr id="110699" name="Rectangle 41"/>
            <p:cNvSpPr>
              <a:spLocks noChangeArrowheads="1"/>
            </p:cNvSpPr>
            <p:nvPr/>
          </p:nvSpPr>
          <p:spPr bwMode="auto">
            <a:xfrm>
              <a:off x="918" y="2850"/>
              <a:ext cx="9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a:t>
              </a:r>
            </a:p>
          </p:txBody>
        </p:sp>
      </p:grpSp>
      <p:grpSp>
        <p:nvGrpSpPr>
          <p:cNvPr id="422954" name="Group 42"/>
          <p:cNvGrpSpPr>
            <a:grpSpLocks/>
          </p:cNvGrpSpPr>
          <p:nvPr/>
        </p:nvGrpSpPr>
        <p:grpSpPr bwMode="auto">
          <a:xfrm>
            <a:off x="236538" y="4881563"/>
            <a:ext cx="3298825" cy="341312"/>
            <a:chOff x="149" y="3075"/>
            <a:chExt cx="2078" cy="215"/>
          </a:xfrm>
        </p:grpSpPr>
        <p:sp>
          <p:nvSpPr>
            <p:cNvPr id="110688" name="Rectangle 43"/>
            <p:cNvSpPr>
              <a:spLocks noChangeArrowheads="1"/>
            </p:cNvSpPr>
            <p:nvPr/>
          </p:nvSpPr>
          <p:spPr bwMode="auto">
            <a:xfrm>
              <a:off x="149" y="3075"/>
              <a:ext cx="20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12.</a:t>
              </a:r>
            </a:p>
          </p:txBody>
        </p:sp>
        <p:sp>
          <p:nvSpPr>
            <p:cNvPr id="110689" name="Rectangle 44"/>
            <p:cNvSpPr>
              <a:spLocks noChangeArrowheads="1"/>
            </p:cNvSpPr>
            <p:nvPr/>
          </p:nvSpPr>
          <p:spPr bwMode="auto">
            <a:xfrm>
              <a:off x="476" y="3093"/>
              <a:ext cx="4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r>
                <a:rPr kumimoji="0" lang="en-US" altLang="tr-TR" sz="2000" b="1" i="1"/>
                <a:t>X + Y</a:t>
              </a:r>
              <a:r>
                <a:rPr kumimoji="0" lang="en-US" altLang="tr-TR" sz="2000" b="1"/>
                <a:t>)</a:t>
              </a:r>
            </a:p>
          </p:txBody>
        </p:sp>
        <p:sp>
          <p:nvSpPr>
            <p:cNvPr id="110690" name="Rectangle 45"/>
            <p:cNvSpPr>
              <a:spLocks noChangeArrowheads="1"/>
            </p:cNvSpPr>
            <p:nvPr/>
          </p:nvSpPr>
          <p:spPr bwMode="auto">
            <a:xfrm>
              <a:off x="1136" y="3093"/>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Z</a:t>
              </a:r>
              <a:endParaRPr kumimoji="0" lang="en-US" altLang="tr-TR" sz="2000" b="1"/>
            </a:p>
          </p:txBody>
        </p:sp>
        <p:sp>
          <p:nvSpPr>
            <p:cNvPr id="110691" name="Rectangle 46"/>
            <p:cNvSpPr>
              <a:spLocks noChangeArrowheads="1"/>
            </p:cNvSpPr>
            <p:nvPr/>
          </p:nvSpPr>
          <p:spPr bwMode="auto">
            <a:xfrm>
              <a:off x="1004" y="3098"/>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sp>
          <p:nvSpPr>
            <p:cNvPr id="110692" name="Rectangle 47"/>
            <p:cNvSpPr>
              <a:spLocks noChangeArrowheads="1"/>
            </p:cNvSpPr>
            <p:nvPr/>
          </p:nvSpPr>
          <p:spPr bwMode="auto">
            <a:xfrm>
              <a:off x="1406" y="3093"/>
              <a:ext cx="46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 X + </a:t>
              </a:r>
              <a:r>
                <a:rPr kumimoji="0" lang="en-US" altLang="tr-TR" sz="2000" b="1"/>
                <a:t>(</a:t>
              </a:r>
              <a:r>
                <a:rPr kumimoji="0" lang="en-US" altLang="tr-TR" sz="2000" b="1" i="1"/>
                <a:t>Y</a:t>
              </a:r>
              <a:endParaRPr kumimoji="0" lang="en-US" altLang="tr-TR" sz="2000" b="1"/>
            </a:p>
          </p:txBody>
        </p:sp>
        <p:sp>
          <p:nvSpPr>
            <p:cNvPr id="110693" name="Rectangle 48"/>
            <p:cNvSpPr>
              <a:spLocks noChangeArrowheads="1"/>
            </p:cNvSpPr>
            <p:nvPr/>
          </p:nvSpPr>
          <p:spPr bwMode="auto">
            <a:xfrm>
              <a:off x="2076" y="3093"/>
              <a:ext cx="1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Z</a:t>
              </a:r>
              <a:r>
                <a:rPr kumimoji="0" lang="en-US" altLang="tr-TR" sz="2000" b="1"/>
                <a:t>)</a:t>
              </a:r>
            </a:p>
          </p:txBody>
        </p:sp>
        <p:sp>
          <p:nvSpPr>
            <p:cNvPr id="110694" name="Rectangle 49"/>
            <p:cNvSpPr>
              <a:spLocks noChangeArrowheads="1"/>
            </p:cNvSpPr>
            <p:nvPr/>
          </p:nvSpPr>
          <p:spPr bwMode="auto">
            <a:xfrm>
              <a:off x="1944" y="3098"/>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sp>
          <p:nvSpPr>
            <p:cNvPr id="110695" name="Rectangle 50"/>
            <p:cNvSpPr>
              <a:spLocks noChangeArrowheads="1"/>
            </p:cNvSpPr>
            <p:nvPr/>
          </p:nvSpPr>
          <p:spPr bwMode="auto">
            <a:xfrm>
              <a:off x="1296" y="3098"/>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grpSp>
      <p:grpSp>
        <p:nvGrpSpPr>
          <p:cNvPr id="422963" name="Group 51"/>
          <p:cNvGrpSpPr>
            <a:grpSpLocks/>
          </p:cNvGrpSpPr>
          <p:nvPr/>
        </p:nvGrpSpPr>
        <p:grpSpPr bwMode="auto">
          <a:xfrm>
            <a:off x="236538" y="5240338"/>
            <a:ext cx="2660650" cy="328612"/>
            <a:chOff x="149" y="3301"/>
            <a:chExt cx="1676" cy="207"/>
          </a:xfrm>
        </p:grpSpPr>
        <p:sp>
          <p:nvSpPr>
            <p:cNvPr id="110681" name="Rectangle 52"/>
            <p:cNvSpPr>
              <a:spLocks noChangeArrowheads="1"/>
            </p:cNvSpPr>
            <p:nvPr/>
          </p:nvSpPr>
          <p:spPr bwMode="auto">
            <a:xfrm>
              <a:off x="149" y="3316"/>
              <a:ext cx="20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14.</a:t>
              </a:r>
            </a:p>
          </p:txBody>
        </p:sp>
        <p:sp>
          <p:nvSpPr>
            <p:cNvPr id="110682" name="Rectangle 53"/>
            <p:cNvSpPr>
              <a:spLocks noChangeArrowheads="1"/>
            </p:cNvSpPr>
            <p:nvPr/>
          </p:nvSpPr>
          <p:spPr bwMode="auto">
            <a:xfrm>
              <a:off x="487" y="3301"/>
              <a:ext cx="3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a:t>
              </a:r>
              <a:r>
                <a:rPr kumimoji="0" lang="en-US" altLang="tr-TR" sz="2000" b="1"/>
                <a:t>(</a:t>
              </a:r>
              <a:r>
                <a:rPr kumimoji="0" lang="en-US" altLang="tr-TR" sz="2000" b="1" i="1"/>
                <a:t>Y +</a:t>
              </a:r>
              <a:endParaRPr kumimoji="0" lang="en-US" altLang="tr-TR" sz="2000" b="1"/>
            </a:p>
          </p:txBody>
        </p:sp>
        <p:sp>
          <p:nvSpPr>
            <p:cNvPr id="110683" name="Rectangle 54"/>
            <p:cNvSpPr>
              <a:spLocks noChangeArrowheads="1"/>
            </p:cNvSpPr>
            <p:nvPr/>
          </p:nvSpPr>
          <p:spPr bwMode="auto">
            <a:xfrm>
              <a:off x="885" y="3301"/>
              <a:ext cx="1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 Z</a:t>
              </a:r>
              <a:r>
                <a:rPr kumimoji="0" lang="en-US" altLang="tr-TR" sz="2000" b="1"/>
                <a:t>)</a:t>
              </a:r>
            </a:p>
          </p:txBody>
        </p:sp>
        <p:sp>
          <p:nvSpPr>
            <p:cNvPr id="110684" name="Rectangle 55"/>
            <p:cNvSpPr>
              <a:spLocks noChangeArrowheads="1"/>
            </p:cNvSpPr>
            <p:nvPr/>
          </p:nvSpPr>
          <p:spPr bwMode="auto">
            <a:xfrm>
              <a:off x="1283" y="3301"/>
              <a:ext cx="2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XY</a:t>
              </a:r>
              <a:endParaRPr kumimoji="0" lang="en-US" altLang="tr-TR" sz="2000" b="1"/>
            </a:p>
          </p:txBody>
        </p:sp>
        <p:sp>
          <p:nvSpPr>
            <p:cNvPr id="110685" name="Rectangle 56"/>
            <p:cNvSpPr>
              <a:spLocks noChangeArrowheads="1"/>
            </p:cNvSpPr>
            <p:nvPr/>
          </p:nvSpPr>
          <p:spPr bwMode="auto">
            <a:xfrm>
              <a:off x="1620" y="3301"/>
              <a:ext cx="2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XZ</a:t>
              </a:r>
              <a:endParaRPr kumimoji="0" lang="en-US" altLang="tr-TR" sz="2000" b="1"/>
            </a:p>
          </p:txBody>
        </p:sp>
        <p:sp>
          <p:nvSpPr>
            <p:cNvPr id="110686" name="Rectangle 57"/>
            <p:cNvSpPr>
              <a:spLocks noChangeArrowheads="1"/>
            </p:cNvSpPr>
            <p:nvPr/>
          </p:nvSpPr>
          <p:spPr bwMode="auto">
            <a:xfrm>
              <a:off x="1504" y="3306"/>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sp>
          <p:nvSpPr>
            <p:cNvPr id="110687" name="Rectangle 58"/>
            <p:cNvSpPr>
              <a:spLocks noChangeArrowheads="1"/>
            </p:cNvSpPr>
            <p:nvPr/>
          </p:nvSpPr>
          <p:spPr bwMode="auto">
            <a:xfrm>
              <a:off x="1142" y="3306"/>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grpSp>
      <p:grpSp>
        <p:nvGrpSpPr>
          <p:cNvPr id="422971" name="Group 59"/>
          <p:cNvGrpSpPr>
            <a:grpSpLocks/>
          </p:cNvGrpSpPr>
          <p:nvPr/>
        </p:nvGrpSpPr>
        <p:grpSpPr bwMode="auto">
          <a:xfrm>
            <a:off x="236538" y="5645150"/>
            <a:ext cx="1878012" cy="315913"/>
            <a:chOff x="149" y="3556"/>
            <a:chExt cx="1183" cy="199"/>
          </a:xfrm>
        </p:grpSpPr>
        <p:sp>
          <p:nvSpPr>
            <p:cNvPr id="110673" name="Rectangle 60"/>
            <p:cNvSpPr>
              <a:spLocks noChangeArrowheads="1"/>
            </p:cNvSpPr>
            <p:nvPr/>
          </p:nvSpPr>
          <p:spPr bwMode="auto">
            <a:xfrm>
              <a:off x="149" y="3556"/>
              <a:ext cx="20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16.</a:t>
              </a:r>
            </a:p>
          </p:txBody>
        </p:sp>
        <p:sp>
          <p:nvSpPr>
            <p:cNvPr id="110674" name="Rectangle 61"/>
            <p:cNvSpPr>
              <a:spLocks noChangeArrowheads="1"/>
            </p:cNvSpPr>
            <p:nvPr/>
          </p:nvSpPr>
          <p:spPr bwMode="auto">
            <a:xfrm>
              <a:off x="485" y="3559"/>
              <a:ext cx="37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 + Y</a:t>
              </a:r>
              <a:endParaRPr kumimoji="0" lang="en-US" altLang="tr-TR" sz="2000" b="1"/>
            </a:p>
          </p:txBody>
        </p:sp>
        <p:sp>
          <p:nvSpPr>
            <p:cNvPr id="110675" name="Rectangle 62"/>
            <p:cNvSpPr>
              <a:spLocks noChangeArrowheads="1"/>
            </p:cNvSpPr>
            <p:nvPr/>
          </p:nvSpPr>
          <p:spPr bwMode="auto">
            <a:xfrm>
              <a:off x="1033" y="3559"/>
              <a:ext cx="29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 </a:t>
              </a:r>
              <a:r>
                <a:rPr kumimoji="0" lang="en-US" altLang="tr-TR" sz="2000" b="1" baseline="30000"/>
                <a:t>. </a:t>
              </a:r>
              <a:r>
                <a:rPr kumimoji="0" lang="en-US" altLang="tr-TR" sz="2000" b="1" i="1"/>
                <a:t>Y</a:t>
              </a:r>
            </a:p>
          </p:txBody>
        </p:sp>
        <p:sp>
          <p:nvSpPr>
            <p:cNvPr id="110676" name="Rectangle 63"/>
            <p:cNvSpPr>
              <a:spLocks noChangeArrowheads="1"/>
            </p:cNvSpPr>
            <p:nvPr/>
          </p:nvSpPr>
          <p:spPr bwMode="auto">
            <a:xfrm>
              <a:off x="928" y="3563"/>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sp>
          <p:nvSpPr>
            <p:cNvPr id="110677" name="Rectangle 64"/>
            <p:cNvSpPr>
              <a:spLocks noChangeArrowheads="1"/>
            </p:cNvSpPr>
            <p:nvPr/>
          </p:nvSpPr>
          <p:spPr bwMode="auto">
            <a:xfrm>
              <a:off x="541" y="3562"/>
              <a:ext cx="3"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10678" name="Line 65"/>
            <p:cNvSpPr>
              <a:spLocks noChangeShapeType="1"/>
            </p:cNvSpPr>
            <p:nvPr/>
          </p:nvSpPr>
          <p:spPr bwMode="auto">
            <a:xfrm>
              <a:off x="488" y="3568"/>
              <a:ext cx="4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tr-TR"/>
            </a:p>
          </p:txBody>
        </p:sp>
        <p:sp>
          <p:nvSpPr>
            <p:cNvPr id="110679" name="Rectangle 66"/>
            <p:cNvSpPr>
              <a:spLocks noChangeArrowheads="1"/>
            </p:cNvSpPr>
            <p:nvPr/>
          </p:nvSpPr>
          <p:spPr bwMode="auto">
            <a:xfrm>
              <a:off x="1038" y="3562"/>
              <a:ext cx="94" cy="7"/>
            </a:xfrm>
            <a:prstGeom prst="rect">
              <a:avLst/>
            </a:prstGeom>
            <a:solidFill>
              <a:srgbClr val="000000"/>
            </a:solidFill>
            <a:ln w="28575">
              <a:solidFill>
                <a:schemeClr val="tx1"/>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10680" name="Rectangle 67"/>
            <p:cNvSpPr>
              <a:spLocks noChangeArrowheads="1"/>
            </p:cNvSpPr>
            <p:nvPr/>
          </p:nvSpPr>
          <p:spPr bwMode="auto">
            <a:xfrm>
              <a:off x="1238" y="3562"/>
              <a:ext cx="94" cy="7"/>
            </a:xfrm>
            <a:prstGeom prst="rect">
              <a:avLst/>
            </a:prstGeom>
            <a:solidFill>
              <a:srgbClr val="000000"/>
            </a:solidFill>
            <a:ln w="28575">
              <a:solidFill>
                <a:schemeClr val="tx1"/>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nvGrpSpPr>
          <p:cNvPr id="422980" name="Group 68"/>
          <p:cNvGrpSpPr>
            <a:grpSpLocks/>
          </p:cNvGrpSpPr>
          <p:nvPr/>
        </p:nvGrpSpPr>
        <p:grpSpPr bwMode="auto">
          <a:xfrm>
            <a:off x="4073525" y="4500563"/>
            <a:ext cx="1581150" cy="320675"/>
            <a:chOff x="2566" y="2835"/>
            <a:chExt cx="996" cy="202"/>
          </a:xfrm>
        </p:grpSpPr>
        <p:sp>
          <p:nvSpPr>
            <p:cNvPr id="110669" name="Rectangle 69"/>
            <p:cNvSpPr>
              <a:spLocks noChangeArrowheads="1"/>
            </p:cNvSpPr>
            <p:nvPr/>
          </p:nvSpPr>
          <p:spPr bwMode="auto">
            <a:xfrm>
              <a:off x="2566" y="2835"/>
              <a:ext cx="20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11.</a:t>
              </a:r>
            </a:p>
          </p:txBody>
        </p:sp>
        <p:sp>
          <p:nvSpPr>
            <p:cNvPr id="110670" name="Rectangle 70"/>
            <p:cNvSpPr>
              <a:spLocks noChangeArrowheads="1"/>
            </p:cNvSpPr>
            <p:nvPr/>
          </p:nvSpPr>
          <p:spPr bwMode="auto">
            <a:xfrm>
              <a:off x="2977" y="2840"/>
              <a:ext cx="2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XY</a:t>
              </a:r>
              <a:endParaRPr kumimoji="0" lang="en-US" altLang="tr-TR" sz="2000" b="1"/>
            </a:p>
          </p:txBody>
        </p:sp>
        <p:sp>
          <p:nvSpPr>
            <p:cNvPr id="110671" name="Rectangle 71"/>
            <p:cNvSpPr>
              <a:spLocks noChangeArrowheads="1"/>
            </p:cNvSpPr>
            <p:nvPr/>
          </p:nvSpPr>
          <p:spPr bwMode="auto">
            <a:xfrm>
              <a:off x="3357" y="2840"/>
              <a:ext cx="2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YX</a:t>
              </a:r>
              <a:endParaRPr kumimoji="0" lang="en-US" altLang="tr-TR" sz="2000" b="1"/>
            </a:p>
          </p:txBody>
        </p:sp>
        <p:sp>
          <p:nvSpPr>
            <p:cNvPr id="110672" name="Rectangle 72"/>
            <p:cNvSpPr>
              <a:spLocks noChangeArrowheads="1"/>
            </p:cNvSpPr>
            <p:nvPr/>
          </p:nvSpPr>
          <p:spPr bwMode="auto">
            <a:xfrm>
              <a:off x="3239" y="2845"/>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grpSp>
      <p:grpSp>
        <p:nvGrpSpPr>
          <p:cNvPr id="422985" name="Group 73"/>
          <p:cNvGrpSpPr>
            <a:grpSpLocks/>
          </p:cNvGrpSpPr>
          <p:nvPr/>
        </p:nvGrpSpPr>
        <p:grpSpPr bwMode="auto">
          <a:xfrm>
            <a:off x="4073525" y="4881563"/>
            <a:ext cx="2217738" cy="320675"/>
            <a:chOff x="2566" y="3075"/>
            <a:chExt cx="1397" cy="202"/>
          </a:xfrm>
        </p:grpSpPr>
        <p:sp>
          <p:nvSpPr>
            <p:cNvPr id="110663" name="Rectangle 74"/>
            <p:cNvSpPr>
              <a:spLocks noChangeArrowheads="1"/>
            </p:cNvSpPr>
            <p:nvPr/>
          </p:nvSpPr>
          <p:spPr bwMode="auto">
            <a:xfrm>
              <a:off x="2566" y="3075"/>
              <a:ext cx="20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13.</a:t>
              </a:r>
            </a:p>
          </p:txBody>
        </p:sp>
        <p:sp>
          <p:nvSpPr>
            <p:cNvPr id="110664" name="Rectangle 75"/>
            <p:cNvSpPr>
              <a:spLocks noChangeArrowheads="1"/>
            </p:cNvSpPr>
            <p:nvPr/>
          </p:nvSpPr>
          <p:spPr bwMode="auto">
            <a:xfrm>
              <a:off x="2925" y="3080"/>
              <a:ext cx="31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r>
                <a:rPr kumimoji="0" lang="en-US" altLang="tr-TR" sz="2000" b="1" i="1"/>
                <a:t>XY</a:t>
              </a:r>
              <a:r>
                <a:rPr kumimoji="0" lang="en-US" altLang="tr-TR" sz="2000" b="1"/>
                <a:t>)</a:t>
              </a:r>
            </a:p>
          </p:txBody>
        </p:sp>
        <p:sp>
          <p:nvSpPr>
            <p:cNvPr id="110665" name="Rectangle 76"/>
            <p:cNvSpPr>
              <a:spLocks noChangeArrowheads="1"/>
            </p:cNvSpPr>
            <p:nvPr/>
          </p:nvSpPr>
          <p:spPr bwMode="auto">
            <a:xfrm>
              <a:off x="3258" y="3080"/>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Z</a:t>
              </a:r>
              <a:endParaRPr kumimoji="0" lang="en-US" altLang="tr-TR" sz="2000" b="1"/>
            </a:p>
          </p:txBody>
        </p:sp>
        <p:sp>
          <p:nvSpPr>
            <p:cNvPr id="110666" name="Rectangle 77"/>
            <p:cNvSpPr>
              <a:spLocks noChangeArrowheads="1"/>
            </p:cNvSpPr>
            <p:nvPr/>
          </p:nvSpPr>
          <p:spPr bwMode="auto">
            <a:xfrm>
              <a:off x="3539" y="3080"/>
              <a:ext cx="25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a:t>
              </a:r>
              <a:r>
                <a:rPr kumimoji="0" lang="en-US" altLang="tr-TR" sz="2000" b="1"/>
                <a:t>(</a:t>
              </a:r>
              <a:r>
                <a:rPr kumimoji="0" lang="en-US" altLang="tr-TR" sz="2000" b="1" i="1"/>
                <a:t>Y</a:t>
              </a:r>
              <a:endParaRPr kumimoji="0" lang="en-US" altLang="tr-TR" sz="2000" b="1"/>
            </a:p>
          </p:txBody>
        </p:sp>
        <p:sp>
          <p:nvSpPr>
            <p:cNvPr id="110667" name="Rectangle 78"/>
            <p:cNvSpPr>
              <a:spLocks noChangeArrowheads="1"/>
            </p:cNvSpPr>
            <p:nvPr/>
          </p:nvSpPr>
          <p:spPr bwMode="auto">
            <a:xfrm>
              <a:off x="3812" y="3080"/>
              <a:ext cx="1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Z</a:t>
              </a:r>
              <a:r>
                <a:rPr kumimoji="0" lang="en-US" altLang="tr-TR" sz="2000" b="1"/>
                <a:t>)</a:t>
              </a:r>
            </a:p>
          </p:txBody>
        </p:sp>
        <p:sp>
          <p:nvSpPr>
            <p:cNvPr id="110668" name="Rectangle 79"/>
            <p:cNvSpPr>
              <a:spLocks noChangeArrowheads="1"/>
            </p:cNvSpPr>
            <p:nvPr/>
          </p:nvSpPr>
          <p:spPr bwMode="auto">
            <a:xfrm>
              <a:off x="3420" y="3085"/>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grpSp>
      <p:grpSp>
        <p:nvGrpSpPr>
          <p:cNvPr id="422992" name="Group 80"/>
          <p:cNvGrpSpPr>
            <a:grpSpLocks/>
          </p:cNvGrpSpPr>
          <p:nvPr/>
        </p:nvGrpSpPr>
        <p:grpSpPr bwMode="auto">
          <a:xfrm>
            <a:off x="4073525" y="5264150"/>
            <a:ext cx="3238500" cy="327025"/>
            <a:chOff x="2566" y="3316"/>
            <a:chExt cx="2040" cy="206"/>
          </a:xfrm>
        </p:grpSpPr>
        <p:sp>
          <p:nvSpPr>
            <p:cNvPr id="110657" name="Rectangle 81"/>
            <p:cNvSpPr>
              <a:spLocks noChangeArrowheads="1"/>
            </p:cNvSpPr>
            <p:nvPr/>
          </p:nvSpPr>
          <p:spPr bwMode="auto">
            <a:xfrm>
              <a:off x="2566" y="3316"/>
              <a:ext cx="20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15.</a:t>
              </a:r>
            </a:p>
          </p:txBody>
        </p:sp>
        <p:sp>
          <p:nvSpPr>
            <p:cNvPr id="110658" name="Rectangle 82"/>
            <p:cNvSpPr>
              <a:spLocks noChangeArrowheads="1"/>
            </p:cNvSpPr>
            <p:nvPr/>
          </p:nvSpPr>
          <p:spPr bwMode="auto">
            <a:xfrm>
              <a:off x="2946" y="3330"/>
              <a:ext cx="10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a:t>
              </a:r>
              <a:endParaRPr kumimoji="0" lang="en-US" altLang="tr-TR" sz="2000" b="1"/>
            </a:p>
          </p:txBody>
        </p:sp>
        <p:sp>
          <p:nvSpPr>
            <p:cNvPr id="110659" name="Rectangle 83"/>
            <p:cNvSpPr>
              <a:spLocks noChangeArrowheads="1"/>
            </p:cNvSpPr>
            <p:nvPr/>
          </p:nvSpPr>
          <p:spPr bwMode="auto">
            <a:xfrm>
              <a:off x="3103" y="3330"/>
              <a:ext cx="32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 YZ</a:t>
              </a:r>
              <a:endParaRPr kumimoji="0" lang="en-US" altLang="tr-TR" sz="2000" b="1"/>
            </a:p>
          </p:txBody>
        </p:sp>
        <p:sp>
          <p:nvSpPr>
            <p:cNvPr id="110660" name="Rectangle 84"/>
            <p:cNvSpPr>
              <a:spLocks noChangeArrowheads="1"/>
            </p:cNvSpPr>
            <p:nvPr/>
          </p:nvSpPr>
          <p:spPr bwMode="auto">
            <a:xfrm>
              <a:off x="3623" y="3330"/>
              <a:ext cx="4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r>
                <a:rPr kumimoji="0" lang="en-US" altLang="tr-TR" sz="2000" b="1" i="1"/>
                <a:t>X + Y</a:t>
              </a:r>
              <a:r>
                <a:rPr kumimoji="0" lang="en-US" altLang="tr-TR" sz="2000" b="1"/>
                <a:t>)</a:t>
              </a:r>
            </a:p>
          </p:txBody>
        </p:sp>
        <p:sp>
          <p:nvSpPr>
            <p:cNvPr id="110661" name="Rectangle 85"/>
            <p:cNvSpPr>
              <a:spLocks noChangeArrowheads="1"/>
            </p:cNvSpPr>
            <p:nvPr/>
          </p:nvSpPr>
          <p:spPr bwMode="auto">
            <a:xfrm>
              <a:off x="4124" y="3330"/>
              <a:ext cx="4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r>
                <a:rPr kumimoji="0" lang="en-US" altLang="tr-TR" sz="2000" b="1" i="1"/>
                <a:t>X + Z</a:t>
              </a:r>
              <a:r>
                <a:rPr kumimoji="0" lang="en-US" altLang="tr-TR" sz="2000" b="1"/>
                <a:t>)</a:t>
              </a:r>
            </a:p>
          </p:txBody>
        </p:sp>
        <p:sp>
          <p:nvSpPr>
            <p:cNvPr id="110662" name="Rectangle 86"/>
            <p:cNvSpPr>
              <a:spLocks noChangeArrowheads="1"/>
            </p:cNvSpPr>
            <p:nvPr/>
          </p:nvSpPr>
          <p:spPr bwMode="auto">
            <a:xfrm>
              <a:off x="3478" y="3330"/>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grpSp>
      <p:grpSp>
        <p:nvGrpSpPr>
          <p:cNvPr id="422999" name="Group 87"/>
          <p:cNvGrpSpPr>
            <a:grpSpLocks/>
          </p:cNvGrpSpPr>
          <p:nvPr/>
        </p:nvGrpSpPr>
        <p:grpSpPr bwMode="auto">
          <a:xfrm>
            <a:off x="4073525" y="5645150"/>
            <a:ext cx="1974850" cy="320675"/>
            <a:chOff x="2566" y="3556"/>
            <a:chExt cx="1244" cy="202"/>
          </a:xfrm>
        </p:grpSpPr>
        <p:sp>
          <p:nvSpPr>
            <p:cNvPr id="110650" name="Rectangle 88"/>
            <p:cNvSpPr>
              <a:spLocks noChangeArrowheads="1"/>
            </p:cNvSpPr>
            <p:nvPr/>
          </p:nvSpPr>
          <p:spPr bwMode="auto">
            <a:xfrm>
              <a:off x="2566" y="3556"/>
              <a:ext cx="20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17.</a:t>
              </a:r>
            </a:p>
          </p:txBody>
        </p:sp>
        <p:sp>
          <p:nvSpPr>
            <p:cNvPr id="110651" name="Rectangle 89"/>
            <p:cNvSpPr>
              <a:spLocks noChangeArrowheads="1"/>
            </p:cNvSpPr>
            <p:nvPr/>
          </p:nvSpPr>
          <p:spPr bwMode="auto">
            <a:xfrm>
              <a:off x="2946" y="3562"/>
              <a:ext cx="29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 </a:t>
              </a:r>
              <a:r>
                <a:rPr kumimoji="0" lang="en-US" altLang="tr-TR" sz="2000" b="1" baseline="30000"/>
                <a:t>. </a:t>
              </a:r>
              <a:r>
                <a:rPr kumimoji="0" lang="en-US" altLang="tr-TR" sz="2000" b="1" i="1"/>
                <a:t>Y</a:t>
              </a:r>
            </a:p>
          </p:txBody>
        </p:sp>
        <p:sp>
          <p:nvSpPr>
            <p:cNvPr id="110652" name="Rectangle 90"/>
            <p:cNvSpPr>
              <a:spLocks noChangeArrowheads="1"/>
            </p:cNvSpPr>
            <p:nvPr/>
          </p:nvSpPr>
          <p:spPr bwMode="auto">
            <a:xfrm>
              <a:off x="3416" y="3562"/>
              <a:ext cx="37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i="1"/>
                <a:t>X </a:t>
              </a:r>
              <a:r>
                <a:rPr kumimoji="0" lang="en-US" altLang="tr-TR" sz="2000" b="1"/>
                <a:t>+</a:t>
              </a:r>
              <a:r>
                <a:rPr kumimoji="0" lang="en-US" altLang="tr-TR" sz="2000" b="1" i="1"/>
                <a:t> Y</a:t>
              </a:r>
            </a:p>
          </p:txBody>
        </p:sp>
        <p:sp>
          <p:nvSpPr>
            <p:cNvPr id="110653" name="Rectangle 91"/>
            <p:cNvSpPr>
              <a:spLocks noChangeArrowheads="1"/>
            </p:cNvSpPr>
            <p:nvPr/>
          </p:nvSpPr>
          <p:spPr bwMode="auto">
            <a:xfrm>
              <a:off x="3295" y="3566"/>
              <a:ext cx="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b="1"/>
                <a:t>=</a:t>
              </a:r>
            </a:p>
          </p:txBody>
        </p:sp>
        <p:sp>
          <p:nvSpPr>
            <p:cNvPr id="110654" name="Rectangle 92"/>
            <p:cNvSpPr>
              <a:spLocks noChangeArrowheads="1"/>
            </p:cNvSpPr>
            <p:nvPr/>
          </p:nvSpPr>
          <p:spPr bwMode="auto">
            <a:xfrm>
              <a:off x="3420" y="3556"/>
              <a:ext cx="94" cy="7"/>
            </a:xfrm>
            <a:prstGeom prst="rect">
              <a:avLst/>
            </a:prstGeom>
            <a:solidFill>
              <a:srgbClr val="000000"/>
            </a:solidFill>
            <a:ln w="28575">
              <a:solidFill>
                <a:schemeClr val="tx1"/>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10655" name="Rectangle 93"/>
            <p:cNvSpPr>
              <a:spLocks noChangeArrowheads="1"/>
            </p:cNvSpPr>
            <p:nvPr/>
          </p:nvSpPr>
          <p:spPr bwMode="auto">
            <a:xfrm>
              <a:off x="2942" y="3556"/>
              <a:ext cx="320" cy="7"/>
            </a:xfrm>
            <a:prstGeom prst="rect">
              <a:avLst/>
            </a:prstGeom>
            <a:solidFill>
              <a:srgbClr val="000000"/>
            </a:solidFill>
            <a:ln w="28575">
              <a:solidFill>
                <a:schemeClr val="tx1"/>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10656" name="Rectangle 94"/>
            <p:cNvSpPr>
              <a:spLocks noChangeArrowheads="1"/>
            </p:cNvSpPr>
            <p:nvPr/>
          </p:nvSpPr>
          <p:spPr bwMode="auto">
            <a:xfrm>
              <a:off x="3716" y="3556"/>
              <a:ext cx="94" cy="7"/>
            </a:xfrm>
            <a:prstGeom prst="rect">
              <a:avLst/>
            </a:prstGeom>
            <a:solidFill>
              <a:srgbClr val="000000"/>
            </a:solidFill>
            <a:ln w="28575">
              <a:solidFill>
                <a:schemeClr val="tx1"/>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nvGrpSpPr>
          <p:cNvPr id="423007" name="Group 95"/>
          <p:cNvGrpSpPr>
            <a:grpSpLocks/>
          </p:cNvGrpSpPr>
          <p:nvPr/>
        </p:nvGrpSpPr>
        <p:grpSpPr bwMode="auto">
          <a:xfrm>
            <a:off x="354013" y="2517775"/>
            <a:ext cx="1590675" cy="330200"/>
            <a:chOff x="223" y="1586"/>
            <a:chExt cx="1002" cy="208"/>
          </a:xfrm>
        </p:grpSpPr>
        <p:sp>
          <p:nvSpPr>
            <p:cNvPr id="110645" name="Rectangle 96"/>
            <p:cNvSpPr>
              <a:spLocks noChangeArrowheads="1"/>
            </p:cNvSpPr>
            <p:nvPr/>
          </p:nvSpPr>
          <p:spPr bwMode="auto">
            <a:xfrm>
              <a:off x="223" y="1602"/>
              <a:ext cx="1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1.</a:t>
              </a:r>
            </a:p>
          </p:txBody>
        </p:sp>
        <p:sp>
          <p:nvSpPr>
            <p:cNvPr id="110646" name="Rectangle 97"/>
            <p:cNvSpPr>
              <a:spLocks noChangeArrowheads="1"/>
            </p:cNvSpPr>
            <p:nvPr/>
          </p:nvSpPr>
          <p:spPr bwMode="auto">
            <a:xfrm>
              <a:off x="587" y="1588"/>
              <a:ext cx="139"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 </a:t>
              </a:r>
              <a:endParaRPr kumimoji="0" lang="en-US" altLang="tr-TR" sz="2400" b="1"/>
            </a:p>
          </p:txBody>
        </p:sp>
        <p:sp>
          <p:nvSpPr>
            <p:cNvPr id="110647" name="Rectangle 98"/>
            <p:cNvSpPr>
              <a:spLocks noChangeArrowheads="1"/>
            </p:cNvSpPr>
            <p:nvPr/>
          </p:nvSpPr>
          <p:spPr bwMode="auto">
            <a:xfrm>
              <a:off x="736" y="1586"/>
              <a:ext cx="2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+ 0</a:t>
              </a:r>
              <a:endParaRPr kumimoji="0" lang="en-US" altLang="tr-TR" sz="2400" b="1"/>
            </a:p>
          </p:txBody>
        </p:sp>
        <p:sp>
          <p:nvSpPr>
            <p:cNvPr id="110648" name="Rectangle 99"/>
            <p:cNvSpPr>
              <a:spLocks noChangeArrowheads="1"/>
            </p:cNvSpPr>
            <p:nvPr/>
          </p:nvSpPr>
          <p:spPr bwMode="auto">
            <a:xfrm>
              <a:off x="1124" y="1588"/>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a:t>
              </a:r>
              <a:endParaRPr kumimoji="0" lang="en-US" altLang="tr-TR" sz="2400" b="1"/>
            </a:p>
          </p:txBody>
        </p:sp>
        <p:sp>
          <p:nvSpPr>
            <p:cNvPr id="110649" name="Rectangle 100"/>
            <p:cNvSpPr>
              <a:spLocks noChangeArrowheads="1"/>
            </p:cNvSpPr>
            <p:nvPr/>
          </p:nvSpPr>
          <p:spPr bwMode="auto">
            <a:xfrm>
              <a:off x="983" y="1593"/>
              <a:ext cx="8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a:t>
              </a:r>
              <a:endParaRPr kumimoji="0" lang="en-US" altLang="tr-TR" sz="2400" b="1"/>
            </a:p>
          </p:txBody>
        </p:sp>
      </p:grpSp>
      <p:grpSp>
        <p:nvGrpSpPr>
          <p:cNvPr id="423013" name="Group 101"/>
          <p:cNvGrpSpPr>
            <a:grpSpLocks/>
          </p:cNvGrpSpPr>
          <p:nvPr/>
        </p:nvGrpSpPr>
        <p:grpSpPr bwMode="auto">
          <a:xfrm>
            <a:off x="354013" y="2924175"/>
            <a:ext cx="1550987" cy="304800"/>
            <a:chOff x="223" y="1842"/>
            <a:chExt cx="977" cy="192"/>
          </a:xfrm>
        </p:grpSpPr>
        <p:sp>
          <p:nvSpPr>
            <p:cNvPr id="110639" name="Rectangle 102"/>
            <p:cNvSpPr>
              <a:spLocks noChangeArrowheads="1"/>
            </p:cNvSpPr>
            <p:nvPr/>
          </p:nvSpPr>
          <p:spPr bwMode="auto">
            <a:xfrm>
              <a:off x="223" y="1842"/>
              <a:ext cx="1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3.</a:t>
              </a:r>
            </a:p>
          </p:txBody>
        </p:sp>
        <p:sp>
          <p:nvSpPr>
            <p:cNvPr id="110640" name="Rectangle 103"/>
            <p:cNvSpPr>
              <a:spLocks noChangeArrowheads="1"/>
            </p:cNvSpPr>
            <p:nvPr/>
          </p:nvSpPr>
          <p:spPr bwMode="auto">
            <a:xfrm>
              <a:off x="724" y="1849"/>
              <a:ext cx="8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a:t>
              </a:r>
              <a:endParaRPr kumimoji="0" lang="en-US" altLang="tr-TR" sz="2400" b="1"/>
            </a:p>
          </p:txBody>
        </p:sp>
        <p:sp>
          <p:nvSpPr>
            <p:cNvPr id="110641" name="Rectangle 104"/>
            <p:cNvSpPr>
              <a:spLocks noChangeArrowheads="1"/>
            </p:cNvSpPr>
            <p:nvPr/>
          </p:nvSpPr>
          <p:spPr bwMode="auto">
            <a:xfrm>
              <a:off x="573" y="1845"/>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a:t>
              </a:r>
              <a:endParaRPr kumimoji="0" lang="en-US" altLang="tr-TR" sz="2400" b="1"/>
            </a:p>
          </p:txBody>
        </p:sp>
        <p:sp>
          <p:nvSpPr>
            <p:cNvPr id="110642" name="Rectangle 105"/>
            <p:cNvSpPr>
              <a:spLocks noChangeArrowheads="1"/>
            </p:cNvSpPr>
            <p:nvPr/>
          </p:nvSpPr>
          <p:spPr bwMode="auto">
            <a:xfrm>
              <a:off x="740" y="1842"/>
              <a:ext cx="19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   1</a:t>
              </a:r>
              <a:endParaRPr kumimoji="0" lang="en-US" altLang="tr-TR" sz="2400" b="1"/>
            </a:p>
          </p:txBody>
        </p:sp>
        <p:sp>
          <p:nvSpPr>
            <p:cNvPr id="110643" name="Rectangle 106"/>
            <p:cNvSpPr>
              <a:spLocks noChangeArrowheads="1"/>
            </p:cNvSpPr>
            <p:nvPr/>
          </p:nvSpPr>
          <p:spPr bwMode="auto">
            <a:xfrm>
              <a:off x="1124" y="1842"/>
              <a:ext cx="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1</a:t>
              </a:r>
              <a:endParaRPr kumimoji="0" lang="en-US" altLang="tr-TR" sz="2400" b="1"/>
            </a:p>
          </p:txBody>
        </p:sp>
        <p:sp>
          <p:nvSpPr>
            <p:cNvPr id="110644" name="Rectangle 107"/>
            <p:cNvSpPr>
              <a:spLocks noChangeArrowheads="1"/>
            </p:cNvSpPr>
            <p:nvPr/>
          </p:nvSpPr>
          <p:spPr bwMode="auto">
            <a:xfrm>
              <a:off x="990" y="1849"/>
              <a:ext cx="8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a:t>
              </a:r>
              <a:endParaRPr kumimoji="0" lang="en-US" altLang="tr-TR" sz="2400" b="1"/>
            </a:p>
          </p:txBody>
        </p:sp>
      </p:grpSp>
      <p:grpSp>
        <p:nvGrpSpPr>
          <p:cNvPr id="423020" name="Group 108"/>
          <p:cNvGrpSpPr>
            <a:grpSpLocks/>
          </p:cNvGrpSpPr>
          <p:nvPr/>
        </p:nvGrpSpPr>
        <p:grpSpPr bwMode="auto">
          <a:xfrm>
            <a:off x="354013" y="3305175"/>
            <a:ext cx="1585912" cy="304800"/>
            <a:chOff x="223" y="2082"/>
            <a:chExt cx="999" cy="192"/>
          </a:xfrm>
        </p:grpSpPr>
        <p:sp>
          <p:nvSpPr>
            <p:cNvPr id="110635" name="Rectangle 109"/>
            <p:cNvSpPr>
              <a:spLocks noChangeArrowheads="1"/>
            </p:cNvSpPr>
            <p:nvPr/>
          </p:nvSpPr>
          <p:spPr bwMode="auto">
            <a:xfrm>
              <a:off x="223" y="2082"/>
              <a:ext cx="1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5.</a:t>
              </a:r>
            </a:p>
          </p:txBody>
        </p:sp>
        <p:sp>
          <p:nvSpPr>
            <p:cNvPr id="110636" name="Rectangle 110"/>
            <p:cNvSpPr>
              <a:spLocks noChangeArrowheads="1"/>
            </p:cNvSpPr>
            <p:nvPr/>
          </p:nvSpPr>
          <p:spPr bwMode="auto">
            <a:xfrm>
              <a:off x="567" y="2085"/>
              <a:ext cx="36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 + X</a:t>
              </a:r>
              <a:endParaRPr kumimoji="0" lang="en-US" altLang="tr-TR" sz="2400" b="1"/>
            </a:p>
          </p:txBody>
        </p:sp>
        <p:sp>
          <p:nvSpPr>
            <p:cNvPr id="110637" name="Rectangle 111"/>
            <p:cNvSpPr>
              <a:spLocks noChangeArrowheads="1"/>
            </p:cNvSpPr>
            <p:nvPr/>
          </p:nvSpPr>
          <p:spPr bwMode="auto">
            <a:xfrm>
              <a:off x="1121" y="2085"/>
              <a:ext cx="10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a:t>
              </a:r>
              <a:endParaRPr kumimoji="0" lang="en-US" altLang="tr-TR" sz="2400" b="1"/>
            </a:p>
          </p:txBody>
        </p:sp>
        <p:sp>
          <p:nvSpPr>
            <p:cNvPr id="110638" name="Rectangle 112"/>
            <p:cNvSpPr>
              <a:spLocks noChangeArrowheads="1"/>
            </p:cNvSpPr>
            <p:nvPr/>
          </p:nvSpPr>
          <p:spPr bwMode="auto">
            <a:xfrm>
              <a:off x="987" y="2089"/>
              <a:ext cx="8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a:t>
              </a:r>
              <a:endParaRPr kumimoji="0" lang="en-US" altLang="tr-TR" sz="2400" b="1"/>
            </a:p>
          </p:txBody>
        </p:sp>
      </p:grpSp>
      <p:grpSp>
        <p:nvGrpSpPr>
          <p:cNvPr id="423025" name="Group 113"/>
          <p:cNvGrpSpPr>
            <a:grpSpLocks/>
          </p:cNvGrpSpPr>
          <p:nvPr/>
        </p:nvGrpSpPr>
        <p:grpSpPr bwMode="auto">
          <a:xfrm>
            <a:off x="354013" y="3686175"/>
            <a:ext cx="1527175" cy="304800"/>
            <a:chOff x="223" y="2322"/>
            <a:chExt cx="962" cy="192"/>
          </a:xfrm>
        </p:grpSpPr>
        <p:sp>
          <p:nvSpPr>
            <p:cNvPr id="110629" name="Rectangle 114"/>
            <p:cNvSpPr>
              <a:spLocks noChangeArrowheads="1"/>
            </p:cNvSpPr>
            <p:nvPr/>
          </p:nvSpPr>
          <p:spPr bwMode="auto">
            <a:xfrm>
              <a:off x="223" y="2322"/>
              <a:ext cx="1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7.</a:t>
              </a:r>
            </a:p>
          </p:txBody>
        </p:sp>
        <p:sp>
          <p:nvSpPr>
            <p:cNvPr id="110630" name="Rectangle 115"/>
            <p:cNvSpPr>
              <a:spLocks noChangeArrowheads="1"/>
            </p:cNvSpPr>
            <p:nvPr/>
          </p:nvSpPr>
          <p:spPr bwMode="auto">
            <a:xfrm>
              <a:off x="1109" y="2322"/>
              <a:ext cx="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1</a:t>
              </a:r>
              <a:endParaRPr kumimoji="0" lang="en-US" altLang="tr-TR" sz="2400" b="1"/>
            </a:p>
          </p:txBody>
        </p:sp>
        <p:sp>
          <p:nvSpPr>
            <p:cNvPr id="110631" name="Rectangle 116"/>
            <p:cNvSpPr>
              <a:spLocks noChangeArrowheads="1"/>
            </p:cNvSpPr>
            <p:nvPr/>
          </p:nvSpPr>
          <p:spPr bwMode="auto">
            <a:xfrm>
              <a:off x="974" y="2329"/>
              <a:ext cx="8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a:t>=</a:t>
              </a:r>
              <a:endParaRPr kumimoji="0" lang="en-US" altLang="tr-TR" sz="2400" b="1"/>
            </a:p>
          </p:txBody>
        </p:sp>
        <p:grpSp>
          <p:nvGrpSpPr>
            <p:cNvPr id="110632" name="Group 117"/>
            <p:cNvGrpSpPr>
              <a:grpSpLocks/>
            </p:cNvGrpSpPr>
            <p:nvPr/>
          </p:nvGrpSpPr>
          <p:grpSpPr bwMode="auto">
            <a:xfrm>
              <a:off x="548" y="2324"/>
              <a:ext cx="390" cy="182"/>
              <a:chOff x="548" y="2324"/>
              <a:chExt cx="390" cy="182"/>
            </a:xfrm>
          </p:grpSpPr>
          <p:sp>
            <p:nvSpPr>
              <p:cNvPr id="110633" name="Rectangle 118"/>
              <p:cNvSpPr>
                <a:spLocks noChangeArrowheads="1"/>
              </p:cNvSpPr>
              <p:nvPr/>
            </p:nvSpPr>
            <p:spPr bwMode="auto">
              <a:xfrm>
                <a:off x="548" y="2324"/>
                <a:ext cx="365"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t>X + X</a:t>
                </a:r>
                <a:endParaRPr kumimoji="0" lang="en-US" altLang="tr-TR" sz="2400" b="1"/>
              </a:p>
            </p:txBody>
          </p:sp>
          <p:sp>
            <p:nvSpPr>
              <p:cNvPr id="110634" name="Rectangle 119"/>
              <p:cNvSpPr>
                <a:spLocks noChangeArrowheads="1"/>
              </p:cNvSpPr>
              <p:nvPr/>
            </p:nvSpPr>
            <p:spPr bwMode="auto">
              <a:xfrm>
                <a:off x="840" y="2327"/>
                <a:ext cx="98" cy="7"/>
              </a:xfrm>
              <a:prstGeom prst="rect">
                <a:avLst/>
              </a:prstGeom>
              <a:solidFill>
                <a:srgbClr val="000000"/>
              </a:solidFill>
              <a:ln w="28575">
                <a:solidFill>
                  <a:schemeClr val="tx1"/>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grpSp>
        <p:nvGrpSpPr>
          <p:cNvPr id="423032" name="Group 120"/>
          <p:cNvGrpSpPr>
            <a:grpSpLocks/>
          </p:cNvGrpSpPr>
          <p:nvPr/>
        </p:nvGrpSpPr>
        <p:grpSpPr bwMode="auto">
          <a:xfrm>
            <a:off x="354013" y="4025900"/>
            <a:ext cx="1123950" cy="346075"/>
            <a:chOff x="223" y="2536"/>
            <a:chExt cx="708" cy="218"/>
          </a:xfrm>
        </p:grpSpPr>
        <p:sp>
          <p:nvSpPr>
            <p:cNvPr id="110625" name="Rectangle 121"/>
            <p:cNvSpPr>
              <a:spLocks noChangeArrowheads="1"/>
            </p:cNvSpPr>
            <p:nvPr/>
          </p:nvSpPr>
          <p:spPr bwMode="auto">
            <a:xfrm>
              <a:off x="223" y="2562"/>
              <a:ext cx="1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000"/>
                <a:t>9.</a:t>
              </a:r>
            </a:p>
          </p:txBody>
        </p:sp>
        <p:sp>
          <p:nvSpPr>
            <p:cNvPr id="110626" name="Rectangle 122"/>
            <p:cNvSpPr>
              <a:spLocks noChangeArrowheads="1"/>
            </p:cNvSpPr>
            <p:nvPr/>
          </p:nvSpPr>
          <p:spPr bwMode="auto">
            <a:xfrm>
              <a:off x="550" y="2564"/>
              <a:ext cx="381"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1900" b="1" i="1">
                  <a:latin typeface="TimesTen" pitchFamily="18" charset="0"/>
                </a:rPr>
                <a:t>X </a:t>
              </a:r>
              <a:r>
                <a:rPr kumimoji="0" lang="en-US" altLang="tr-TR" sz="1900" i="1">
                  <a:latin typeface="TimesTen" pitchFamily="18" charset="0"/>
                </a:rPr>
                <a:t>=</a:t>
              </a:r>
              <a:r>
                <a:rPr kumimoji="0" lang="en-US" altLang="tr-TR" sz="1900" b="1" i="1">
                  <a:latin typeface="TimesTen" pitchFamily="18" charset="0"/>
                </a:rPr>
                <a:t> X</a:t>
              </a:r>
              <a:endParaRPr kumimoji="0" lang="en-US" altLang="tr-TR" sz="2400" b="1"/>
            </a:p>
          </p:txBody>
        </p:sp>
        <p:sp>
          <p:nvSpPr>
            <p:cNvPr id="110627" name="Rectangle 123"/>
            <p:cNvSpPr>
              <a:spLocks noChangeArrowheads="1"/>
            </p:cNvSpPr>
            <p:nvPr/>
          </p:nvSpPr>
          <p:spPr bwMode="auto">
            <a:xfrm>
              <a:off x="563" y="2583"/>
              <a:ext cx="98" cy="7"/>
            </a:xfrm>
            <a:prstGeom prst="rect">
              <a:avLst/>
            </a:prstGeom>
            <a:solidFill>
              <a:srgbClr val="000000"/>
            </a:solidFill>
            <a:ln w="19050">
              <a:solidFill>
                <a:schemeClr val="tx1"/>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10628" name="Rectangle 124"/>
            <p:cNvSpPr>
              <a:spLocks noChangeArrowheads="1"/>
            </p:cNvSpPr>
            <p:nvPr/>
          </p:nvSpPr>
          <p:spPr bwMode="auto">
            <a:xfrm>
              <a:off x="563" y="2536"/>
              <a:ext cx="98" cy="7"/>
            </a:xfrm>
            <a:prstGeom prst="rect">
              <a:avLst/>
            </a:prstGeom>
            <a:solidFill>
              <a:srgbClr val="000000"/>
            </a:solidFill>
            <a:ln w="19050">
              <a:solidFill>
                <a:schemeClr val="tx1"/>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sp>
        <p:nvSpPr>
          <p:cNvPr id="423037" name="Line 125"/>
          <p:cNvSpPr>
            <a:spLocks noChangeShapeType="1"/>
          </p:cNvSpPr>
          <p:nvPr/>
        </p:nvSpPr>
        <p:spPr bwMode="auto">
          <a:xfrm flipV="1">
            <a:off x="7164388" y="1728788"/>
            <a:ext cx="188912" cy="0"/>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tr-TR"/>
          </a:p>
        </p:txBody>
      </p:sp>
      <p:sp>
        <p:nvSpPr>
          <p:cNvPr id="110624" name="Rectangle 126"/>
          <p:cNvSpPr>
            <a:spLocks noGrp="1" noChangeArrowheads="1"/>
          </p:cNvSpPr>
          <p:nvPr>
            <p:ph type="title"/>
          </p:nvPr>
        </p:nvSpPr>
        <p:spPr/>
        <p:txBody>
          <a:bodyPr/>
          <a:lstStyle/>
          <a:p>
            <a:r>
              <a:rPr lang="en-US" altLang="tr-TR" dirty="0" smtClean="0">
                <a:solidFill>
                  <a:schemeClr val="tx1"/>
                </a:solidFill>
              </a:rPr>
              <a:t>Boolean Algebra</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2948"/>
                                        </p:tgtEl>
                                        <p:attrNameLst>
                                          <p:attrName>style.visibility</p:attrName>
                                        </p:attrNameLst>
                                      </p:cBhvr>
                                      <p:to>
                                        <p:strVal val="visible"/>
                                      </p:to>
                                    </p:set>
                                    <p:animEffect transition="in" filter="dissolve">
                                      <p:cBhvr>
                                        <p:cTn id="7" dur="500"/>
                                        <p:tgtEl>
                                          <p:spTgt spid="4229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23037"/>
                                        </p:tgtEl>
                                        <p:attrNameLst>
                                          <p:attrName>style.visibility</p:attrName>
                                        </p:attrNameLst>
                                      </p:cBhvr>
                                      <p:to>
                                        <p:strVal val="visible"/>
                                      </p:to>
                                    </p:set>
                                    <p:animEffect transition="in" filter="dissolve">
                                      <p:cBhvr>
                                        <p:cTn id="10" dur="500"/>
                                        <p:tgtEl>
                                          <p:spTgt spid="42303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423007"/>
                                        </p:tgtEl>
                                        <p:attrNameLst>
                                          <p:attrName>style.visibility</p:attrName>
                                        </p:attrNameLst>
                                      </p:cBhvr>
                                      <p:to>
                                        <p:strVal val="visible"/>
                                      </p:to>
                                    </p:set>
                                    <p:animEffect transition="in" filter="dissolve">
                                      <p:cBhvr>
                                        <p:cTn id="15" dur="500"/>
                                        <p:tgtEl>
                                          <p:spTgt spid="42300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422923"/>
                                        </p:tgtEl>
                                        <p:attrNameLst>
                                          <p:attrName>style.visibility</p:attrName>
                                        </p:attrNameLst>
                                      </p:cBhvr>
                                      <p:to>
                                        <p:strVal val="visible"/>
                                      </p:to>
                                    </p:set>
                                    <p:animEffect transition="in" filter="dissolve">
                                      <p:cBhvr>
                                        <p:cTn id="20" dur="500"/>
                                        <p:tgtEl>
                                          <p:spTgt spid="42292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423013"/>
                                        </p:tgtEl>
                                        <p:attrNameLst>
                                          <p:attrName>style.visibility</p:attrName>
                                        </p:attrNameLst>
                                      </p:cBhvr>
                                      <p:to>
                                        <p:strVal val="visible"/>
                                      </p:to>
                                    </p:set>
                                    <p:animEffect transition="in" filter="dissolve">
                                      <p:cBhvr>
                                        <p:cTn id="25" dur="500"/>
                                        <p:tgtEl>
                                          <p:spTgt spid="42301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nodeType="clickEffect">
                                  <p:stCondLst>
                                    <p:cond delay="0"/>
                                  </p:stCondLst>
                                  <p:childTnLst>
                                    <p:set>
                                      <p:cBhvr>
                                        <p:cTn id="29" dur="1" fill="hold">
                                          <p:stCondLst>
                                            <p:cond delay="0"/>
                                          </p:stCondLst>
                                        </p:cTn>
                                        <p:tgtEl>
                                          <p:spTgt spid="422929"/>
                                        </p:tgtEl>
                                        <p:attrNameLst>
                                          <p:attrName>style.visibility</p:attrName>
                                        </p:attrNameLst>
                                      </p:cBhvr>
                                      <p:to>
                                        <p:strVal val="visible"/>
                                      </p:to>
                                    </p:set>
                                    <p:animEffect transition="in" filter="dissolve">
                                      <p:cBhvr>
                                        <p:cTn id="30" dur="500"/>
                                        <p:tgtEl>
                                          <p:spTgt spid="42292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422917"/>
                                        </p:tgtEl>
                                        <p:attrNameLst>
                                          <p:attrName>style.visibility</p:attrName>
                                        </p:attrNameLst>
                                      </p:cBhvr>
                                      <p:to>
                                        <p:strVal val="visible"/>
                                      </p:to>
                                    </p:set>
                                    <p:animEffect transition="in" filter="dissolve">
                                      <p:cBhvr>
                                        <p:cTn id="35" dur="500"/>
                                        <p:tgtEl>
                                          <p:spTgt spid="42291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423020"/>
                                        </p:tgtEl>
                                        <p:attrNameLst>
                                          <p:attrName>style.visibility</p:attrName>
                                        </p:attrNameLst>
                                      </p:cBhvr>
                                      <p:to>
                                        <p:strVal val="visible"/>
                                      </p:to>
                                    </p:set>
                                    <p:animEffect transition="in" filter="dissolve">
                                      <p:cBhvr>
                                        <p:cTn id="40" dur="500"/>
                                        <p:tgtEl>
                                          <p:spTgt spid="42302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422935"/>
                                        </p:tgtEl>
                                        <p:attrNameLst>
                                          <p:attrName>style.visibility</p:attrName>
                                        </p:attrNameLst>
                                      </p:cBhvr>
                                      <p:to>
                                        <p:strVal val="visible"/>
                                      </p:to>
                                    </p:set>
                                    <p:animEffect transition="in" filter="dissolve">
                                      <p:cBhvr>
                                        <p:cTn id="45" dur="500"/>
                                        <p:tgtEl>
                                          <p:spTgt spid="42293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grpId="0" nodeType="clickEffect">
                                  <p:stCondLst>
                                    <p:cond delay="0"/>
                                  </p:stCondLst>
                                  <p:childTnLst>
                                    <p:set>
                                      <p:cBhvr>
                                        <p:cTn id="49" dur="1" fill="hold">
                                          <p:stCondLst>
                                            <p:cond delay="0"/>
                                          </p:stCondLst>
                                        </p:cTn>
                                        <p:tgtEl>
                                          <p:spTgt spid="422915"/>
                                        </p:tgtEl>
                                        <p:attrNameLst>
                                          <p:attrName>style.visibility</p:attrName>
                                        </p:attrNameLst>
                                      </p:cBhvr>
                                      <p:to>
                                        <p:strVal val="visible"/>
                                      </p:to>
                                    </p:set>
                                    <p:animEffect transition="in" filter="dissolve">
                                      <p:cBhvr>
                                        <p:cTn id="50" dur="500"/>
                                        <p:tgtEl>
                                          <p:spTgt spid="42291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nodeType="clickEffect">
                                  <p:stCondLst>
                                    <p:cond delay="0"/>
                                  </p:stCondLst>
                                  <p:childTnLst>
                                    <p:set>
                                      <p:cBhvr>
                                        <p:cTn id="54" dur="1" fill="hold">
                                          <p:stCondLst>
                                            <p:cond delay="0"/>
                                          </p:stCondLst>
                                        </p:cTn>
                                        <p:tgtEl>
                                          <p:spTgt spid="423025"/>
                                        </p:tgtEl>
                                        <p:attrNameLst>
                                          <p:attrName>style.visibility</p:attrName>
                                        </p:attrNameLst>
                                      </p:cBhvr>
                                      <p:to>
                                        <p:strVal val="visible"/>
                                      </p:to>
                                    </p:set>
                                    <p:animEffect transition="in" filter="dissolve">
                                      <p:cBhvr>
                                        <p:cTn id="55" dur="500"/>
                                        <p:tgtEl>
                                          <p:spTgt spid="423025"/>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presetSubtype="0" fill="hold" nodeType="clickEffect">
                                  <p:stCondLst>
                                    <p:cond delay="0"/>
                                  </p:stCondLst>
                                  <p:childTnLst>
                                    <p:set>
                                      <p:cBhvr>
                                        <p:cTn id="59" dur="1" fill="hold">
                                          <p:stCondLst>
                                            <p:cond delay="0"/>
                                          </p:stCondLst>
                                        </p:cTn>
                                        <p:tgtEl>
                                          <p:spTgt spid="422940"/>
                                        </p:tgtEl>
                                        <p:attrNameLst>
                                          <p:attrName>style.visibility</p:attrName>
                                        </p:attrNameLst>
                                      </p:cBhvr>
                                      <p:to>
                                        <p:strVal val="visible"/>
                                      </p:to>
                                    </p:set>
                                    <p:animEffect transition="in" filter="dissolve">
                                      <p:cBhvr>
                                        <p:cTn id="60" dur="500"/>
                                        <p:tgtEl>
                                          <p:spTgt spid="422940"/>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presetSubtype="0" fill="hold" grpId="0" nodeType="clickEffect">
                                  <p:stCondLst>
                                    <p:cond delay="0"/>
                                  </p:stCondLst>
                                  <p:childTnLst>
                                    <p:set>
                                      <p:cBhvr>
                                        <p:cTn id="64" dur="1" fill="hold">
                                          <p:stCondLst>
                                            <p:cond delay="0"/>
                                          </p:stCondLst>
                                        </p:cTn>
                                        <p:tgtEl>
                                          <p:spTgt spid="422916"/>
                                        </p:tgtEl>
                                        <p:attrNameLst>
                                          <p:attrName>style.visibility</p:attrName>
                                        </p:attrNameLst>
                                      </p:cBhvr>
                                      <p:to>
                                        <p:strVal val="visible"/>
                                      </p:to>
                                    </p:set>
                                    <p:animEffect transition="in" filter="dissolve">
                                      <p:cBhvr>
                                        <p:cTn id="65" dur="500"/>
                                        <p:tgtEl>
                                          <p:spTgt spid="422916"/>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423032"/>
                                        </p:tgtEl>
                                        <p:attrNameLst>
                                          <p:attrName>style.visibility</p:attrName>
                                        </p:attrNameLst>
                                      </p:cBhvr>
                                      <p:to>
                                        <p:strVal val="visible"/>
                                      </p:to>
                                    </p:set>
                                    <p:animEffect transition="in" filter="dissolve">
                                      <p:cBhvr>
                                        <p:cTn id="70" dur="500"/>
                                        <p:tgtEl>
                                          <p:spTgt spid="423032"/>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422914"/>
                                        </p:tgtEl>
                                        <p:attrNameLst>
                                          <p:attrName>style.visibility</p:attrName>
                                        </p:attrNameLst>
                                      </p:cBhvr>
                                      <p:to>
                                        <p:strVal val="visible"/>
                                      </p:to>
                                    </p:set>
                                    <p:animEffect transition="in" filter="dissolve">
                                      <p:cBhvr>
                                        <p:cTn id="75" dur="500"/>
                                        <p:tgtEl>
                                          <p:spTgt spid="422914"/>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422949"/>
                                        </p:tgtEl>
                                        <p:attrNameLst>
                                          <p:attrName>style.visibility</p:attrName>
                                        </p:attrNameLst>
                                      </p:cBhvr>
                                      <p:to>
                                        <p:strVal val="visible"/>
                                      </p:to>
                                    </p:set>
                                    <p:animEffect transition="in" filter="dissolve">
                                      <p:cBhvr>
                                        <p:cTn id="80" dur="500"/>
                                        <p:tgtEl>
                                          <p:spTgt spid="422949"/>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9" presetClass="entr" presetSubtype="0" fill="hold" nodeType="clickEffect">
                                  <p:stCondLst>
                                    <p:cond delay="0"/>
                                  </p:stCondLst>
                                  <p:childTnLst>
                                    <p:set>
                                      <p:cBhvr>
                                        <p:cTn id="84" dur="1" fill="hold">
                                          <p:stCondLst>
                                            <p:cond delay="0"/>
                                          </p:stCondLst>
                                        </p:cTn>
                                        <p:tgtEl>
                                          <p:spTgt spid="422980"/>
                                        </p:tgtEl>
                                        <p:attrNameLst>
                                          <p:attrName>style.visibility</p:attrName>
                                        </p:attrNameLst>
                                      </p:cBhvr>
                                      <p:to>
                                        <p:strVal val="visible"/>
                                      </p:to>
                                    </p:set>
                                    <p:animEffect transition="in" filter="dissolve">
                                      <p:cBhvr>
                                        <p:cTn id="85" dur="500"/>
                                        <p:tgtEl>
                                          <p:spTgt spid="422980"/>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presetSubtype="0" fill="hold" grpId="0" nodeType="clickEffect">
                                  <p:stCondLst>
                                    <p:cond delay="0"/>
                                  </p:stCondLst>
                                  <p:childTnLst>
                                    <p:set>
                                      <p:cBhvr>
                                        <p:cTn id="89" dur="1" fill="hold">
                                          <p:stCondLst>
                                            <p:cond delay="0"/>
                                          </p:stCondLst>
                                        </p:cTn>
                                        <p:tgtEl>
                                          <p:spTgt spid="422919"/>
                                        </p:tgtEl>
                                        <p:attrNameLst>
                                          <p:attrName>style.visibility</p:attrName>
                                        </p:attrNameLst>
                                      </p:cBhvr>
                                      <p:to>
                                        <p:strVal val="visible"/>
                                      </p:to>
                                    </p:set>
                                    <p:animEffect transition="in" filter="dissolve">
                                      <p:cBhvr>
                                        <p:cTn id="90" dur="500"/>
                                        <p:tgtEl>
                                          <p:spTgt spid="422919"/>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9" presetClass="entr" presetSubtype="0" fill="hold" nodeType="clickEffect">
                                  <p:stCondLst>
                                    <p:cond delay="0"/>
                                  </p:stCondLst>
                                  <p:childTnLst>
                                    <p:set>
                                      <p:cBhvr>
                                        <p:cTn id="94" dur="1" fill="hold">
                                          <p:stCondLst>
                                            <p:cond delay="0"/>
                                          </p:stCondLst>
                                        </p:cTn>
                                        <p:tgtEl>
                                          <p:spTgt spid="422954"/>
                                        </p:tgtEl>
                                        <p:attrNameLst>
                                          <p:attrName>style.visibility</p:attrName>
                                        </p:attrNameLst>
                                      </p:cBhvr>
                                      <p:to>
                                        <p:strVal val="visible"/>
                                      </p:to>
                                    </p:set>
                                    <p:animEffect transition="in" filter="dissolve">
                                      <p:cBhvr>
                                        <p:cTn id="95" dur="500"/>
                                        <p:tgtEl>
                                          <p:spTgt spid="422954"/>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9" presetClass="entr" presetSubtype="0" fill="hold" nodeType="clickEffect">
                                  <p:stCondLst>
                                    <p:cond delay="0"/>
                                  </p:stCondLst>
                                  <p:childTnLst>
                                    <p:set>
                                      <p:cBhvr>
                                        <p:cTn id="99" dur="1" fill="hold">
                                          <p:stCondLst>
                                            <p:cond delay="0"/>
                                          </p:stCondLst>
                                        </p:cTn>
                                        <p:tgtEl>
                                          <p:spTgt spid="422985"/>
                                        </p:tgtEl>
                                        <p:attrNameLst>
                                          <p:attrName>style.visibility</p:attrName>
                                        </p:attrNameLst>
                                      </p:cBhvr>
                                      <p:to>
                                        <p:strVal val="visible"/>
                                      </p:to>
                                    </p:set>
                                    <p:animEffect transition="in" filter="dissolve">
                                      <p:cBhvr>
                                        <p:cTn id="100" dur="500"/>
                                        <p:tgtEl>
                                          <p:spTgt spid="422985"/>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9" presetClass="entr" presetSubtype="0" fill="hold" grpId="0" nodeType="clickEffect">
                                  <p:stCondLst>
                                    <p:cond delay="0"/>
                                  </p:stCondLst>
                                  <p:childTnLst>
                                    <p:set>
                                      <p:cBhvr>
                                        <p:cTn id="104" dur="1" fill="hold">
                                          <p:stCondLst>
                                            <p:cond delay="0"/>
                                          </p:stCondLst>
                                        </p:cTn>
                                        <p:tgtEl>
                                          <p:spTgt spid="422920"/>
                                        </p:tgtEl>
                                        <p:attrNameLst>
                                          <p:attrName>style.visibility</p:attrName>
                                        </p:attrNameLst>
                                      </p:cBhvr>
                                      <p:to>
                                        <p:strVal val="visible"/>
                                      </p:to>
                                    </p:set>
                                    <p:animEffect transition="in" filter="dissolve">
                                      <p:cBhvr>
                                        <p:cTn id="105" dur="500"/>
                                        <p:tgtEl>
                                          <p:spTgt spid="422920"/>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9" presetClass="entr" presetSubtype="0" fill="hold" nodeType="clickEffect">
                                  <p:stCondLst>
                                    <p:cond delay="0"/>
                                  </p:stCondLst>
                                  <p:childTnLst>
                                    <p:set>
                                      <p:cBhvr>
                                        <p:cTn id="109" dur="1" fill="hold">
                                          <p:stCondLst>
                                            <p:cond delay="0"/>
                                          </p:stCondLst>
                                        </p:cTn>
                                        <p:tgtEl>
                                          <p:spTgt spid="422963"/>
                                        </p:tgtEl>
                                        <p:attrNameLst>
                                          <p:attrName>style.visibility</p:attrName>
                                        </p:attrNameLst>
                                      </p:cBhvr>
                                      <p:to>
                                        <p:strVal val="visible"/>
                                      </p:to>
                                    </p:set>
                                    <p:animEffect transition="in" filter="dissolve">
                                      <p:cBhvr>
                                        <p:cTn id="110" dur="500"/>
                                        <p:tgtEl>
                                          <p:spTgt spid="422963"/>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9" presetClass="entr" presetSubtype="0" fill="hold" nodeType="clickEffect">
                                  <p:stCondLst>
                                    <p:cond delay="0"/>
                                  </p:stCondLst>
                                  <p:childTnLst>
                                    <p:set>
                                      <p:cBhvr>
                                        <p:cTn id="114" dur="1" fill="hold">
                                          <p:stCondLst>
                                            <p:cond delay="0"/>
                                          </p:stCondLst>
                                        </p:cTn>
                                        <p:tgtEl>
                                          <p:spTgt spid="422992"/>
                                        </p:tgtEl>
                                        <p:attrNameLst>
                                          <p:attrName>style.visibility</p:attrName>
                                        </p:attrNameLst>
                                      </p:cBhvr>
                                      <p:to>
                                        <p:strVal val="visible"/>
                                      </p:to>
                                    </p:set>
                                    <p:animEffect transition="in" filter="dissolve">
                                      <p:cBhvr>
                                        <p:cTn id="115" dur="500"/>
                                        <p:tgtEl>
                                          <p:spTgt spid="422992"/>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9" presetClass="entr" presetSubtype="0" fill="hold" grpId="0" nodeType="clickEffect">
                                  <p:stCondLst>
                                    <p:cond delay="0"/>
                                  </p:stCondLst>
                                  <p:childTnLst>
                                    <p:set>
                                      <p:cBhvr>
                                        <p:cTn id="119" dur="1" fill="hold">
                                          <p:stCondLst>
                                            <p:cond delay="0"/>
                                          </p:stCondLst>
                                        </p:cTn>
                                        <p:tgtEl>
                                          <p:spTgt spid="422921"/>
                                        </p:tgtEl>
                                        <p:attrNameLst>
                                          <p:attrName>style.visibility</p:attrName>
                                        </p:attrNameLst>
                                      </p:cBhvr>
                                      <p:to>
                                        <p:strVal val="visible"/>
                                      </p:to>
                                    </p:set>
                                    <p:animEffect transition="in" filter="dissolve">
                                      <p:cBhvr>
                                        <p:cTn id="120" dur="500"/>
                                        <p:tgtEl>
                                          <p:spTgt spid="422921"/>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9" presetClass="entr" presetSubtype="0" fill="hold" nodeType="clickEffect">
                                  <p:stCondLst>
                                    <p:cond delay="0"/>
                                  </p:stCondLst>
                                  <p:childTnLst>
                                    <p:set>
                                      <p:cBhvr>
                                        <p:cTn id="124" dur="1" fill="hold">
                                          <p:stCondLst>
                                            <p:cond delay="0"/>
                                          </p:stCondLst>
                                        </p:cTn>
                                        <p:tgtEl>
                                          <p:spTgt spid="422971"/>
                                        </p:tgtEl>
                                        <p:attrNameLst>
                                          <p:attrName>style.visibility</p:attrName>
                                        </p:attrNameLst>
                                      </p:cBhvr>
                                      <p:to>
                                        <p:strVal val="visible"/>
                                      </p:to>
                                    </p:set>
                                    <p:animEffect transition="in" filter="dissolve">
                                      <p:cBhvr>
                                        <p:cTn id="125" dur="500"/>
                                        <p:tgtEl>
                                          <p:spTgt spid="422971"/>
                                        </p:tgtEl>
                                      </p:cBhvr>
                                    </p:animEffec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9" presetClass="entr" presetSubtype="0" fill="hold" nodeType="clickEffect">
                                  <p:stCondLst>
                                    <p:cond delay="0"/>
                                  </p:stCondLst>
                                  <p:childTnLst>
                                    <p:set>
                                      <p:cBhvr>
                                        <p:cTn id="129" dur="1" fill="hold">
                                          <p:stCondLst>
                                            <p:cond delay="0"/>
                                          </p:stCondLst>
                                        </p:cTn>
                                        <p:tgtEl>
                                          <p:spTgt spid="422999"/>
                                        </p:tgtEl>
                                        <p:attrNameLst>
                                          <p:attrName>style.visibility</p:attrName>
                                        </p:attrNameLst>
                                      </p:cBhvr>
                                      <p:to>
                                        <p:strVal val="visible"/>
                                      </p:to>
                                    </p:set>
                                    <p:animEffect transition="in" filter="dissolve">
                                      <p:cBhvr>
                                        <p:cTn id="130" dur="500"/>
                                        <p:tgtEl>
                                          <p:spTgt spid="422999"/>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9" presetClass="entr" presetSubtype="0" fill="hold" grpId="0" nodeType="clickEffect">
                                  <p:stCondLst>
                                    <p:cond delay="0"/>
                                  </p:stCondLst>
                                  <p:childTnLst>
                                    <p:set>
                                      <p:cBhvr>
                                        <p:cTn id="134" dur="1" fill="hold">
                                          <p:stCondLst>
                                            <p:cond delay="0"/>
                                          </p:stCondLst>
                                        </p:cTn>
                                        <p:tgtEl>
                                          <p:spTgt spid="422922"/>
                                        </p:tgtEl>
                                        <p:attrNameLst>
                                          <p:attrName>style.visibility</p:attrName>
                                        </p:attrNameLst>
                                      </p:cBhvr>
                                      <p:to>
                                        <p:strVal val="visible"/>
                                      </p:to>
                                    </p:set>
                                    <p:animEffect transition="in" filter="dissolve">
                                      <p:cBhvr>
                                        <p:cTn id="135" dur="500"/>
                                        <p:tgtEl>
                                          <p:spTgt spid="4229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4" grpId="0" animBg="1"/>
      <p:bldP spid="422915" grpId="0" animBg="1"/>
      <p:bldP spid="422916" grpId="0" animBg="1"/>
      <p:bldP spid="422917" grpId="0" animBg="1"/>
      <p:bldP spid="422919" grpId="0" animBg="1"/>
      <p:bldP spid="422920" grpId="0" animBg="1"/>
      <p:bldP spid="422921" grpId="0" animBg="1"/>
      <p:bldP spid="422922" grpId="0" animBg="1"/>
      <p:bldP spid="422948" grpId="0"/>
      <p:bldP spid="423037"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7A66440F-25CB-49C1-BA79-4D43B0F78821}" type="slidenum">
              <a:rPr kumimoji="0" lang="en-US" altLang="tr-TR" sz="1200" smtClean="0"/>
              <a:pPr>
                <a:spcBef>
                  <a:spcPct val="50000"/>
                </a:spcBef>
                <a:buFontTx/>
                <a:buNone/>
              </a:pPr>
              <a:t>89</a:t>
            </a:fld>
            <a:endParaRPr kumimoji="0" lang="en-US" altLang="tr-TR" sz="1200" smtClean="0"/>
          </a:p>
        </p:txBody>
      </p:sp>
      <p:sp>
        <p:nvSpPr>
          <p:cNvPr id="423938" name="Rectangle 2"/>
          <p:cNvSpPr>
            <a:spLocks noChangeArrowheads="1"/>
          </p:cNvSpPr>
          <p:nvPr/>
        </p:nvSpPr>
        <p:spPr bwMode="auto">
          <a:xfrm>
            <a:off x="684213" y="1306513"/>
            <a:ext cx="7575550" cy="1098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Clr>
                <a:schemeClr val="hlink"/>
              </a:buClr>
              <a:buFont typeface="Wingdings" panose="05000000000000000000" pitchFamily="2" charset="2"/>
              <a:buChar char="§"/>
            </a:pPr>
            <a:r>
              <a:rPr kumimoji="0" lang="en-US" altLang="tr-TR" sz="3600" b="1"/>
              <a:t>  The order of evaluation in a Boolean</a:t>
            </a:r>
            <a:br>
              <a:rPr kumimoji="0" lang="en-US" altLang="tr-TR" sz="3600" b="1"/>
            </a:br>
            <a:r>
              <a:rPr kumimoji="0" lang="en-US" altLang="tr-TR" sz="3600" b="1"/>
              <a:t>    expression is:</a:t>
            </a:r>
            <a:endParaRPr kumimoji="0" lang="en-US" altLang="tr-TR" sz="3600"/>
          </a:p>
        </p:txBody>
      </p:sp>
      <p:grpSp>
        <p:nvGrpSpPr>
          <p:cNvPr id="423939" name="Group 3"/>
          <p:cNvGrpSpPr>
            <a:grpSpLocks/>
          </p:cNvGrpSpPr>
          <p:nvPr/>
        </p:nvGrpSpPr>
        <p:grpSpPr bwMode="auto">
          <a:xfrm>
            <a:off x="1068388" y="2341563"/>
            <a:ext cx="2843212" cy="549275"/>
            <a:chOff x="673" y="1475"/>
            <a:chExt cx="1791" cy="346"/>
          </a:xfrm>
        </p:grpSpPr>
        <p:sp>
          <p:nvSpPr>
            <p:cNvPr id="111633" name="Rectangle 4"/>
            <p:cNvSpPr>
              <a:spLocks noChangeArrowheads="1"/>
            </p:cNvSpPr>
            <p:nvPr/>
          </p:nvSpPr>
          <p:spPr bwMode="auto">
            <a:xfrm>
              <a:off x="673" y="1475"/>
              <a:ext cx="21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600"/>
                <a:t>1.</a:t>
              </a:r>
            </a:p>
          </p:txBody>
        </p:sp>
        <p:sp>
          <p:nvSpPr>
            <p:cNvPr id="111634" name="Rectangle 5"/>
            <p:cNvSpPr>
              <a:spLocks noChangeArrowheads="1"/>
            </p:cNvSpPr>
            <p:nvPr/>
          </p:nvSpPr>
          <p:spPr bwMode="auto">
            <a:xfrm>
              <a:off x="1104" y="1475"/>
              <a:ext cx="136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600"/>
                <a:t>Parentheses</a:t>
              </a:r>
            </a:p>
          </p:txBody>
        </p:sp>
      </p:grpSp>
      <p:grpSp>
        <p:nvGrpSpPr>
          <p:cNvPr id="423942" name="Group 6"/>
          <p:cNvGrpSpPr>
            <a:grpSpLocks/>
          </p:cNvGrpSpPr>
          <p:nvPr/>
        </p:nvGrpSpPr>
        <p:grpSpPr bwMode="auto">
          <a:xfrm>
            <a:off x="1068388" y="2765425"/>
            <a:ext cx="1624012" cy="549275"/>
            <a:chOff x="673" y="1742"/>
            <a:chExt cx="1023" cy="346"/>
          </a:xfrm>
        </p:grpSpPr>
        <p:sp>
          <p:nvSpPr>
            <p:cNvPr id="111631" name="Rectangle 7"/>
            <p:cNvSpPr>
              <a:spLocks noChangeArrowheads="1"/>
            </p:cNvSpPr>
            <p:nvPr/>
          </p:nvSpPr>
          <p:spPr bwMode="auto">
            <a:xfrm>
              <a:off x="673" y="1742"/>
              <a:ext cx="21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600"/>
                <a:t>2.</a:t>
              </a:r>
            </a:p>
          </p:txBody>
        </p:sp>
        <p:sp>
          <p:nvSpPr>
            <p:cNvPr id="111632" name="Rectangle 8"/>
            <p:cNvSpPr>
              <a:spLocks noChangeArrowheads="1"/>
            </p:cNvSpPr>
            <p:nvPr/>
          </p:nvSpPr>
          <p:spPr bwMode="auto">
            <a:xfrm>
              <a:off x="1104" y="1742"/>
              <a:ext cx="59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600"/>
                <a:t>NOT</a:t>
              </a:r>
            </a:p>
          </p:txBody>
        </p:sp>
      </p:grpSp>
      <p:grpSp>
        <p:nvGrpSpPr>
          <p:cNvPr id="423945" name="Group 9"/>
          <p:cNvGrpSpPr>
            <a:grpSpLocks/>
          </p:cNvGrpSpPr>
          <p:nvPr/>
        </p:nvGrpSpPr>
        <p:grpSpPr bwMode="auto">
          <a:xfrm>
            <a:off x="1068388" y="3189288"/>
            <a:ext cx="1674812" cy="549275"/>
            <a:chOff x="673" y="2009"/>
            <a:chExt cx="1055" cy="346"/>
          </a:xfrm>
        </p:grpSpPr>
        <p:sp>
          <p:nvSpPr>
            <p:cNvPr id="111629" name="Rectangle 10"/>
            <p:cNvSpPr>
              <a:spLocks noChangeArrowheads="1"/>
            </p:cNvSpPr>
            <p:nvPr/>
          </p:nvSpPr>
          <p:spPr bwMode="auto">
            <a:xfrm>
              <a:off x="673" y="2009"/>
              <a:ext cx="21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600"/>
                <a:t>3.</a:t>
              </a:r>
            </a:p>
          </p:txBody>
        </p:sp>
        <p:sp>
          <p:nvSpPr>
            <p:cNvPr id="111630" name="Rectangle 11"/>
            <p:cNvSpPr>
              <a:spLocks noChangeArrowheads="1"/>
            </p:cNvSpPr>
            <p:nvPr/>
          </p:nvSpPr>
          <p:spPr bwMode="auto">
            <a:xfrm>
              <a:off x="1104" y="2009"/>
              <a:ext cx="62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600"/>
                <a:t>AND</a:t>
              </a:r>
            </a:p>
          </p:txBody>
        </p:sp>
      </p:grpSp>
      <p:grpSp>
        <p:nvGrpSpPr>
          <p:cNvPr id="423948" name="Group 12"/>
          <p:cNvGrpSpPr>
            <a:grpSpLocks/>
          </p:cNvGrpSpPr>
          <p:nvPr/>
        </p:nvGrpSpPr>
        <p:grpSpPr bwMode="auto">
          <a:xfrm>
            <a:off x="1068388" y="3611563"/>
            <a:ext cx="1319212" cy="549275"/>
            <a:chOff x="673" y="2275"/>
            <a:chExt cx="831" cy="346"/>
          </a:xfrm>
        </p:grpSpPr>
        <p:sp>
          <p:nvSpPr>
            <p:cNvPr id="111627" name="Rectangle 13"/>
            <p:cNvSpPr>
              <a:spLocks noChangeArrowheads="1"/>
            </p:cNvSpPr>
            <p:nvPr/>
          </p:nvSpPr>
          <p:spPr bwMode="auto">
            <a:xfrm>
              <a:off x="673" y="2275"/>
              <a:ext cx="21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600"/>
                <a:t>4.</a:t>
              </a:r>
            </a:p>
          </p:txBody>
        </p:sp>
        <p:sp>
          <p:nvSpPr>
            <p:cNvPr id="111628" name="Rectangle 14"/>
            <p:cNvSpPr>
              <a:spLocks noChangeArrowheads="1"/>
            </p:cNvSpPr>
            <p:nvPr/>
          </p:nvSpPr>
          <p:spPr bwMode="auto">
            <a:xfrm>
              <a:off x="1104" y="2275"/>
              <a:ext cx="40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600"/>
                <a:t>OR</a:t>
              </a:r>
            </a:p>
          </p:txBody>
        </p:sp>
      </p:grpSp>
      <p:sp>
        <p:nvSpPr>
          <p:cNvPr id="423951" name="Rectangle 15"/>
          <p:cNvSpPr>
            <a:spLocks noChangeArrowheads="1"/>
          </p:cNvSpPr>
          <p:nvPr/>
        </p:nvSpPr>
        <p:spPr bwMode="auto">
          <a:xfrm>
            <a:off x="652463" y="4156075"/>
            <a:ext cx="709295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Clr>
                <a:schemeClr val="hlink"/>
              </a:buClr>
              <a:buFont typeface="Wingdings" panose="05000000000000000000" pitchFamily="2" charset="2"/>
              <a:buChar char="§"/>
            </a:pPr>
            <a:r>
              <a:rPr kumimoji="0" lang="en-US" altLang="tr-TR" sz="3600" b="1"/>
              <a:t>  Consequence: Parentheses appear</a:t>
            </a:r>
            <a:br>
              <a:rPr kumimoji="0" lang="en-US" altLang="tr-TR" sz="3600" b="1"/>
            </a:br>
            <a:r>
              <a:rPr kumimoji="0" lang="en-US" altLang="tr-TR" sz="3600" b="1"/>
              <a:t>    around OR expressions</a:t>
            </a:r>
          </a:p>
          <a:p>
            <a:pPr>
              <a:spcBef>
                <a:spcPct val="0"/>
              </a:spcBef>
              <a:buClr>
                <a:schemeClr val="hlink"/>
              </a:buClr>
              <a:buFont typeface="Wingdings" panose="05000000000000000000" pitchFamily="2" charset="2"/>
              <a:buChar char="§"/>
            </a:pPr>
            <a:r>
              <a:rPr kumimoji="0" lang="en-US" altLang="tr-TR" sz="3600"/>
              <a:t>  </a:t>
            </a:r>
            <a:r>
              <a:rPr kumimoji="0" lang="en-US" altLang="tr-TR" sz="3600" b="1"/>
              <a:t>Example: </a:t>
            </a:r>
            <a:r>
              <a:rPr kumimoji="0" lang="en-US" altLang="tr-TR" sz="3600"/>
              <a:t>F = A(B + C)(C + D)</a:t>
            </a:r>
          </a:p>
        </p:txBody>
      </p:sp>
      <p:sp>
        <p:nvSpPr>
          <p:cNvPr id="423952" name="Line 16"/>
          <p:cNvSpPr>
            <a:spLocks noChangeShapeType="1"/>
          </p:cNvSpPr>
          <p:nvPr/>
        </p:nvSpPr>
        <p:spPr bwMode="auto">
          <a:xfrm>
            <a:off x="6405563" y="5289550"/>
            <a:ext cx="414337"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11626" name="Rectangle 17"/>
          <p:cNvSpPr>
            <a:spLocks noGrp="1" noChangeArrowheads="1"/>
          </p:cNvSpPr>
          <p:nvPr>
            <p:ph type="title"/>
          </p:nvPr>
        </p:nvSpPr>
        <p:spPr/>
        <p:txBody>
          <a:bodyPr/>
          <a:lstStyle/>
          <a:p>
            <a:r>
              <a:rPr lang="en-US" altLang="tr-TR" dirty="0" smtClean="0"/>
              <a:t>Boolean Operator Precedence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23938">
                                            <p:txEl>
                                              <p:pRg st="0" end="0"/>
                                            </p:txEl>
                                          </p:spTgt>
                                        </p:tgtEl>
                                        <p:attrNameLst>
                                          <p:attrName>style.visibility</p:attrName>
                                        </p:attrNameLst>
                                      </p:cBhvr>
                                      <p:to>
                                        <p:strVal val="visible"/>
                                      </p:to>
                                    </p:set>
                                    <p:animEffect transition="in" filter="dissolve">
                                      <p:cBhvr>
                                        <p:cTn id="7" dur="500"/>
                                        <p:tgtEl>
                                          <p:spTgt spid="42393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23939"/>
                                        </p:tgtEl>
                                        <p:attrNameLst>
                                          <p:attrName>style.visibility</p:attrName>
                                        </p:attrNameLst>
                                      </p:cBhvr>
                                      <p:to>
                                        <p:strVal val="visible"/>
                                      </p:to>
                                    </p:set>
                                    <p:animEffect transition="in" filter="dissolve">
                                      <p:cBhvr>
                                        <p:cTn id="12" dur="500"/>
                                        <p:tgtEl>
                                          <p:spTgt spid="42393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23942"/>
                                        </p:tgtEl>
                                        <p:attrNameLst>
                                          <p:attrName>style.visibility</p:attrName>
                                        </p:attrNameLst>
                                      </p:cBhvr>
                                      <p:to>
                                        <p:strVal val="visible"/>
                                      </p:to>
                                    </p:set>
                                    <p:animEffect transition="in" filter="dissolve">
                                      <p:cBhvr>
                                        <p:cTn id="17" dur="500"/>
                                        <p:tgtEl>
                                          <p:spTgt spid="4239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23945"/>
                                        </p:tgtEl>
                                        <p:attrNameLst>
                                          <p:attrName>style.visibility</p:attrName>
                                        </p:attrNameLst>
                                      </p:cBhvr>
                                      <p:to>
                                        <p:strVal val="visible"/>
                                      </p:to>
                                    </p:set>
                                    <p:animEffect transition="in" filter="dissolve">
                                      <p:cBhvr>
                                        <p:cTn id="22" dur="500"/>
                                        <p:tgtEl>
                                          <p:spTgt spid="4239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23948"/>
                                        </p:tgtEl>
                                        <p:attrNameLst>
                                          <p:attrName>style.visibility</p:attrName>
                                        </p:attrNameLst>
                                      </p:cBhvr>
                                      <p:to>
                                        <p:strVal val="visible"/>
                                      </p:to>
                                    </p:set>
                                    <p:animEffect transition="in" filter="dissolve">
                                      <p:cBhvr>
                                        <p:cTn id="27" dur="500"/>
                                        <p:tgtEl>
                                          <p:spTgt spid="42394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23951">
                                            <p:txEl>
                                              <p:pRg st="0" end="0"/>
                                            </p:txEl>
                                          </p:spTgt>
                                        </p:tgtEl>
                                        <p:attrNameLst>
                                          <p:attrName>style.visibility</p:attrName>
                                        </p:attrNameLst>
                                      </p:cBhvr>
                                      <p:to>
                                        <p:strVal val="visible"/>
                                      </p:to>
                                    </p:set>
                                    <p:animEffect transition="in" filter="dissolve">
                                      <p:cBhvr>
                                        <p:cTn id="32" dur="500"/>
                                        <p:tgtEl>
                                          <p:spTgt spid="423951">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423951">
                                            <p:txEl>
                                              <p:pRg st="1" end="1"/>
                                            </p:txEl>
                                          </p:spTgt>
                                        </p:tgtEl>
                                        <p:attrNameLst>
                                          <p:attrName>style.visibility</p:attrName>
                                        </p:attrNameLst>
                                      </p:cBhvr>
                                      <p:to>
                                        <p:strVal val="visible"/>
                                      </p:to>
                                    </p:set>
                                    <p:animEffect transition="in" filter="dissolve">
                                      <p:cBhvr>
                                        <p:cTn id="37" dur="500"/>
                                        <p:tgtEl>
                                          <p:spTgt spid="423951">
                                            <p:txEl>
                                              <p:pRg st="1" end="1"/>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23952"/>
                                        </p:tgtEl>
                                        <p:attrNameLst>
                                          <p:attrName>style.visibility</p:attrName>
                                        </p:attrNameLst>
                                      </p:cBhvr>
                                      <p:to>
                                        <p:strVal val="visible"/>
                                      </p:to>
                                    </p:set>
                                    <p:animEffect transition="in" filter="dissolve">
                                      <p:cBhvr>
                                        <p:cTn id="40" dur="500"/>
                                        <p:tgtEl>
                                          <p:spTgt spid="4239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95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p:txBody>
          <a:bodyPr/>
          <a:lstStyle/>
          <a:p>
            <a:r>
              <a:rPr lang="tr-TR" altLang="tr-TR" smtClean="0"/>
              <a:t>Converting data into information</a:t>
            </a:r>
          </a:p>
        </p:txBody>
      </p:sp>
      <p:sp>
        <p:nvSpPr>
          <p:cNvPr id="3" name="Content Placeholder 2"/>
          <p:cNvSpPr>
            <a:spLocks noGrp="1"/>
          </p:cNvSpPr>
          <p:nvPr>
            <p:ph idx="1"/>
          </p:nvPr>
        </p:nvSpPr>
        <p:spPr/>
        <p:txBody>
          <a:bodyPr/>
          <a:lstStyle/>
          <a:p>
            <a:r>
              <a:rPr lang="en-US" altLang="tr-TR" smtClean="0"/>
              <a:t>Collecting data is expensive </a:t>
            </a:r>
            <a:endParaRPr lang="tr-TR" altLang="tr-TR" smtClean="0"/>
          </a:p>
          <a:p>
            <a:pPr lvl="1"/>
            <a:r>
              <a:rPr lang="en-US" altLang="tr-TR" smtClean="0"/>
              <a:t>you need to be very clear about why you need it and how you plan to use it. </a:t>
            </a:r>
            <a:endParaRPr lang="tr-TR" altLang="tr-TR" smtClean="0"/>
          </a:p>
          <a:p>
            <a:pPr lvl="1"/>
            <a:r>
              <a:rPr lang="en-US" altLang="tr-TR" smtClean="0"/>
              <a:t>One of the main reasons that organisations collect data is to monitor and improve performance. </a:t>
            </a:r>
            <a:endParaRPr lang="tr-TR" altLang="tr-TR" smtClean="0"/>
          </a:p>
          <a:p>
            <a:pPr lvl="2"/>
            <a:r>
              <a:rPr lang="en-US" altLang="tr-TR" smtClean="0"/>
              <a:t>if you are to have the information you need for control and performance improvement, you need to:</a:t>
            </a:r>
          </a:p>
          <a:p>
            <a:pPr lvl="3"/>
            <a:r>
              <a:rPr lang="en-US" altLang="tr-TR" smtClean="0"/>
              <a:t>collect data on the indicators that really do affect performance</a:t>
            </a:r>
          </a:p>
          <a:p>
            <a:pPr lvl="3"/>
            <a:r>
              <a:rPr lang="en-US" altLang="tr-TR" smtClean="0"/>
              <a:t>collect data reliably and regularly</a:t>
            </a:r>
          </a:p>
          <a:p>
            <a:pPr lvl="3"/>
            <a:r>
              <a:rPr lang="en-US" altLang="tr-TR" smtClean="0"/>
              <a:t>be able to convert data into the information you need.</a:t>
            </a:r>
            <a:endParaRPr lang="tr-TR" altLang="tr-TR" smtClean="0"/>
          </a:p>
        </p:txBody>
      </p:sp>
      <p:sp>
        <p:nvSpPr>
          <p:cNvPr id="1434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18EACF36-5B38-4A5C-9474-02660E567996}" type="slidenum">
              <a:rPr kumimoji="0" lang="en-US" altLang="tr-TR" sz="1200" smtClean="0"/>
              <a:pPr>
                <a:spcBef>
                  <a:spcPct val="50000"/>
                </a:spcBef>
                <a:buFontTx/>
                <a:buNone/>
              </a:pPr>
              <a:t>9</a:t>
            </a:fld>
            <a:endParaRPr kumimoji="0" lang="en-US" altLang="tr-TR" sz="12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264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443E600F-8B20-485D-A069-929AA9FD7F34}" type="slidenum">
              <a:rPr kumimoji="0" lang="en-US" altLang="tr-TR" sz="1200" smtClean="0"/>
              <a:pPr>
                <a:spcBef>
                  <a:spcPct val="50000"/>
                </a:spcBef>
                <a:buFontTx/>
                <a:buNone/>
              </a:pPr>
              <a:t>90</a:t>
            </a:fld>
            <a:endParaRPr kumimoji="0" lang="en-US" altLang="tr-TR" sz="1200" smtClean="0"/>
          </a:p>
        </p:txBody>
      </p:sp>
      <p:sp>
        <p:nvSpPr>
          <p:cNvPr id="424962" name="Rectangle 2"/>
          <p:cNvSpPr>
            <a:spLocks noGrp="1" noChangeArrowheads="1"/>
          </p:cNvSpPr>
          <p:nvPr>
            <p:ph type="body" idx="1"/>
          </p:nvPr>
        </p:nvSpPr>
        <p:spPr>
          <a:xfrm>
            <a:off x="685800" y="1295400"/>
            <a:ext cx="7470775" cy="5027613"/>
          </a:xfrm>
        </p:spPr>
        <p:txBody>
          <a:bodyPr/>
          <a:lstStyle/>
          <a:p>
            <a:pPr>
              <a:lnSpc>
                <a:spcPct val="90000"/>
              </a:lnSpc>
              <a:buFontTx/>
              <a:buNone/>
            </a:pPr>
            <a:r>
              <a:rPr lang="en-US" altLang="tr-TR" sz="2400" b="1" smtClean="0">
                <a:cs typeface="Times New Roman" panose="02020603050405020304" pitchFamily="18" charset="0"/>
                <a:sym typeface="Symbol" panose="05050102010706020507" pitchFamily="18" charset="2"/>
              </a:rPr>
              <a:t>A + A·B = A	 (Absorption Theorem)</a:t>
            </a:r>
          </a:p>
          <a:p>
            <a:pPr>
              <a:lnSpc>
                <a:spcPct val="90000"/>
              </a:lnSpc>
              <a:buFontTx/>
              <a:buNone/>
            </a:pPr>
            <a:r>
              <a:rPr lang="en-US" altLang="tr-TR" sz="2400" b="1" smtClean="0">
                <a:cs typeface="Times New Roman" panose="02020603050405020304" pitchFamily="18" charset="0"/>
                <a:sym typeface="Symbol" panose="05050102010706020507" pitchFamily="18" charset="2"/>
              </a:rPr>
              <a:t>Proof Steps		 Justification (identity or theorem)</a:t>
            </a:r>
          </a:p>
          <a:p>
            <a:pPr>
              <a:lnSpc>
                <a:spcPct val="90000"/>
              </a:lnSpc>
              <a:buFontTx/>
              <a:buNone/>
            </a:pPr>
            <a:r>
              <a:rPr lang="en-US" altLang="tr-TR" sz="2400" b="1" smtClean="0">
                <a:cs typeface="Times New Roman" panose="02020603050405020304" pitchFamily="18" charset="0"/>
                <a:sym typeface="Symbol" panose="05050102010706020507" pitchFamily="18" charset="2"/>
              </a:rPr>
              <a:t>    A + A·B</a:t>
            </a:r>
          </a:p>
          <a:p>
            <a:pPr>
              <a:lnSpc>
                <a:spcPct val="90000"/>
              </a:lnSpc>
              <a:buFontTx/>
              <a:buNone/>
            </a:pPr>
            <a:r>
              <a:rPr lang="en-US" altLang="tr-TR" sz="2400" b="1" smtClean="0">
                <a:cs typeface="Times New Roman" panose="02020603050405020304" pitchFamily="18" charset="0"/>
                <a:sym typeface="Symbol" panose="05050102010706020507" pitchFamily="18" charset="2"/>
              </a:rPr>
              <a:t>=	A · 1 + A · B	 </a:t>
            </a:r>
            <a:r>
              <a:rPr lang="en-US" altLang="tr-TR" sz="2000" b="1" smtClean="0">
                <a:cs typeface="Times New Roman" panose="02020603050405020304" pitchFamily="18" charset="0"/>
                <a:sym typeface="Symbol" panose="05050102010706020507" pitchFamily="18" charset="2"/>
              </a:rPr>
              <a:t>X = X · 1</a:t>
            </a:r>
            <a:r>
              <a:rPr lang="en-US" altLang="tr-TR" sz="2800" smtClean="0">
                <a:cs typeface="Times New Roman" panose="02020603050405020304" pitchFamily="18" charset="0"/>
                <a:sym typeface="Symbol" panose="05050102010706020507" pitchFamily="18" charset="2"/>
              </a:rPr>
              <a:t> 	</a:t>
            </a:r>
          </a:p>
          <a:p>
            <a:pPr>
              <a:lnSpc>
                <a:spcPct val="90000"/>
              </a:lnSpc>
              <a:buFontTx/>
              <a:buNone/>
            </a:pPr>
            <a:r>
              <a:rPr lang="en-US" altLang="tr-TR" sz="2400" b="1" smtClean="0">
                <a:cs typeface="Times New Roman" panose="02020603050405020304" pitchFamily="18" charset="0"/>
                <a:sym typeface="Symbol" panose="05050102010706020507" pitchFamily="18" charset="2"/>
              </a:rPr>
              <a:t>= A · ( 1 + B)      </a:t>
            </a:r>
            <a:r>
              <a:rPr lang="en-US" altLang="tr-TR" sz="2000" b="1" smtClean="0">
                <a:cs typeface="Times New Roman" panose="02020603050405020304" pitchFamily="18" charset="0"/>
                <a:sym typeface="Symbol" panose="05050102010706020507" pitchFamily="18" charset="2"/>
              </a:rPr>
              <a:t>X · Y + X · Z = X ·(Y + Z)(Distributive Law)</a:t>
            </a:r>
          </a:p>
          <a:p>
            <a:pPr>
              <a:lnSpc>
                <a:spcPct val="90000"/>
              </a:lnSpc>
              <a:buFontTx/>
              <a:buNone/>
            </a:pPr>
            <a:r>
              <a:rPr lang="en-US" altLang="tr-TR" sz="2400" b="1" smtClean="0">
                <a:cs typeface="Times New Roman" panose="02020603050405020304" pitchFamily="18" charset="0"/>
                <a:sym typeface="Symbol" panose="05050102010706020507" pitchFamily="18" charset="2"/>
              </a:rPr>
              <a:t>= A · 1</a:t>
            </a:r>
            <a:r>
              <a:rPr lang="en-US" altLang="tr-TR" sz="2800" smtClean="0">
                <a:cs typeface="Times New Roman" panose="02020603050405020304" pitchFamily="18" charset="0"/>
                <a:sym typeface="Symbol" panose="05050102010706020507" pitchFamily="18" charset="2"/>
              </a:rPr>
              <a:t> 		 </a:t>
            </a:r>
            <a:r>
              <a:rPr lang="en-US" altLang="tr-TR" sz="2000" b="1" smtClean="0">
                <a:cs typeface="Times New Roman" panose="02020603050405020304" pitchFamily="18" charset="0"/>
                <a:sym typeface="Symbol" panose="05050102010706020507" pitchFamily="18" charset="2"/>
              </a:rPr>
              <a:t>1 + X = 1</a:t>
            </a:r>
          </a:p>
          <a:p>
            <a:pPr>
              <a:lnSpc>
                <a:spcPct val="90000"/>
              </a:lnSpc>
              <a:buFontTx/>
              <a:buNone/>
            </a:pPr>
            <a:r>
              <a:rPr lang="en-US" altLang="tr-TR" sz="2400" b="1" smtClean="0">
                <a:cs typeface="Times New Roman" panose="02020603050405020304" pitchFamily="18" charset="0"/>
                <a:sym typeface="Symbol" panose="05050102010706020507" pitchFamily="18" charset="2"/>
              </a:rPr>
              <a:t>= A			 </a:t>
            </a:r>
            <a:r>
              <a:rPr lang="en-US" altLang="tr-TR" sz="2000" b="1" smtClean="0">
                <a:cs typeface="Times New Roman" panose="02020603050405020304" pitchFamily="18" charset="0"/>
                <a:sym typeface="Symbol" panose="05050102010706020507" pitchFamily="18" charset="2"/>
              </a:rPr>
              <a:t>X · 1 = X</a:t>
            </a:r>
          </a:p>
          <a:p>
            <a:pPr>
              <a:lnSpc>
                <a:spcPct val="90000"/>
              </a:lnSpc>
              <a:buFontTx/>
              <a:buNone/>
            </a:pPr>
            <a:endParaRPr lang="en-US" altLang="tr-TR" sz="2000" b="1" smtClean="0">
              <a:cs typeface="Times New Roman" panose="02020603050405020304" pitchFamily="18" charset="0"/>
              <a:sym typeface="Symbol" panose="05050102010706020507" pitchFamily="18" charset="2"/>
            </a:endParaRPr>
          </a:p>
          <a:p>
            <a:pPr>
              <a:lnSpc>
                <a:spcPct val="90000"/>
              </a:lnSpc>
            </a:pPr>
            <a:r>
              <a:rPr lang="en-US" altLang="tr-TR" sz="2400" b="1" smtClean="0">
                <a:cs typeface="Times New Roman" panose="02020603050405020304" pitchFamily="18" charset="0"/>
                <a:sym typeface="Symbol" panose="05050102010706020507" pitchFamily="18" charset="2"/>
              </a:rPr>
              <a:t>Our primary reason for doing proofs is to learn:</a:t>
            </a:r>
          </a:p>
          <a:p>
            <a:pPr lvl="1">
              <a:lnSpc>
                <a:spcPct val="90000"/>
              </a:lnSpc>
            </a:pPr>
            <a:r>
              <a:rPr lang="en-US" altLang="tr-TR" sz="2000" b="1" smtClean="0">
                <a:cs typeface="Times New Roman" panose="02020603050405020304" pitchFamily="18" charset="0"/>
                <a:sym typeface="Symbol" panose="05050102010706020507" pitchFamily="18" charset="2"/>
              </a:rPr>
              <a:t>Careful and efficient use of the identities and theorems of Boolean algebra, and</a:t>
            </a:r>
          </a:p>
          <a:p>
            <a:pPr lvl="1">
              <a:lnSpc>
                <a:spcPct val="90000"/>
              </a:lnSpc>
            </a:pPr>
            <a:r>
              <a:rPr lang="en-US" altLang="tr-TR" sz="2000" b="1" smtClean="0">
                <a:cs typeface="Times New Roman" panose="02020603050405020304" pitchFamily="18" charset="0"/>
                <a:sym typeface="Symbol" panose="05050102010706020507" pitchFamily="18" charset="2"/>
              </a:rPr>
              <a:t>How to choose the appropriate identity or theorem to apply to make forward progress, irrespective of the application. </a:t>
            </a:r>
            <a:endParaRPr lang="en-US" altLang="tr-TR" sz="1800" b="1" smtClean="0">
              <a:cs typeface="Times New Roman" panose="02020603050405020304" pitchFamily="18" charset="0"/>
              <a:sym typeface="Symbol" panose="05050102010706020507" pitchFamily="18" charset="2"/>
            </a:endParaRPr>
          </a:p>
        </p:txBody>
      </p:sp>
      <p:sp>
        <p:nvSpPr>
          <p:cNvPr id="112644" name="Rectangle 3"/>
          <p:cNvSpPr>
            <a:spLocks noGrp="1" noChangeArrowheads="1"/>
          </p:cNvSpPr>
          <p:nvPr>
            <p:ph type="title"/>
          </p:nvPr>
        </p:nvSpPr>
        <p:spPr/>
        <p:txBody>
          <a:bodyPr/>
          <a:lstStyle/>
          <a:p>
            <a:r>
              <a:rPr lang="en-US" altLang="tr-TR" sz="3600" dirty="0" smtClean="0"/>
              <a:t>Example 1: Boolean Algebraic Proof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24962">
                                            <p:txEl>
                                              <p:pRg st="0" end="0"/>
                                            </p:txEl>
                                          </p:spTgt>
                                        </p:tgtEl>
                                        <p:attrNameLst>
                                          <p:attrName>style.visibility</p:attrName>
                                        </p:attrNameLst>
                                      </p:cBhvr>
                                      <p:to>
                                        <p:strVal val="visible"/>
                                      </p:to>
                                    </p:set>
                                    <p:anim calcmode="lin" valueType="num">
                                      <p:cBhvr additive="base">
                                        <p:cTn id="7" dur="500" fill="hold"/>
                                        <p:tgtEl>
                                          <p:spTgt spid="42496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249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24962">
                                            <p:txEl>
                                              <p:pRg st="1" end="1"/>
                                            </p:txEl>
                                          </p:spTgt>
                                        </p:tgtEl>
                                        <p:attrNameLst>
                                          <p:attrName>style.visibility</p:attrName>
                                        </p:attrNameLst>
                                      </p:cBhvr>
                                      <p:to>
                                        <p:strVal val="visible"/>
                                      </p:to>
                                    </p:set>
                                    <p:anim calcmode="lin" valueType="num">
                                      <p:cBhvr additive="base">
                                        <p:cTn id="13" dur="500" fill="hold"/>
                                        <p:tgtEl>
                                          <p:spTgt spid="424962">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2496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24962">
                                            <p:txEl>
                                              <p:pRg st="2" end="2"/>
                                            </p:txEl>
                                          </p:spTgt>
                                        </p:tgtEl>
                                        <p:attrNameLst>
                                          <p:attrName>style.visibility</p:attrName>
                                        </p:attrNameLst>
                                      </p:cBhvr>
                                      <p:to>
                                        <p:strVal val="visible"/>
                                      </p:to>
                                    </p:set>
                                    <p:anim calcmode="lin" valueType="num">
                                      <p:cBhvr additive="base">
                                        <p:cTn id="19" dur="500" fill="hold"/>
                                        <p:tgtEl>
                                          <p:spTgt spid="424962">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2496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424962">
                                            <p:txEl>
                                              <p:pRg st="3" end="3"/>
                                            </p:txEl>
                                          </p:spTgt>
                                        </p:tgtEl>
                                        <p:attrNameLst>
                                          <p:attrName>style.visibility</p:attrName>
                                        </p:attrNameLst>
                                      </p:cBhvr>
                                      <p:to>
                                        <p:strVal val="visible"/>
                                      </p:to>
                                    </p:set>
                                    <p:anim calcmode="lin" valueType="num">
                                      <p:cBhvr additive="base">
                                        <p:cTn id="25" dur="500" fill="hold"/>
                                        <p:tgtEl>
                                          <p:spTgt spid="424962">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249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424962">
                                            <p:txEl>
                                              <p:pRg st="4" end="4"/>
                                            </p:txEl>
                                          </p:spTgt>
                                        </p:tgtEl>
                                        <p:attrNameLst>
                                          <p:attrName>style.visibility</p:attrName>
                                        </p:attrNameLst>
                                      </p:cBhvr>
                                      <p:to>
                                        <p:strVal val="visible"/>
                                      </p:to>
                                    </p:set>
                                    <p:anim calcmode="lin" valueType="num">
                                      <p:cBhvr additive="base">
                                        <p:cTn id="31" dur="500" fill="hold"/>
                                        <p:tgtEl>
                                          <p:spTgt spid="424962">
                                            <p:txEl>
                                              <p:pRg st="4" end="4"/>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42496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424962">
                                            <p:txEl>
                                              <p:pRg st="5" end="5"/>
                                            </p:txEl>
                                          </p:spTgt>
                                        </p:tgtEl>
                                        <p:attrNameLst>
                                          <p:attrName>style.visibility</p:attrName>
                                        </p:attrNameLst>
                                      </p:cBhvr>
                                      <p:to>
                                        <p:strVal val="visible"/>
                                      </p:to>
                                    </p:set>
                                    <p:anim calcmode="lin" valueType="num">
                                      <p:cBhvr additive="base">
                                        <p:cTn id="37" dur="500" fill="hold"/>
                                        <p:tgtEl>
                                          <p:spTgt spid="424962">
                                            <p:txEl>
                                              <p:pRg st="5" end="5"/>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42496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424962">
                                            <p:txEl>
                                              <p:pRg st="6" end="6"/>
                                            </p:txEl>
                                          </p:spTgt>
                                        </p:tgtEl>
                                        <p:attrNameLst>
                                          <p:attrName>style.visibility</p:attrName>
                                        </p:attrNameLst>
                                      </p:cBhvr>
                                      <p:to>
                                        <p:strVal val="visible"/>
                                      </p:to>
                                    </p:set>
                                    <p:anim calcmode="lin" valueType="num">
                                      <p:cBhvr additive="base">
                                        <p:cTn id="43" dur="500" fill="hold"/>
                                        <p:tgtEl>
                                          <p:spTgt spid="424962">
                                            <p:txEl>
                                              <p:pRg st="6" end="6"/>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42496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424962">
                                            <p:txEl>
                                              <p:pRg st="8" end="8"/>
                                            </p:txEl>
                                          </p:spTgt>
                                        </p:tgtEl>
                                        <p:attrNameLst>
                                          <p:attrName>style.visibility</p:attrName>
                                        </p:attrNameLst>
                                      </p:cBhvr>
                                      <p:to>
                                        <p:strVal val="visible"/>
                                      </p:to>
                                    </p:set>
                                    <p:anim calcmode="lin" valueType="num">
                                      <p:cBhvr additive="base">
                                        <p:cTn id="49" dur="500" fill="hold"/>
                                        <p:tgtEl>
                                          <p:spTgt spid="424962">
                                            <p:txEl>
                                              <p:pRg st="8" end="8"/>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42496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424962">
                                            <p:txEl>
                                              <p:pRg st="9" end="9"/>
                                            </p:txEl>
                                          </p:spTgt>
                                        </p:tgtEl>
                                        <p:attrNameLst>
                                          <p:attrName>style.visibility</p:attrName>
                                        </p:attrNameLst>
                                      </p:cBhvr>
                                      <p:to>
                                        <p:strVal val="visible"/>
                                      </p:to>
                                    </p:set>
                                    <p:anim calcmode="lin" valueType="num">
                                      <p:cBhvr additive="base">
                                        <p:cTn id="55" dur="500" fill="hold"/>
                                        <p:tgtEl>
                                          <p:spTgt spid="424962">
                                            <p:txEl>
                                              <p:pRg st="9" end="9"/>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424962">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424962">
                                            <p:txEl>
                                              <p:pRg st="10" end="10"/>
                                            </p:txEl>
                                          </p:spTgt>
                                        </p:tgtEl>
                                        <p:attrNameLst>
                                          <p:attrName>style.visibility</p:attrName>
                                        </p:attrNameLst>
                                      </p:cBhvr>
                                      <p:to>
                                        <p:strVal val="visible"/>
                                      </p:to>
                                    </p:set>
                                    <p:anim calcmode="lin" valueType="num">
                                      <p:cBhvr additive="base">
                                        <p:cTn id="61" dur="500" fill="hold"/>
                                        <p:tgtEl>
                                          <p:spTgt spid="424962">
                                            <p:txEl>
                                              <p:pRg st="10" end="1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424962">
                                            <p:txEl>
                                              <p:pRg st="10" end="1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962" grpId="0" build="p"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087A8F0-2CE2-4C66-9BF4-0609506B0B93}" type="slidenum">
              <a:rPr kumimoji="0" lang="en-US" altLang="tr-TR" sz="1200" smtClean="0"/>
              <a:pPr>
                <a:spcBef>
                  <a:spcPct val="50000"/>
                </a:spcBef>
                <a:buFontTx/>
                <a:buNone/>
              </a:pPr>
              <a:t>91</a:t>
            </a:fld>
            <a:endParaRPr kumimoji="0" lang="en-US" altLang="tr-TR" sz="1200" smtClean="0"/>
          </a:p>
        </p:txBody>
      </p:sp>
      <p:sp>
        <p:nvSpPr>
          <p:cNvPr id="425986" name="Rectangle 2"/>
          <p:cNvSpPr>
            <a:spLocks noGrp="1" noChangeArrowheads="1"/>
          </p:cNvSpPr>
          <p:nvPr>
            <p:ph type="body" idx="1"/>
          </p:nvPr>
        </p:nvSpPr>
        <p:spPr>
          <a:xfrm>
            <a:off x="685800" y="1295400"/>
            <a:ext cx="8213725" cy="5027613"/>
          </a:xfrm>
          <a:noFill/>
        </p:spPr>
        <p:txBody>
          <a:bodyPr/>
          <a:lstStyle/>
          <a:p>
            <a:pPr>
              <a:lnSpc>
                <a:spcPct val="90000"/>
              </a:lnSpc>
              <a:buFontTx/>
              <a:buNone/>
            </a:pPr>
            <a:r>
              <a:rPr lang="en-US" altLang="tr-TR" sz="2800" b="1" smtClean="0">
                <a:cs typeface="Times New Roman" panose="02020603050405020304" pitchFamily="18" charset="0"/>
                <a:sym typeface="Symbol" panose="05050102010706020507" pitchFamily="18" charset="2"/>
              </a:rPr>
              <a:t>AB + AC + BC = AB + AC (Consensus Theorem)</a:t>
            </a:r>
          </a:p>
          <a:p>
            <a:pPr>
              <a:lnSpc>
                <a:spcPct val="90000"/>
              </a:lnSpc>
              <a:buFontTx/>
              <a:buNone/>
            </a:pPr>
            <a:r>
              <a:rPr lang="en-US" altLang="tr-TR" sz="2800" b="1" smtClean="0">
                <a:cs typeface="Times New Roman" panose="02020603050405020304" pitchFamily="18" charset="0"/>
                <a:sym typeface="Symbol" panose="05050102010706020507" pitchFamily="18" charset="2"/>
              </a:rPr>
              <a:t>Proof Steps</a:t>
            </a:r>
            <a:r>
              <a:rPr lang="tr-TR" altLang="tr-TR" sz="2800" b="1" smtClean="0">
                <a:cs typeface="Times New Roman" panose="02020603050405020304" pitchFamily="18" charset="0"/>
                <a:sym typeface="Symbol" panose="05050102010706020507" pitchFamily="18" charset="2"/>
              </a:rPr>
              <a:t>:</a:t>
            </a:r>
            <a:r>
              <a:rPr lang="en-US" altLang="tr-TR" sz="2800" b="1" smtClean="0">
                <a:cs typeface="Times New Roman" panose="02020603050405020304" pitchFamily="18" charset="0"/>
                <a:sym typeface="Symbol" panose="05050102010706020507" pitchFamily="18" charset="2"/>
              </a:rPr>
              <a:t>	 Justification (identity or theorem) </a:t>
            </a:r>
          </a:p>
          <a:p>
            <a:pPr>
              <a:lnSpc>
                <a:spcPct val="90000"/>
              </a:lnSpc>
              <a:buFontTx/>
              <a:buNone/>
            </a:pPr>
            <a:r>
              <a:rPr lang="en-US" altLang="tr-TR" sz="2800" b="1" smtClean="0">
                <a:cs typeface="Times New Roman" panose="02020603050405020304" pitchFamily="18" charset="0"/>
                <a:sym typeface="Symbol" panose="05050102010706020507" pitchFamily="18" charset="2"/>
              </a:rPr>
              <a:t>    AB + AC + BC</a:t>
            </a:r>
          </a:p>
          <a:p>
            <a:pPr>
              <a:lnSpc>
                <a:spcPct val="90000"/>
              </a:lnSpc>
              <a:buFontTx/>
              <a:buNone/>
            </a:pPr>
            <a:r>
              <a:rPr lang="en-US" altLang="tr-TR" sz="2800" b="1" smtClean="0">
                <a:cs typeface="Times New Roman" panose="02020603050405020304" pitchFamily="18" charset="0"/>
                <a:sym typeface="Symbol" panose="05050102010706020507" pitchFamily="18" charset="2"/>
              </a:rPr>
              <a:t> = AB + AC + </a:t>
            </a:r>
            <a:r>
              <a:rPr lang="en-US" altLang="tr-TR" sz="2800" b="1" smtClean="0">
                <a:solidFill>
                  <a:srgbClr val="FF33CC"/>
                </a:solidFill>
                <a:cs typeface="Times New Roman" panose="02020603050405020304" pitchFamily="18" charset="0"/>
                <a:sym typeface="Symbol" panose="05050102010706020507" pitchFamily="18" charset="2"/>
              </a:rPr>
              <a:t>1</a:t>
            </a:r>
            <a:r>
              <a:rPr lang="en-US" altLang="tr-TR" sz="2800" b="1" smtClean="0">
                <a:cs typeface="Times New Roman" panose="02020603050405020304" pitchFamily="18" charset="0"/>
                <a:sym typeface="Symbol" panose="05050102010706020507" pitchFamily="18" charset="2"/>
              </a:rPr>
              <a:t> · BC</a:t>
            </a:r>
          </a:p>
          <a:p>
            <a:pPr>
              <a:lnSpc>
                <a:spcPct val="90000"/>
              </a:lnSpc>
              <a:buFontTx/>
              <a:buNone/>
            </a:pPr>
            <a:r>
              <a:rPr lang="en-US" altLang="tr-TR" sz="2800" b="1" smtClean="0">
                <a:cs typeface="Times New Roman" panose="02020603050405020304" pitchFamily="18" charset="0"/>
                <a:sym typeface="Symbol" panose="05050102010706020507" pitchFamily="18" charset="2"/>
              </a:rPr>
              <a:t> = AB +</a:t>
            </a:r>
            <a:r>
              <a:rPr lang="tr-TR" altLang="tr-TR" sz="2800" b="1" smtClean="0">
                <a:cs typeface="Times New Roman" panose="02020603050405020304" pitchFamily="18" charset="0"/>
                <a:sym typeface="Symbol" panose="05050102010706020507" pitchFamily="18" charset="2"/>
              </a:rPr>
              <a:t> </a:t>
            </a:r>
            <a:r>
              <a:rPr lang="en-US" altLang="tr-TR" sz="2800" b="1" smtClean="0">
                <a:cs typeface="Times New Roman" panose="02020603050405020304" pitchFamily="18" charset="0"/>
                <a:sym typeface="Symbol" panose="05050102010706020507" pitchFamily="18" charset="2"/>
              </a:rPr>
              <a:t>AC + (</a:t>
            </a:r>
            <a:r>
              <a:rPr lang="en-US" altLang="tr-TR" sz="2800" b="1" smtClean="0">
                <a:solidFill>
                  <a:srgbClr val="FF33CC"/>
                </a:solidFill>
                <a:cs typeface="Times New Roman" panose="02020603050405020304" pitchFamily="18" charset="0"/>
                <a:sym typeface="Symbol" panose="05050102010706020507" pitchFamily="18" charset="2"/>
              </a:rPr>
              <a:t>A + A</a:t>
            </a:r>
            <a:r>
              <a:rPr lang="en-US" altLang="tr-TR" sz="2800" b="1" smtClean="0">
                <a:cs typeface="Times New Roman" panose="02020603050405020304" pitchFamily="18" charset="0"/>
                <a:sym typeface="Symbol" panose="05050102010706020507" pitchFamily="18" charset="2"/>
              </a:rPr>
              <a:t>) · BC            </a:t>
            </a:r>
          </a:p>
          <a:p>
            <a:pPr>
              <a:lnSpc>
                <a:spcPct val="90000"/>
              </a:lnSpc>
              <a:buFontTx/>
              <a:buNone/>
            </a:pPr>
            <a:r>
              <a:rPr lang="en-US" altLang="tr-TR" sz="2800" b="1" smtClean="0">
                <a:cs typeface="Times New Roman" panose="02020603050405020304" pitchFamily="18" charset="0"/>
                <a:sym typeface="Symbol" panose="05050102010706020507" pitchFamily="18" charset="2"/>
              </a:rPr>
              <a:t> = </a:t>
            </a:r>
            <a:r>
              <a:rPr lang="en-US" altLang="tr-TR" sz="2800" b="1" smtClean="0">
                <a:solidFill>
                  <a:schemeClr val="hlink"/>
                </a:solidFill>
                <a:cs typeface="Times New Roman" panose="02020603050405020304" pitchFamily="18" charset="0"/>
                <a:sym typeface="Symbol" panose="05050102010706020507" pitchFamily="18" charset="2"/>
              </a:rPr>
              <a:t>AB</a:t>
            </a:r>
            <a:r>
              <a:rPr lang="en-US" altLang="tr-TR" sz="2800" b="1" smtClean="0">
                <a:cs typeface="Times New Roman" panose="02020603050405020304" pitchFamily="18" charset="0"/>
                <a:sym typeface="Symbol" panose="05050102010706020507" pitchFamily="18" charset="2"/>
              </a:rPr>
              <a:t> +</a:t>
            </a:r>
            <a:r>
              <a:rPr lang="tr-TR" altLang="tr-TR" sz="2800" b="1" smtClean="0">
                <a:cs typeface="Times New Roman" panose="02020603050405020304" pitchFamily="18" charset="0"/>
                <a:sym typeface="Symbol" panose="05050102010706020507" pitchFamily="18" charset="2"/>
              </a:rPr>
              <a:t> </a:t>
            </a:r>
            <a:r>
              <a:rPr lang="en-US" altLang="tr-TR" sz="2800" b="1" smtClean="0">
                <a:solidFill>
                  <a:srgbClr val="00CCFF"/>
                </a:solidFill>
                <a:cs typeface="Times New Roman" panose="02020603050405020304" pitchFamily="18" charset="0"/>
                <a:sym typeface="Symbol" panose="05050102010706020507" pitchFamily="18" charset="2"/>
              </a:rPr>
              <a:t>AC</a:t>
            </a:r>
            <a:r>
              <a:rPr lang="en-US" altLang="tr-TR" sz="2800" b="1" smtClean="0">
                <a:cs typeface="Times New Roman" panose="02020603050405020304" pitchFamily="18" charset="0"/>
                <a:sym typeface="Symbol" panose="05050102010706020507" pitchFamily="18" charset="2"/>
              </a:rPr>
              <a:t> + </a:t>
            </a:r>
            <a:r>
              <a:rPr lang="en-US" altLang="tr-TR" sz="2800" b="1" smtClean="0">
                <a:solidFill>
                  <a:schemeClr val="hlink"/>
                </a:solidFill>
                <a:cs typeface="Times New Roman" panose="02020603050405020304" pitchFamily="18" charset="0"/>
                <a:sym typeface="Symbol" panose="05050102010706020507" pitchFamily="18" charset="2"/>
              </a:rPr>
              <a:t>AB</a:t>
            </a:r>
            <a:r>
              <a:rPr lang="en-US" altLang="tr-TR" sz="2800" b="1" smtClean="0">
                <a:cs typeface="Times New Roman" panose="02020603050405020304" pitchFamily="18" charset="0"/>
                <a:sym typeface="Symbol" panose="05050102010706020507" pitchFamily="18" charset="2"/>
              </a:rPr>
              <a:t>C + </a:t>
            </a:r>
            <a:r>
              <a:rPr lang="en-US" altLang="tr-TR" sz="2800" b="1" smtClean="0">
                <a:solidFill>
                  <a:srgbClr val="00CCFF"/>
                </a:solidFill>
                <a:cs typeface="Times New Roman" panose="02020603050405020304" pitchFamily="18" charset="0"/>
                <a:sym typeface="Symbol" panose="05050102010706020507" pitchFamily="18" charset="2"/>
              </a:rPr>
              <a:t>A</a:t>
            </a:r>
            <a:r>
              <a:rPr lang="en-US" altLang="tr-TR" sz="2800" b="1" smtClean="0">
                <a:cs typeface="Times New Roman" panose="02020603050405020304" pitchFamily="18" charset="0"/>
                <a:sym typeface="Symbol" panose="05050102010706020507" pitchFamily="18" charset="2"/>
              </a:rPr>
              <a:t>B</a:t>
            </a:r>
            <a:r>
              <a:rPr lang="en-US" altLang="tr-TR" sz="2800" b="1" smtClean="0">
                <a:solidFill>
                  <a:srgbClr val="00CCFF"/>
                </a:solidFill>
                <a:cs typeface="Times New Roman" panose="02020603050405020304" pitchFamily="18" charset="0"/>
                <a:sym typeface="Symbol" panose="05050102010706020507" pitchFamily="18" charset="2"/>
              </a:rPr>
              <a:t>C</a:t>
            </a:r>
            <a:endParaRPr lang="tr-TR" altLang="tr-TR" sz="2800" b="1" smtClean="0">
              <a:solidFill>
                <a:srgbClr val="00CCFF"/>
              </a:solidFill>
              <a:cs typeface="Times New Roman" panose="02020603050405020304" pitchFamily="18" charset="0"/>
              <a:sym typeface="Symbol" panose="05050102010706020507" pitchFamily="18" charset="2"/>
            </a:endParaRPr>
          </a:p>
          <a:p>
            <a:pPr>
              <a:lnSpc>
                <a:spcPct val="90000"/>
              </a:lnSpc>
              <a:buFontTx/>
              <a:buNone/>
            </a:pPr>
            <a:r>
              <a:rPr lang="en-US" altLang="tr-TR" sz="2800" b="1" smtClean="0">
                <a:cs typeface="Times New Roman" panose="02020603050405020304" pitchFamily="18" charset="0"/>
                <a:sym typeface="Symbol" panose="05050102010706020507" pitchFamily="18" charset="2"/>
              </a:rPr>
              <a:t> = </a:t>
            </a:r>
            <a:r>
              <a:rPr lang="en-US" altLang="tr-TR" sz="2800" b="1" smtClean="0">
                <a:solidFill>
                  <a:schemeClr val="hlink"/>
                </a:solidFill>
                <a:cs typeface="Times New Roman" panose="02020603050405020304" pitchFamily="18" charset="0"/>
                <a:sym typeface="Symbol" panose="05050102010706020507" pitchFamily="18" charset="2"/>
              </a:rPr>
              <a:t>AB</a:t>
            </a:r>
            <a:r>
              <a:rPr lang="en-US" altLang="tr-TR" sz="2800" b="1" smtClean="0">
                <a:cs typeface="Times New Roman" panose="02020603050405020304" pitchFamily="18" charset="0"/>
                <a:sym typeface="Symbol" panose="05050102010706020507" pitchFamily="18" charset="2"/>
              </a:rPr>
              <a:t> </a:t>
            </a:r>
            <a:r>
              <a:rPr lang="tr-TR" altLang="tr-TR" sz="2800" b="1" smtClean="0">
                <a:cs typeface="Times New Roman" panose="02020603050405020304" pitchFamily="18" charset="0"/>
                <a:sym typeface="Symbol" panose="05050102010706020507" pitchFamily="18" charset="2"/>
              </a:rPr>
              <a:t>(1</a:t>
            </a:r>
            <a:r>
              <a:rPr lang="en-US" altLang="tr-TR" sz="2800" b="1" smtClean="0">
                <a:cs typeface="Times New Roman" panose="02020603050405020304" pitchFamily="18" charset="0"/>
                <a:sym typeface="Symbol" panose="05050102010706020507" pitchFamily="18" charset="2"/>
              </a:rPr>
              <a:t>+C</a:t>
            </a:r>
            <a:r>
              <a:rPr lang="tr-TR" altLang="tr-TR" sz="2800" b="1" smtClean="0">
                <a:cs typeface="Times New Roman" panose="02020603050405020304" pitchFamily="18" charset="0"/>
                <a:sym typeface="Symbol" panose="05050102010706020507" pitchFamily="18" charset="2"/>
              </a:rPr>
              <a:t>) </a:t>
            </a:r>
            <a:r>
              <a:rPr lang="en-US" altLang="tr-TR" sz="2800" b="1" smtClean="0">
                <a:cs typeface="Times New Roman" panose="02020603050405020304" pitchFamily="18" charset="0"/>
                <a:sym typeface="Symbol" panose="05050102010706020507" pitchFamily="18" charset="2"/>
              </a:rPr>
              <a:t>+</a:t>
            </a:r>
            <a:r>
              <a:rPr lang="tr-TR" altLang="tr-TR" sz="2800" b="1" smtClean="0">
                <a:cs typeface="Times New Roman" panose="02020603050405020304" pitchFamily="18" charset="0"/>
                <a:sym typeface="Symbol" panose="05050102010706020507" pitchFamily="18" charset="2"/>
              </a:rPr>
              <a:t> </a:t>
            </a:r>
            <a:r>
              <a:rPr lang="en-US" altLang="tr-TR" sz="2800" b="1" smtClean="0">
                <a:solidFill>
                  <a:srgbClr val="00CCFF"/>
                </a:solidFill>
                <a:cs typeface="Times New Roman" panose="02020603050405020304" pitchFamily="18" charset="0"/>
                <a:sym typeface="Symbol" panose="05050102010706020507" pitchFamily="18" charset="2"/>
              </a:rPr>
              <a:t>AC</a:t>
            </a:r>
            <a:r>
              <a:rPr lang="tr-TR" altLang="tr-TR" sz="2800" b="1" smtClean="0">
                <a:solidFill>
                  <a:srgbClr val="00CCFF"/>
                </a:solidFill>
                <a:cs typeface="Times New Roman" panose="02020603050405020304" pitchFamily="18" charset="0"/>
                <a:sym typeface="Symbol" panose="05050102010706020507" pitchFamily="18" charset="2"/>
              </a:rPr>
              <a:t> </a:t>
            </a:r>
            <a:r>
              <a:rPr lang="tr-TR" altLang="tr-TR" sz="2800" b="1" smtClean="0">
                <a:cs typeface="Times New Roman" panose="02020603050405020304" pitchFamily="18" charset="0"/>
                <a:sym typeface="Symbol" panose="05050102010706020507" pitchFamily="18" charset="2"/>
              </a:rPr>
              <a:t>(1</a:t>
            </a:r>
            <a:r>
              <a:rPr lang="en-US" altLang="tr-TR" sz="2800" b="1" smtClean="0">
                <a:cs typeface="Times New Roman" panose="02020603050405020304" pitchFamily="18" charset="0"/>
                <a:sym typeface="Symbol" panose="05050102010706020507" pitchFamily="18" charset="2"/>
              </a:rPr>
              <a:t>+B</a:t>
            </a:r>
            <a:r>
              <a:rPr lang="tr-TR" altLang="tr-TR" sz="2800" b="1" smtClean="0">
                <a:cs typeface="Times New Roman" panose="02020603050405020304" pitchFamily="18" charset="0"/>
                <a:sym typeface="Symbol" panose="05050102010706020507" pitchFamily="18" charset="2"/>
              </a:rPr>
              <a:t>)</a:t>
            </a:r>
          </a:p>
          <a:p>
            <a:pPr>
              <a:lnSpc>
                <a:spcPct val="90000"/>
              </a:lnSpc>
              <a:buFontTx/>
              <a:buNone/>
            </a:pPr>
            <a:r>
              <a:rPr lang="tr-TR" altLang="tr-TR" sz="2800" b="1" smtClean="0">
                <a:cs typeface="Times New Roman" panose="02020603050405020304" pitchFamily="18" charset="0"/>
                <a:sym typeface="Symbol" panose="05050102010706020507" pitchFamily="18" charset="2"/>
              </a:rPr>
              <a:t> </a:t>
            </a:r>
            <a:r>
              <a:rPr lang="en-US" altLang="tr-TR" sz="2800" b="1" smtClean="0">
                <a:cs typeface="Times New Roman" panose="02020603050405020304" pitchFamily="18" charset="0"/>
                <a:sym typeface="Symbol" panose="05050102010706020507" pitchFamily="18" charset="2"/>
              </a:rPr>
              <a:t>= </a:t>
            </a:r>
            <a:r>
              <a:rPr lang="en-US" altLang="tr-TR" sz="2800" b="1" smtClean="0">
                <a:solidFill>
                  <a:schemeClr val="hlink"/>
                </a:solidFill>
                <a:cs typeface="Times New Roman" panose="02020603050405020304" pitchFamily="18" charset="0"/>
                <a:sym typeface="Symbol" panose="05050102010706020507" pitchFamily="18" charset="2"/>
              </a:rPr>
              <a:t>AB</a:t>
            </a:r>
            <a:r>
              <a:rPr lang="en-US" altLang="tr-TR" sz="2800" b="1" smtClean="0">
                <a:cs typeface="Times New Roman" panose="02020603050405020304" pitchFamily="18" charset="0"/>
                <a:sym typeface="Symbol" panose="05050102010706020507" pitchFamily="18" charset="2"/>
              </a:rPr>
              <a:t>  · </a:t>
            </a:r>
            <a:r>
              <a:rPr lang="tr-TR" altLang="tr-TR" sz="2800" b="1" smtClean="0">
                <a:cs typeface="Times New Roman" panose="02020603050405020304" pitchFamily="18" charset="0"/>
                <a:sym typeface="Symbol" panose="05050102010706020507" pitchFamily="18" charset="2"/>
              </a:rPr>
              <a:t>1 </a:t>
            </a:r>
            <a:r>
              <a:rPr lang="en-US" altLang="tr-TR" sz="2800" b="1" smtClean="0">
                <a:cs typeface="Times New Roman" panose="02020603050405020304" pitchFamily="18" charset="0"/>
                <a:sym typeface="Symbol" panose="05050102010706020507" pitchFamily="18" charset="2"/>
              </a:rPr>
              <a:t>+</a:t>
            </a:r>
            <a:r>
              <a:rPr lang="tr-TR" altLang="tr-TR" sz="2800" b="1" smtClean="0">
                <a:cs typeface="Times New Roman" panose="02020603050405020304" pitchFamily="18" charset="0"/>
                <a:sym typeface="Symbol" panose="05050102010706020507" pitchFamily="18" charset="2"/>
              </a:rPr>
              <a:t> </a:t>
            </a:r>
            <a:r>
              <a:rPr lang="en-US" altLang="tr-TR" sz="2800" b="1" smtClean="0">
                <a:solidFill>
                  <a:srgbClr val="00CCFF"/>
                </a:solidFill>
                <a:cs typeface="Times New Roman" panose="02020603050405020304" pitchFamily="18" charset="0"/>
                <a:sym typeface="Symbol" panose="05050102010706020507" pitchFamily="18" charset="2"/>
              </a:rPr>
              <a:t>AC</a:t>
            </a:r>
            <a:r>
              <a:rPr lang="en-US" altLang="tr-TR" sz="2800" b="1" smtClean="0">
                <a:cs typeface="Times New Roman" panose="02020603050405020304" pitchFamily="18" charset="0"/>
                <a:sym typeface="Symbol" panose="05050102010706020507" pitchFamily="18" charset="2"/>
              </a:rPr>
              <a:t> · </a:t>
            </a:r>
            <a:r>
              <a:rPr lang="tr-TR" altLang="tr-TR" sz="2800" b="1" smtClean="0">
                <a:cs typeface="Times New Roman" panose="02020603050405020304" pitchFamily="18" charset="0"/>
                <a:sym typeface="Symbol" panose="05050102010706020507" pitchFamily="18" charset="2"/>
              </a:rPr>
              <a:t>1</a:t>
            </a:r>
            <a:endParaRPr lang="tr-TR" altLang="tr-TR" sz="2800" b="1" smtClean="0">
              <a:solidFill>
                <a:srgbClr val="00CCFF"/>
              </a:solidFill>
              <a:cs typeface="Times New Roman" panose="02020603050405020304" pitchFamily="18" charset="0"/>
              <a:sym typeface="Symbol" panose="05050102010706020507" pitchFamily="18" charset="2"/>
            </a:endParaRPr>
          </a:p>
          <a:p>
            <a:pPr>
              <a:lnSpc>
                <a:spcPct val="90000"/>
              </a:lnSpc>
              <a:buFontTx/>
              <a:buNone/>
            </a:pPr>
            <a:r>
              <a:rPr lang="tr-TR" altLang="tr-TR" sz="2800" b="1" smtClean="0">
                <a:cs typeface="Times New Roman" panose="02020603050405020304" pitchFamily="18" charset="0"/>
                <a:sym typeface="Symbol" panose="05050102010706020507" pitchFamily="18" charset="2"/>
              </a:rPr>
              <a:t> </a:t>
            </a:r>
            <a:r>
              <a:rPr lang="en-US" altLang="tr-TR" sz="2800" b="1" smtClean="0">
                <a:cs typeface="Times New Roman" panose="02020603050405020304" pitchFamily="18" charset="0"/>
                <a:sym typeface="Symbol" panose="05050102010706020507" pitchFamily="18" charset="2"/>
              </a:rPr>
              <a:t>= </a:t>
            </a:r>
            <a:r>
              <a:rPr lang="en-US" altLang="tr-TR" sz="2800" b="1" smtClean="0">
                <a:solidFill>
                  <a:schemeClr val="hlink"/>
                </a:solidFill>
                <a:cs typeface="Times New Roman" panose="02020603050405020304" pitchFamily="18" charset="0"/>
                <a:sym typeface="Symbol" panose="05050102010706020507" pitchFamily="18" charset="2"/>
              </a:rPr>
              <a:t>AB</a:t>
            </a:r>
            <a:r>
              <a:rPr lang="en-US" altLang="tr-TR" sz="2800" b="1" smtClean="0">
                <a:cs typeface="Times New Roman" panose="02020603050405020304" pitchFamily="18" charset="0"/>
                <a:sym typeface="Symbol" panose="05050102010706020507" pitchFamily="18" charset="2"/>
              </a:rPr>
              <a:t> +</a:t>
            </a:r>
            <a:r>
              <a:rPr lang="tr-TR" altLang="tr-TR" sz="2800" b="1" smtClean="0">
                <a:cs typeface="Times New Roman" panose="02020603050405020304" pitchFamily="18" charset="0"/>
                <a:sym typeface="Symbol" panose="05050102010706020507" pitchFamily="18" charset="2"/>
              </a:rPr>
              <a:t> </a:t>
            </a:r>
            <a:r>
              <a:rPr lang="en-US" altLang="tr-TR" sz="2800" b="1" smtClean="0">
                <a:solidFill>
                  <a:srgbClr val="00CCFF"/>
                </a:solidFill>
                <a:cs typeface="Times New Roman" panose="02020603050405020304" pitchFamily="18" charset="0"/>
                <a:sym typeface="Symbol" panose="05050102010706020507" pitchFamily="18" charset="2"/>
              </a:rPr>
              <a:t>AC</a:t>
            </a:r>
            <a:endParaRPr lang="en-US" altLang="tr-TR" sz="2800" b="1" smtClean="0">
              <a:cs typeface="Times New Roman" panose="02020603050405020304" pitchFamily="18" charset="0"/>
              <a:sym typeface="Symbol" panose="05050102010706020507" pitchFamily="18" charset="2"/>
            </a:endParaRPr>
          </a:p>
        </p:txBody>
      </p:sp>
      <p:grpSp>
        <p:nvGrpSpPr>
          <p:cNvPr id="425987" name="Group 3"/>
          <p:cNvGrpSpPr>
            <a:grpSpLocks/>
          </p:cNvGrpSpPr>
          <p:nvPr/>
        </p:nvGrpSpPr>
        <p:grpSpPr bwMode="auto">
          <a:xfrm>
            <a:off x="1657350" y="1363663"/>
            <a:ext cx="2898775" cy="9525"/>
            <a:chOff x="1428" y="859"/>
            <a:chExt cx="1826" cy="6"/>
          </a:xfrm>
        </p:grpSpPr>
        <p:sp>
          <p:nvSpPr>
            <p:cNvPr id="113681" name="Line 4"/>
            <p:cNvSpPr>
              <a:spLocks noChangeShapeType="1"/>
            </p:cNvSpPr>
            <p:nvPr/>
          </p:nvSpPr>
          <p:spPr bwMode="auto">
            <a:xfrm>
              <a:off x="1428" y="859"/>
              <a:ext cx="1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13682" name="Line 5"/>
            <p:cNvSpPr>
              <a:spLocks noChangeShapeType="1"/>
            </p:cNvSpPr>
            <p:nvPr/>
          </p:nvSpPr>
          <p:spPr bwMode="auto">
            <a:xfrm>
              <a:off x="3090" y="865"/>
              <a:ext cx="1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425990" name="Line 6"/>
          <p:cNvSpPr>
            <a:spLocks noChangeShapeType="1"/>
          </p:cNvSpPr>
          <p:nvPr/>
        </p:nvSpPr>
        <p:spPr bwMode="auto">
          <a:xfrm>
            <a:off x="2033588" y="2292350"/>
            <a:ext cx="23177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425991" name="Line 7"/>
          <p:cNvSpPr>
            <a:spLocks noChangeShapeType="1"/>
          </p:cNvSpPr>
          <p:nvPr/>
        </p:nvSpPr>
        <p:spPr bwMode="auto">
          <a:xfrm>
            <a:off x="2058988" y="2782888"/>
            <a:ext cx="23177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nvGrpSpPr>
          <p:cNvPr id="425992" name="Group 8"/>
          <p:cNvGrpSpPr>
            <a:grpSpLocks/>
          </p:cNvGrpSpPr>
          <p:nvPr/>
        </p:nvGrpSpPr>
        <p:grpSpPr bwMode="auto">
          <a:xfrm>
            <a:off x="2054225" y="3235325"/>
            <a:ext cx="1868488" cy="9525"/>
            <a:chOff x="1238" y="2038"/>
            <a:chExt cx="1177" cy="6"/>
          </a:xfrm>
        </p:grpSpPr>
        <p:sp>
          <p:nvSpPr>
            <p:cNvPr id="113679" name="Line 9"/>
            <p:cNvSpPr>
              <a:spLocks noChangeShapeType="1"/>
            </p:cNvSpPr>
            <p:nvPr/>
          </p:nvSpPr>
          <p:spPr bwMode="auto">
            <a:xfrm>
              <a:off x="1238" y="2038"/>
              <a:ext cx="14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13680" name="Line 10"/>
            <p:cNvSpPr>
              <a:spLocks noChangeShapeType="1"/>
            </p:cNvSpPr>
            <p:nvPr/>
          </p:nvSpPr>
          <p:spPr bwMode="auto">
            <a:xfrm>
              <a:off x="2269" y="2044"/>
              <a:ext cx="146" cy="0"/>
            </a:xfrm>
            <a:prstGeom prst="line">
              <a:avLst/>
            </a:prstGeom>
            <a:noFill/>
            <a:ln w="28575">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113672" name="Rectangle 11"/>
          <p:cNvSpPr>
            <a:spLocks noGrp="1" noChangeArrowheads="1"/>
          </p:cNvSpPr>
          <p:nvPr>
            <p:ph type="title"/>
          </p:nvPr>
        </p:nvSpPr>
        <p:spPr/>
        <p:txBody>
          <a:bodyPr/>
          <a:lstStyle/>
          <a:p>
            <a:r>
              <a:rPr lang="en-US" altLang="tr-TR" sz="3600" dirty="0" smtClean="0"/>
              <a:t>Example 2: Boolean Algebraic Proofs</a:t>
            </a:r>
          </a:p>
        </p:txBody>
      </p:sp>
      <p:grpSp>
        <p:nvGrpSpPr>
          <p:cNvPr id="425996" name="Group 12"/>
          <p:cNvGrpSpPr>
            <a:grpSpLocks/>
          </p:cNvGrpSpPr>
          <p:nvPr/>
        </p:nvGrpSpPr>
        <p:grpSpPr bwMode="auto">
          <a:xfrm>
            <a:off x="2054225" y="3705225"/>
            <a:ext cx="2236788" cy="9525"/>
            <a:chOff x="1238" y="2334"/>
            <a:chExt cx="1409" cy="6"/>
          </a:xfrm>
        </p:grpSpPr>
        <p:sp>
          <p:nvSpPr>
            <p:cNvPr id="113677" name="Line 13"/>
            <p:cNvSpPr>
              <a:spLocks noChangeShapeType="1"/>
            </p:cNvSpPr>
            <p:nvPr/>
          </p:nvSpPr>
          <p:spPr bwMode="auto">
            <a:xfrm>
              <a:off x="1238" y="2334"/>
              <a:ext cx="146" cy="0"/>
            </a:xfrm>
            <a:prstGeom prst="line">
              <a:avLst/>
            </a:prstGeom>
            <a:noFill/>
            <a:ln w="28575">
              <a:solidFill>
                <a:srgbClr val="00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113678" name="Line 14"/>
            <p:cNvSpPr>
              <a:spLocks noChangeShapeType="1"/>
            </p:cNvSpPr>
            <p:nvPr/>
          </p:nvSpPr>
          <p:spPr bwMode="auto">
            <a:xfrm>
              <a:off x="2501" y="2340"/>
              <a:ext cx="146" cy="0"/>
            </a:xfrm>
            <a:prstGeom prst="line">
              <a:avLst/>
            </a:prstGeom>
            <a:noFill/>
            <a:ln w="28575">
              <a:solidFill>
                <a:srgbClr val="00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grpSp>
      <p:sp>
        <p:nvSpPr>
          <p:cNvPr id="425999" name="Line 15"/>
          <p:cNvSpPr>
            <a:spLocks noChangeShapeType="1"/>
          </p:cNvSpPr>
          <p:nvPr/>
        </p:nvSpPr>
        <p:spPr bwMode="auto">
          <a:xfrm>
            <a:off x="3005138" y="4171950"/>
            <a:ext cx="231775" cy="0"/>
          </a:xfrm>
          <a:prstGeom prst="line">
            <a:avLst/>
          </a:prstGeom>
          <a:noFill/>
          <a:ln w="28575">
            <a:solidFill>
              <a:srgbClr val="00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426000" name="Line 16"/>
          <p:cNvSpPr>
            <a:spLocks noChangeShapeType="1"/>
          </p:cNvSpPr>
          <p:nvPr/>
        </p:nvSpPr>
        <p:spPr bwMode="auto">
          <a:xfrm>
            <a:off x="2573338" y="4654550"/>
            <a:ext cx="231775" cy="0"/>
          </a:xfrm>
          <a:prstGeom prst="line">
            <a:avLst/>
          </a:prstGeom>
          <a:noFill/>
          <a:ln w="28575">
            <a:solidFill>
              <a:srgbClr val="00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
        <p:nvSpPr>
          <p:cNvPr id="426001" name="Line 17"/>
          <p:cNvSpPr>
            <a:spLocks noChangeShapeType="1"/>
          </p:cNvSpPr>
          <p:nvPr/>
        </p:nvSpPr>
        <p:spPr bwMode="auto">
          <a:xfrm>
            <a:off x="2039938" y="5111750"/>
            <a:ext cx="231775" cy="0"/>
          </a:xfrm>
          <a:prstGeom prst="line">
            <a:avLst/>
          </a:prstGeom>
          <a:noFill/>
          <a:ln w="28575">
            <a:solidFill>
              <a:srgbClr val="00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tr-T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25986">
                                            <p:txEl>
                                              <p:pRg st="0" end="0"/>
                                            </p:txEl>
                                          </p:spTgt>
                                        </p:tgtEl>
                                        <p:attrNameLst>
                                          <p:attrName>style.visibility</p:attrName>
                                        </p:attrNameLst>
                                      </p:cBhvr>
                                      <p:to>
                                        <p:strVal val="visible"/>
                                      </p:to>
                                    </p:set>
                                    <p:animEffect transition="in" filter="dissolve">
                                      <p:cBhvr>
                                        <p:cTn id="7" dur="500"/>
                                        <p:tgtEl>
                                          <p:spTgt spid="42598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25987"/>
                                        </p:tgtEl>
                                        <p:attrNameLst>
                                          <p:attrName>style.visibility</p:attrName>
                                        </p:attrNameLst>
                                      </p:cBhvr>
                                      <p:to>
                                        <p:strVal val="visible"/>
                                      </p:to>
                                    </p:set>
                                    <p:animEffect transition="in" filter="dissolve">
                                      <p:cBhvr>
                                        <p:cTn id="10" dur="500"/>
                                        <p:tgtEl>
                                          <p:spTgt spid="42598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425986">
                                            <p:txEl>
                                              <p:pRg st="1" end="1"/>
                                            </p:txEl>
                                          </p:spTgt>
                                        </p:tgtEl>
                                        <p:attrNameLst>
                                          <p:attrName>style.visibility</p:attrName>
                                        </p:attrNameLst>
                                      </p:cBhvr>
                                      <p:to>
                                        <p:strVal val="visible"/>
                                      </p:to>
                                    </p:set>
                                    <p:animEffect transition="in" filter="dissolve">
                                      <p:cBhvr>
                                        <p:cTn id="15" dur="500"/>
                                        <p:tgtEl>
                                          <p:spTgt spid="425986">
                                            <p:txEl>
                                              <p:pRg st="1" end="1"/>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425986">
                                            <p:txEl>
                                              <p:pRg st="2" end="2"/>
                                            </p:txEl>
                                          </p:spTgt>
                                        </p:tgtEl>
                                        <p:attrNameLst>
                                          <p:attrName>style.visibility</p:attrName>
                                        </p:attrNameLst>
                                      </p:cBhvr>
                                      <p:to>
                                        <p:strVal val="visible"/>
                                      </p:to>
                                    </p:set>
                                    <p:animEffect transition="in" filter="dissolve">
                                      <p:cBhvr>
                                        <p:cTn id="20" dur="500"/>
                                        <p:tgtEl>
                                          <p:spTgt spid="425986">
                                            <p:txEl>
                                              <p:pRg st="2" end="2"/>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25990"/>
                                        </p:tgtEl>
                                        <p:attrNameLst>
                                          <p:attrName>style.visibility</p:attrName>
                                        </p:attrNameLst>
                                      </p:cBhvr>
                                      <p:to>
                                        <p:strVal val="visible"/>
                                      </p:to>
                                    </p:set>
                                    <p:animEffect transition="in" filter="dissolve">
                                      <p:cBhvr>
                                        <p:cTn id="23" dur="500"/>
                                        <p:tgtEl>
                                          <p:spTgt spid="42599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nodeType="clickEffect">
                                  <p:stCondLst>
                                    <p:cond delay="0"/>
                                  </p:stCondLst>
                                  <p:childTnLst>
                                    <p:set>
                                      <p:cBhvr>
                                        <p:cTn id="27" dur="1" fill="hold">
                                          <p:stCondLst>
                                            <p:cond delay="0"/>
                                          </p:stCondLst>
                                        </p:cTn>
                                        <p:tgtEl>
                                          <p:spTgt spid="425986">
                                            <p:txEl>
                                              <p:pRg st="3" end="3"/>
                                            </p:txEl>
                                          </p:spTgt>
                                        </p:tgtEl>
                                        <p:attrNameLst>
                                          <p:attrName>style.visibility</p:attrName>
                                        </p:attrNameLst>
                                      </p:cBhvr>
                                      <p:to>
                                        <p:strVal val="visible"/>
                                      </p:to>
                                    </p:set>
                                    <p:animEffect transition="in" filter="dissolve">
                                      <p:cBhvr>
                                        <p:cTn id="28" dur="500"/>
                                        <p:tgtEl>
                                          <p:spTgt spid="425986">
                                            <p:txEl>
                                              <p:pRg st="3" end="3"/>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425991"/>
                                        </p:tgtEl>
                                        <p:attrNameLst>
                                          <p:attrName>style.visibility</p:attrName>
                                        </p:attrNameLst>
                                      </p:cBhvr>
                                      <p:to>
                                        <p:strVal val="visible"/>
                                      </p:to>
                                    </p:set>
                                    <p:animEffect transition="in" filter="dissolve">
                                      <p:cBhvr>
                                        <p:cTn id="31" dur="500"/>
                                        <p:tgtEl>
                                          <p:spTgt spid="425991"/>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nodeType="clickEffect">
                                  <p:stCondLst>
                                    <p:cond delay="0"/>
                                  </p:stCondLst>
                                  <p:childTnLst>
                                    <p:set>
                                      <p:cBhvr>
                                        <p:cTn id="35" dur="1" fill="hold">
                                          <p:stCondLst>
                                            <p:cond delay="0"/>
                                          </p:stCondLst>
                                        </p:cTn>
                                        <p:tgtEl>
                                          <p:spTgt spid="425986">
                                            <p:txEl>
                                              <p:pRg st="4" end="4"/>
                                            </p:txEl>
                                          </p:spTgt>
                                        </p:tgtEl>
                                        <p:attrNameLst>
                                          <p:attrName>style.visibility</p:attrName>
                                        </p:attrNameLst>
                                      </p:cBhvr>
                                      <p:to>
                                        <p:strVal val="visible"/>
                                      </p:to>
                                    </p:set>
                                    <p:animEffect transition="in" filter="dissolve">
                                      <p:cBhvr>
                                        <p:cTn id="36" dur="500"/>
                                        <p:tgtEl>
                                          <p:spTgt spid="425986">
                                            <p:txEl>
                                              <p:pRg st="4" end="4"/>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425992"/>
                                        </p:tgtEl>
                                        <p:attrNameLst>
                                          <p:attrName>style.visibility</p:attrName>
                                        </p:attrNameLst>
                                      </p:cBhvr>
                                      <p:to>
                                        <p:strVal val="visible"/>
                                      </p:to>
                                    </p:set>
                                    <p:animEffect transition="in" filter="dissolve">
                                      <p:cBhvr>
                                        <p:cTn id="39" dur="500"/>
                                        <p:tgtEl>
                                          <p:spTgt spid="425992"/>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nodeType="clickEffect">
                                  <p:stCondLst>
                                    <p:cond delay="0"/>
                                  </p:stCondLst>
                                  <p:childTnLst>
                                    <p:set>
                                      <p:cBhvr>
                                        <p:cTn id="43" dur="1" fill="hold">
                                          <p:stCondLst>
                                            <p:cond delay="0"/>
                                          </p:stCondLst>
                                        </p:cTn>
                                        <p:tgtEl>
                                          <p:spTgt spid="425986">
                                            <p:txEl>
                                              <p:pRg st="5" end="5"/>
                                            </p:txEl>
                                          </p:spTgt>
                                        </p:tgtEl>
                                        <p:attrNameLst>
                                          <p:attrName>style.visibility</p:attrName>
                                        </p:attrNameLst>
                                      </p:cBhvr>
                                      <p:to>
                                        <p:strVal val="visible"/>
                                      </p:to>
                                    </p:set>
                                    <p:animEffect transition="in" filter="dissolve">
                                      <p:cBhvr>
                                        <p:cTn id="44" dur="500"/>
                                        <p:tgtEl>
                                          <p:spTgt spid="425986">
                                            <p:txEl>
                                              <p:pRg st="5" end="5"/>
                                            </p:txEl>
                                          </p:spTgt>
                                        </p:tgtEl>
                                      </p:cBhvr>
                                    </p:animEffect>
                                  </p:childTnLst>
                                </p:cTn>
                              </p:par>
                              <p:par>
                                <p:cTn id="45" presetID="9" presetClass="entr" presetSubtype="0" fill="hold" nodeType="withEffect">
                                  <p:stCondLst>
                                    <p:cond delay="0"/>
                                  </p:stCondLst>
                                  <p:childTnLst>
                                    <p:set>
                                      <p:cBhvr>
                                        <p:cTn id="46" dur="1" fill="hold">
                                          <p:stCondLst>
                                            <p:cond delay="0"/>
                                          </p:stCondLst>
                                        </p:cTn>
                                        <p:tgtEl>
                                          <p:spTgt spid="425996"/>
                                        </p:tgtEl>
                                        <p:attrNameLst>
                                          <p:attrName>style.visibility</p:attrName>
                                        </p:attrNameLst>
                                      </p:cBhvr>
                                      <p:to>
                                        <p:strVal val="visible"/>
                                      </p:to>
                                    </p:set>
                                    <p:animEffect transition="in" filter="dissolve">
                                      <p:cBhvr>
                                        <p:cTn id="47" dur="500"/>
                                        <p:tgtEl>
                                          <p:spTgt spid="42599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425986">
                                            <p:txEl>
                                              <p:pRg st="6" end="6"/>
                                            </p:txEl>
                                          </p:spTgt>
                                        </p:tgtEl>
                                        <p:attrNameLst>
                                          <p:attrName>style.visibility</p:attrName>
                                        </p:attrNameLst>
                                      </p:cBhvr>
                                      <p:to>
                                        <p:strVal val="visible"/>
                                      </p:to>
                                    </p:set>
                                    <p:animEffect transition="in" filter="dissolve">
                                      <p:cBhvr>
                                        <p:cTn id="52" dur="500"/>
                                        <p:tgtEl>
                                          <p:spTgt spid="425986">
                                            <p:txEl>
                                              <p:pRg st="6" end="6"/>
                                            </p:txEl>
                                          </p:spTgt>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425999"/>
                                        </p:tgtEl>
                                        <p:attrNameLst>
                                          <p:attrName>style.visibility</p:attrName>
                                        </p:attrNameLst>
                                      </p:cBhvr>
                                      <p:to>
                                        <p:strVal val="visible"/>
                                      </p:to>
                                    </p:set>
                                    <p:animEffect transition="in" filter="dissolve">
                                      <p:cBhvr>
                                        <p:cTn id="55" dur="500"/>
                                        <p:tgtEl>
                                          <p:spTgt spid="425999"/>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presetSubtype="0" fill="hold" nodeType="clickEffect">
                                  <p:stCondLst>
                                    <p:cond delay="0"/>
                                  </p:stCondLst>
                                  <p:childTnLst>
                                    <p:set>
                                      <p:cBhvr>
                                        <p:cTn id="59" dur="1" fill="hold">
                                          <p:stCondLst>
                                            <p:cond delay="0"/>
                                          </p:stCondLst>
                                        </p:cTn>
                                        <p:tgtEl>
                                          <p:spTgt spid="425986">
                                            <p:txEl>
                                              <p:pRg st="7" end="7"/>
                                            </p:txEl>
                                          </p:spTgt>
                                        </p:tgtEl>
                                        <p:attrNameLst>
                                          <p:attrName>style.visibility</p:attrName>
                                        </p:attrNameLst>
                                      </p:cBhvr>
                                      <p:to>
                                        <p:strVal val="visible"/>
                                      </p:to>
                                    </p:set>
                                    <p:animEffect transition="in" filter="dissolve">
                                      <p:cBhvr>
                                        <p:cTn id="60" dur="500"/>
                                        <p:tgtEl>
                                          <p:spTgt spid="425986">
                                            <p:txEl>
                                              <p:pRg st="7" end="7"/>
                                            </p:txEl>
                                          </p:spTgt>
                                        </p:tgtEl>
                                      </p:cBhvr>
                                    </p:animEffect>
                                  </p:childTnLst>
                                </p:cTn>
                              </p:par>
                              <p:par>
                                <p:cTn id="61" presetID="9" presetClass="entr" presetSubtype="0" fill="hold" grpId="0" nodeType="withEffect">
                                  <p:stCondLst>
                                    <p:cond delay="0"/>
                                  </p:stCondLst>
                                  <p:childTnLst>
                                    <p:set>
                                      <p:cBhvr>
                                        <p:cTn id="62" dur="1" fill="hold">
                                          <p:stCondLst>
                                            <p:cond delay="0"/>
                                          </p:stCondLst>
                                        </p:cTn>
                                        <p:tgtEl>
                                          <p:spTgt spid="426000"/>
                                        </p:tgtEl>
                                        <p:attrNameLst>
                                          <p:attrName>style.visibility</p:attrName>
                                        </p:attrNameLst>
                                      </p:cBhvr>
                                      <p:to>
                                        <p:strVal val="visible"/>
                                      </p:to>
                                    </p:set>
                                    <p:animEffect transition="in" filter="dissolve">
                                      <p:cBhvr>
                                        <p:cTn id="63" dur="500"/>
                                        <p:tgtEl>
                                          <p:spTgt spid="426000"/>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nodeType="clickEffect">
                                  <p:stCondLst>
                                    <p:cond delay="0"/>
                                  </p:stCondLst>
                                  <p:childTnLst>
                                    <p:set>
                                      <p:cBhvr>
                                        <p:cTn id="67" dur="1" fill="hold">
                                          <p:stCondLst>
                                            <p:cond delay="0"/>
                                          </p:stCondLst>
                                        </p:cTn>
                                        <p:tgtEl>
                                          <p:spTgt spid="425986">
                                            <p:txEl>
                                              <p:pRg st="8" end="8"/>
                                            </p:txEl>
                                          </p:spTgt>
                                        </p:tgtEl>
                                        <p:attrNameLst>
                                          <p:attrName>style.visibility</p:attrName>
                                        </p:attrNameLst>
                                      </p:cBhvr>
                                      <p:to>
                                        <p:strVal val="visible"/>
                                      </p:to>
                                    </p:set>
                                    <p:animEffect transition="in" filter="dissolve">
                                      <p:cBhvr>
                                        <p:cTn id="68" dur="500"/>
                                        <p:tgtEl>
                                          <p:spTgt spid="425986">
                                            <p:txEl>
                                              <p:pRg st="8" end="8"/>
                                            </p:txEl>
                                          </p:spTgt>
                                        </p:tgtEl>
                                      </p:cBhvr>
                                    </p:animEffect>
                                  </p:childTnLst>
                                </p:cTn>
                              </p:par>
                              <p:par>
                                <p:cTn id="69" presetID="9" presetClass="entr" presetSubtype="0" fill="hold" grpId="0" nodeType="withEffect">
                                  <p:stCondLst>
                                    <p:cond delay="0"/>
                                  </p:stCondLst>
                                  <p:childTnLst>
                                    <p:set>
                                      <p:cBhvr>
                                        <p:cTn id="70" dur="1" fill="hold">
                                          <p:stCondLst>
                                            <p:cond delay="0"/>
                                          </p:stCondLst>
                                        </p:cTn>
                                        <p:tgtEl>
                                          <p:spTgt spid="426001"/>
                                        </p:tgtEl>
                                        <p:attrNameLst>
                                          <p:attrName>style.visibility</p:attrName>
                                        </p:attrNameLst>
                                      </p:cBhvr>
                                      <p:to>
                                        <p:strVal val="visible"/>
                                      </p:to>
                                    </p:set>
                                    <p:animEffect transition="in" filter="dissolve">
                                      <p:cBhvr>
                                        <p:cTn id="71" dur="500"/>
                                        <p:tgtEl>
                                          <p:spTgt spid="426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990" grpId="0" animBg="1"/>
      <p:bldP spid="425991" grpId="0" animBg="1"/>
      <p:bldP spid="425999" grpId="0" animBg="1"/>
      <p:bldP spid="426000" grpId="0" animBg="1"/>
      <p:bldP spid="426001"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8DE287AF-E7AE-4C1F-946F-AD407C3804C7}" type="slidenum">
              <a:rPr kumimoji="0" lang="en-US" altLang="tr-TR" sz="1200" smtClean="0"/>
              <a:pPr>
                <a:spcBef>
                  <a:spcPct val="50000"/>
                </a:spcBef>
                <a:buFontTx/>
                <a:buNone/>
              </a:pPr>
              <a:t>92</a:t>
            </a:fld>
            <a:endParaRPr kumimoji="0" lang="en-US" altLang="tr-TR" sz="1200" smtClean="0"/>
          </a:p>
        </p:txBody>
      </p:sp>
      <p:sp>
        <p:nvSpPr>
          <p:cNvPr id="115715" name="Rectangle 2"/>
          <p:cNvSpPr>
            <a:spLocks noGrp="1" noChangeArrowheads="1"/>
          </p:cNvSpPr>
          <p:nvPr>
            <p:ph type="body" idx="1"/>
          </p:nvPr>
        </p:nvSpPr>
        <p:spPr>
          <a:xfrm>
            <a:off x="468313" y="1268413"/>
            <a:ext cx="8213725" cy="5027612"/>
          </a:xfrm>
        </p:spPr>
        <p:txBody>
          <a:bodyPr/>
          <a:lstStyle/>
          <a:p>
            <a:pPr>
              <a:lnSpc>
                <a:spcPct val="90000"/>
              </a:lnSpc>
              <a:buFontTx/>
              <a:buNone/>
            </a:pPr>
            <a:r>
              <a:rPr lang="en-US" altLang="tr-TR" sz="2800" b="1" smtClean="0">
                <a:cs typeface="Times New Roman" panose="02020603050405020304" pitchFamily="18" charset="0"/>
                <a:sym typeface="Symbol" panose="05050102010706020507" pitchFamily="18" charset="2"/>
              </a:rPr>
              <a:t>                                                </a:t>
            </a:r>
          </a:p>
          <a:p>
            <a:pPr>
              <a:lnSpc>
                <a:spcPct val="90000"/>
              </a:lnSpc>
              <a:buFontTx/>
              <a:buNone/>
            </a:pPr>
            <a:r>
              <a:rPr lang="en-US" altLang="tr-TR" sz="2800" b="1" smtClean="0">
                <a:cs typeface="Times New Roman" panose="02020603050405020304" pitchFamily="18" charset="0"/>
                <a:sym typeface="Symbol" panose="05050102010706020507" pitchFamily="18" charset="2"/>
              </a:rPr>
              <a:t>Proof Steps		 Justification (identity or theorem)</a:t>
            </a:r>
          </a:p>
          <a:p>
            <a:pPr>
              <a:lnSpc>
                <a:spcPct val="90000"/>
              </a:lnSpc>
              <a:buFontTx/>
              <a:buNone/>
            </a:pPr>
            <a:r>
              <a:rPr lang="en-US" altLang="tr-TR" sz="2800" b="1" smtClean="0">
                <a:cs typeface="Times New Roman" panose="02020603050405020304" pitchFamily="18" charset="0"/>
                <a:sym typeface="Symbol" panose="05050102010706020507" pitchFamily="18" charset="2"/>
              </a:rPr>
              <a:t>	</a:t>
            </a:r>
          </a:p>
          <a:p>
            <a:pPr>
              <a:lnSpc>
                <a:spcPct val="90000"/>
              </a:lnSpc>
              <a:buFontTx/>
              <a:buNone/>
            </a:pPr>
            <a:r>
              <a:rPr lang="en-US" altLang="tr-TR" sz="2400" smtClean="0">
                <a:cs typeface="Times New Roman" panose="02020603050405020304" pitchFamily="18" charset="0"/>
                <a:sym typeface="Symbol" panose="05050102010706020507" pitchFamily="18" charset="2"/>
              </a:rPr>
              <a:t> =</a:t>
            </a:r>
            <a:r>
              <a:rPr lang="en-US" altLang="tr-TR" sz="2400" b="1" smtClean="0">
                <a:cs typeface="Times New Roman" panose="02020603050405020304" pitchFamily="18" charset="0"/>
                <a:sym typeface="Symbol" panose="05050102010706020507" pitchFamily="18" charset="2"/>
              </a:rPr>
              <a:t> </a:t>
            </a:r>
            <a:r>
              <a:rPr lang="en-US" altLang="tr-TR" sz="2800" b="1" smtClean="0">
                <a:cs typeface="Times New Roman" panose="02020603050405020304" pitchFamily="18" charset="0"/>
                <a:sym typeface="Symbol" panose="05050102010706020507" pitchFamily="18" charset="2"/>
              </a:rPr>
              <a:t>	</a:t>
            </a:r>
          </a:p>
        </p:txBody>
      </p:sp>
      <p:grpSp>
        <p:nvGrpSpPr>
          <p:cNvPr id="115716" name="Group 3"/>
          <p:cNvGrpSpPr>
            <a:grpSpLocks/>
          </p:cNvGrpSpPr>
          <p:nvPr/>
        </p:nvGrpSpPr>
        <p:grpSpPr bwMode="auto">
          <a:xfrm>
            <a:off x="1093788" y="2212975"/>
            <a:ext cx="2586037" cy="474663"/>
            <a:chOff x="689" y="1394"/>
            <a:chExt cx="1629" cy="299"/>
          </a:xfrm>
        </p:grpSpPr>
        <p:sp>
          <p:nvSpPr>
            <p:cNvPr id="115737" name="Line 4"/>
            <p:cNvSpPr>
              <a:spLocks noChangeShapeType="1"/>
            </p:cNvSpPr>
            <p:nvPr/>
          </p:nvSpPr>
          <p:spPr bwMode="auto">
            <a:xfrm>
              <a:off x="792" y="1436"/>
              <a:ext cx="616"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5738" name="Line 5"/>
            <p:cNvSpPr>
              <a:spLocks noChangeShapeType="1"/>
            </p:cNvSpPr>
            <p:nvPr/>
          </p:nvSpPr>
          <p:spPr bwMode="auto">
            <a:xfrm>
              <a:off x="2142" y="1436"/>
              <a:ext cx="176"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5739" name="Rectangle 6"/>
            <p:cNvSpPr>
              <a:spLocks noChangeArrowheads="1"/>
            </p:cNvSpPr>
            <p:nvPr/>
          </p:nvSpPr>
          <p:spPr bwMode="auto">
            <a:xfrm>
              <a:off x="2139" y="142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Y</a:t>
              </a:r>
              <a:endParaRPr kumimoji="0" lang="en-US" altLang="tr-TR" sz="2000" b="1"/>
            </a:p>
          </p:txBody>
        </p:sp>
        <p:sp>
          <p:nvSpPr>
            <p:cNvPr id="115740" name="Rectangle 7"/>
            <p:cNvSpPr>
              <a:spLocks noChangeArrowheads="1"/>
            </p:cNvSpPr>
            <p:nvPr/>
          </p:nvSpPr>
          <p:spPr bwMode="auto">
            <a:xfrm>
              <a:off x="1936" y="142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X</a:t>
              </a:r>
              <a:endParaRPr kumimoji="0" lang="en-US" altLang="tr-TR" sz="2000" b="1"/>
            </a:p>
          </p:txBody>
        </p:sp>
        <p:sp>
          <p:nvSpPr>
            <p:cNvPr id="115741" name="Rectangle 8"/>
            <p:cNvSpPr>
              <a:spLocks noChangeArrowheads="1"/>
            </p:cNvSpPr>
            <p:nvPr/>
          </p:nvSpPr>
          <p:spPr bwMode="auto">
            <a:xfrm>
              <a:off x="1519" y="1424"/>
              <a:ext cx="14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Z</a:t>
              </a:r>
              <a:endParaRPr kumimoji="0" lang="en-US" altLang="tr-TR" sz="2000" b="1"/>
            </a:p>
          </p:txBody>
        </p:sp>
        <p:sp>
          <p:nvSpPr>
            <p:cNvPr id="115742" name="Rectangle 9"/>
            <p:cNvSpPr>
              <a:spLocks noChangeArrowheads="1"/>
            </p:cNvSpPr>
            <p:nvPr/>
          </p:nvSpPr>
          <p:spPr bwMode="auto">
            <a:xfrm>
              <a:off x="1425" y="1424"/>
              <a:ext cx="7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a:t>
              </a:r>
              <a:endParaRPr kumimoji="0" lang="en-US" altLang="tr-TR" sz="2000" b="1"/>
            </a:p>
          </p:txBody>
        </p:sp>
        <p:sp>
          <p:nvSpPr>
            <p:cNvPr id="115743" name="Rectangle 10"/>
            <p:cNvSpPr>
              <a:spLocks noChangeArrowheads="1"/>
            </p:cNvSpPr>
            <p:nvPr/>
          </p:nvSpPr>
          <p:spPr bwMode="auto">
            <a:xfrm>
              <a:off x="1229" y="142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Y</a:t>
              </a:r>
              <a:endParaRPr kumimoji="0" lang="en-US" altLang="tr-TR" sz="2000" b="1"/>
            </a:p>
          </p:txBody>
        </p:sp>
        <p:sp>
          <p:nvSpPr>
            <p:cNvPr id="115744" name="Rectangle 11"/>
            <p:cNvSpPr>
              <a:spLocks noChangeArrowheads="1"/>
            </p:cNvSpPr>
            <p:nvPr/>
          </p:nvSpPr>
          <p:spPr bwMode="auto">
            <a:xfrm>
              <a:off x="789" y="1424"/>
              <a:ext cx="1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X</a:t>
              </a:r>
              <a:endParaRPr kumimoji="0" lang="en-US" altLang="tr-TR" sz="2000" b="1"/>
            </a:p>
          </p:txBody>
        </p:sp>
        <p:sp>
          <p:nvSpPr>
            <p:cNvPr id="115745" name="Rectangle 12"/>
            <p:cNvSpPr>
              <a:spLocks noChangeArrowheads="1"/>
            </p:cNvSpPr>
            <p:nvPr/>
          </p:nvSpPr>
          <p:spPr bwMode="auto">
            <a:xfrm>
              <a:off x="689" y="1424"/>
              <a:ext cx="7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a:t>
              </a:r>
              <a:endParaRPr kumimoji="0" lang="en-US" altLang="tr-TR" sz="2000" b="1"/>
            </a:p>
          </p:txBody>
        </p:sp>
        <p:sp>
          <p:nvSpPr>
            <p:cNvPr id="115746" name="Rectangle 13"/>
            <p:cNvSpPr>
              <a:spLocks noChangeArrowheads="1"/>
            </p:cNvSpPr>
            <p:nvPr/>
          </p:nvSpPr>
          <p:spPr bwMode="auto">
            <a:xfrm>
              <a:off x="1739" y="1394"/>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ymbol" panose="05050102010706020507" pitchFamily="18" charset="2"/>
                </a:rPr>
                <a:t>+</a:t>
              </a:r>
              <a:endParaRPr kumimoji="0" lang="en-US" altLang="tr-TR" sz="2000" b="1"/>
            </a:p>
          </p:txBody>
        </p:sp>
        <p:sp>
          <p:nvSpPr>
            <p:cNvPr id="115747" name="Rectangle 14"/>
            <p:cNvSpPr>
              <a:spLocks noChangeArrowheads="1"/>
            </p:cNvSpPr>
            <p:nvPr/>
          </p:nvSpPr>
          <p:spPr bwMode="auto">
            <a:xfrm>
              <a:off x="1031" y="1394"/>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ymbol" panose="05050102010706020507" pitchFamily="18" charset="2"/>
                </a:rPr>
                <a:t>+</a:t>
              </a:r>
              <a:endParaRPr kumimoji="0" lang="en-US" altLang="tr-TR" sz="2000" b="1"/>
            </a:p>
          </p:txBody>
        </p:sp>
      </p:grpSp>
      <p:sp>
        <p:nvSpPr>
          <p:cNvPr id="115717" name="Line 15"/>
          <p:cNvSpPr>
            <a:spLocks noChangeShapeType="1"/>
          </p:cNvSpPr>
          <p:nvPr/>
        </p:nvSpPr>
        <p:spPr bwMode="auto">
          <a:xfrm>
            <a:off x="1260475" y="1341438"/>
            <a:ext cx="84772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5718" name="Line 16"/>
          <p:cNvSpPr>
            <a:spLocks noChangeShapeType="1"/>
          </p:cNvSpPr>
          <p:nvPr/>
        </p:nvSpPr>
        <p:spPr bwMode="auto">
          <a:xfrm>
            <a:off x="3119438" y="1341438"/>
            <a:ext cx="24447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5719" name="Line 17"/>
          <p:cNvSpPr>
            <a:spLocks noChangeShapeType="1"/>
          </p:cNvSpPr>
          <p:nvPr/>
        </p:nvSpPr>
        <p:spPr bwMode="auto">
          <a:xfrm>
            <a:off x="3757613" y="1341438"/>
            <a:ext cx="24447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5720" name="Rectangle 18"/>
          <p:cNvSpPr>
            <a:spLocks noChangeArrowheads="1"/>
          </p:cNvSpPr>
          <p:nvPr/>
        </p:nvSpPr>
        <p:spPr bwMode="auto">
          <a:xfrm>
            <a:off x="5010150" y="1327150"/>
            <a:ext cx="1190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a:t>
            </a:r>
            <a:endParaRPr kumimoji="0" lang="en-US" altLang="tr-TR" sz="2400"/>
          </a:p>
        </p:txBody>
      </p:sp>
      <p:sp>
        <p:nvSpPr>
          <p:cNvPr id="115721" name="Rectangle 19"/>
          <p:cNvSpPr>
            <a:spLocks noChangeArrowheads="1"/>
          </p:cNvSpPr>
          <p:nvPr/>
        </p:nvSpPr>
        <p:spPr bwMode="auto">
          <a:xfrm>
            <a:off x="4759325" y="1327150"/>
            <a:ext cx="23653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Z</a:t>
            </a:r>
            <a:endParaRPr kumimoji="0" lang="en-US" altLang="tr-TR" sz="2400"/>
          </a:p>
        </p:txBody>
      </p:sp>
      <p:sp>
        <p:nvSpPr>
          <p:cNvPr id="115722" name="Rectangle 20"/>
          <p:cNvSpPr>
            <a:spLocks noChangeArrowheads="1"/>
          </p:cNvSpPr>
          <p:nvPr/>
        </p:nvSpPr>
        <p:spPr bwMode="auto">
          <a:xfrm>
            <a:off x="4156075" y="1327150"/>
            <a:ext cx="2571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X</a:t>
            </a:r>
            <a:endParaRPr kumimoji="0" lang="en-US" altLang="tr-TR" sz="2400"/>
          </a:p>
        </p:txBody>
      </p:sp>
      <p:sp>
        <p:nvSpPr>
          <p:cNvPr id="115723" name="Rectangle 21"/>
          <p:cNvSpPr>
            <a:spLocks noChangeArrowheads="1"/>
          </p:cNvSpPr>
          <p:nvPr/>
        </p:nvSpPr>
        <p:spPr bwMode="auto">
          <a:xfrm>
            <a:off x="4016375" y="1327150"/>
            <a:ext cx="1190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a:t>
            </a:r>
            <a:endParaRPr kumimoji="0" lang="en-US" altLang="tr-TR" sz="2400"/>
          </a:p>
        </p:txBody>
      </p:sp>
      <p:sp>
        <p:nvSpPr>
          <p:cNvPr id="115724" name="Rectangle 22"/>
          <p:cNvSpPr>
            <a:spLocks noChangeArrowheads="1"/>
          </p:cNvSpPr>
          <p:nvPr/>
        </p:nvSpPr>
        <p:spPr bwMode="auto">
          <a:xfrm>
            <a:off x="2833688" y="1327150"/>
            <a:ext cx="2571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X</a:t>
            </a:r>
            <a:endParaRPr kumimoji="0" lang="en-US" altLang="tr-TR" sz="2400"/>
          </a:p>
        </p:txBody>
      </p:sp>
      <p:sp>
        <p:nvSpPr>
          <p:cNvPr id="115725" name="Rectangle 23"/>
          <p:cNvSpPr>
            <a:spLocks noChangeArrowheads="1"/>
          </p:cNvSpPr>
          <p:nvPr/>
        </p:nvSpPr>
        <p:spPr bwMode="auto">
          <a:xfrm>
            <a:off x="2262188" y="1327150"/>
            <a:ext cx="2365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Z</a:t>
            </a:r>
            <a:endParaRPr kumimoji="0" lang="en-US" altLang="tr-TR" sz="2400"/>
          </a:p>
        </p:txBody>
      </p:sp>
      <p:sp>
        <p:nvSpPr>
          <p:cNvPr id="115726" name="Rectangle 24"/>
          <p:cNvSpPr>
            <a:spLocks noChangeArrowheads="1"/>
          </p:cNvSpPr>
          <p:nvPr/>
        </p:nvSpPr>
        <p:spPr bwMode="auto">
          <a:xfrm>
            <a:off x="2132013" y="1327150"/>
            <a:ext cx="11906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a:t>
            </a:r>
            <a:endParaRPr kumimoji="0" lang="en-US" altLang="tr-TR" sz="2400"/>
          </a:p>
        </p:txBody>
      </p:sp>
      <p:sp>
        <p:nvSpPr>
          <p:cNvPr id="115727" name="Rectangle 25"/>
          <p:cNvSpPr>
            <a:spLocks noChangeArrowheads="1"/>
          </p:cNvSpPr>
          <p:nvPr/>
        </p:nvSpPr>
        <p:spPr bwMode="auto">
          <a:xfrm>
            <a:off x="1858963" y="1327150"/>
            <a:ext cx="2571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Y</a:t>
            </a:r>
            <a:endParaRPr kumimoji="0" lang="en-US" altLang="tr-TR" sz="2400"/>
          </a:p>
        </p:txBody>
      </p:sp>
      <p:sp>
        <p:nvSpPr>
          <p:cNvPr id="115728" name="Rectangle 26"/>
          <p:cNvSpPr>
            <a:spLocks noChangeArrowheads="1"/>
          </p:cNvSpPr>
          <p:nvPr/>
        </p:nvSpPr>
        <p:spPr bwMode="auto">
          <a:xfrm>
            <a:off x="1257300" y="1327150"/>
            <a:ext cx="2571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X</a:t>
            </a:r>
            <a:endParaRPr kumimoji="0" lang="en-US" altLang="tr-TR" sz="2400"/>
          </a:p>
        </p:txBody>
      </p:sp>
      <p:sp>
        <p:nvSpPr>
          <p:cNvPr id="115729" name="Rectangle 27"/>
          <p:cNvSpPr>
            <a:spLocks noChangeArrowheads="1"/>
          </p:cNvSpPr>
          <p:nvPr/>
        </p:nvSpPr>
        <p:spPr bwMode="auto">
          <a:xfrm>
            <a:off x="1117600" y="1327150"/>
            <a:ext cx="1190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a:t>
            </a:r>
            <a:endParaRPr kumimoji="0" lang="en-US" altLang="tr-TR" sz="2400"/>
          </a:p>
        </p:txBody>
      </p:sp>
      <p:sp>
        <p:nvSpPr>
          <p:cNvPr id="115730" name="Rectangle 28"/>
          <p:cNvSpPr>
            <a:spLocks noChangeArrowheads="1"/>
          </p:cNvSpPr>
          <p:nvPr/>
        </p:nvSpPr>
        <p:spPr bwMode="auto">
          <a:xfrm>
            <a:off x="4489450" y="1287463"/>
            <a:ext cx="195263"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ymbol" panose="05050102010706020507" pitchFamily="18" charset="2"/>
              </a:rPr>
              <a:t>+</a:t>
            </a:r>
            <a:endParaRPr kumimoji="0" lang="en-US" altLang="tr-TR" sz="2400"/>
          </a:p>
        </p:txBody>
      </p:sp>
      <p:sp>
        <p:nvSpPr>
          <p:cNvPr id="115731" name="Rectangle 29"/>
          <p:cNvSpPr>
            <a:spLocks noChangeArrowheads="1"/>
          </p:cNvSpPr>
          <p:nvPr/>
        </p:nvSpPr>
        <p:spPr bwMode="auto">
          <a:xfrm>
            <a:off x="3463925" y="1287463"/>
            <a:ext cx="195263"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ymbol" panose="05050102010706020507" pitchFamily="18" charset="2"/>
              </a:rPr>
              <a:t>=</a:t>
            </a:r>
            <a:endParaRPr kumimoji="0" lang="en-US" altLang="tr-TR" sz="2400"/>
          </a:p>
        </p:txBody>
      </p:sp>
      <p:sp>
        <p:nvSpPr>
          <p:cNvPr id="115732" name="Rectangle 30"/>
          <p:cNvSpPr>
            <a:spLocks noChangeArrowheads="1"/>
          </p:cNvSpPr>
          <p:nvPr/>
        </p:nvSpPr>
        <p:spPr bwMode="auto">
          <a:xfrm>
            <a:off x="2563813" y="1287463"/>
            <a:ext cx="19526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ymbol" panose="05050102010706020507" pitchFamily="18" charset="2"/>
              </a:rPr>
              <a:t>+</a:t>
            </a:r>
            <a:endParaRPr kumimoji="0" lang="en-US" altLang="tr-TR" sz="2400"/>
          </a:p>
        </p:txBody>
      </p:sp>
      <p:sp>
        <p:nvSpPr>
          <p:cNvPr id="115733" name="Rectangle 31"/>
          <p:cNvSpPr>
            <a:spLocks noChangeArrowheads="1"/>
          </p:cNvSpPr>
          <p:nvPr/>
        </p:nvSpPr>
        <p:spPr bwMode="auto">
          <a:xfrm>
            <a:off x="1589088" y="1287463"/>
            <a:ext cx="19526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latin typeface="Symbol" panose="05050102010706020507" pitchFamily="18" charset="2"/>
              </a:rPr>
              <a:t>+</a:t>
            </a:r>
            <a:endParaRPr kumimoji="0" lang="en-US" altLang="tr-TR" sz="2400"/>
          </a:p>
        </p:txBody>
      </p:sp>
      <p:sp>
        <p:nvSpPr>
          <p:cNvPr id="115734" name="Rectangle 32"/>
          <p:cNvSpPr>
            <a:spLocks noChangeArrowheads="1"/>
          </p:cNvSpPr>
          <p:nvPr/>
        </p:nvSpPr>
        <p:spPr bwMode="auto">
          <a:xfrm>
            <a:off x="3116263" y="1327150"/>
            <a:ext cx="2571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Y</a:t>
            </a:r>
            <a:endParaRPr kumimoji="0" lang="en-US" altLang="tr-TR" sz="2400"/>
          </a:p>
        </p:txBody>
      </p:sp>
      <p:sp>
        <p:nvSpPr>
          <p:cNvPr id="115735" name="Rectangle 33"/>
          <p:cNvSpPr>
            <a:spLocks noChangeArrowheads="1"/>
          </p:cNvSpPr>
          <p:nvPr/>
        </p:nvSpPr>
        <p:spPr bwMode="auto">
          <a:xfrm>
            <a:off x="3752850" y="1327150"/>
            <a:ext cx="2571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t>Y</a:t>
            </a:r>
            <a:endParaRPr kumimoji="0" lang="en-US" altLang="tr-TR" sz="2400"/>
          </a:p>
        </p:txBody>
      </p:sp>
      <p:sp>
        <p:nvSpPr>
          <p:cNvPr id="115736" name="Rectangle 34"/>
          <p:cNvSpPr>
            <a:spLocks noGrp="1" noChangeArrowheads="1"/>
          </p:cNvSpPr>
          <p:nvPr>
            <p:ph type="title"/>
          </p:nvPr>
        </p:nvSpPr>
        <p:spPr/>
        <p:txBody>
          <a:bodyPr/>
          <a:lstStyle/>
          <a:p>
            <a:r>
              <a:rPr lang="en-US" altLang="tr-TR" sz="3600" dirty="0" smtClean="0"/>
              <a:t>Example 3: Boolean Algebraic Proofs</a:t>
            </a:r>
          </a:p>
        </p:txBody>
      </p:sp>
    </p:spTree>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87284C8-438B-4F0E-BB35-ACBA1F3A755C}" type="slidenum">
              <a:rPr kumimoji="0" lang="en-US" altLang="tr-TR" sz="1200" smtClean="0"/>
              <a:pPr>
                <a:spcBef>
                  <a:spcPct val="50000"/>
                </a:spcBef>
                <a:buFontTx/>
                <a:buNone/>
              </a:pPr>
              <a:t>93</a:t>
            </a:fld>
            <a:endParaRPr kumimoji="0" lang="en-US" altLang="tr-TR" sz="1200" smtClean="0"/>
          </a:p>
        </p:txBody>
      </p:sp>
      <p:graphicFrame>
        <p:nvGraphicFramePr>
          <p:cNvPr id="430082" name="Object 2"/>
          <p:cNvGraphicFramePr>
            <a:graphicFrameLocks noChangeAspect="1"/>
          </p:cNvGraphicFramePr>
          <p:nvPr/>
        </p:nvGraphicFramePr>
        <p:xfrm>
          <a:off x="1089025" y="2060575"/>
          <a:ext cx="7086600" cy="419100"/>
        </p:xfrm>
        <a:graphic>
          <a:graphicData uri="http://schemas.openxmlformats.org/presentationml/2006/ole">
            <mc:AlternateContent xmlns:mc="http://schemas.openxmlformats.org/markup-compatibility/2006">
              <mc:Choice xmlns:v="urn:schemas-microsoft-com:vml" Requires="v">
                <p:oleObj spid="_x0000_s117900" name="Microsoft Equation 3.0" r:id="rId3" imgW="7086600" imgH="419100" progId="Equation.3">
                  <p:embed/>
                </p:oleObj>
              </mc:Choice>
              <mc:Fallback>
                <p:oleObj name="Microsoft Equation 3.0" r:id="rId3" imgW="7086600" imgH="419100" progId="Equation.3">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89025" y="2060575"/>
                        <a:ext cx="70866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430083" name="Group 3"/>
          <p:cNvGrpSpPr>
            <a:grpSpLocks/>
          </p:cNvGrpSpPr>
          <p:nvPr/>
        </p:nvGrpSpPr>
        <p:grpSpPr bwMode="auto">
          <a:xfrm>
            <a:off x="1260475" y="4441825"/>
            <a:ext cx="7715250" cy="514350"/>
            <a:chOff x="794" y="2798"/>
            <a:chExt cx="4860" cy="324"/>
          </a:xfrm>
        </p:grpSpPr>
        <p:sp>
          <p:nvSpPr>
            <p:cNvPr id="117874" name="Rectangle 4"/>
            <p:cNvSpPr>
              <a:spLocks noChangeArrowheads="1"/>
            </p:cNvSpPr>
            <p:nvPr/>
          </p:nvSpPr>
          <p:spPr bwMode="auto">
            <a:xfrm>
              <a:off x="1477" y="2823"/>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75" name="Rectangle 5"/>
            <p:cNvSpPr>
              <a:spLocks noChangeArrowheads="1"/>
            </p:cNvSpPr>
            <p:nvPr/>
          </p:nvSpPr>
          <p:spPr bwMode="auto">
            <a:xfrm>
              <a:off x="1714" y="2823"/>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76" name="Rectangle 6"/>
            <p:cNvSpPr>
              <a:spLocks noChangeArrowheads="1"/>
            </p:cNvSpPr>
            <p:nvPr/>
          </p:nvSpPr>
          <p:spPr bwMode="auto">
            <a:xfrm>
              <a:off x="1622" y="2798"/>
              <a:ext cx="191"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77" name="Rectangle 7"/>
            <p:cNvSpPr>
              <a:spLocks noChangeArrowheads="1"/>
            </p:cNvSpPr>
            <p:nvPr/>
          </p:nvSpPr>
          <p:spPr bwMode="auto">
            <a:xfrm>
              <a:off x="1123" y="2823"/>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78" name="Rectangle 8"/>
            <p:cNvSpPr>
              <a:spLocks noChangeArrowheads="1"/>
            </p:cNvSpPr>
            <p:nvPr/>
          </p:nvSpPr>
          <p:spPr bwMode="auto">
            <a:xfrm>
              <a:off x="5048" y="2823"/>
              <a:ext cx="606"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Laws</a:t>
              </a:r>
              <a:endParaRPr kumimoji="0" lang="en-US" altLang="tr-TR" sz="2400"/>
            </a:p>
          </p:txBody>
        </p:sp>
        <p:sp>
          <p:nvSpPr>
            <p:cNvPr id="117879" name="Rectangle 9"/>
            <p:cNvSpPr>
              <a:spLocks noChangeArrowheads="1"/>
            </p:cNvSpPr>
            <p:nvPr/>
          </p:nvSpPr>
          <p:spPr bwMode="auto">
            <a:xfrm>
              <a:off x="4997" y="2823"/>
              <a:ext cx="152"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 </a:t>
              </a:r>
              <a:endParaRPr kumimoji="0" lang="en-US" altLang="tr-TR" sz="2400"/>
            </a:p>
          </p:txBody>
        </p:sp>
        <p:sp>
          <p:nvSpPr>
            <p:cNvPr id="117880" name="Rectangle 10"/>
            <p:cNvSpPr>
              <a:spLocks noChangeArrowheads="1"/>
            </p:cNvSpPr>
            <p:nvPr/>
          </p:nvSpPr>
          <p:spPr bwMode="auto">
            <a:xfrm>
              <a:off x="4919" y="2823"/>
              <a:ext cx="183"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s</a:t>
              </a:r>
              <a:endParaRPr kumimoji="0" lang="en-US" altLang="tr-TR" sz="2400"/>
            </a:p>
          </p:txBody>
        </p:sp>
        <p:sp>
          <p:nvSpPr>
            <p:cNvPr id="117881" name="Rectangle 11"/>
            <p:cNvSpPr>
              <a:spLocks noChangeArrowheads="1"/>
            </p:cNvSpPr>
            <p:nvPr/>
          </p:nvSpPr>
          <p:spPr bwMode="auto">
            <a:xfrm>
              <a:off x="3807" y="2823"/>
              <a:ext cx="1094"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DeMorgan'</a:t>
              </a:r>
              <a:endParaRPr kumimoji="0" lang="en-US" altLang="tr-TR" sz="2400"/>
            </a:p>
          </p:txBody>
        </p:sp>
        <p:sp>
          <p:nvSpPr>
            <p:cNvPr id="117882" name="Rectangle 12"/>
            <p:cNvSpPr>
              <a:spLocks noChangeArrowheads="1"/>
            </p:cNvSpPr>
            <p:nvPr/>
          </p:nvSpPr>
          <p:spPr bwMode="auto">
            <a:xfrm>
              <a:off x="2420" y="2823"/>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83" name="Rectangle 13"/>
            <p:cNvSpPr>
              <a:spLocks noChangeArrowheads="1"/>
            </p:cNvSpPr>
            <p:nvPr/>
          </p:nvSpPr>
          <p:spPr bwMode="auto">
            <a:xfrm>
              <a:off x="794" y="2823"/>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84" name="Rectangle 14"/>
            <p:cNvSpPr>
              <a:spLocks noChangeArrowheads="1"/>
            </p:cNvSpPr>
            <p:nvPr/>
          </p:nvSpPr>
          <p:spPr bwMode="auto">
            <a:xfrm>
              <a:off x="2565" y="2798"/>
              <a:ext cx="191"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85" name="Rectangle 15"/>
            <p:cNvSpPr>
              <a:spLocks noChangeArrowheads="1"/>
            </p:cNvSpPr>
            <p:nvPr/>
          </p:nvSpPr>
          <p:spPr bwMode="auto">
            <a:xfrm>
              <a:off x="1297" y="2798"/>
              <a:ext cx="25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86" name="Rectangle 16"/>
            <p:cNvSpPr>
              <a:spLocks noChangeArrowheads="1"/>
            </p:cNvSpPr>
            <p:nvPr/>
          </p:nvSpPr>
          <p:spPr bwMode="auto">
            <a:xfrm>
              <a:off x="950" y="2798"/>
              <a:ext cx="25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87" name="Line 17"/>
            <p:cNvSpPr>
              <a:spLocks noChangeShapeType="1"/>
            </p:cNvSpPr>
            <p:nvPr/>
          </p:nvSpPr>
          <p:spPr bwMode="auto">
            <a:xfrm>
              <a:off x="799" y="2872"/>
              <a:ext cx="436"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888" name="Line 18"/>
            <p:cNvSpPr>
              <a:spLocks noChangeShapeType="1"/>
            </p:cNvSpPr>
            <p:nvPr/>
          </p:nvSpPr>
          <p:spPr bwMode="auto">
            <a:xfrm>
              <a:off x="1482" y="2876"/>
              <a:ext cx="104"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889" name="Line 19"/>
            <p:cNvSpPr>
              <a:spLocks noChangeShapeType="1"/>
            </p:cNvSpPr>
            <p:nvPr/>
          </p:nvSpPr>
          <p:spPr bwMode="auto">
            <a:xfrm>
              <a:off x="1714" y="2876"/>
              <a:ext cx="112"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890" name="Line 20"/>
            <p:cNvSpPr>
              <a:spLocks noChangeShapeType="1"/>
            </p:cNvSpPr>
            <p:nvPr/>
          </p:nvSpPr>
          <p:spPr bwMode="auto">
            <a:xfrm>
              <a:off x="2426" y="2884"/>
              <a:ext cx="343"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891" name="Line 21"/>
            <p:cNvSpPr>
              <a:spLocks noChangeShapeType="1"/>
            </p:cNvSpPr>
            <p:nvPr/>
          </p:nvSpPr>
          <p:spPr bwMode="auto">
            <a:xfrm>
              <a:off x="3017" y="2884"/>
              <a:ext cx="103"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892" name="Line 22"/>
            <p:cNvSpPr>
              <a:spLocks noChangeShapeType="1"/>
            </p:cNvSpPr>
            <p:nvPr/>
          </p:nvSpPr>
          <p:spPr bwMode="auto">
            <a:xfrm>
              <a:off x="3341" y="2884"/>
              <a:ext cx="112"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893" name="Rectangle 23"/>
            <p:cNvSpPr>
              <a:spLocks noChangeArrowheads="1"/>
            </p:cNvSpPr>
            <p:nvPr/>
          </p:nvSpPr>
          <p:spPr bwMode="auto">
            <a:xfrm>
              <a:off x="2657" y="2823"/>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94" name="Rectangle 24"/>
            <p:cNvSpPr>
              <a:spLocks noChangeArrowheads="1"/>
            </p:cNvSpPr>
            <p:nvPr/>
          </p:nvSpPr>
          <p:spPr bwMode="auto">
            <a:xfrm>
              <a:off x="3011" y="2823"/>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95" name="Rectangle 25"/>
            <p:cNvSpPr>
              <a:spLocks noChangeArrowheads="1"/>
            </p:cNvSpPr>
            <p:nvPr/>
          </p:nvSpPr>
          <p:spPr bwMode="auto">
            <a:xfrm>
              <a:off x="2832" y="2798"/>
              <a:ext cx="25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96" name="Rectangle 26"/>
            <p:cNvSpPr>
              <a:spLocks noChangeArrowheads="1"/>
            </p:cNvSpPr>
            <p:nvPr/>
          </p:nvSpPr>
          <p:spPr bwMode="auto">
            <a:xfrm>
              <a:off x="3168" y="2798"/>
              <a:ext cx="25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97" name="Rectangle 27"/>
            <p:cNvSpPr>
              <a:spLocks noChangeArrowheads="1"/>
            </p:cNvSpPr>
            <p:nvPr/>
          </p:nvSpPr>
          <p:spPr bwMode="auto">
            <a:xfrm>
              <a:off x="3341" y="2823"/>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grpSp>
      <p:grpSp>
        <p:nvGrpSpPr>
          <p:cNvPr id="430108" name="Group 28"/>
          <p:cNvGrpSpPr>
            <a:grpSpLocks/>
          </p:cNvGrpSpPr>
          <p:nvPr/>
        </p:nvGrpSpPr>
        <p:grpSpPr bwMode="auto">
          <a:xfrm>
            <a:off x="1166813" y="1347788"/>
            <a:ext cx="7480300" cy="733425"/>
            <a:chOff x="735" y="849"/>
            <a:chExt cx="4712" cy="462"/>
          </a:xfrm>
        </p:grpSpPr>
        <p:sp>
          <p:nvSpPr>
            <p:cNvPr id="117848" name="Line 29"/>
            <p:cNvSpPr>
              <a:spLocks noChangeShapeType="1"/>
            </p:cNvSpPr>
            <p:nvPr/>
          </p:nvSpPr>
          <p:spPr bwMode="auto">
            <a:xfrm>
              <a:off x="1304" y="1051"/>
              <a:ext cx="11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849" name="Rectangle 30"/>
            <p:cNvSpPr>
              <a:spLocks noChangeArrowheads="1"/>
            </p:cNvSpPr>
            <p:nvPr/>
          </p:nvSpPr>
          <p:spPr bwMode="auto">
            <a:xfrm>
              <a:off x="2200" y="884"/>
              <a:ext cx="214" cy="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500" b="1">
                  <a:solidFill>
                    <a:srgbClr val="000000"/>
                  </a:solidFill>
                  <a:latin typeface="Symbol" panose="05050102010706020507" pitchFamily="18" charset="2"/>
                </a:rPr>
                <a:t>(</a:t>
              </a:r>
              <a:endParaRPr kumimoji="0" lang="en-US" altLang="tr-TR" sz="2400"/>
            </a:p>
          </p:txBody>
        </p:sp>
        <p:sp>
          <p:nvSpPr>
            <p:cNvPr id="117850" name="Rectangle 31"/>
            <p:cNvSpPr>
              <a:spLocks noChangeArrowheads="1"/>
            </p:cNvSpPr>
            <p:nvPr/>
          </p:nvSpPr>
          <p:spPr bwMode="auto">
            <a:xfrm>
              <a:off x="2732" y="884"/>
              <a:ext cx="214" cy="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500" b="1">
                  <a:solidFill>
                    <a:srgbClr val="000000"/>
                  </a:solidFill>
                  <a:latin typeface="Symbol" panose="05050102010706020507" pitchFamily="18" charset="2"/>
                </a:rPr>
                <a:t>)</a:t>
              </a:r>
              <a:endParaRPr kumimoji="0" lang="en-US" altLang="tr-TR" sz="2400"/>
            </a:p>
          </p:txBody>
        </p:sp>
        <p:sp>
          <p:nvSpPr>
            <p:cNvPr id="117851" name="Rectangle 32"/>
            <p:cNvSpPr>
              <a:spLocks noChangeArrowheads="1"/>
            </p:cNvSpPr>
            <p:nvPr/>
          </p:nvSpPr>
          <p:spPr bwMode="auto">
            <a:xfrm>
              <a:off x="2820" y="849"/>
              <a:ext cx="214"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000" b="1">
                  <a:solidFill>
                    <a:srgbClr val="000000"/>
                  </a:solidFill>
                  <a:latin typeface="Symbol" panose="05050102010706020507" pitchFamily="18" charset="2"/>
                </a:rPr>
                <a:t>(</a:t>
              </a:r>
              <a:endParaRPr kumimoji="0" lang="en-US" altLang="tr-TR" sz="2400"/>
            </a:p>
          </p:txBody>
        </p:sp>
        <p:sp>
          <p:nvSpPr>
            <p:cNvPr id="117852" name="Rectangle 33"/>
            <p:cNvSpPr>
              <a:spLocks noChangeArrowheads="1"/>
            </p:cNvSpPr>
            <p:nvPr/>
          </p:nvSpPr>
          <p:spPr bwMode="auto">
            <a:xfrm>
              <a:off x="3345" y="849"/>
              <a:ext cx="214"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000" b="1">
                  <a:solidFill>
                    <a:srgbClr val="000000"/>
                  </a:solidFill>
                  <a:latin typeface="Symbol" panose="05050102010706020507" pitchFamily="18" charset="2"/>
                </a:rPr>
                <a:t>)</a:t>
              </a:r>
              <a:endParaRPr kumimoji="0" lang="en-US" altLang="tr-TR" sz="2400"/>
            </a:p>
          </p:txBody>
        </p:sp>
        <p:sp>
          <p:nvSpPr>
            <p:cNvPr id="117853" name="Rectangle 34"/>
            <p:cNvSpPr>
              <a:spLocks noChangeArrowheads="1"/>
            </p:cNvSpPr>
            <p:nvPr/>
          </p:nvSpPr>
          <p:spPr bwMode="auto">
            <a:xfrm>
              <a:off x="5227" y="970"/>
              <a:ext cx="220"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n</a:t>
              </a:r>
              <a:endParaRPr kumimoji="0" lang="en-US" altLang="tr-TR" sz="2400"/>
            </a:p>
          </p:txBody>
        </p:sp>
        <p:sp>
          <p:nvSpPr>
            <p:cNvPr id="117854" name="Rectangle 35"/>
            <p:cNvSpPr>
              <a:spLocks noChangeArrowheads="1"/>
            </p:cNvSpPr>
            <p:nvPr/>
          </p:nvSpPr>
          <p:spPr bwMode="auto">
            <a:xfrm>
              <a:off x="4279" y="970"/>
              <a:ext cx="958"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inimizatio</a:t>
              </a:r>
              <a:endParaRPr kumimoji="0" lang="en-US" altLang="tr-TR" sz="2400"/>
            </a:p>
          </p:txBody>
        </p:sp>
        <p:sp>
          <p:nvSpPr>
            <p:cNvPr id="117855" name="Rectangle 36"/>
            <p:cNvSpPr>
              <a:spLocks noChangeArrowheads="1"/>
            </p:cNvSpPr>
            <p:nvPr/>
          </p:nvSpPr>
          <p:spPr bwMode="auto">
            <a:xfrm>
              <a:off x="4066" y="970"/>
              <a:ext cx="307"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M</a:t>
              </a:r>
              <a:endParaRPr kumimoji="0" lang="en-US" altLang="tr-TR" sz="2400"/>
            </a:p>
          </p:txBody>
        </p:sp>
        <p:sp>
          <p:nvSpPr>
            <p:cNvPr id="117856" name="Rectangle 37"/>
            <p:cNvSpPr>
              <a:spLocks noChangeArrowheads="1"/>
            </p:cNvSpPr>
            <p:nvPr/>
          </p:nvSpPr>
          <p:spPr bwMode="auto">
            <a:xfrm>
              <a:off x="3640" y="970"/>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57" name="Rectangle 38"/>
            <p:cNvSpPr>
              <a:spLocks noChangeArrowheads="1"/>
            </p:cNvSpPr>
            <p:nvPr/>
          </p:nvSpPr>
          <p:spPr bwMode="auto">
            <a:xfrm>
              <a:off x="3215" y="970"/>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58" name="Rectangle 39"/>
            <p:cNvSpPr>
              <a:spLocks noChangeArrowheads="1"/>
            </p:cNvSpPr>
            <p:nvPr/>
          </p:nvSpPr>
          <p:spPr bwMode="auto">
            <a:xfrm>
              <a:off x="2602" y="970"/>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59" name="Rectangle 40"/>
            <p:cNvSpPr>
              <a:spLocks noChangeArrowheads="1"/>
            </p:cNvSpPr>
            <p:nvPr/>
          </p:nvSpPr>
          <p:spPr bwMode="auto">
            <a:xfrm>
              <a:off x="2273" y="970"/>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60" name="Rectangle 41"/>
            <p:cNvSpPr>
              <a:spLocks noChangeArrowheads="1"/>
            </p:cNvSpPr>
            <p:nvPr/>
          </p:nvSpPr>
          <p:spPr bwMode="auto">
            <a:xfrm>
              <a:off x="1895" y="970"/>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61" name="Rectangle 42"/>
            <p:cNvSpPr>
              <a:spLocks noChangeArrowheads="1"/>
            </p:cNvSpPr>
            <p:nvPr/>
          </p:nvSpPr>
          <p:spPr bwMode="auto">
            <a:xfrm>
              <a:off x="1535" y="970"/>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62" name="Rectangle 43"/>
            <p:cNvSpPr>
              <a:spLocks noChangeArrowheads="1"/>
            </p:cNvSpPr>
            <p:nvPr/>
          </p:nvSpPr>
          <p:spPr bwMode="auto">
            <a:xfrm>
              <a:off x="972" y="970"/>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63" name="Rectangle 44"/>
            <p:cNvSpPr>
              <a:spLocks noChangeArrowheads="1"/>
            </p:cNvSpPr>
            <p:nvPr/>
          </p:nvSpPr>
          <p:spPr bwMode="auto">
            <a:xfrm>
              <a:off x="735" y="970"/>
              <a:ext cx="208"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64" name="Rectangle 45"/>
            <p:cNvSpPr>
              <a:spLocks noChangeArrowheads="1"/>
            </p:cNvSpPr>
            <p:nvPr/>
          </p:nvSpPr>
          <p:spPr bwMode="auto">
            <a:xfrm>
              <a:off x="3454" y="945"/>
              <a:ext cx="25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65" name="Rectangle 46"/>
            <p:cNvSpPr>
              <a:spLocks noChangeArrowheads="1"/>
            </p:cNvSpPr>
            <p:nvPr/>
          </p:nvSpPr>
          <p:spPr bwMode="auto">
            <a:xfrm>
              <a:off x="3042" y="945"/>
              <a:ext cx="25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66" name="Rectangle 47"/>
            <p:cNvSpPr>
              <a:spLocks noChangeArrowheads="1"/>
            </p:cNvSpPr>
            <p:nvPr/>
          </p:nvSpPr>
          <p:spPr bwMode="auto">
            <a:xfrm>
              <a:off x="2429" y="945"/>
              <a:ext cx="25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67" name="Rectangle 48"/>
            <p:cNvSpPr>
              <a:spLocks noChangeArrowheads="1"/>
            </p:cNvSpPr>
            <p:nvPr/>
          </p:nvSpPr>
          <p:spPr bwMode="auto">
            <a:xfrm>
              <a:off x="1710" y="945"/>
              <a:ext cx="25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68" name="Rectangle 49"/>
            <p:cNvSpPr>
              <a:spLocks noChangeArrowheads="1"/>
            </p:cNvSpPr>
            <p:nvPr/>
          </p:nvSpPr>
          <p:spPr bwMode="auto">
            <a:xfrm>
              <a:off x="1443" y="973"/>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69" name="Rectangle 50"/>
            <p:cNvSpPr>
              <a:spLocks noChangeArrowheads="1"/>
            </p:cNvSpPr>
            <p:nvPr/>
          </p:nvSpPr>
          <p:spPr bwMode="auto">
            <a:xfrm>
              <a:off x="880" y="969"/>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70" name="Rectangle 51"/>
            <p:cNvSpPr>
              <a:spLocks noChangeArrowheads="1"/>
            </p:cNvSpPr>
            <p:nvPr/>
          </p:nvSpPr>
          <p:spPr bwMode="auto">
            <a:xfrm>
              <a:off x="1131" y="945"/>
              <a:ext cx="25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71" name="Rectangle 52"/>
            <p:cNvSpPr>
              <a:spLocks noChangeArrowheads="1"/>
            </p:cNvSpPr>
            <p:nvPr/>
          </p:nvSpPr>
          <p:spPr bwMode="auto">
            <a:xfrm>
              <a:off x="1302" y="962"/>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72" name="Rectangle 53"/>
            <p:cNvSpPr>
              <a:spLocks noChangeArrowheads="1"/>
            </p:cNvSpPr>
            <p:nvPr/>
          </p:nvSpPr>
          <p:spPr bwMode="auto">
            <a:xfrm>
              <a:off x="2898" y="962"/>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73" name="Line 54"/>
            <p:cNvSpPr>
              <a:spLocks noChangeShapeType="1"/>
            </p:cNvSpPr>
            <p:nvPr/>
          </p:nvSpPr>
          <p:spPr bwMode="auto">
            <a:xfrm>
              <a:off x="2904" y="1051"/>
              <a:ext cx="11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grpSp>
      <p:grpSp>
        <p:nvGrpSpPr>
          <p:cNvPr id="430135" name="Group 55"/>
          <p:cNvGrpSpPr>
            <a:grpSpLocks/>
          </p:cNvGrpSpPr>
          <p:nvPr/>
        </p:nvGrpSpPr>
        <p:grpSpPr bwMode="auto">
          <a:xfrm>
            <a:off x="1143000" y="3619500"/>
            <a:ext cx="5581650" cy="619125"/>
            <a:chOff x="720" y="2280"/>
            <a:chExt cx="3516" cy="390"/>
          </a:xfrm>
        </p:grpSpPr>
        <p:sp>
          <p:nvSpPr>
            <p:cNvPr id="117817" name="Rectangle 56"/>
            <p:cNvSpPr>
              <a:spLocks noChangeArrowheads="1"/>
            </p:cNvSpPr>
            <p:nvPr/>
          </p:nvSpPr>
          <p:spPr bwMode="auto">
            <a:xfrm>
              <a:off x="4016" y="2401"/>
              <a:ext cx="9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17818" name="Rectangle 57"/>
            <p:cNvSpPr>
              <a:spLocks noChangeArrowheads="1"/>
            </p:cNvSpPr>
            <p:nvPr/>
          </p:nvSpPr>
          <p:spPr bwMode="auto">
            <a:xfrm>
              <a:off x="3318" y="2401"/>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19" name="Rectangle 58"/>
            <p:cNvSpPr>
              <a:spLocks noChangeArrowheads="1"/>
            </p:cNvSpPr>
            <p:nvPr/>
          </p:nvSpPr>
          <p:spPr bwMode="auto">
            <a:xfrm>
              <a:off x="2989" y="2401"/>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20" name="Rectangle 59"/>
            <p:cNvSpPr>
              <a:spLocks noChangeArrowheads="1"/>
            </p:cNvSpPr>
            <p:nvPr/>
          </p:nvSpPr>
          <p:spPr bwMode="auto">
            <a:xfrm>
              <a:off x="2509" y="2401"/>
              <a:ext cx="9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17821" name="Rectangle 60"/>
            <p:cNvSpPr>
              <a:spLocks noChangeArrowheads="1"/>
            </p:cNvSpPr>
            <p:nvPr/>
          </p:nvSpPr>
          <p:spPr bwMode="auto">
            <a:xfrm>
              <a:off x="2179" y="2401"/>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22" name="Rectangle 61"/>
            <p:cNvSpPr>
              <a:spLocks noChangeArrowheads="1"/>
            </p:cNvSpPr>
            <p:nvPr/>
          </p:nvSpPr>
          <p:spPr bwMode="auto">
            <a:xfrm>
              <a:off x="1819" y="2401"/>
              <a:ext cx="9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17823" name="Rectangle 62"/>
            <p:cNvSpPr>
              <a:spLocks noChangeArrowheads="1"/>
            </p:cNvSpPr>
            <p:nvPr/>
          </p:nvSpPr>
          <p:spPr bwMode="auto">
            <a:xfrm>
              <a:off x="1122" y="2401"/>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24" name="Rectangle 63"/>
            <p:cNvSpPr>
              <a:spLocks noChangeArrowheads="1"/>
            </p:cNvSpPr>
            <p:nvPr/>
          </p:nvSpPr>
          <p:spPr bwMode="auto">
            <a:xfrm>
              <a:off x="792" y="2401"/>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25" name="Rectangle 64"/>
            <p:cNvSpPr>
              <a:spLocks noChangeArrowheads="1"/>
            </p:cNvSpPr>
            <p:nvPr/>
          </p:nvSpPr>
          <p:spPr bwMode="auto">
            <a:xfrm>
              <a:off x="3846" y="2376"/>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26" name="Rectangle 65"/>
            <p:cNvSpPr>
              <a:spLocks noChangeArrowheads="1"/>
            </p:cNvSpPr>
            <p:nvPr/>
          </p:nvSpPr>
          <p:spPr bwMode="auto">
            <a:xfrm>
              <a:off x="3537" y="2376"/>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27" name="Rectangle 66"/>
            <p:cNvSpPr>
              <a:spLocks noChangeArrowheads="1"/>
            </p:cNvSpPr>
            <p:nvPr/>
          </p:nvSpPr>
          <p:spPr bwMode="auto">
            <a:xfrm>
              <a:off x="3145" y="2376"/>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28" name="Rectangle 67"/>
            <p:cNvSpPr>
              <a:spLocks noChangeArrowheads="1"/>
            </p:cNvSpPr>
            <p:nvPr/>
          </p:nvSpPr>
          <p:spPr bwMode="auto">
            <a:xfrm>
              <a:off x="2737" y="2376"/>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29" name="Rectangle 68"/>
            <p:cNvSpPr>
              <a:spLocks noChangeArrowheads="1"/>
            </p:cNvSpPr>
            <p:nvPr/>
          </p:nvSpPr>
          <p:spPr bwMode="auto">
            <a:xfrm>
              <a:off x="2339" y="2376"/>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30" name="Rectangle 69"/>
            <p:cNvSpPr>
              <a:spLocks noChangeArrowheads="1"/>
            </p:cNvSpPr>
            <p:nvPr/>
          </p:nvSpPr>
          <p:spPr bwMode="auto">
            <a:xfrm>
              <a:off x="2016" y="2376"/>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31" name="Rectangle 70"/>
            <p:cNvSpPr>
              <a:spLocks noChangeArrowheads="1"/>
            </p:cNvSpPr>
            <p:nvPr/>
          </p:nvSpPr>
          <p:spPr bwMode="auto">
            <a:xfrm>
              <a:off x="1649" y="2376"/>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32" name="Rectangle 71"/>
            <p:cNvSpPr>
              <a:spLocks noChangeArrowheads="1"/>
            </p:cNvSpPr>
            <p:nvPr/>
          </p:nvSpPr>
          <p:spPr bwMode="auto">
            <a:xfrm>
              <a:off x="1341" y="2376"/>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33" name="Rectangle 72"/>
            <p:cNvSpPr>
              <a:spLocks noChangeArrowheads="1"/>
            </p:cNvSpPr>
            <p:nvPr/>
          </p:nvSpPr>
          <p:spPr bwMode="auto">
            <a:xfrm>
              <a:off x="949" y="2376"/>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34" name="Rectangle 73"/>
            <p:cNvSpPr>
              <a:spLocks noChangeArrowheads="1"/>
            </p:cNvSpPr>
            <p:nvPr/>
          </p:nvSpPr>
          <p:spPr bwMode="auto">
            <a:xfrm>
              <a:off x="1493" y="2401"/>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35" name="Rectangle 74"/>
            <p:cNvSpPr>
              <a:spLocks noChangeArrowheads="1"/>
            </p:cNvSpPr>
            <p:nvPr/>
          </p:nvSpPr>
          <p:spPr bwMode="auto">
            <a:xfrm>
              <a:off x="3689" y="2401"/>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36" name="Rectangle 75"/>
            <p:cNvSpPr>
              <a:spLocks noChangeArrowheads="1"/>
            </p:cNvSpPr>
            <p:nvPr/>
          </p:nvSpPr>
          <p:spPr bwMode="auto">
            <a:xfrm>
              <a:off x="720" y="2315"/>
              <a:ext cx="93"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500" b="1">
                  <a:solidFill>
                    <a:srgbClr val="000000"/>
                  </a:solidFill>
                  <a:latin typeface="Symbol" panose="05050102010706020507" pitchFamily="18" charset="2"/>
                </a:rPr>
                <a:t>(</a:t>
              </a:r>
              <a:endParaRPr kumimoji="0" lang="en-US" altLang="tr-TR" sz="2400"/>
            </a:p>
          </p:txBody>
        </p:sp>
        <p:sp>
          <p:nvSpPr>
            <p:cNvPr id="117837" name="Rectangle 76"/>
            <p:cNvSpPr>
              <a:spLocks noChangeArrowheads="1"/>
            </p:cNvSpPr>
            <p:nvPr/>
          </p:nvSpPr>
          <p:spPr bwMode="auto">
            <a:xfrm>
              <a:off x="1251" y="2315"/>
              <a:ext cx="93"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500" b="1">
                  <a:solidFill>
                    <a:srgbClr val="000000"/>
                  </a:solidFill>
                  <a:latin typeface="Symbol" panose="05050102010706020507" pitchFamily="18" charset="2"/>
                </a:rPr>
                <a:t>)</a:t>
              </a:r>
              <a:endParaRPr kumimoji="0" lang="en-US" altLang="tr-TR" sz="2400"/>
            </a:p>
          </p:txBody>
        </p:sp>
        <p:sp>
          <p:nvSpPr>
            <p:cNvPr id="117838" name="Rectangle 77"/>
            <p:cNvSpPr>
              <a:spLocks noChangeArrowheads="1"/>
            </p:cNvSpPr>
            <p:nvPr/>
          </p:nvSpPr>
          <p:spPr bwMode="auto">
            <a:xfrm>
              <a:off x="1427" y="2280"/>
              <a:ext cx="10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000" b="1">
                  <a:solidFill>
                    <a:srgbClr val="000000"/>
                  </a:solidFill>
                  <a:latin typeface="Symbol" panose="05050102010706020507" pitchFamily="18" charset="2"/>
                </a:rPr>
                <a:t>(</a:t>
              </a:r>
              <a:endParaRPr kumimoji="0" lang="en-US" altLang="tr-TR" sz="2400"/>
            </a:p>
          </p:txBody>
        </p:sp>
        <p:sp>
          <p:nvSpPr>
            <p:cNvPr id="117839" name="Rectangle 78"/>
            <p:cNvSpPr>
              <a:spLocks noChangeArrowheads="1"/>
            </p:cNvSpPr>
            <p:nvPr/>
          </p:nvSpPr>
          <p:spPr bwMode="auto">
            <a:xfrm>
              <a:off x="1932" y="2280"/>
              <a:ext cx="10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000" b="1">
                  <a:solidFill>
                    <a:srgbClr val="000000"/>
                  </a:solidFill>
                  <a:latin typeface="Symbol" panose="05050102010706020507" pitchFamily="18" charset="2"/>
                </a:rPr>
                <a:t>)</a:t>
              </a:r>
              <a:endParaRPr kumimoji="0" lang="en-US" altLang="tr-TR" sz="2400"/>
            </a:p>
          </p:txBody>
        </p:sp>
        <p:sp>
          <p:nvSpPr>
            <p:cNvPr id="117840" name="Rectangle 79"/>
            <p:cNvSpPr>
              <a:spLocks noChangeArrowheads="1"/>
            </p:cNvSpPr>
            <p:nvPr/>
          </p:nvSpPr>
          <p:spPr bwMode="auto">
            <a:xfrm>
              <a:off x="2101" y="2315"/>
              <a:ext cx="93"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500" b="1">
                  <a:solidFill>
                    <a:srgbClr val="000000"/>
                  </a:solidFill>
                  <a:latin typeface="Symbol" panose="05050102010706020507" pitchFamily="18" charset="2"/>
                </a:rPr>
                <a:t>(</a:t>
              </a:r>
              <a:endParaRPr kumimoji="0" lang="en-US" altLang="tr-TR" sz="2400"/>
            </a:p>
          </p:txBody>
        </p:sp>
        <p:sp>
          <p:nvSpPr>
            <p:cNvPr id="117841" name="Rectangle 80"/>
            <p:cNvSpPr>
              <a:spLocks noChangeArrowheads="1"/>
            </p:cNvSpPr>
            <p:nvPr/>
          </p:nvSpPr>
          <p:spPr bwMode="auto">
            <a:xfrm>
              <a:off x="2622" y="2315"/>
              <a:ext cx="93"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500" b="1">
                  <a:solidFill>
                    <a:srgbClr val="000000"/>
                  </a:solidFill>
                  <a:latin typeface="Symbol" panose="05050102010706020507" pitchFamily="18" charset="2"/>
                </a:rPr>
                <a:t>)</a:t>
              </a:r>
              <a:endParaRPr kumimoji="0" lang="en-US" altLang="tr-TR" sz="2400"/>
            </a:p>
          </p:txBody>
        </p:sp>
        <p:sp>
          <p:nvSpPr>
            <p:cNvPr id="117842" name="Rectangle 81"/>
            <p:cNvSpPr>
              <a:spLocks noChangeArrowheads="1"/>
            </p:cNvSpPr>
            <p:nvPr/>
          </p:nvSpPr>
          <p:spPr bwMode="auto">
            <a:xfrm>
              <a:off x="2916" y="2315"/>
              <a:ext cx="93"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500" b="1">
                  <a:solidFill>
                    <a:srgbClr val="000000"/>
                  </a:solidFill>
                  <a:latin typeface="Symbol" panose="05050102010706020507" pitchFamily="18" charset="2"/>
                </a:rPr>
                <a:t>(</a:t>
              </a:r>
              <a:endParaRPr kumimoji="0" lang="en-US" altLang="tr-TR" sz="2400"/>
            </a:p>
          </p:txBody>
        </p:sp>
        <p:sp>
          <p:nvSpPr>
            <p:cNvPr id="117843" name="Rectangle 82"/>
            <p:cNvSpPr>
              <a:spLocks noChangeArrowheads="1"/>
            </p:cNvSpPr>
            <p:nvPr/>
          </p:nvSpPr>
          <p:spPr bwMode="auto">
            <a:xfrm>
              <a:off x="3448" y="2315"/>
              <a:ext cx="93"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3500" b="1">
                  <a:solidFill>
                    <a:srgbClr val="000000"/>
                  </a:solidFill>
                  <a:latin typeface="Symbol" panose="05050102010706020507" pitchFamily="18" charset="2"/>
                </a:rPr>
                <a:t>)</a:t>
              </a:r>
              <a:endParaRPr kumimoji="0" lang="en-US" altLang="tr-TR" sz="2400"/>
            </a:p>
          </p:txBody>
        </p:sp>
        <p:sp>
          <p:nvSpPr>
            <p:cNvPr id="117844" name="Rectangle 83"/>
            <p:cNvSpPr>
              <a:spLocks noChangeArrowheads="1"/>
            </p:cNvSpPr>
            <p:nvPr/>
          </p:nvSpPr>
          <p:spPr bwMode="auto">
            <a:xfrm>
              <a:off x="3624" y="2280"/>
              <a:ext cx="10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000" b="1">
                  <a:solidFill>
                    <a:srgbClr val="000000"/>
                  </a:solidFill>
                  <a:latin typeface="Symbol" panose="05050102010706020507" pitchFamily="18" charset="2"/>
                </a:rPr>
                <a:t>(</a:t>
              </a:r>
              <a:endParaRPr kumimoji="0" lang="en-US" altLang="tr-TR" sz="2400"/>
            </a:p>
          </p:txBody>
        </p:sp>
        <p:sp>
          <p:nvSpPr>
            <p:cNvPr id="117845" name="Rectangle 84"/>
            <p:cNvSpPr>
              <a:spLocks noChangeArrowheads="1"/>
            </p:cNvSpPr>
            <p:nvPr/>
          </p:nvSpPr>
          <p:spPr bwMode="auto">
            <a:xfrm>
              <a:off x="4129" y="2280"/>
              <a:ext cx="10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000" b="1">
                  <a:solidFill>
                    <a:srgbClr val="000000"/>
                  </a:solidFill>
                  <a:latin typeface="Symbol" panose="05050102010706020507" pitchFamily="18" charset="2"/>
                </a:rPr>
                <a:t>)</a:t>
              </a:r>
              <a:endParaRPr kumimoji="0" lang="en-US" altLang="tr-TR" sz="2400"/>
            </a:p>
          </p:txBody>
        </p:sp>
        <p:sp>
          <p:nvSpPr>
            <p:cNvPr id="117846" name="Line 85"/>
            <p:cNvSpPr>
              <a:spLocks noChangeShapeType="1"/>
            </p:cNvSpPr>
            <p:nvPr/>
          </p:nvSpPr>
          <p:spPr bwMode="auto">
            <a:xfrm>
              <a:off x="1498" y="2474"/>
              <a:ext cx="104"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847" name="Line 86"/>
            <p:cNvSpPr>
              <a:spLocks noChangeShapeType="1"/>
            </p:cNvSpPr>
            <p:nvPr/>
          </p:nvSpPr>
          <p:spPr bwMode="auto">
            <a:xfrm>
              <a:off x="3695" y="2474"/>
              <a:ext cx="103"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grpSp>
      <p:grpSp>
        <p:nvGrpSpPr>
          <p:cNvPr id="430167" name="Group 87"/>
          <p:cNvGrpSpPr>
            <a:grpSpLocks/>
          </p:cNvGrpSpPr>
          <p:nvPr/>
        </p:nvGrpSpPr>
        <p:grpSpPr bwMode="auto">
          <a:xfrm>
            <a:off x="1203325" y="3206750"/>
            <a:ext cx="6954838" cy="484188"/>
            <a:chOff x="758" y="2020"/>
            <a:chExt cx="4381" cy="305"/>
          </a:xfrm>
        </p:grpSpPr>
        <p:sp>
          <p:nvSpPr>
            <p:cNvPr id="117795" name="Rectangle 88"/>
            <p:cNvSpPr>
              <a:spLocks noChangeArrowheads="1"/>
            </p:cNvSpPr>
            <p:nvPr/>
          </p:nvSpPr>
          <p:spPr bwMode="auto">
            <a:xfrm>
              <a:off x="2841" y="2020"/>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96" name="Rectangle 89"/>
            <p:cNvSpPr>
              <a:spLocks noChangeArrowheads="1"/>
            </p:cNvSpPr>
            <p:nvPr/>
          </p:nvSpPr>
          <p:spPr bwMode="auto">
            <a:xfrm>
              <a:off x="2265" y="2020"/>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97" name="Rectangle 90"/>
            <p:cNvSpPr>
              <a:spLocks noChangeArrowheads="1"/>
            </p:cNvSpPr>
            <p:nvPr/>
          </p:nvSpPr>
          <p:spPr bwMode="auto">
            <a:xfrm>
              <a:off x="1698" y="2020"/>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98" name="Rectangle 91"/>
            <p:cNvSpPr>
              <a:spLocks noChangeArrowheads="1"/>
            </p:cNvSpPr>
            <p:nvPr/>
          </p:nvSpPr>
          <p:spPr bwMode="auto">
            <a:xfrm>
              <a:off x="1154" y="2020"/>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99" name="Rectangle 92"/>
            <p:cNvSpPr>
              <a:spLocks noChangeArrowheads="1"/>
            </p:cNvSpPr>
            <p:nvPr/>
          </p:nvSpPr>
          <p:spPr bwMode="auto">
            <a:xfrm>
              <a:off x="4130" y="2045"/>
              <a:ext cx="100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Consensus</a:t>
              </a:r>
              <a:endParaRPr kumimoji="0" lang="en-US" altLang="tr-TR" sz="2400"/>
            </a:p>
          </p:txBody>
        </p:sp>
        <p:sp>
          <p:nvSpPr>
            <p:cNvPr id="117800" name="Rectangle 93"/>
            <p:cNvSpPr>
              <a:spLocks noChangeArrowheads="1"/>
            </p:cNvSpPr>
            <p:nvPr/>
          </p:nvSpPr>
          <p:spPr bwMode="auto">
            <a:xfrm>
              <a:off x="3243" y="2045"/>
              <a:ext cx="9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17801" name="Rectangle 94"/>
            <p:cNvSpPr>
              <a:spLocks noChangeArrowheads="1"/>
            </p:cNvSpPr>
            <p:nvPr/>
          </p:nvSpPr>
          <p:spPr bwMode="auto">
            <a:xfrm>
              <a:off x="2682" y="2045"/>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02" name="Rectangle 95"/>
            <p:cNvSpPr>
              <a:spLocks noChangeArrowheads="1"/>
            </p:cNvSpPr>
            <p:nvPr/>
          </p:nvSpPr>
          <p:spPr bwMode="auto">
            <a:xfrm>
              <a:off x="2445" y="2045"/>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03" name="Rectangle 96"/>
            <p:cNvSpPr>
              <a:spLocks noChangeArrowheads="1"/>
            </p:cNvSpPr>
            <p:nvPr/>
          </p:nvSpPr>
          <p:spPr bwMode="auto">
            <a:xfrm>
              <a:off x="2108" y="2045"/>
              <a:ext cx="9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17804" name="Rectangle 97"/>
            <p:cNvSpPr>
              <a:spLocks noChangeArrowheads="1"/>
            </p:cNvSpPr>
            <p:nvPr/>
          </p:nvSpPr>
          <p:spPr bwMode="auto">
            <a:xfrm>
              <a:off x="1871" y="2045"/>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05" name="Rectangle 98"/>
            <p:cNvSpPr>
              <a:spLocks noChangeArrowheads="1"/>
            </p:cNvSpPr>
            <p:nvPr/>
          </p:nvSpPr>
          <p:spPr bwMode="auto">
            <a:xfrm>
              <a:off x="1556" y="2045"/>
              <a:ext cx="99"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z</a:t>
              </a:r>
              <a:endParaRPr kumimoji="0" lang="en-US" altLang="tr-TR" sz="2400"/>
            </a:p>
          </p:txBody>
        </p:sp>
        <p:sp>
          <p:nvSpPr>
            <p:cNvPr id="117806" name="Rectangle 99"/>
            <p:cNvSpPr>
              <a:spLocks noChangeArrowheads="1"/>
            </p:cNvSpPr>
            <p:nvPr/>
          </p:nvSpPr>
          <p:spPr bwMode="auto">
            <a:xfrm>
              <a:off x="995" y="2045"/>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807" name="Rectangle 100"/>
            <p:cNvSpPr>
              <a:spLocks noChangeArrowheads="1"/>
            </p:cNvSpPr>
            <p:nvPr/>
          </p:nvSpPr>
          <p:spPr bwMode="auto">
            <a:xfrm>
              <a:off x="758" y="2045"/>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08" name="Rectangle 101"/>
            <p:cNvSpPr>
              <a:spLocks noChangeArrowheads="1"/>
            </p:cNvSpPr>
            <p:nvPr/>
          </p:nvSpPr>
          <p:spPr bwMode="auto">
            <a:xfrm>
              <a:off x="3154" y="2044"/>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09" name="Rectangle 102"/>
            <p:cNvSpPr>
              <a:spLocks noChangeArrowheads="1"/>
            </p:cNvSpPr>
            <p:nvPr/>
          </p:nvSpPr>
          <p:spPr bwMode="auto">
            <a:xfrm>
              <a:off x="2590" y="2048"/>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10" name="Rectangle 103"/>
            <p:cNvSpPr>
              <a:spLocks noChangeArrowheads="1"/>
            </p:cNvSpPr>
            <p:nvPr/>
          </p:nvSpPr>
          <p:spPr bwMode="auto">
            <a:xfrm>
              <a:off x="2019" y="2048"/>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11" name="Rectangle 104"/>
            <p:cNvSpPr>
              <a:spLocks noChangeArrowheads="1"/>
            </p:cNvSpPr>
            <p:nvPr/>
          </p:nvSpPr>
          <p:spPr bwMode="auto">
            <a:xfrm>
              <a:off x="1466" y="2044"/>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12" name="Rectangle 105"/>
            <p:cNvSpPr>
              <a:spLocks noChangeArrowheads="1"/>
            </p:cNvSpPr>
            <p:nvPr/>
          </p:nvSpPr>
          <p:spPr bwMode="auto">
            <a:xfrm>
              <a:off x="903" y="2056"/>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813" name="Rectangle 106"/>
            <p:cNvSpPr>
              <a:spLocks noChangeArrowheads="1"/>
            </p:cNvSpPr>
            <p:nvPr/>
          </p:nvSpPr>
          <p:spPr bwMode="auto">
            <a:xfrm>
              <a:off x="1325" y="2045"/>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14" name="Rectangle 107"/>
            <p:cNvSpPr>
              <a:spLocks noChangeArrowheads="1"/>
            </p:cNvSpPr>
            <p:nvPr/>
          </p:nvSpPr>
          <p:spPr bwMode="auto">
            <a:xfrm>
              <a:off x="3009" y="2045"/>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815" name="Line 108"/>
            <p:cNvSpPr>
              <a:spLocks noChangeShapeType="1"/>
            </p:cNvSpPr>
            <p:nvPr/>
          </p:nvSpPr>
          <p:spPr bwMode="auto">
            <a:xfrm>
              <a:off x="1327" y="2126"/>
              <a:ext cx="103"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816" name="Line 109"/>
            <p:cNvSpPr>
              <a:spLocks noChangeShapeType="1"/>
            </p:cNvSpPr>
            <p:nvPr/>
          </p:nvSpPr>
          <p:spPr bwMode="auto">
            <a:xfrm>
              <a:off x="3014" y="2126"/>
              <a:ext cx="104"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grpSp>
      <p:grpSp>
        <p:nvGrpSpPr>
          <p:cNvPr id="430190" name="Group 110"/>
          <p:cNvGrpSpPr>
            <a:grpSpLocks/>
          </p:cNvGrpSpPr>
          <p:nvPr/>
        </p:nvGrpSpPr>
        <p:grpSpPr bwMode="auto">
          <a:xfrm>
            <a:off x="1174750" y="2520950"/>
            <a:ext cx="7489825" cy="630238"/>
            <a:chOff x="740" y="1588"/>
            <a:chExt cx="4718" cy="397"/>
          </a:xfrm>
        </p:grpSpPr>
        <p:sp>
          <p:nvSpPr>
            <p:cNvPr id="117770" name="Rectangle 111"/>
            <p:cNvSpPr>
              <a:spLocks noChangeArrowheads="1"/>
            </p:cNvSpPr>
            <p:nvPr/>
          </p:nvSpPr>
          <p:spPr bwMode="auto">
            <a:xfrm>
              <a:off x="2521" y="1588"/>
              <a:ext cx="10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000" b="1">
                  <a:solidFill>
                    <a:srgbClr val="000000"/>
                  </a:solidFill>
                  <a:latin typeface="Symbol" panose="05050102010706020507" pitchFamily="18" charset="2"/>
                </a:rPr>
                <a:t>(</a:t>
              </a:r>
              <a:endParaRPr kumimoji="0" lang="en-US" altLang="tr-TR" sz="2400"/>
            </a:p>
          </p:txBody>
        </p:sp>
        <p:sp>
          <p:nvSpPr>
            <p:cNvPr id="117771" name="Rectangle 112"/>
            <p:cNvSpPr>
              <a:spLocks noChangeArrowheads="1"/>
            </p:cNvSpPr>
            <p:nvPr/>
          </p:nvSpPr>
          <p:spPr bwMode="auto">
            <a:xfrm>
              <a:off x="3046" y="1588"/>
              <a:ext cx="10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000" b="1">
                  <a:solidFill>
                    <a:srgbClr val="000000"/>
                  </a:solidFill>
                  <a:latin typeface="Symbol" panose="05050102010706020507" pitchFamily="18" charset="2"/>
                </a:rPr>
                <a:t>)</a:t>
              </a:r>
              <a:endParaRPr kumimoji="0" lang="en-US" altLang="tr-TR" sz="2400"/>
            </a:p>
          </p:txBody>
        </p:sp>
        <p:sp>
          <p:nvSpPr>
            <p:cNvPr id="117772" name="Rectangle 113"/>
            <p:cNvSpPr>
              <a:spLocks noChangeArrowheads="1"/>
            </p:cNvSpPr>
            <p:nvPr/>
          </p:nvSpPr>
          <p:spPr bwMode="auto">
            <a:xfrm>
              <a:off x="5084" y="1709"/>
              <a:ext cx="374"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tion</a:t>
              </a:r>
              <a:endParaRPr kumimoji="0" lang="en-US" altLang="tr-TR" sz="2400"/>
            </a:p>
          </p:txBody>
        </p:sp>
        <p:sp>
          <p:nvSpPr>
            <p:cNvPr id="117773" name="Rectangle 114"/>
            <p:cNvSpPr>
              <a:spLocks noChangeArrowheads="1"/>
            </p:cNvSpPr>
            <p:nvPr/>
          </p:nvSpPr>
          <p:spPr bwMode="auto">
            <a:xfrm>
              <a:off x="4122" y="1709"/>
              <a:ext cx="971"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Simplifica</a:t>
              </a:r>
              <a:endParaRPr kumimoji="0" lang="en-US" altLang="tr-TR" sz="2400"/>
            </a:p>
          </p:txBody>
        </p:sp>
        <p:sp>
          <p:nvSpPr>
            <p:cNvPr id="117774" name="Rectangle 115"/>
            <p:cNvSpPr>
              <a:spLocks noChangeArrowheads="1"/>
            </p:cNvSpPr>
            <p:nvPr/>
          </p:nvSpPr>
          <p:spPr bwMode="auto">
            <a:xfrm>
              <a:off x="3685" y="1709"/>
              <a:ext cx="448"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        </a:t>
              </a:r>
              <a:endParaRPr kumimoji="0" lang="en-US" altLang="tr-TR" sz="2400"/>
            </a:p>
          </p:txBody>
        </p:sp>
        <p:sp>
          <p:nvSpPr>
            <p:cNvPr id="117775" name="Rectangle 116"/>
            <p:cNvSpPr>
              <a:spLocks noChangeArrowheads="1"/>
            </p:cNvSpPr>
            <p:nvPr/>
          </p:nvSpPr>
          <p:spPr bwMode="auto">
            <a:xfrm>
              <a:off x="3573" y="170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776" name="Rectangle 117"/>
            <p:cNvSpPr>
              <a:spLocks noChangeArrowheads="1"/>
            </p:cNvSpPr>
            <p:nvPr/>
          </p:nvSpPr>
          <p:spPr bwMode="auto">
            <a:xfrm>
              <a:off x="3336" y="170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777" name="Rectangle 118"/>
            <p:cNvSpPr>
              <a:spLocks noChangeArrowheads="1"/>
            </p:cNvSpPr>
            <p:nvPr/>
          </p:nvSpPr>
          <p:spPr bwMode="auto">
            <a:xfrm>
              <a:off x="2916" y="170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778" name="Rectangle 119"/>
            <p:cNvSpPr>
              <a:spLocks noChangeArrowheads="1"/>
            </p:cNvSpPr>
            <p:nvPr/>
          </p:nvSpPr>
          <p:spPr bwMode="auto">
            <a:xfrm>
              <a:off x="2290" y="170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779" name="Rectangle 120"/>
            <p:cNvSpPr>
              <a:spLocks noChangeArrowheads="1"/>
            </p:cNvSpPr>
            <p:nvPr/>
          </p:nvSpPr>
          <p:spPr bwMode="auto">
            <a:xfrm>
              <a:off x="1984" y="170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780" name="Rectangle 121"/>
            <p:cNvSpPr>
              <a:spLocks noChangeArrowheads="1"/>
            </p:cNvSpPr>
            <p:nvPr/>
          </p:nvSpPr>
          <p:spPr bwMode="auto">
            <a:xfrm>
              <a:off x="1654" y="170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781" name="Rectangle 122"/>
            <p:cNvSpPr>
              <a:spLocks noChangeArrowheads="1"/>
            </p:cNvSpPr>
            <p:nvPr/>
          </p:nvSpPr>
          <p:spPr bwMode="auto">
            <a:xfrm>
              <a:off x="1300" y="170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y</a:t>
              </a:r>
              <a:endParaRPr kumimoji="0" lang="en-US" altLang="tr-TR" sz="2400"/>
            </a:p>
          </p:txBody>
        </p:sp>
        <p:sp>
          <p:nvSpPr>
            <p:cNvPr id="117782" name="Rectangle 123"/>
            <p:cNvSpPr>
              <a:spLocks noChangeArrowheads="1"/>
            </p:cNvSpPr>
            <p:nvPr/>
          </p:nvSpPr>
          <p:spPr bwMode="auto">
            <a:xfrm>
              <a:off x="740" y="170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783" name="Rectangle 124"/>
            <p:cNvSpPr>
              <a:spLocks noChangeArrowheads="1"/>
            </p:cNvSpPr>
            <p:nvPr/>
          </p:nvSpPr>
          <p:spPr bwMode="auto">
            <a:xfrm>
              <a:off x="3485" y="1716"/>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84" name="Rectangle 125"/>
            <p:cNvSpPr>
              <a:spLocks noChangeArrowheads="1"/>
            </p:cNvSpPr>
            <p:nvPr/>
          </p:nvSpPr>
          <p:spPr bwMode="auto">
            <a:xfrm>
              <a:off x="3156" y="1684"/>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85" name="Rectangle 126"/>
            <p:cNvSpPr>
              <a:spLocks noChangeArrowheads="1"/>
            </p:cNvSpPr>
            <p:nvPr/>
          </p:nvSpPr>
          <p:spPr bwMode="auto">
            <a:xfrm>
              <a:off x="2743" y="1684"/>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86" name="Rectangle 127"/>
            <p:cNvSpPr>
              <a:spLocks noChangeArrowheads="1"/>
            </p:cNvSpPr>
            <p:nvPr/>
          </p:nvSpPr>
          <p:spPr bwMode="auto">
            <a:xfrm>
              <a:off x="2435" y="1712"/>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87" name="Rectangle 128"/>
            <p:cNvSpPr>
              <a:spLocks noChangeArrowheads="1"/>
            </p:cNvSpPr>
            <p:nvPr/>
          </p:nvSpPr>
          <p:spPr bwMode="auto">
            <a:xfrm>
              <a:off x="1811" y="1684"/>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88" name="Rectangle 129"/>
            <p:cNvSpPr>
              <a:spLocks noChangeArrowheads="1"/>
            </p:cNvSpPr>
            <p:nvPr/>
          </p:nvSpPr>
          <p:spPr bwMode="auto">
            <a:xfrm>
              <a:off x="1475" y="1684"/>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89" name="Rectangle 130"/>
            <p:cNvSpPr>
              <a:spLocks noChangeArrowheads="1"/>
            </p:cNvSpPr>
            <p:nvPr/>
          </p:nvSpPr>
          <p:spPr bwMode="auto">
            <a:xfrm>
              <a:off x="1208" y="1712"/>
              <a:ext cx="5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90" name="Rectangle 131"/>
            <p:cNvSpPr>
              <a:spLocks noChangeArrowheads="1"/>
            </p:cNvSpPr>
            <p:nvPr/>
          </p:nvSpPr>
          <p:spPr bwMode="auto">
            <a:xfrm>
              <a:off x="896" y="1684"/>
              <a:ext cx="123"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latin typeface="Symbol" panose="05050102010706020507" pitchFamily="18" charset="2"/>
                </a:rPr>
                <a:t>+</a:t>
              </a:r>
              <a:endParaRPr kumimoji="0" lang="en-US" altLang="tr-TR" sz="2400"/>
            </a:p>
          </p:txBody>
        </p:sp>
        <p:sp>
          <p:nvSpPr>
            <p:cNvPr id="117791" name="Rectangle 132"/>
            <p:cNvSpPr>
              <a:spLocks noChangeArrowheads="1"/>
            </p:cNvSpPr>
            <p:nvPr/>
          </p:nvSpPr>
          <p:spPr bwMode="auto">
            <a:xfrm>
              <a:off x="1079" y="1709"/>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792" name="Rectangle 133"/>
            <p:cNvSpPr>
              <a:spLocks noChangeArrowheads="1"/>
            </p:cNvSpPr>
            <p:nvPr/>
          </p:nvSpPr>
          <p:spPr bwMode="auto">
            <a:xfrm>
              <a:off x="2619" y="1713"/>
              <a:ext cx="11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2800" b="1">
                  <a:solidFill>
                    <a:srgbClr val="000000"/>
                  </a:solidFill>
                </a:rPr>
                <a:t>x</a:t>
              </a:r>
              <a:endParaRPr kumimoji="0" lang="en-US" altLang="tr-TR" sz="2400"/>
            </a:p>
          </p:txBody>
        </p:sp>
        <p:sp>
          <p:nvSpPr>
            <p:cNvPr id="117793" name="Line 134"/>
            <p:cNvSpPr>
              <a:spLocks noChangeShapeType="1"/>
            </p:cNvSpPr>
            <p:nvPr/>
          </p:nvSpPr>
          <p:spPr bwMode="auto">
            <a:xfrm>
              <a:off x="1080" y="1791"/>
              <a:ext cx="11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7794" name="Line 135"/>
            <p:cNvSpPr>
              <a:spLocks noChangeShapeType="1"/>
            </p:cNvSpPr>
            <p:nvPr/>
          </p:nvSpPr>
          <p:spPr bwMode="auto">
            <a:xfrm>
              <a:off x="2616" y="1799"/>
              <a:ext cx="11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grpSp>
      <p:sp>
        <p:nvSpPr>
          <p:cNvPr id="117769" name="Rectangle 136"/>
          <p:cNvSpPr>
            <a:spLocks noGrp="1" noChangeArrowheads="1"/>
          </p:cNvSpPr>
          <p:nvPr>
            <p:ph type="title"/>
          </p:nvPr>
        </p:nvSpPr>
        <p:spPr/>
        <p:txBody>
          <a:bodyPr/>
          <a:lstStyle/>
          <a:p>
            <a:r>
              <a:rPr lang="en-US" altLang="tr-TR" dirty="0" smtClean="0"/>
              <a:t>Useful Theorems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30108"/>
                                        </p:tgtEl>
                                        <p:attrNameLst>
                                          <p:attrName>style.visibility</p:attrName>
                                        </p:attrNameLst>
                                      </p:cBhvr>
                                      <p:to>
                                        <p:strVal val="visible"/>
                                      </p:to>
                                    </p:set>
                                    <p:animEffect transition="in" filter="dissolve">
                                      <p:cBhvr>
                                        <p:cTn id="7" dur="500"/>
                                        <p:tgtEl>
                                          <p:spTgt spid="4301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30082"/>
                                        </p:tgtEl>
                                        <p:attrNameLst>
                                          <p:attrName>style.visibility</p:attrName>
                                        </p:attrNameLst>
                                      </p:cBhvr>
                                      <p:to>
                                        <p:strVal val="visible"/>
                                      </p:to>
                                    </p:set>
                                    <p:animEffect transition="in" filter="dissolve">
                                      <p:cBhvr>
                                        <p:cTn id="12" dur="500"/>
                                        <p:tgtEl>
                                          <p:spTgt spid="43008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30190"/>
                                        </p:tgtEl>
                                        <p:attrNameLst>
                                          <p:attrName>style.visibility</p:attrName>
                                        </p:attrNameLst>
                                      </p:cBhvr>
                                      <p:to>
                                        <p:strVal val="visible"/>
                                      </p:to>
                                    </p:set>
                                    <p:animEffect transition="in" filter="dissolve">
                                      <p:cBhvr>
                                        <p:cTn id="17" dur="500"/>
                                        <p:tgtEl>
                                          <p:spTgt spid="43019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30167"/>
                                        </p:tgtEl>
                                        <p:attrNameLst>
                                          <p:attrName>style.visibility</p:attrName>
                                        </p:attrNameLst>
                                      </p:cBhvr>
                                      <p:to>
                                        <p:strVal val="visible"/>
                                      </p:to>
                                    </p:set>
                                    <p:animEffect transition="in" filter="dissolve">
                                      <p:cBhvr>
                                        <p:cTn id="22" dur="500"/>
                                        <p:tgtEl>
                                          <p:spTgt spid="43016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30135"/>
                                        </p:tgtEl>
                                        <p:attrNameLst>
                                          <p:attrName>style.visibility</p:attrName>
                                        </p:attrNameLst>
                                      </p:cBhvr>
                                      <p:to>
                                        <p:strVal val="visible"/>
                                      </p:to>
                                    </p:set>
                                    <p:animEffect transition="in" filter="dissolve">
                                      <p:cBhvr>
                                        <p:cTn id="27" dur="500"/>
                                        <p:tgtEl>
                                          <p:spTgt spid="43013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30083"/>
                                        </p:tgtEl>
                                        <p:attrNameLst>
                                          <p:attrName>style.visibility</p:attrName>
                                        </p:attrNameLst>
                                      </p:cBhvr>
                                      <p:to>
                                        <p:strVal val="visible"/>
                                      </p:to>
                                    </p:set>
                                    <p:animEffect transition="in" filter="dissolve">
                                      <p:cBhvr>
                                        <p:cTn id="32" dur="500"/>
                                        <p:tgtEl>
                                          <p:spTgt spid="4300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B8F3DCE4-5B92-41C9-A5AF-B893515DCC45}" type="slidenum">
              <a:rPr kumimoji="0" lang="en-US" altLang="tr-TR" sz="1200" smtClean="0"/>
              <a:pPr>
                <a:spcBef>
                  <a:spcPct val="50000"/>
                </a:spcBef>
                <a:buFontTx/>
                <a:buNone/>
              </a:pPr>
              <a:t>94</a:t>
            </a:fld>
            <a:endParaRPr kumimoji="0" lang="en-US" altLang="tr-TR" sz="1200" smtClean="0"/>
          </a:p>
        </p:txBody>
      </p:sp>
      <p:sp>
        <p:nvSpPr>
          <p:cNvPr id="118787" name="Rectangle 2"/>
          <p:cNvSpPr>
            <a:spLocks noGrp="1" noChangeArrowheads="1"/>
          </p:cNvSpPr>
          <p:nvPr>
            <p:ph type="body" idx="1"/>
          </p:nvPr>
        </p:nvSpPr>
        <p:spPr>
          <a:xfrm>
            <a:off x="719138" y="1466850"/>
            <a:ext cx="7772400" cy="4724400"/>
          </a:xfrm>
        </p:spPr>
        <p:txBody>
          <a:bodyPr/>
          <a:lstStyle/>
          <a:p>
            <a:pPr>
              <a:buFontTx/>
              <a:buNone/>
            </a:pPr>
            <a:r>
              <a:rPr lang="en-US" altLang="tr-TR" smtClean="0"/>
              <a:t>   </a:t>
            </a:r>
          </a:p>
        </p:txBody>
      </p:sp>
      <p:grpSp>
        <p:nvGrpSpPr>
          <p:cNvPr id="433155" name="Group 3"/>
          <p:cNvGrpSpPr>
            <a:grpSpLocks/>
          </p:cNvGrpSpPr>
          <p:nvPr/>
        </p:nvGrpSpPr>
        <p:grpSpPr bwMode="auto">
          <a:xfrm>
            <a:off x="2317750" y="1766888"/>
            <a:ext cx="3268663" cy="750887"/>
            <a:chOff x="465" y="825"/>
            <a:chExt cx="2059" cy="473"/>
          </a:xfrm>
        </p:grpSpPr>
        <p:sp>
          <p:nvSpPr>
            <p:cNvPr id="118805" name="Line 4"/>
            <p:cNvSpPr>
              <a:spLocks noChangeShapeType="1"/>
            </p:cNvSpPr>
            <p:nvPr/>
          </p:nvSpPr>
          <p:spPr bwMode="auto">
            <a:xfrm>
              <a:off x="1397" y="994"/>
              <a:ext cx="167"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8806" name="Rectangle 5"/>
            <p:cNvSpPr>
              <a:spLocks noChangeArrowheads="1"/>
            </p:cNvSpPr>
            <p:nvPr/>
          </p:nvSpPr>
          <p:spPr bwMode="auto">
            <a:xfrm>
              <a:off x="2344"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y</a:t>
              </a:r>
              <a:endParaRPr kumimoji="0" lang="en-US" altLang="tr-TR" sz="2400"/>
            </a:p>
          </p:txBody>
        </p:sp>
        <p:sp>
          <p:nvSpPr>
            <p:cNvPr id="118807" name="Rectangle 6"/>
            <p:cNvSpPr>
              <a:spLocks noChangeArrowheads="1"/>
            </p:cNvSpPr>
            <p:nvPr/>
          </p:nvSpPr>
          <p:spPr bwMode="auto">
            <a:xfrm>
              <a:off x="1778"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y</a:t>
              </a:r>
              <a:endParaRPr kumimoji="0" lang="en-US" altLang="tr-TR" sz="2400"/>
            </a:p>
          </p:txBody>
        </p:sp>
        <p:sp>
          <p:nvSpPr>
            <p:cNvPr id="118808" name="Rectangle 7"/>
            <p:cNvSpPr>
              <a:spLocks noChangeArrowheads="1"/>
            </p:cNvSpPr>
            <p:nvPr/>
          </p:nvSpPr>
          <p:spPr bwMode="auto">
            <a:xfrm>
              <a:off x="855"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y</a:t>
              </a:r>
              <a:endParaRPr kumimoji="0" lang="en-US" altLang="tr-TR" sz="2400"/>
            </a:p>
          </p:txBody>
        </p:sp>
        <p:sp>
          <p:nvSpPr>
            <p:cNvPr id="118809" name="Rectangle 8"/>
            <p:cNvSpPr>
              <a:spLocks noChangeArrowheads="1"/>
            </p:cNvSpPr>
            <p:nvPr/>
          </p:nvSpPr>
          <p:spPr bwMode="auto">
            <a:xfrm>
              <a:off x="465"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x</a:t>
              </a:r>
              <a:endParaRPr kumimoji="0" lang="en-US" altLang="tr-TR" sz="2400"/>
            </a:p>
          </p:txBody>
        </p:sp>
        <p:sp>
          <p:nvSpPr>
            <p:cNvPr id="118810" name="Rectangle 9"/>
            <p:cNvSpPr>
              <a:spLocks noChangeArrowheads="1"/>
            </p:cNvSpPr>
            <p:nvPr/>
          </p:nvSpPr>
          <p:spPr bwMode="auto">
            <a:xfrm>
              <a:off x="2052" y="825"/>
              <a:ext cx="198"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latin typeface="Symbol" panose="05050102010706020507" pitchFamily="18" charset="2"/>
                </a:rPr>
                <a:t>=</a:t>
              </a:r>
              <a:endParaRPr kumimoji="0" lang="en-US" altLang="tr-TR" sz="2400"/>
            </a:p>
          </p:txBody>
        </p:sp>
        <p:sp>
          <p:nvSpPr>
            <p:cNvPr id="118811" name="Rectangle 10"/>
            <p:cNvSpPr>
              <a:spLocks noChangeArrowheads="1"/>
            </p:cNvSpPr>
            <p:nvPr/>
          </p:nvSpPr>
          <p:spPr bwMode="auto">
            <a:xfrm>
              <a:off x="1626" y="825"/>
              <a:ext cx="9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latin typeface="Symbol" panose="05050102010706020507" pitchFamily="18" charset="2"/>
                </a:rPr>
                <a:t>×</a:t>
              </a:r>
              <a:endParaRPr kumimoji="0" lang="en-US" altLang="tr-TR" sz="2400"/>
            </a:p>
          </p:txBody>
        </p:sp>
        <p:sp>
          <p:nvSpPr>
            <p:cNvPr id="118812" name="Rectangle 11"/>
            <p:cNvSpPr>
              <a:spLocks noChangeArrowheads="1"/>
            </p:cNvSpPr>
            <p:nvPr/>
          </p:nvSpPr>
          <p:spPr bwMode="auto">
            <a:xfrm>
              <a:off x="703" y="825"/>
              <a:ext cx="9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latin typeface="Symbol" panose="05050102010706020507" pitchFamily="18" charset="2"/>
                </a:rPr>
                <a:t>×</a:t>
              </a:r>
              <a:endParaRPr kumimoji="0" lang="en-US" altLang="tr-TR" sz="2400"/>
            </a:p>
          </p:txBody>
        </p:sp>
        <p:sp>
          <p:nvSpPr>
            <p:cNvPr id="118813" name="Rectangle 12"/>
            <p:cNvSpPr>
              <a:spLocks noChangeArrowheads="1"/>
            </p:cNvSpPr>
            <p:nvPr/>
          </p:nvSpPr>
          <p:spPr bwMode="auto">
            <a:xfrm>
              <a:off x="1388"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x</a:t>
              </a:r>
              <a:endParaRPr kumimoji="0" lang="en-US" altLang="tr-TR" sz="2400"/>
            </a:p>
          </p:txBody>
        </p:sp>
        <p:sp>
          <p:nvSpPr>
            <p:cNvPr id="118814" name="Rectangle 13"/>
            <p:cNvSpPr>
              <a:spLocks noChangeArrowheads="1"/>
            </p:cNvSpPr>
            <p:nvPr/>
          </p:nvSpPr>
          <p:spPr bwMode="auto">
            <a:xfrm>
              <a:off x="1115" y="825"/>
              <a:ext cx="198"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latin typeface="Symbol" panose="05050102010706020507" pitchFamily="18" charset="2"/>
                </a:rPr>
                <a:t>+</a:t>
              </a:r>
              <a:endParaRPr kumimoji="0" lang="en-US" altLang="tr-TR" sz="2400"/>
            </a:p>
          </p:txBody>
        </p:sp>
      </p:grpSp>
      <p:grpSp>
        <p:nvGrpSpPr>
          <p:cNvPr id="433166" name="Group 14"/>
          <p:cNvGrpSpPr>
            <a:grpSpLocks/>
          </p:cNvGrpSpPr>
          <p:nvPr/>
        </p:nvGrpSpPr>
        <p:grpSpPr bwMode="auto">
          <a:xfrm>
            <a:off x="2206625" y="3394075"/>
            <a:ext cx="4214813" cy="979488"/>
            <a:chOff x="2830" y="681"/>
            <a:chExt cx="2655" cy="617"/>
          </a:xfrm>
        </p:grpSpPr>
        <p:sp>
          <p:nvSpPr>
            <p:cNvPr id="118791" name="Rectangle 15"/>
            <p:cNvSpPr>
              <a:spLocks noChangeArrowheads="1"/>
            </p:cNvSpPr>
            <p:nvPr/>
          </p:nvSpPr>
          <p:spPr bwMode="auto">
            <a:xfrm>
              <a:off x="2830" y="733"/>
              <a:ext cx="149"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5600" b="1">
                  <a:solidFill>
                    <a:srgbClr val="000000"/>
                  </a:solidFill>
                  <a:latin typeface="Symbol" panose="05050102010706020507" pitchFamily="18" charset="2"/>
                </a:rPr>
                <a:t>(</a:t>
              </a:r>
              <a:endParaRPr kumimoji="0" lang="en-US" altLang="tr-TR" sz="2400"/>
            </a:p>
          </p:txBody>
        </p:sp>
        <p:sp>
          <p:nvSpPr>
            <p:cNvPr id="118792" name="Rectangle 16"/>
            <p:cNvSpPr>
              <a:spLocks noChangeArrowheads="1"/>
            </p:cNvSpPr>
            <p:nvPr/>
          </p:nvSpPr>
          <p:spPr bwMode="auto">
            <a:xfrm>
              <a:off x="3694" y="733"/>
              <a:ext cx="149"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5600" b="1">
                  <a:solidFill>
                    <a:srgbClr val="000000"/>
                  </a:solidFill>
                  <a:latin typeface="Symbol" panose="05050102010706020507" pitchFamily="18" charset="2"/>
                </a:rPr>
                <a:t>)</a:t>
              </a:r>
              <a:endParaRPr kumimoji="0" lang="en-US" altLang="tr-TR" sz="2400"/>
            </a:p>
          </p:txBody>
        </p:sp>
        <p:sp>
          <p:nvSpPr>
            <p:cNvPr id="118793" name="Line 17"/>
            <p:cNvSpPr>
              <a:spLocks noChangeShapeType="1"/>
            </p:cNvSpPr>
            <p:nvPr/>
          </p:nvSpPr>
          <p:spPr bwMode="auto">
            <a:xfrm>
              <a:off x="3950" y="994"/>
              <a:ext cx="167"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18794" name="Rectangle 18"/>
            <p:cNvSpPr>
              <a:spLocks noChangeArrowheads="1"/>
            </p:cNvSpPr>
            <p:nvPr/>
          </p:nvSpPr>
          <p:spPr bwMode="auto">
            <a:xfrm>
              <a:off x="3835" y="681"/>
              <a:ext cx="168" cy="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6300" b="1">
                  <a:solidFill>
                    <a:srgbClr val="000000"/>
                  </a:solidFill>
                  <a:latin typeface="Symbol" panose="05050102010706020507" pitchFamily="18" charset="2"/>
                </a:rPr>
                <a:t>(</a:t>
              </a:r>
              <a:endParaRPr kumimoji="0" lang="en-US" altLang="tr-TR" sz="2400"/>
            </a:p>
          </p:txBody>
        </p:sp>
        <p:sp>
          <p:nvSpPr>
            <p:cNvPr id="118795" name="Rectangle 19"/>
            <p:cNvSpPr>
              <a:spLocks noChangeArrowheads="1"/>
            </p:cNvSpPr>
            <p:nvPr/>
          </p:nvSpPr>
          <p:spPr bwMode="auto">
            <a:xfrm>
              <a:off x="4688" y="681"/>
              <a:ext cx="294" cy="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6300" b="1">
                  <a:solidFill>
                    <a:srgbClr val="000000"/>
                  </a:solidFill>
                  <a:latin typeface="Symbol" panose="05050102010706020507" pitchFamily="18" charset="2"/>
                </a:rPr>
                <a:t>) </a:t>
              </a:r>
              <a:endParaRPr kumimoji="0" lang="en-US" altLang="tr-TR" sz="2400"/>
            </a:p>
          </p:txBody>
        </p:sp>
        <p:sp>
          <p:nvSpPr>
            <p:cNvPr id="118796" name="Rectangle 20"/>
            <p:cNvSpPr>
              <a:spLocks noChangeArrowheads="1"/>
            </p:cNvSpPr>
            <p:nvPr/>
          </p:nvSpPr>
          <p:spPr bwMode="auto">
            <a:xfrm>
              <a:off x="5395" y="866"/>
              <a:ext cx="9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 </a:t>
              </a:r>
              <a:endParaRPr kumimoji="0" lang="en-US" altLang="tr-TR" sz="2400"/>
            </a:p>
          </p:txBody>
        </p:sp>
        <p:sp>
          <p:nvSpPr>
            <p:cNvPr id="118797" name="Rectangle 21"/>
            <p:cNvSpPr>
              <a:spLocks noChangeArrowheads="1"/>
            </p:cNvSpPr>
            <p:nvPr/>
          </p:nvSpPr>
          <p:spPr bwMode="auto">
            <a:xfrm>
              <a:off x="5196"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y</a:t>
              </a:r>
              <a:endParaRPr kumimoji="0" lang="en-US" altLang="tr-TR" sz="2400"/>
            </a:p>
          </p:txBody>
        </p:sp>
        <p:sp>
          <p:nvSpPr>
            <p:cNvPr id="118798" name="Rectangle 22"/>
            <p:cNvSpPr>
              <a:spLocks noChangeArrowheads="1"/>
            </p:cNvSpPr>
            <p:nvPr/>
          </p:nvSpPr>
          <p:spPr bwMode="auto">
            <a:xfrm>
              <a:off x="4479"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y</a:t>
              </a:r>
              <a:endParaRPr kumimoji="0" lang="en-US" altLang="tr-TR" sz="2400"/>
            </a:p>
          </p:txBody>
        </p:sp>
        <p:sp>
          <p:nvSpPr>
            <p:cNvPr id="118799" name="Rectangle 23"/>
            <p:cNvSpPr>
              <a:spLocks noChangeArrowheads="1"/>
            </p:cNvSpPr>
            <p:nvPr/>
          </p:nvSpPr>
          <p:spPr bwMode="auto">
            <a:xfrm>
              <a:off x="3485"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y</a:t>
              </a:r>
              <a:endParaRPr kumimoji="0" lang="en-US" altLang="tr-TR" sz="2400"/>
            </a:p>
          </p:txBody>
        </p:sp>
        <p:sp>
          <p:nvSpPr>
            <p:cNvPr id="118800" name="Rectangle 24"/>
            <p:cNvSpPr>
              <a:spLocks noChangeArrowheads="1"/>
            </p:cNvSpPr>
            <p:nvPr/>
          </p:nvSpPr>
          <p:spPr bwMode="auto">
            <a:xfrm>
              <a:off x="2947"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x</a:t>
              </a:r>
              <a:endParaRPr kumimoji="0" lang="en-US" altLang="tr-TR" sz="2400"/>
            </a:p>
          </p:txBody>
        </p:sp>
        <p:sp>
          <p:nvSpPr>
            <p:cNvPr id="118801" name="Rectangle 25"/>
            <p:cNvSpPr>
              <a:spLocks noChangeArrowheads="1"/>
            </p:cNvSpPr>
            <p:nvPr/>
          </p:nvSpPr>
          <p:spPr bwMode="auto">
            <a:xfrm>
              <a:off x="4913" y="825"/>
              <a:ext cx="198"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latin typeface="Symbol" panose="05050102010706020507" pitchFamily="18" charset="2"/>
                </a:rPr>
                <a:t>=</a:t>
              </a:r>
              <a:endParaRPr kumimoji="0" lang="en-US" altLang="tr-TR" sz="2400"/>
            </a:p>
          </p:txBody>
        </p:sp>
        <p:sp>
          <p:nvSpPr>
            <p:cNvPr id="118802" name="Rectangle 26"/>
            <p:cNvSpPr>
              <a:spLocks noChangeArrowheads="1"/>
            </p:cNvSpPr>
            <p:nvPr/>
          </p:nvSpPr>
          <p:spPr bwMode="auto">
            <a:xfrm>
              <a:off x="4197" y="825"/>
              <a:ext cx="198"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latin typeface="Symbol" panose="05050102010706020507" pitchFamily="18" charset="2"/>
                </a:rPr>
                <a:t>+</a:t>
              </a:r>
              <a:endParaRPr kumimoji="0" lang="en-US" altLang="tr-TR" sz="2400"/>
            </a:p>
          </p:txBody>
        </p:sp>
        <p:sp>
          <p:nvSpPr>
            <p:cNvPr id="118803" name="Rectangle 27"/>
            <p:cNvSpPr>
              <a:spLocks noChangeArrowheads="1"/>
            </p:cNvSpPr>
            <p:nvPr/>
          </p:nvSpPr>
          <p:spPr bwMode="auto">
            <a:xfrm>
              <a:off x="3203" y="825"/>
              <a:ext cx="198"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latin typeface="Symbol" panose="05050102010706020507" pitchFamily="18" charset="2"/>
                </a:rPr>
                <a:t>+</a:t>
              </a:r>
              <a:endParaRPr kumimoji="0" lang="en-US" altLang="tr-TR" sz="2400"/>
            </a:p>
          </p:txBody>
        </p:sp>
        <p:sp>
          <p:nvSpPr>
            <p:cNvPr id="118804" name="Rectangle 28"/>
            <p:cNvSpPr>
              <a:spLocks noChangeArrowheads="1"/>
            </p:cNvSpPr>
            <p:nvPr/>
          </p:nvSpPr>
          <p:spPr bwMode="auto">
            <a:xfrm>
              <a:off x="3941" y="866"/>
              <a:ext cx="18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500" b="1">
                  <a:solidFill>
                    <a:srgbClr val="000000"/>
                  </a:solidFill>
                </a:rPr>
                <a:t>x</a:t>
              </a:r>
              <a:endParaRPr kumimoji="0" lang="en-US" altLang="tr-TR" sz="2400"/>
            </a:p>
          </p:txBody>
        </p:sp>
      </p:grpSp>
      <p:sp>
        <p:nvSpPr>
          <p:cNvPr id="118790" name="Rectangle 29"/>
          <p:cNvSpPr>
            <a:spLocks noGrp="1" noChangeArrowheads="1"/>
          </p:cNvSpPr>
          <p:nvPr>
            <p:ph type="title"/>
          </p:nvPr>
        </p:nvSpPr>
        <p:spPr/>
        <p:txBody>
          <a:bodyPr/>
          <a:lstStyle/>
          <a:p>
            <a:r>
              <a:rPr lang="en-US" altLang="tr-TR" dirty="0" smtClean="0"/>
              <a:t>Proof of Simplification</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33155"/>
                                        </p:tgtEl>
                                        <p:attrNameLst>
                                          <p:attrName>style.visibility</p:attrName>
                                        </p:attrNameLst>
                                      </p:cBhvr>
                                      <p:to>
                                        <p:strVal val="visible"/>
                                      </p:to>
                                    </p:set>
                                    <p:animEffect transition="in" filter="dissolve">
                                      <p:cBhvr>
                                        <p:cTn id="7" dur="500"/>
                                        <p:tgtEl>
                                          <p:spTgt spid="4331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33166"/>
                                        </p:tgtEl>
                                        <p:attrNameLst>
                                          <p:attrName>style.visibility</p:attrName>
                                        </p:attrNameLst>
                                      </p:cBhvr>
                                      <p:to>
                                        <p:strVal val="visible"/>
                                      </p:to>
                                    </p:set>
                                    <p:animEffect transition="in" filter="dissolve">
                                      <p:cBhvr>
                                        <p:cTn id="12" dur="500"/>
                                        <p:tgtEl>
                                          <p:spTgt spid="433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3395CB88-5A2A-4FBE-9DE6-C6C8D82F482A}" type="slidenum">
              <a:rPr kumimoji="0" lang="en-US" altLang="tr-TR" sz="1200" smtClean="0"/>
              <a:pPr>
                <a:spcBef>
                  <a:spcPct val="50000"/>
                </a:spcBef>
                <a:buFontTx/>
                <a:buNone/>
              </a:pPr>
              <a:t>95</a:t>
            </a:fld>
            <a:endParaRPr kumimoji="0" lang="en-US" altLang="tr-TR" sz="1200" smtClean="0"/>
          </a:p>
        </p:txBody>
      </p:sp>
      <p:sp>
        <p:nvSpPr>
          <p:cNvPr id="120835" name="Rectangle 2"/>
          <p:cNvSpPr>
            <a:spLocks noGrp="1" noChangeArrowheads="1"/>
          </p:cNvSpPr>
          <p:nvPr>
            <p:ph type="body" idx="1"/>
          </p:nvPr>
        </p:nvSpPr>
        <p:spPr>
          <a:xfrm>
            <a:off x="719138" y="1466850"/>
            <a:ext cx="7772400" cy="4724400"/>
          </a:xfrm>
        </p:spPr>
        <p:txBody>
          <a:bodyPr/>
          <a:lstStyle/>
          <a:p>
            <a:pPr>
              <a:buFontTx/>
              <a:buNone/>
            </a:pPr>
            <a:r>
              <a:rPr lang="en-US" altLang="tr-TR" smtClean="0"/>
              <a:t>  </a:t>
            </a:r>
          </a:p>
        </p:txBody>
      </p:sp>
      <p:grpSp>
        <p:nvGrpSpPr>
          <p:cNvPr id="435203" name="Group 3"/>
          <p:cNvGrpSpPr>
            <a:grpSpLocks/>
          </p:cNvGrpSpPr>
          <p:nvPr/>
        </p:nvGrpSpPr>
        <p:grpSpPr bwMode="auto">
          <a:xfrm>
            <a:off x="3032125" y="1822450"/>
            <a:ext cx="2670175" cy="803275"/>
            <a:chOff x="700" y="843"/>
            <a:chExt cx="1682" cy="506"/>
          </a:xfrm>
        </p:grpSpPr>
        <p:sp>
          <p:nvSpPr>
            <p:cNvPr id="120849" name="Line 4"/>
            <p:cNvSpPr>
              <a:spLocks noChangeShapeType="1"/>
            </p:cNvSpPr>
            <p:nvPr/>
          </p:nvSpPr>
          <p:spPr bwMode="auto">
            <a:xfrm>
              <a:off x="709" y="994"/>
              <a:ext cx="709"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0850" name="Line 5"/>
            <p:cNvSpPr>
              <a:spLocks noChangeShapeType="1"/>
            </p:cNvSpPr>
            <p:nvPr/>
          </p:nvSpPr>
          <p:spPr bwMode="auto">
            <a:xfrm>
              <a:off x="1821" y="994"/>
              <a:ext cx="169"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0851" name="Line 6"/>
            <p:cNvSpPr>
              <a:spLocks noChangeShapeType="1"/>
            </p:cNvSpPr>
            <p:nvPr/>
          </p:nvSpPr>
          <p:spPr bwMode="auto">
            <a:xfrm>
              <a:off x="2198" y="994"/>
              <a:ext cx="182"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0852" name="Rectangle 7"/>
            <p:cNvSpPr>
              <a:spLocks noChangeArrowheads="1"/>
            </p:cNvSpPr>
            <p:nvPr/>
          </p:nvSpPr>
          <p:spPr bwMode="auto">
            <a:xfrm>
              <a:off x="954" y="907"/>
              <a:ext cx="20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latin typeface="Symbol" panose="05050102010706020507" pitchFamily="18" charset="2"/>
                </a:rPr>
                <a:t>+</a:t>
              </a:r>
              <a:endParaRPr kumimoji="0" lang="en-US" altLang="tr-TR" sz="2400"/>
            </a:p>
          </p:txBody>
        </p:sp>
        <p:sp>
          <p:nvSpPr>
            <p:cNvPr id="120853" name="Rectangle 8"/>
            <p:cNvSpPr>
              <a:spLocks noChangeArrowheads="1"/>
            </p:cNvSpPr>
            <p:nvPr/>
          </p:nvSpPr>
          <p:spPr bwMode="auto">
            <a:xfrm>
              <a:off x="1236" y="885"/>
              <a:ext cx="184"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rPr>
                <a:t>y</a:t>
              </a:r>
              <a:endParaRPr kumimoji="0" lang="en-US" altLang="tr-TR" sz="2400"/>
            </a:p>
          </p:txBody>
        </p:sp>
        <p:sp>
          <p:nvSpPr>
            <p:cNvPr id="120854" name="Rectangle 9"/>
            <p:cNvSpPr>
              <a:spLocks noChangeArrowheads="1"/>
            </p:cNvSpPr>
            <p:nvPr/>
          </p:nvSpPr>
          <p:spPr bwMode="auto">
            <a:xfrm>
              <a:off x="700" y="885"/>
              <a:ext cx="184"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rPr>
                <a:t>x</a:t>
              </a:r>
              <a:endParaRPr kumimoji="0" lang="en-US" altLang="tr-TR" sz="2400"/>
            </a:p>
          </p:txBody>
        </p:sp>
        <p:sp>
          <p:nvSpPr>
            <p:cNvPr id="120855" name="Rectangle 10"/>
            <p:cNvSpPr>
              <a:spLocks noChangeArrowheads="1"/>
            </p:cNvSpPr>
            <p:nvPr/>
          </p:nvSpPr>
          <p:spPr bwMode="auto">
            <a:xfrm>
              <a:off x="1812" y="885"/>
              <a:ext cx="184"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rPr>
                <a:t>x</a:t>
              </a:r>
              <a:endParaRPr kumimoji="0" lang="en-US" altLang="tr-TR" sz="2400"/>
            </a:p>
          </p:txBody>
        </p:sp>
        <p:sp>
          <p:nvSpPr>
            <p:cNvPr id="120856" name="Rectangle 11"/>
            <p:cNvSpPr>
              <a:spLocks noChangeArrowheads="1"/>
            </p:cNvSpPr>
            <p:nvPr/>
          </p:nvSpPr>
          <p:spPr bwMode="auto">
            <a:xfrm>
              <a:off x="1520" y="843"/>
              <a:ext cx="20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latin typeface="Symbol" panose="05050102010706020507" pitchFamily="18" charset="2"/>
                </a:rPr>
                <a:t>=</a:t>
              </a:r>
              <a:endParaRPr kumimoji="0" lang="en-US" altLang="tr-TR" sz="2400"/>
            </a:p>
          </p:txBody>
        </p:sp>
        <p:sp>
          <p:nvSpPr>
            <p:cNvPr id="120857" name="Rectangle 12"/>
            <p:cNvSpPr>
              <a:spLocks noChangeArrowheads="1"/>
            </p:cNvSpPr>
            <p:nvPr/>
          </p:nvSpPr>
          <p:spPr bwMode="auto">
            <a:xfrm>
              <a:off x="2198" y="885"/>
              <a:ext cx="184"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rPr>
                <a:t>y</a:t>
              </a:r>
              <a:endParaRPr kumimoji="0" lang="en-US" altLang="tr-TR" sz="2400"/>
            </a:p>
          </p:txBody>
        </p:sp>
        <p:sp>
          <p:nvSpPr>
            <p:cNvPr id="120858" name="Rectangle 13"/>
            <p:cNvSpPr>
              <a:spLocks noChangeArrowheads="1"/>
            </p:cNvSpPr>
            <p:nvPr/>
          </p:nvSpPr>
          <p:spPr bwMode="auto">
            <a:xfrm>
              <a:off x="2048" y="843"/>
              <a:ext cx="9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latin typeface="Symbol" panose="05050102010706020507" pitchFamily="18" charset="2"/>
                </a:rPr>
                <a:t>×</a:t>
              </a:r>
              <a:endParaRPr kumimoji="0" lang="en-US" altLang="tr-TR" sz="2400"/>
            </a:p>
          </p:txBody>
        </p:sp>
      </p:grpSp>
      <p:grpSp>
        <p:nvGrpSpPr>
          <p:cNvPr id="435214" name="Group 14"/>
          <p:cNvGrpSpPr>
            <a:grpSpLocks/>
          </p:cNvGrpSpPr>
          <p:nvPr/>
        </p:nvGrpSpPr>
        <p:grpSpPr bwMode="auto">
          <a:xfrm>
            <a:off x="2989263" y="3860800"/>
            <a:ext cx="2670175" cy="790575"/>
            <a:chOff x="3348" y="843"/>
            <a:chExt cx="1682" cy="498"/>
          </a:xfrm>
        </p:grpSpPr>
        <p:sp>
          <p:nvSpPr>
            <p:cNvPr id="120839" name="Line 15"/>
            <p:cNvSpPr>
              <a:spLocks noChangeShapeType="1"/>
            </p:cNvSpPr>
            <p:nvPr/>
          </p:nvSpPr>
          <p:spPr bwMode="auto">
            <a:xfrm>
              <a:off x="3357" y="994"/>
              <a:ext cx="559"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0840" name="Line 16"/>
            <p:cNvSpPr>
              <a:spLocks noChangeShapeType="1"/>
            </p:cNvSpPr>
            <p:nvPr/>
          </p:nvSpPr>
          <p:spPr bwMode="auto">
            <a:xfrm>
              <a:off x="4319" y="994"/>
              <a:ext cx="168"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0841" name="Line 17"/>
            <p:cNvSpPr>
              <a:spLocks noChangeShapeType="1"/>
            </p:cNvSpPr>
            <p:nvPr/>
          </p:nvSpPr>
          <p:spPr bwMode="auto">
            <a:xfrm>
              <a:off x="4846" y="994"/>
              <a:ext cx="182"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0842" name="Rectangle 18"/>
            <p:cNvSpPr>
              <a:spLocks noChangeArrowheads="1"/>
            </p:cNvSpPr>
            <p:nvPr/>
          </p:nvSpPr>
          <p:spPr bwMode="auto">
            <a:xfrm>
              <a:off x="3734" y="885"/>
              <a:ext cx="184"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rPr>
                <a:t>y</a:t>
              </a:r>
              <a:endParaRPr kumimoji="0" lang="en-US" altLang="tr-TR" sz="2400"/>
            </a:p>
          </p:txBody>
        </p:sp>
        <p:sp>
          <p:nvSpPr>
            <p:cNvPr id="120843" name="Rectangle 19"/>
            <p:cNvSpPr>
              <a:spLocks noChangeArrowheads="1"/>
            </p:cNvSpPr>
            <p:nvPr/>
          </p:nvSpPr>
          <p:spPr bwMode="auto">
            <a:xfrm>
              <a:off x="3348" y="885"/>
              <a:ext cx="184"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rPr>
                <a:t>x</a:t>
              </a:r>
              <a:endParaRPr kumimoji="0" lang="en-US" altLang="tr-TR" sz="2400"/>
            </a:p>
          </p:txBody>
        </p:sp>
        <p:sp>
          <p:nvSpPr>
            <p:cNvPr id="120844" name="Rectangle 20"/>
            <p:cNvSpPr>
              <a:spLocks noChangeArrowheads="1"/>
            </p:cNvSpPr>
            <p:nvPr/>
          </p:nvSpPr>
          <p:spPr bwMode="auto">
            <a:xfrm>
              <a:off x="3584" y="843"/>
              <a:ext cx="9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latin typeface="Symbol" panose="05050102010706020507" pitchFamily="18" charset="2"/>
                </a:rPr>
                <a:t>×</a:t>
              </a:r>
              <a:endParaRPr kumimoji="0" lang="en-US" altLang="tr-TR" sz="2400"/>
            </a:p>
          </p:txBody>
        </p:sp>
        <p:sp>
          <p:nvSpPr>
            <p:cNvPr id="120845" name="Rectangle 21"/>
            <p:cNvSpPr>
              <a:spLocks noChangeArrowheads="1"/>
            </p:cNvSpPr>
            <p:nvPr/>
          </p:nvSpPr>
          <p:spPr bwMode="auto">
            <a:xfrm>
              <a:off x="4846" y="885"/>
              <a:ext cx="184"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rPr>
                <a:t>y</a:t>
              </a:r>
              <a:endParaRPr kumimoji="0" lang="en-US" altLang="tr-TR" sz="2400"/>
            </a:p>
          </p:txBody>
        </p:sp>
        <p:sp>
          <p:nvSpPr>
            <p:cNvPr id="120846" name="Rectangle 22"/>
            <p:cNvSpPr>
              <a:spLocks noChangeArrowheads="1"/>
            </p:cNvSpPr>
            <p:nvPr/>
          </p:nvSpPr>
          <p:spPr bwMode="auto">
            <a:xfrm>
              <a:off x="4310" y="885"/>
              <a:ext cx="184"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rPr>
                <a:t>x</a:t>
              </a:r>
              <a:endParaRPr kumimoji="0" lang="en-US" altLang="tr-TR" sz="2400"/>
            </a:p>
          </p:txBody>
        </p:sp>
        <p:sp>
          <p:nvSpPr>
            <p:cNvPr id="120847" name="Rectangle 23"/>
            <p:cNvSpPr>
              <a:spLocks noChangeArrowheads="1"/>
            </p:cNvSpPr>
            <p:nvPr/>
          </p:nvSpPr>
          <p:spPr bwMode="auto">
            <a:xfrm>
              <a:off x="4564" y="899"/>
              <a:ext cx="20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latin typeface="Symbol" panose="05050102010706020507" pitchFamily="18" charset="2"/>
                </a:rPr>
                <a:t>+</a:t>
              </a:r>
              <a:endParaRPr kumimoji="0" lang="en-US" altLang="tr-TR" sz="2400"/>
            </a:p>
          </p:txBody>
        </p:sp>
        <p:sp>
          <p:nvSpPr>
            <p:cNvPr id="120848" name="Rectangle 24"/>
            <p:cNvSpPr>
              <a:spLocks noChangeArrowheads="1"/>
            </p:cNvSpPr>
            <p:nvPr/>
          </p:nvSpPr>
          <p:spPr bwMode="auto">
            <a:xfrm>
              <a:off x="4017" y="843"/>
              <a:ext cx="20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sz="4600" b="1">
                  <a:solidFill>
                    <a:srgbClr val="000000"/>
                  </a:solidFill>
                  <a:latin typeface="Symbol" panose="05050102010706020507" pitchFamily="18" charset="2"/>
                </a:rPr>
                <a:t>=</a:t>
              </a:r>
              <a:endParaRPr kumimoji="0" lang="en-US" altLang="tr-TR" sz="2400"/>
            </a:p>
          </p:txBody>
        </p:sp>
      </p:grpSp>
      <p:sp>
        <p:nvSpPr>
          <p:cNvPr id="120838" name="Rectangle 25"/>
          <p:cNvSpPr>
            <a:spLocks noGrp="1" noChangeArrowheads="1"/>
          </p:cNvSpPr>
          <p:nvPr>
            <p:ph type="title"/>
          </p:nvPr>
        </p:nvSpPr>
        <p:spPr/>
        <p:txBody>
          <a:bodyPr/>
          <a:lstStyle/>
          <a:p>
            <a:r>
              <a:rPr lang="en-US" altLang="tr-TR" dirty="0" smtClean="0"/>
              <a:t>Proof of </a:t>
            </a:r>
            <a:r>
              <a:rPr lang="en-US" altLang="tr-TR" dirty="0" err="1" smtClean="0"/>
              <a:t>DeMorgan’s</a:t>
            </a:r>
            <a:r>
              <a:rPr lang="en-US" altLang="tr-TR" dirty="0" smtClean="0"/>
              <a:t> Laws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35203"/>
                                        </p:tgtEl>
                                        <p:attrNameLst>
                                          <p:attrName>style.visibility</p:attrName>
                                        </p:attrNameLst>
                                      </p:cBhvr>
                                      <p:to>
                                        <p:strVal val="visible"/>
                                      </p:to>
                                    </p:set>
                                    <p:animEffect transition="in" filter="dissolve">
                                      <p:cBhvr>
                                        <p:cTn id="7" dur="500"/>
                                        <p:tgtEl>
                                          <p:spTgt spid="4352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35214"/>
                                        </p:tgtEl>
                                        <p:attrNameLst>
                                          <p:attrName>style.visibility</p:attrName>
                                        </p:attrNameLst>
                                      </p:cBhvr>
                                      <p:to>
                                        <p:strVal val="visible"/>
                                      </p:to>
                                    </p:set>
                                    <p:animEffect transition="in" filter="dissolve">
                                      <p:cBhvr>
                                        <p:cTn id="12" dur="500"/>
                                        <p:tgtEl>
                                          <p:spTgt spid="435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182B92EE-856A-409C-A7CA-A07FBC6794E0}" type="slidenum">
              <a:rPr kumimoji="0" lang="en-US" altLang="tr-TR" sz="1200" smtClean="0"/>
              <a:pPr>
                <a:spcBef>
                  <a:spcPct val="50000"/>
                </a:spcBef>
                <a:buFontTx/>
                <a:buNone/>
              </a:pPr>
              <a:t>96</a:t>
            </a:fld>
            <a:endParaRPr kumimoji="0" lang="en-US" altLang="tr-TR" sz="1200" smtClean="0"/>
          </a:p>
        </p:txBody>
      </p:sp>
      <p:graphicFrame>
        <p:nvGraphicFramePr>
          <p:cNvPr id="437250" name="Object 2"/>
          <p:cNvGraphicFramePr>
            <a:graphicFrameLocks noChangeAspect="1"/>
          </p:cNvGraphicFramePr>
          <p:nvPr/>
        </p:nvGraphicFramePr>
        <p:xfrm>
          <a:off x="4143375" y="1357313"/>
          <a:ext cx="4816475" cy="4648200"/>
        </p:xfrm>
        <a:graphic>
          <a:graphicData uri="http://schemas.openxmlformats.org/presentationml/2006/ole">
            <mc:AlternateContent xmlns:mc="http://schemas.openxmlformats.org/markup-compatibility/2006">
              <mc:Choice xmlns:v="urn:schemas-microsoft-com:vml" Requires="v">
                <p:oleObj spid="_x0000_s122947" name="Document" r:id="rId4" imgW="4818888" imgH="4669536" progId="Word.Document.8">
                  <p:embed/>
                </p:oleObj>
              </mc:Choice>
              <mc:Fallback>
                <p:oleObj name="Document" r:id="rId4" imgW="4818888" imgH="4669536" progId="Word.Document.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43375" y="1357313"/>
                        <a:ext cx="4816475" cy="464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437251" name="Group 3"/>
          <p:cNvGrpSpPr>
            <a:grpSpLocks/>
          </p:cNvGrpSpPr>
          <p:nvPr/>
        </p:nvGrpSpPr>
        <p:grpSpPr bwMode="auto">
          <a:xfrm>
            <a:off x="423863" y="3201988"/>
            <a:ext cx="2354262" cy="533400"/>
            <a:chOff x="267" y="2017"/>
            <a:chExt cx="1483" cy="336"/>
          </a:xfrm>
        </p:grpSpPr>
        <p:sp>
          <p:nvSpPr>
            <p:cNvPr id="122932" name="Line 4"/>
            <p:cNvSpPr>
              <a:spLocks noChangeShapeType="1"/>
            </p:cNvSpPr>
            <p:nvPr/>
          </p:nvSpPr>
          <p:spPr bwMode="auto">
            <a:xfrm>
              <a:off x="1003" y="2129"/>
              <a:ext cx="128"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2933" name="Line 5"/>
            <p:cNvSpPr>
              <a:spLocks noChangeShapeType="1"/>
            </p:cNvSpPr>
            <p:nvPr/>
          </p:nvSpPr>
          <p:spPr bwMode="auto">
            <a:xfrm>
              <a:off x="1457" y="2137"/>
              <a:ext cx="118"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2934" name="Rectangle 6"/>
            <p:cNvSpPr>
              <a:spLocks noChangeArrowheads="1"/>
            </p:cNvSpPr>
            <p:nvPr/>
          </p:nvSpPr>
          <p:spPr bwMode="auto">
            <a:xfrm>
              <a:off x="1636" y="2046"/>
              <a:ext cx="11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z</a:t>
              </a:r>
              <a:endParaRPr kumimoji="0" lang="en-US" altLang="tr-TR" sz="2400"/>
            </a:p>
          </p:txBody>
        </p:sp>
        <p:sp>
          <p:nvSpPr>
            <p:cNvPr id="122935" name="Rectangle 7"/>
            <p:cNvSpPr>
              <a:spLocks noChangeArrowheads="1"/>
            </p:cNvSpPr>
            <p:nvPr/>
          </p:nvSpPr>
          <p:spPr bwMode="auto">
            <a:xfrm>
              <a:off x="1575" y="2046"/>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36" name="Rectangle 8"/>
            <p:cNvSpPr>
              <a:spLocks noChangeArrowheads="1"/>
            </p:cNvSpPr>
            <p:nvPr/>
          </p:nvSpPr>
          <p:spPr bwMode="auto">
            <a:xfrm>
              <a:off x="1450" y="2046"/>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x</a:t>
              </a:r>
              <a:endParaRPr kumimoji="0" lang="en-US" altLang="tr-TR" sz="2400"/>
            </a:p>
          </p:txBody>
        </p:sp>
        <p:sp>
          <p:nvSpPr>
            <p:cNvPr id="122937" name="Rectangle 9"/>
            <p:cNvSpPr>
              <a:spLocks noChangeArrowheads="1"/>
            </p:cNvSpPr>
            <p:nvPr/>
          </p:nvSpPr>
          <p:spPr bwMode="auto">
            <a:xfrm>
              <a:off x="1131" y="2046"/>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38" name="Rectangle 10"/>
            <p:cNvSpPr>
              <a:spLocks noChangeArrowheads="1"/>
            </p:cNvSpPr>
            <p:nvPr/>
          </p:nvSpPr>
          <p:spPr bwMode="auto">
            <a:xfrm>
              <a:off x="1003" y="2046"/>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y</a:t>
              </a:r>
              <a:endParaRPr kumimoji="0" lang="en-US" altLang="tr-TR" sz="2400"/>
            </a:p>
          </p:txBody>
        </p:sp>
        <p:sp>
          <p:nvSpPr>
            <p:cNvPr id="122939" name="Rectangle 11"/>
            <p:cNvSpPr>
              <a:spLocks noChangeArrowheads="1"/>
            </p:cNvSpPr>
            <p:nvPr/>
          </p:nvSpPr>
          <p:spPr bwMode="auto">
            <a:xfrm>
              <a:off x="858" y="2046"/>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x</a:t>
              </a:r>
              <a:endParaRPr kumimoji="0" lang="en-US" altLang="tr-TR" sz="2400"/>
            </a:p>
          </p:txBody>
        </p:sp>
        <p:sp>
          <p:nvSpPr>
            <p:cNvPr id="122940" name="Rectangle 12"/>
            <p:cNvSpPr>
              <a:spLocks noChangeArrowheads="1"/>
            </p:cNvSpPr>
            <p:nvPr/>
          </p:nvSpPr>
          <p:spPr bwMode="auto">
            <a:xfrm>
              <a:off x="737" y="2046"/>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41" name="Rectangle 13"/>
            <p:cNvSpPr>
              <a:spLocks noChangeArrowheads="1"/>
            </p:cNvSpPr>
            <p:nvPr/>
          </p:nvSpPr>
          <p:spPr bwMode="auto">
            <a:xfrm>
              <a:off x="539" y="2046"/>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42" name="Rectangle 14"/>
            <p:cNvSpPr>
              <a:spLocks noChangeArrowheads="1"/>
            </p:cNvSpPr>
            <p:nvPr/>
          </p:nvSpPr>
          <p:spPr bwMode="auto">
            <a:xfrm>
              <a:off x="267" y="2046"/>
              <a:ext cx="28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F4</a:t>
              </a:r>
              <a:endParaRPr kumimoji="0" lang="en-US" altLang="tr-TR" sz="2400"/>
            </a:p>
          </p:txBody>
        </p:sp>
        <p:sp>
          <p:nvSpPr>
            <p:cNvPr id="122943" name="Rectangle 15"/>
            <p:cNvSpPr>
              <a:spLocks noChangeArrowheads="1"/>
            </p:cNvSpPr>
            <p:nvPr/>
          </p:nvSpPr>
          <p:spPr bwMode="auto">
            <a:xfrm>
              <a:off x="1256" y="2017"/>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latin typeface="Symbol" panose="05050102010706020507" pitchFamily="18" charset="2"/>
                </a:rPr>
                <a:t>+</a:t>
              </a:r>
              <a:endParaRPr kumimoji="0" lang="en-US" altLang="tr-TR" sz="2400"/>
            </a:p>
          </p:txBody>
        </p:sp>
        <p:sp>
          <p:nvSpPr>
            <p:cNvPr id="122944" name="Rectangle 16"/>
            <p:cNvSpPr>
              <a:spLocks noChangeArrowheads="1"/>
            </p:cNvSpPr>
            <p:nvPr/>
          </p:nvSpPr>
          <p:spPr bwMode="auto">
            <a:xfrm>
              <a:off x="599" y="2017"/>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latin typeface="Symbol" panose="05050102010706020507" pitchFamily="18" charset="2"/>
                </a:rPr>
                <a:t>=</a:t>
              </a:r>
              <a:endParaRPr kumimoji="0" lang="en-US" altLang="tr-TR" sz="2400"/>
            </a:p>
          </p:txBody>
        </p:sp>
      </p:grpSp>
      <p:grpSp>
        <p:nvGrpSpPr>
          <p:cNvPr id="437265" name="Group 17"/>
          <p:cNvGrpSpPr>
            <a:grpSpLocks/>
          </p:cNvGrpSpPr>
          <p:nvPr/>
        </p:nvGrpSpPr>
        <p:grpSpPr bwMode="auto">
          <a:xfrm>
            <a:off x="423863" y="1152525"/>
            <a:ext cx="1538287" cy="533400"/>
            <a:chOff x="267" y="726"/>
            <a:chExt cx="969" cy="336"/>
          </a:xfrm>
        </p:grpSpPr>
        <p:sp>
          <p:nvSpPr>
            <p:cNvPr id="122925" name="Line 18"/>
            <p:cNvSpPr>
              <a:spLocks noChangeShapeType="1"/>
            </p:cNvSpPr>
            <p:nvPr/>
          </p:nvSpPr>
          <p:spPr bwMode="auto">
            <a:xfrm>
              <a:off x="1125" y="846"/>
              <a:ext cx="10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2926" name="Rectangle 19"/>
            <p:cNvSpPr>
              <a:spLocks noChangeArrowheads="1"/>
            </p:cNvSpPr>
            <p:nvPr/>
          </p:nvSpPr>
          <p:spPr bwMode="auto">
            <a:xfrm>
              <a:off x="849" y="755"/>
              <a:ext cx="256"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xy</a:t>
              </a:r>
              <a:endParaRPr kumimoji="0" lang="en-US" altLang="tr-TR" sz="2400"/>
            </a:p>
          </p:txBody>
        </p:sp>
        <p:sp>
          <p:nvSpPr>
            <p:cNvPr id="122927" name="Rectangle 20"/>
            <p:cNvSpPr>
              <a:spLocks noChangeArrowheads="1"/>
            </p:cNvSpPr>
            <p:nvPr/>
          </p:nvSpPr>
          <p:spPr bwMode="auto">
            <a:xfrm>
              <a:off x="727" y="755"/>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28" name="Rectangle 21"/>
            <p:cNvSpPr>
              <a:spLocks noChangeArrowheads="1"/>
            </p:cNvSpPr>
            <p:nvPr/>
          </p:nvSpPr>
          <p:spPr bwMode="auto">
            <a:xfrm>
              <a:off x="529" y="755"/>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29" name="Rectangle 22"/>
            <p:cNvSpPr>
              <a:spLocks noChangeArrowheads="1"/>
            </p:cNvSpPr>
            <p:nvPr/>
          </p:nvSpPr>
          <p:spPr bwMode="auto">
            <a:xfrm>
              <a:off x="267" y="755"/>
              <a:ext cx="28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F1</a:t>
              </a:r>
              <a:endParaRPr kumimoji="0" lang="en-US" altLang="tr-TR" sz="2400"/>
            </a:p>
          </p:txBody>
        </p:sp>
        <p:sp>
          <p:nvSpPr>
            <p:cNvPr id="122930" name="Rectangle 23"/>
            <p:cNvSpPr>
              <a:spLocks noChangeArrowheads="1"/>
            </p:cNvSpPr>
            <p:nvPr/>
          </p:nvSpPr>
          <p:spPr bwMode="auto">
            <a:xfrm>
              <a:off x="590" y="726"/>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latin typeface="Symbol" panose="05050102010706020507" pitchFamily="18" charset="2"/>
                </a:rPr>
                <a:t>=</a:t>
              </a:r>
              <a:endParaRPr kumimoji="0" lang="en-US" altLang="tr-TR" sz="2400"/>
            </a:p>
          </p:txBody>
        </p:sp>
        <p:sp>
          <p:nvSpPr>
            <p:cNvPr id="122931" name="Rectangle 24"/>
            <p:cNvSpPr>
              <a:spLocks noChangeArrowheads="1"/>
            </p:cNvSpPr>
            <p:nvPr/>
          </p:nvSpPr>
          <p:spPr bwMode="auto">
            <a:xfrm>
              <a:off x="1122" y="755"/>
              <a:ext cx="11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z</a:t>
              </a:r>
              <a:endParaRPr kumimoji="0" lang="en-US" altLang="tr-TR" sz="2400"/>
            </a:p>
          </p:txBody>
        </p:sp>
      </p:grpSp>
      <p:grpSp>
        <p:nvGrpSpPr>
          <p:cNvPr id="437273" name="Group 25"/>
          <p:cNvGrpSpPr>
            <a:grpSpLocks/>
          </p:cNvGrpSpPr>
          <p:nvPr/>
        </p:nvGrpSpPr>
        <p:grpSpPr bwMode="auto">
          <a:xfrm>
            <a:off x="423863" y="1839913"/>
            <a:ext cx="1925637" cy="533400"/>
            <a:chOff x="267" y="1159"/>
            <a:chExt cx="1213" cy="336"/>
          </a:xfrm>
        </p:grpSpPr>
        <p:sp>
          <p:nvSpPr>
            <p:cNvPr id="122915" name="Line 26"/>
            <p:cNvSpPr>
              <a:spLocks noChangeShapeType="1"/>
            </p:cNvSpPr>
            <p:nvPr/>
          </p:nvSpPr>
          <p:spPr bwMode="auto">
            <a:xfrm>
              <a:off x="1241" y="1263"/>
              <a:ext cx="128"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2916" name="Rectangle 27"/>
            <p:cNvSpPr>
              <a:spLocks noChangeArrowheads="1"/>
            </p:cNvSpPr>
            <p:nvPr/>
          </p:nvSpPr>
          <p:spPr bwMode="auto">
            <a:xfrm>
              <a:off x="980" y="1188"/>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17" name="Rectangle 28"/>
            <p:cNvSpPr>
              <a:spLocks noChangeArrowheads="1"/>
            </p:cNvSpPr>
            <p:nvPr/>
          </p:nvSpPr>
          <p:spPr bwMode="auto">
            <a:xfrm>
              <a:off x="855" y="1188"/>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x</a:t>
              </a:r>
              <a:endParaRPr kumimoji="0" lang="en-US" altLang="tr-TR" sz="2400"/>
            </a:p>
          </p:txBody>
        </p:sp>
        <p:sp>
          <p:nvSpPr>
            <p:cNvPr id="122918" name="Rectangle 29"/>
            <p:cNvSpPr>
              <a:spLocks noChangeArrowheads="1"/>
            </p:cNvSpPr>
            <p:nvPr/>
          </p:nvSpPr>
          <p:spPr bwMode="auto">
            <a:xfrm>
              <a:off x="734" y="1188"/>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19" name="Rectangle 30"/>
            <p:cNvSpPr>
              <a:spLocks noChangeArrowheads="1"/>
            </p:cNvSpPr>
            <p:nvPr/>
          </p:nvSpPr>
          <p:spPr bwMode="auto">
            <a:xfrm>
              <a:off x="535" y="1188"/>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20" name="Rectangle 31"/>
            <p:cNvSpPr>
              <a:spLocks noChangeArrowheads="1"/>
            </p:cNvSpPr>
            <p:nvPr/>
          </p:nvSpPr>
          <p:spPr bwMode="auto">
            <a:xfrm>
              <a:off x="267" y="1188"/>
              <a:ext cx="28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F2</a:t>
              </a:r>
              <a:endParaRPr kumimoji="0" lang="en-US" altLang="tr-TR" sz="2400"/>
            </a:p>
          </p:txBody>
        </p:sp>
        <p:sp>
          <p:nvSpPr>
            <p:cNvPr id="122921" name="Rectangle 32"/>
            <p:cNvSpPr>
              <a:spLocks noChangeArrowheads="1"/>
            </p:cNvSpPr>
            <p:nvPr/>
          </p:nvSpPr>
          <p:spPr bwMode="auto">
            <a:xfrm>
              <a:off x="596" y="1159"/>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latin typeface="Symbol" panose="05050102010706020507" pitchFamily="18" charset="2"/>
                </a:rPr>
                <a:t>=</a:t>
              </a:r>
              <a:endParaRPr kumimoji="0" lang="en-US" altLang="tr-TR" sz="2400"/>
            </a:p>
          </p:txBody>
        </p:sp>
        <p:sp>
          <p:nvSpPr>
            <p:cNvPr id="122922" name="Rectangle 33"/>
            <p:cNvSpPr>
              <a:spLocks noChangeArrowheads="1"/>
            </p:cNvSpPr>
            <p:nvPr/>
          </p:nvSpPr>
          <p:spPr bwMode="auto">
            <a:xfrm>
              <a:off x="1241" y="1188"/>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y</a:t>
              </a:r>
              <a:endParaRPr kumimoji="0" lang="en-US" altLang="tr-TR" sz="2400"/>
            </a:p>
          </p:txBody>
        </p:sp>
        <p:sp>
          <p:nvSpPr>
            <p:cNvPr id="122923" name="Rectangle 34"/>
            <p:cNvSpPr>
              <a:spLocks noChangeArrowheads="1"/>
            </p:cNvSpPr>
            <p:nvPr/>
          </p:nvSpPr>
          <p:spPr bwMode="auto">
            <a:xfrm>
              <a:off x="1366" y="1188"/>
              <a:ext cx="11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z</a:t>
              </a:r>
              <a:endParaRPr kumimoji="0" lang="en-US" altLang="tr-TR" sz="2400"/>
            </a:p>
          </p:txBody>
        </p:sp>
        <p:sp>
          <p:nvSpPr>
            <p:cNvPr id="122924" name="Rectangle 35"/>
            <p:cNvSpPr>
              <a:spLocks noChangeArrowheads="1"/>
            </p:cNvSpPr>
            <p:nvPr/>
          </p:nvSpPr>
          <p:spPr bwMode="auto">
            <a:xfrm>
              <a:off x="1041" y="1159"/>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latin typeface="Symbol" panose="05050102010706020507" pitchFamily="18" charset="2"/>
                </a:rPr>
                <a:t>+</a:t>
              </a:r>
              <a:endParaRPr kumimoji="0" lang="en-US" altLang="tr-TR" sz="2400"/>
            </a:p>
          </p:txBody>
        </p:sp>
      </p:grpSp>
      <p:grpSp>
        <p:nvGrpSpPr>
          <p:cNvPr id="437284" name="Group 36"/>
          <p:cNvGrpSpPr>
            <a:grpSpLocks/>
          </p:cNvGrpSpPr>
          <p:nvPr/>
        </p:nvGrpSpPr>
        <p:grpSpPr bwMode="auto">
          <a:xfrm>
            <a:off x="423863" y="2489200"/>
            <a:ext cx="3492500" cy="533400"/>
            <a:chOff x="267" y="1568"/>
            <a:chExt cx="2200" cy="336"/>
          </a:xfrm>
        </p:grpSpPr>
        <p:sp>
          <p:nvSpPr>
            <p:cNvPr id="122891" name="Line 37"/>
            <p:cNvSpPr>
              <a:spLocks noChangeShapeType="1"/>
            </p:cNvSpPr>
            <p:nvPr/>
          </p:nvSpPr>
          <p:spPr bwMode="auto">
            <a:xfrm>
              <a:off x="798" y="1680"/>
              <a:ext cx="118"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2892" name="Line 38"/>
            <p:cNvSpPr>
              <a:spLocks noChangeShapeType="1"/>
            </p:cNvSpPr>
            <p:nvPr/>
          </p:nvSpPr>
          <p:spPr bwMode="auto">
            <a:xfrm>
              <a:off x="936" y="1680"/>
              <a:ext cx="128"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2893" name="Line 39"/>
            <p:cNvSpPr>
              <a:spLocks noChangeShapeType="1"/>
            </p:cNvSpPr>
            <p:nvPr/>
          </p:nvSpPr>
          <p:spPr bwMode="auto">
            <a:xfrm>
              <a:off x="1084" y="1680"/>
              <a:ext cx="106"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2894" name="Line 40"/>
            <p:cNvSpPr>
              <a:spLocks noChangeShapeType="1"/>
            </p:cNvSpPr>
            <p:nvPr/>
          </p:nvSpPr>
          <p:spPr bwMode="auto">
            <a:xfrm>
              <a:off x="1455" y="1680"/>
              <a:ext cx="119"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2895" name="Line 41"/>
            <p:cNvSpPr>
              <a:spLocks noChangeShapeType="1"/>
            </p:cNvSpPr>
            <p:nvPr/>
          </p:nvSpPr>
          <p:spPr bwMode="auto">
            <a:xfrm>
              <a:off x="2339" y="1680"/>
              <a:ext cx="128"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tr-TR"/>
            </a:p>
          </p:txBody>
        </p:sp>
        <p:sp>
          <p:nvSpPr>
            <p:cNvPr id="122896" name="Rectangle 42"/>
            <p:cNvSpPr>
              <a:spLocks noChangeArrowheads="1"/>
            </p:cNvSpPr>
            <p:nvPr/>
          </p:nvSpPr>
          <p:spPr bwMode="auto">
            <a:xfrm>
              <a:off x="2194" y="1597"/>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x</a:t>
              </a:r>
              <a:endParaRPr kumimoji="0" lang="en-US" altLang="tr-TR" sz="2400"/>
            </a:p>
          </p:txBody>
        </p:sp>
        <p:sp>
          <p:nvSpPr>
            <p:cNvPr id="122897" name="Rectangle 43"/>
            <p:cNvSpPr>
              <a:spLocks noChangeArrowheads="1"/>
            </p:cNvSpPr>
            <p:nvPr/>
          </p:nvSpPr>
          <p:spPr bwMode="auto">
            <a:xfrm>
              <a:off x="2137" y="1597"/>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898" name="Rectangle 44"/>
            <p:cNvSpPr>
              <a:spLocks noChangeArrowheads="1"/>
            </p:cNvSpPr>
            <p:nvPr/>
          </p:nvSpPr>
          <p:spPr bwMode="auto">
            <a:xfrm>
              <a:off x="1935" y="1597"/>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899" name="Rectangle 45"/>
            <p:cNvSpPr>
              <a:spLocks noChangeArrowheads="1"/>
            </p:cNvSpPr>
            <p:nvPr/>
          </p:nvSpPr>
          <p:spPr bwMode="auto">
            <a:xfrm>
              <a:off x="1826" y="1597"/>
              <a:ext cx="11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z</a:t>
              </a:r>
              <a:endParaRPr kumimoji="0" lang="en-US" altLang="tr-TR" sz="2400"/>
            </a:p>
          </p:txBody>
        </p:sp>
        <p:sp>
          <p:nvSpPr>
            <p:cNvPr id="122900" name="Rectangle 46"/>
            <p:cNvSpPr>
              <a:spLocks noChangeArrowheads="1"/>
            </p:cNvSpPr>
            <p:nvPr/>
          </p:nvSpPr>
          <p:spPr bwMode="auto">
            <a:xfrm>
              <a:off x="1766" y="1597"/>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01" name="Rectangle 47"/>
            <p:cNvSpPr>
              <a:spLocks noChangeArrowheads="1"/>
            </p:cNvSpPr>
            <p:nvPr/>
          </p:nvSpPr>
          <p:spPr bwMode="auto">
            <a:xfrm>
              <a:off x="1574" y="1597"/>
              <a:ext cx="192"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y</a:t>
              </a:r>
              <a:endParaRPr kumimoji="0" lang="en-US" altLang="tr-TR" sz="2400"/>
            </a:p>
          </p:txBody>
        </p:sp>
        <p:sp>
          <p:nvSpPr>
            <p:cNvPr id="122902" name="Rectangle 48"/>
            <p:cNvSpPr>
              <a:spLocks noChangeArrowheads="1"/>
            </p:cNvSpPr>
            <p:nvPr/>
          </p:nvSpPr>
          <p:spPr bwMode="auto">
            <a:xfrm>
              <a:off x="1449" y="1597"/>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x</a:t>
              </a:r>
              <a:endParaRPr kumimoji="0" lang="en-US" altLang="tr-TR" sz="2400"/>
            </a:p>
          </p:txBody>
        </p:sp>
        <p:sp>
          <p:nvSpPr>
            <p:cNvPr id="122903" name="Rectangle 49"/>
            <p:cNvSpPr>
              <a:spLocks noChangeArrowheads="1"/>
            </p:cNvSpPr>
            <p:nvPr/>
          </p:nvSpPr>
          <p:spPr bwMode="auto">
            <a:xfrm>
              <a:off x="1391" y="1597"/>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04" name="Rectangle 50"/>
            <p:cNvSpPr>
              <a:spLocks noChangeArrowheads="1"/>
            </p:cNvSpPr>
            <p:nvPr/>
          </p:nvSpPr>
          <p:spPr bwMode="auto">
            <a:xfrm>
              <a:off x="1190" y="1597"/>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05" name="Rectangle 51"/>
            <p:cNvSpPr>
              <a:spLocks noChangeArrowheads="1"/>
            </p:cNvSpPr>
            <p:nvPr/>
          </p:nvSpPr>
          <p:spPr bwMode="auto">
            <a:xfrm>
              <a:off x="1081" y="1597"/>
              <a:ext cx="11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z</a:t>
              </a:r>
              <a:endParaRPr kumimoji="0" lang="en-US" altLang="tr-TR" sz="2400"/>
            </a:p>
          </p:txBody>
        </p:sp>
        <p:sp>
          <p:nvSpPr>
            <p:cNvPr id="122906" name="Rectangle 52"/>
            <p:cNvSpPr>
              <a:spLocks noChangeArrowheads="1"/>
            </p:cNvSpPr>
            <p:nvPr/>
          </p:nvSpPr>
          <p:spPr bwMode="auto">
            <a:xfrm>
              <a:off x="936" y="1597"/>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y</a:t>
              </a:r>
              <a:endParaRPr kumimoji="0" lang="en-US" altLang="tr-TR" sz="2400"/>
            </a:p>
          </p:txBody>
        </p:sp>
        <p:sp>
          <p:nvSpPr>
            <p:cNvPr id="122907" name="Rectangle 53"/>
            <p:cNvSpPr>
              <a:spLocks noChangeArrowheads="1"/>
            </p:cNvSpPr>
            <p:nvPr/>
          </p:nvSpPr>
          <p:spPr bwMode="auto">
            <a:xfrm>
              <a:off x="791" y="1597"/>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x</a:t>
              </a:r>
              <a:endParaRPr kumimoji="0" lang="en-US" altLang="tr-TR" sz="2400"/>
            </a:p>
          </p:txBody>
        </p:sp>
        <p:sp>
          <p:nvSpPr>
            <p:cNvPr id="122908" name="Rectangle 54"/>
            <p:cNvSpPr>
              <a:spLocks noChangeArrowheads="1"/>
            </p:cNvSpPr>
            <p:nvPr/>
          </p:nvSpPr>
          <p:spPr bwMode="auto">
            <a:xfrm>
              <a:off x="734" y="1597"/>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09" name="Rectangle 55"/>
            <p:cNvSpPr>
              <a:spLocks noChangeArrowheads="1"/>
            </p:cNvSpPr>
            <p:nvPr/>
          </p:nvSpPr>
          <p:spPr bwMode="auto">
            <a:xfrm>
              <a:off x="535" y="1597"/>
              <a:ext cx="6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 </a:t>
              </a:r>
              <a:endParaRPr kumimoji="0" lang="en-US" altLang="tr-TR" sz="2400"/>
            </a:p>
          </p:txBody>
        </p:sp>
        <p:sp>
          <p:nvSpPr>
            <p:cNvPr id="122910" name="Rectangle 56"/>
            <p:cNvSpPr>
              <a:spLocks noChangeArrowheads="1"/>
            </p:cNvSpPr>
            <p:nvPr/>
          </p:nvSpPr>
          <p:spPr bwMode="auto">
            <a:xfrm>
              <a:off x="267" y="1597"/>
              <a:ext cx="28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F3</a:t>
              </a:r>
              <a:endParaRPr kumimoji="0" lang="en-US" altLang="tr-TR" sz="2400"/>
            </a:p>
          </p:txBody>
        </p:sp>
        <p:sp>
          <p:nvSpPr>
            <p:cNvPr id="122911" name="Rectangle 57"/>
            <p:cNvSpPr>
              <a:spLocks noChangeArrowheads="1"/>
            </p:cNvSpPr>
            <p:nvPr/>
          </p:nvSpPr>
          <p:spPr bwMode="auto">
            <a:xfrm>
              <a:off x="1251" y="1568"/>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latin typeface="Symbol" panose="05050102010706020507" pitchFamily="18" charset="2"/>
                </a:rPr>
                <a:t>+</a:t>
              </a:r>
              <a:endParaRPr kumimoji="0" lang="en-US" altLang="tr-TR" sz="2400"/>
            </a:p>
          </p:txBody>
        </p:sp>
        <p:sp>
          <p:nvSpPr>
            <p:cNvPr id="122912" name="Rectangle 58"/>
            <p:cNvSpPr>
              <a:spLocks noChangeArrowheads="1"/>
            </p:cNvSpPr>
            <p:nvPr/>
          </p:nvSpPr>
          <p:spPr bwMode="auto">
            <a:xfrm>
              <a:off x="596" y="1568"/>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latin typeface="Symbol" panose="05050102010706020507" pitchFamily="18" charset="2"/>
                </a:rPr>
                <a:t>=</a:t>
              </a:r>
              <a:endParaRPr kumimoji="0" lang="en-US" altLang="tr-TR" sz="2400"/>
            </a:p>
          </p:txBody>
        </p:sp>
        <p:sp>
          <p:nvSpPr>
            <p:cNvPr id="122913" name="Rectangle 59"/>
            <p:cNvSpPr>
              <a:spLocks noChangeArrowheads="1"/>
            </p:cNvSpPr>
            <p:nvPr/>
          </p:nvSpPr>
          <p:spPr bwMode="auto">
            <a:xfrm>
              <a:off x="2339" y="1597"/>
              <a:ext cx="128"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rPr>
                <a:t>y</a:t>
              </a:r>
              <a:endParaRPr kumimoji="0" lang="en-US" altLang="tr-TR" sz="2400"/>
            </a:p>
          </p:txBody>
        </p:sp>
        <p:sp>
          <p:nvSpPr>
            <p:cNvPr id="122914" name="Rectangle 60"/>
            <p:cNvSpPr>
              <a:spLocks noChangeArrowheads="1"/>
            </p:cNvSpPr>
            <p:nvPr/>
          </p:nvSpPr>
          <p:spPr bwMode="auto">
            <a:xfrm>
              <a:off x="1996" y="1568"/>
              <a:ext cx="1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en-US" altLang="tr-TR" b="1">
                  <a:solidFill>
                    <a:srgbClr val="000000"/>
                  </a:solidFill>
                  <a:latin typeface="Symbol" panose="05050102010706020507" pitchFamily="18" charset="2"/>
                </a:rPr>
                <a:t>+</a:t>
              </a:r>
              <a:endParaRPr kumimoji="0" lang="en-US" altLang="tr-TR" sz="2400"/>
            </a:p>
          </p:txBody>
        </p:sp>
      </p:grpSp>
      <p:sp>
        <p:nvSpPr>
          <p:cNvPr id="122888" name="Rectangle 61"/>
          <p:cNvSpPr>
            <a:spLocks noGrp="1" noChangeArrowheads="1"/>
          </p:cNvSpPr>
          <p:nvPr>
            <p:ph type="title"/>
          </p:nvPr>
        </p:nvSpPr>
        <p:spPr/>
        <p:txBody>
          <a:bodyPr/>
          <a:lstStyle/>
          <a:p>
            <a:r>
              <a:rPr lang="en-US" altLang="tr-TR" dirty="0" smtClean="0"/>
              <a:t>Boolean Function Evaluation</a:t>
            </a:r>
          </a:p>
        </p:txBody>
      </p:sp>
      <p:sp>
        <p:nvSpPr>
          <p:cNvPr id="437310" name="Rectangle 62"/>
          <p:cNvSpPr>
            <a:spLocks noChangeArrowheads="1"/>
          </p:cNvSpPr>
          <p:nvPr/>
        </p:nvSpPr>
        <p:spPr bwMode="auto">
          <a:xfrm>
            <a:off x="7297738" y="1862138"/>
            <a:ext cx="177800" cy="371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10000"/>
              </a:spcBef>
              <a:buFontTx/>
              <a:buNone/>
            </a:pPr>
            <a:r>
              <a:rPr kumimoji="0" lang="tr-TR" altLang="tr-TR" sz="2800" b="1">
                <a:solidFill>
                  <a:schemeClr val="accent1"/>
                </a:solidFill>
              </a:rPr>
              <a:t>1</a:t>
            </a:r>
          </a:p>
          <a:p>
            <a:pPr>
              <a:spcBef>
                <a:spcPct val="10000"/>
              </a:spcBef>
              <a:buFontTx/>
              <a:buNone/>
            </a:pPr>
            <a:r>
              <a:rPr kumimoji="0" lang="tr-TR" altLang="tr-TR" sz="2800" b="1">
                <a:solidFill>
                  <a:schemeClr val="accent1"/>
                </a:solidFill>
              </a:rPr>
              <a:t>0</a:t>
            </a:r>
          </a:p>
          <a:p>
            <a:pPr>
              <a:spcBef>
                <a:spcPct val="10000"/>
              </a:spcBef>
              <a:buFontTx/>
              <a:buNone/>
            </a:pPr>
            <a:r>
              <a:rPr kumimoji="0" lang="tr-TR" altLang="tr-TR" sz="2800" b="1">
                <a:solidFill>
                  <a:schemeClr val="accent1"/>
                </a:solidFill>
              </a:rPr>
              <a:t>0</a:t>
            </a:r>
          </a:p>
          <a:p>
            <a:pPr>
              <a:spcBef>
                <a:spcPct val="10000"/>
              </a:spcBef>
              <a:buFontTx/>
              <a:buNone/>
            </a:pPr>
            <a:r>
              <a:rPr kumimoji="0" lang="tr-TR" altLang="tr-TR" sz="2800" b="1">
                <a:solidFill>
                  <a:schemeClr val="accent1"/>
                </a:solidFill>
              </a:rPr>
              <a:t>1</a:t>
            </a:r>
          </a:p>
          <a:p>
            <a:pPr>
              <a:spcBef>
                <a:spcPct val="10000"/>
              </a:spcBef>
              <a:buFontTx/>
              <a:buNone/>
            </a:pPr>
            <a:r>
              <a:rPr kumimoji="0" lang="tr-TR" altLang="tr-TR" sz="2800" b="1">
                <a:solidFill>
                  <a:schemeClr val="accent1"/>
                </a:solidFill>
              </a:rPr>
              <a:t>1</a:t>
            </a:r>
          </a:p>
          <a:p>
            <a:pPr>
              <a:spcBef>
                <a:spcPct val="10000"/>
              </a:spcBef>
              <a:buFontTx/>
              <a:buNone/>
            </a:pPr>
            <a:r>
              <a:rPr kumimoji="0" lang="tr-TR" altLang="tr-TR" sz="2800" b="1">
                <a:solidFill>
                  <a:schemeClr val="accent1"/>
                </a:solidFill>
              </a:rPr>
              <a:t>1</a:t>
            </a:r>
          </a:p>
          <a:p>
            <a:pPr>
              <a:spcBef>
                <a:spcPct val="10000"/>
              </a:spcBef>
              <a:buFontTx/>
              <a:buNone/>
            </a:pPr>
            <a:r>
              <a:rPr kumimoji="0" lang="tr-TR" altLang="tr-TR" sz="2800" b="1">
                <a:solidFill>
                  <a:schemeClr val="accent1"/>
                </a:solidFill>
              </a:rPr>
              <a:t>0</a:t>
            </a:r>
          </a:p>
          <a:p>
            <a:pPr>
              <a:spcBef>
                <a:spcPct val="10000"/>
              </a:spcBef>
              <a:buFontTx/>
              <a:buNone/>
            </a:pPr>
            <a:r>
              <a:rPr kumimoji="0" lang="tr-TR" altLang="tr-TR" sz="2800" b="1">
                <a:solidFill>
                  <a:schemeClr val="accent1"/>
                </a:solidFill>
              </a:rPr>
              <a:t>0</a:t>
            </a:r>
            <a:endParaRPr kumimoji="0" lang="en-US" altLang="tr-TR" sz="2800" b="1">
              <a:solidFill>
                <a:schemeClr val="accent1"/>
              </a:solidFill>
            </a:endParaRPr>
          </a:p>
        </p:txBody>
      </p:sp>
      <p:sp>
        <p:nvSpPr>
          <p:cNvPr id="437311" name="Rectangle 63"/>
          <p:cNvSpPr>
            <a:spLocks noChangeArrowheads="1"/>
          </p:cNvSpPr>
          <p:nvPr/>
        </p:nvSpPr>
        <p:spPr bwMode="auto">
          <a:xfrm>
            <a:off x="8166100" y="1857375"/>
            <a:ext cx="177800" cy="37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10000"/>
              </a:spcBef>
              <a:buFontTx/>
              <a:buNone/>
            </a:pPr>
            <a:r>
              <a:rPr kumimoji="0" lang="tr-TR" altLang="tr-TR" sz="2800" b="1">
                <a:solidFill>
                  <a:srgbClr val="FF3300"/>
                </a:solidFill>
              </a:rPr>
              <a:t>0</a:t>
            </a:r>
          </a:p>
          <a:p>
            <a:pPr>
              <a:spcBef>
                <a:spcPct val="10000"/>
              </a:spcBef>
              <a:buFontTx/>
              <a:buNone/>
            </a:pPr>
            <a:r>
              <a:rPr kumimoji="0" lang="tr-TR" altLang="tr-TR" sz="2800" b="1">
                <a:solidFill>
                  <a:srgbClr val="FF3300"/>
                </a:solidFill>
              </a:rPr>
              <a:t>1</a:t>
            </a:r>
          </a:p>
          <a:p>
            <a:pPr>
              <a:spcBef>
                <a:spcPct val="10000"/>
              </a:spcBef>
              <a:buFontTx/>
              <a:buNone/>
            </a:pPr>
            <a:r>
              <a:rPr kumimoji="0" lang="tr-TR" altLang="tr-TR" sz="2800" b="1">
                <a:solidFill>
                  <a:srgbClr val="FF3300"/>
                </a:solidFill>
              </a:rPr>
              <a:t>0</a:t>
            </a:r>
          </a:p>
          <a:p>
            <a:pPr>
              <a:spcBef>
                <a:spcPct val="10000"/>
              </a:spcBef>
              <a:buFontTx/>
              <a:buNone/>
            </a:pPr>
            <a:r>
              <a:rPr kumimoji="0" lang="tr-TR" altLang="tr-TR" sz="2800" b="1">
                <a:solidFill>
                  <a:srgbClr val="FF3300"/>
                </a:solidFill>
              </a:rPr>
              <a:t>1</a:t>
            </a:r>
          </a:p>
          <a:p>
            <a:pPr>
              <a:spcBef>
                <a:spcPct val="10000"/>
              </a:spcBef>
              <a:buFontTx/>
              <a:buNone/>
            </a:pPr>
            <a:r>
              <a:rPr kumimoji="0" lang="tr-TR" altLang="tr-TR" sz="2800" b="1">
                <a:solidFill>
                  <a:srgbClr val="FF3300"/>
                </a:solidFill>
              </a:rPr>
              <a:t>1</a:t>
            </a:r>
          </a:p>
          <a:p>
            <a:pPr>
              <a:spcBef>
                <a:spcPct val="10000"/>
              </a:spcBef>
              <a:buFontTx/>
              <a:buNone/>
            </a:pPr>
            <a:r>
              <a:rPr kumimoji="0" lang="tr-TR" altLang="tr-TR" sz="2800" b="1">
                <a:solidFill>
                  <a:srgbClr val="FF3300"/>
                </a:solidFill>
              </a:rPr>
              <a:t>1</a:t>
            </a:r>
          </a:p>
          <a:p>
            <a:pPr>
              <a:spcBef>
                <a:spcPct val="10000"/>
              </a:spcBef>
              <a:buFontTx/>
              <a:buNone/>
            </a:pPr>
            <a:r>
              <a:rPr kumimoji="0" lang="tr-TR" altLang="tr-TR" sz="2800" b="1">
                <a:solidFill>
                  <a:srgbClr val="FF3300"/>
                </a:solidFill>
              </a:rPr>
              <a:t>0</a:t>
            </a:r>
          </a:p>
          <a:p>
            <a:pPr>
              <a:spcBef>
                <a:spcPct val="10000"/>
              </a:spcBef>
              <a:buFontTx/>
              <a:buNone/>
            </a:pPr>
            <a:r>
              <a:rPr kumimoji="0" lang="tr-TR" altLang="tr-TR" sz="2800" b="1">
                <a:solidFill>
                  <a:srgbClr val="FF3300"/>
                </a:solidFill>
              </a:rPr>
              <a:t>0</a:t>
            </a:r>
            <a:endParaRPr kumimoji="0" lang="en-US" altLang="tr-TR" sz="2800" b="1">
              <a:solidFill>
                <a:srgbClr val="FF3300"/>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37265"/>
                                        </p:tgtEl>
                                        <p:attrNameLst>
                                          <p:attrName>style.visibility</p:attrName>
                                        </p:attrNameLst>
                                      </p:cBhvr>
                                      <p:to>
                                        <p:strVal val="visible"/>
                                      </p:to>
                                    </p:set>
                                    <p:animEffect transition="in" filter="dissolve">
                                      <p:cBhvr>
                                        <p:cTn id="7" dur="500"/>
                                        <p:tgtEl>
                                          <p:spTgt spid="43726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37273"/>
                                        </p:tgtEl>
                                        <p:attrNameLst>
                                          <p:attrName>style.visibility</p:attrName>
                                        </p:attrNameLst>
                                      </p:cBhvr>
                                      <p:to>
                                        <p:strVal val="visible"/>
                                      </p:to>
                                    </p:set>
                                    <p:animEffect transition="in" filter="dissolve">
                                      <p:cBhvr>
                                        <p:cTn id="12" dur="500"/>
                                        <p:tgtEl>
                                          <p:spTgt spid="43727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37250"/>
                                        </p:tgtEl>
                                        <p:attrNameLst>
                                          <p:attrName>style.visibility</p:attrName>
                                        </p:attrNameLst>
                                      </p:cBhvr>
                                      <p:to>
                                        <p:strVal val="visible"/>
                                      </p:to>
                                    </p:set>
                                    <p:animEffect transition="in" filter="dissolve">
                                      <p:cBhvr>
                                        <p:cTn id="17" dur="500"/>
                                        <p:tgtEl>
                                          <p:spTgt spid="43725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37284"/>
                                        </p:tgtEl>
                                        <p:attrNameLst>
                                          <p:attrName>style.visibility</p:attrName>
                                        </p:attrNameLst>
                                      </p:cBhvr>
                                      <p:to>
                                        <p:strVal val="visible"/>
                                      </p:to>
                                    </p:set>
                                    <p:animEffect transition="in" filter="dissolve">
                                      <p:cBhvr>
                                        <p:cTn id="22" dur="500"/>
                                        <p:tgtEl>
                                          <p:spTgt spid="43728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37310"/>
                                        </p:tgtEl>
                                        <p:attrNameLst>
                                          <p:attrName>style.visibility</p:attrName>
                                        </p:attrNameLst>
                                      </p:cBhvr>
                                      <p:to>
                                        <p:strVal val="visible"/>
                                      </p:to>
                                    </p:set>
                                    <p:animEffect transition="in" filter="dissolve">
                                      <p:cBhvr>
                                        <p:cTn id="27" dur="500"/>
                                        <p:tgtEl>
                                          <p:spTgt spid="43731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37251"/>
                                        </p:tgtEl>
                                        <p:attrNameLst>
                                          <p:attrName>style.visibility</p:attrName>
                                        </p:attrNameLst>
                                      </p:cBhvr>
                                      <p:to>
                                        <p:strVal val="visible"/>
                                      </p:to>
                                    </p:set>
                                    <p:animEffect transition="in" filter="dissolve">
                                      <p:cBhvr>
                                        <p:cTn id="32" dur="500"/>
                                        <p:tgtEl>
                                          <p:spTgt spid="43725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37311"/>
                                        </p:tgtEl>
                                        <p:attrNameLst>
                                          <p:attrName>style.visibility</p:attrName>
                                        </p:attrNameLst>
                                      </p:cBhvr>
                                      <p:to>
                                        <p:strVal val="visible"/>
                                      </p:to>
                                    </p:set>
                                    <p:animEffect transition="in" filter="dissolve">
                                      <p:cBhvr>
                                        <p:cTn id="37" dur="500"/>
                                        <p:tgtEl>
                                          <p:spTgt spid="437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310" grpId="0"/>
      <p:bldP spid="43731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19A05426-E0B3-45B2-BF79-EB359A59E9F2}" type="slidenum">
              <a:rPr kumimoji="0" lang="en-US" altLang="tr-TR" sz="1200" smtClean="0"/>
              <a:pPr>
                <a:spcBef>
                  <a:spcPct val="50000"/>
                </a:spcBef>
                <a:buFontTx/>
                <a:buNone/>
              </a:pPr>
              <a:t>97</a:t>
            </a:fld>
            <a:endParaRPr kumimoji="0" lang="en-US" altLang="tr-TR" sz="1200" smtClean="0"/>
          </a:p>
        </p:txBody>
      </p:sp>
      <p:sp>
        <p:nvSpPr>
          <p:cNvPr id="124931" name="Rectangle 2"/>
          <p:cNvSpPr>
            <a:spLocks noGrp="1" noChangeArrowheads="1"/>
          </p:cNvSpPr>
          <p:nvPr>
            <p:ph type="title"/>
          </p:nvPr>
        </p:nvSpPr>
        <p:spPr/>
        <p:txBody>
          <a:bodyPr/>
          <a:lstStyle/>
          <a:p>
            <a:r>
              <a:rPr lang="en-US" altLang="tr-TR" smtClean="0"/>
              <a:t>More than 2 Inputs?</a:t>
            </a:r>
          </a:p>
        </p:txBody>
      </p:sp>
      <p:sp>
        <p:nvSpPr>
          <p:cNvPr id="365571" name="Rectangle 3"/>
          <p:cNvSpPr>
            <a:spLocks noGrp="1" noChangeArrowheads="1"/>
          </p:cNvSpPr>
          <p:nvPr>
            <p:ph type="body" idx="1"/>
          </p:nvPr>
        </p:nvSpPr>
        <p:spPr>
          <a:xfrm>
            <a:off x="228600" y="749300"/>
            <a:ext cx="8534400" cy="5499100"/>
          </a:xfrm>
        </p:spPr>
        <p:txBody>
          <a:bodyPr/>
          <a:lstStyle/>
          <a:p>
            <a:pPr marL="0" indent="0"/>
            <a:r>
              <a:rPr lang="en-US" altLang="tr-TR" smtClean="0"/>
              <a:t>AND/OR can take any number of inputs.</a:t>
            </a:r>
          </a:p>
          <a:p>
            <a:pPr marL="576263" lvl="1" indent="-234950">
              <a:buFontTx/>
              <a:buNone/>
            </a:pPr>
            <a:r>
              <a:rPr lang="en-US" altLang="tr-TR" smtClean="0"/>
              <a:t>AND = 1 if all inputs are 1.</a:t>
            </a:r>
          </a:p>
          <a:p>
            <a:pPr marL="576263" lvl="1" indent="-234950">
              <a:buFontTx/>
              <a:buNone/>
            </a:pPr>
            <a:r>
              <a:rPr lang="en-US" altLang="tr-TR" smtClean="0"/>
              <a:t>OR = </a:t>
            </a:r>
            <a:r>
              <a:rPr lang="tr-TR" altLang="tr-TR" smtClean="0"/>
              <a:t>0</a:t>
            </a:r>
            <a:r>
              <a:rPr lang="en-US" altLang="tr-TR" smtClean="0"/>
              <a:t> if any input is </a:t>
            </a:r>
            <a:r>
              <a:rPr lang="tr-TR" altLang="tr-TR" smtClean="0"/>
              <a:t>0</a:t>
            </a:r>
            <a:r>
              <a:rPr lang="en-US" altLang="tr-TR" smtClean="0"/>
              <a:t>.</a:t>
            </a:r>
          </a:p>
          <a:p>
            <a:pPr marL="576263" lvl="1" indent="-234950">
              <a:buFontTx/>
              <a:buNone/>
            </a:pPr>
            <a:r>
              <a:rPr lang="en-US" altLang="tr-TR" smtClean="0"/>
              <a:t>Similar for NAND/NOR.</a:t>
            </a:r>
          </a:p>
          <a:p>
            <a:pPr marL="0" indent="0"/>
            <a:r>
              <a:rPr lang="en-US" altLang="tr-TR" smtClean="0"/>
              <a:t>Can implement with multiple two-input gates,</a:t>
            </a:r>
            <a:br>
              <a:rPr lang="en-US" altLang="tr-TR" smtClean="0"/>
            </a:br>
            <a:r>
              <a:rPr lang="en-US" altLang="tr-TR" smtClean="0"/>
              <a:t>or with single CMOS circuit.</a:t>
            </a:r>
          </a:p>
        </p:txBody>
      </p:sp>
      <p:pic>
        <p:nvPicPr>
          <p:cNvPr id="365572" name="Picture 4" descr="ch03-3inpu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5500" y="3987800"/>
            <a:ext cx="7315200" cy="2395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65571">
                                            <p:txEl>
                                              <p:pRg st="0" end="0"/>
                                            </p:txEl>
                                          </p:spTgt>
                                        </p:tgtEl>
                                        <p:attrNameLst>
                                          <p:attrName>style.visibility</p:attrName>
                                        </p:attrNameLst>
                                      </p:cBhvr>
                                      <p:to>
                                        <p:strVal val="visible"/>
                                      </p:to>
                                    </p:set>
                                    <p:animEffect transition="in" filter="dissolve">
                                      <p:cBhvr>
                                        <p:cTn id="7" dur="500"/>
                                        <p:tgtEl>
                                          <p:spTgt spid="3655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65571">
                                            <p:txEl>
                                              <p:pRg st="1" end="1"/>
                                            </p:txEl>
                                          </p:spTgt>
                                        </p:tgtEl>
                                        <p:attrNameLst>
                                          <p:attrName>style.visibility</p:attrName>
                                        </p:attrNameLst>
                                      </p:cBhvr>
                                      <p:to>
                                        <p:strVal val="visible"/>
                                      </p:to>
                                    </p:set>
                                    <p:animEffect transition="in" filter="dissolve">
                                      <p:cBhvr>
                                        <p:cTn id="12" dur="500"/>
                                        <p:tgtEl>
                                          <p:spTgt spid="3655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65571">
                                            <p:txEl>
                                              <p:pRg st="2" end="2"/>
                                            </p:txEl>
                                          </p:spTgt>
                                        </p:tgtEl>
                                        <p:attrNameLst>
                                          <p:attrName>style.visibility</p:attrName>
                                        </p:attrNameLst>
                                      </p:cBhvr>
                                      <p:to>
                                        <p:strVal val="visible"/>
                                      </p:to>
                                    </p:set>
                                    <p:animEffect transition="in" filter="dissolve">
                                      <p:cBhvr>
                                        <p:cTn id="17" dur="500"/>
                                        <p:tgtEl>
                                          <p:spTgt spid="36557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65571">
                                            <p:txEl>
                                              <p:pRg st="3" end="3"/>
                                            </p:txEl>
                                          </p:spTgt>
                                        </p:tgtEl>
                                        <p:attrNameLst>
                                          <p:attrName>style.visibility</p:attrName>
                                        </p:attrNameLst>
                                      </p:cBhvr>
                                      <p:to>
                                        <p:strVal val="visible"/>
                                      </p:to>
                                    </p:set>
                                    <p:animEffect transition="in" filter="dissolve">
                                      <p:cBhvr>
                                        <p:cTn id="22" dur="500"/>
                                        <p:tgtEl>
                                          <p:spTgt spid="365571">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65571">
                                            <p:txEl>
                                              <p:pRg st="4" end="4"/>
                                            </p:txEl>
                                          </p:spTgt>
                                        </p:tgtEl>
                                        <p:attrNameLst>
                                          <p:attrName>style.visibility</p:attrName>
                                        </p:attrNameLst>
                                      </p:cBhvr>
                                      <p:to>
                                        <p:strVal val="visible"/>
                                      </p:to>
                                    </p:set>
                                    <p:animEffect transition="in" filter="dissolve">
                                      <p:cBhvr>
                                        <p:cTn id="27" dur="500"/>
                                        <p:tgtEl>
                                          <p:spTgt spid="365571">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nodeType="clickEffect">
                                  <p:stCondLst>
                                    <p:cond delay="0"/>
                                  </p:stCondLst>
                                  <p:childTnLst>
                                    <p:set>
                                      <p:cBhvr>
                                        <p:cTn id="31" dur="1" fill="hold">
                                          <p:stCondLst>
                                            <p:cond delay="0"/>
                                          </p:stCondLst>
                                        </p:cTn>
                                        <p:tgtEl>
                                          <p:spTgt spid="365572"/>
                                        </p:tgtEl>
                                        <p:attrNameLst>
                                          <p:attrName>style.visibility</p:attrName>
                                        </p:attrNameLst>
                                      </p:cBhvr>
                                      <p:to>
                                        <p:strVal val="visible"/>
                                      </p:to>
                                    </p:set>
                                    <p:animEffect transition="in" filter="diamond(in)">
                                      <p:cBhvr>
                                        <p:cTn id="32" dur="2000"/>
                                        <p:tgtEl>
                                          <p:spTgt spid="3655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571" grpId="0" build="p"/>
    </p:bldLst>
  </p:timing>
</p:sld>
</file>

<file path=ppt/slides/slide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6978"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0F44A769-33DC-4AB3-AD2D-A3A1E8A404A9}" type="slidenum">
              <a:rPr kumimoji="0" lang="en-US" altLang="tr-TR" sz="1200" smtClean="0"/>
              <a:pPr>
                <a:spcBef>
                  <a:spcPct val="50000"/>
                </a:spcBef>
                <a:buFontTx/>
                <a:buNone/>
              </a:pPr>
              <a:t>98</a:t>
            </a:fld>
            <a:endParaRPr kumimoji="0" lang="en-US" altLang="tr-TR" sz="1200" smtClean="0"/>
          </a:p>
        </p:txBody>
      </p:sp>
      <p:sp>
        <p:nvSpPr>
          <p:cNvPr id="439298" name="Rectangle 2"/>
          <p:cNvSpPr>
            <a:spLocks noGrp="1" noChangeArrowheads="1"/>
          </p:cNvSpPr>
          <p:nvPr>
            <p:ph type="title"/>
          </p:nvPr>
        </p:nvSpPr>
        <p:spPr/>
        <p:txBody>
          <a:bodyPr/>
          <a:lstStyle/>
          <a:p>
            <a:r>
              <a:rPr lang="en-US" altLang="tr-TR" sz="3600" smtClean="0"/>
              <a:t>Functions and Functional Blocks</a:t>
            </a:r>
          </a:p>
        </p:txBody>
      </p:sp>
      <p:sp>
        <p:nvSpPr>
          <p:cNvPr id="439299" name="Rectangle 3"/>
          <p:cNvSpPr>
            <a:spLocks noGrp="1" noChangeArrowheads="1"/>
          </p:cNvSpPr>
          <p:nvPr>
            <p:ph type="body" idx="1"/>
          </p:nvPr>
        </p:nvSpPr>
        <p:spPr/>
        <p:txBody>
          <a:bodyPr/>
          <a:lstStyle/>
          <a:p>
            <a:pPr marL="288925" indent="-288925"/>
            <a:r>
              <a:rPr lang="en-US" altLang="tr-TR" sz="2800" smtClean="0"/>
              <a:t>The functions considered are those found to be very useful  in design </a:t>
            </a:r>
          </a:p>
          <a:p>
            <a:pPr marL="288925" indent="-288925"/>
            <a:r>
              <a:rPr lang="en-US" altLang="tr-TR" sz="2800" smtClean="0"/>
              <a:t>Corresponding to each of the functions is a combinational circuit implementation called a </a:t>
            </a:r>
            <a:r>
              <a:rPr lang="en-US" altLang="tr-TR" sz="2800" i="1" smtClean="0">
                <a:solidFill>
                  <a:srgbClr val="FF3300"/>
                </a:solidFill>
              </a:rPr>
              <a:t>functional block</a:t>
            </a:r>
            <a:r>
              <a:rPr lang="en-US" altLang="tr-TR" sz="2800" smtClean="0"/>
              <a:t>.</a:t>
            </a:r>
          </a:p>
          <a:p>
            <a:pPr marL="288925" indent="-288925"/>
            <a:r>
              <a:rPr lang="en-US" altLang="tr-TR" sz="2800" smtClean="0"/>
              <a:t>In the past, many functional blocks were implemented as </a:t>
            </a:r>
            <a:r>
              <a:rPr lang="en-US" altLang="tr-TR" sz="2800" smtClean="0">
                <a:solidFill>
                  <a:schemeClr val="hlink"/>
                </a:solidFill>
              </a:rPr>
              <a:t>SSI</a:t>
            </a:r>
            <a:r>
              <a:rPr lang="en-US" altLang="tr-TR" sz="2800" smtClean="0"/>
              <a:t>, </a:t>
            </a:r>
            <a:r>
              <a:rPr lang="en-US" altLang="tr-TR" sz="2800" smtClean="0">
                <a:solidFill>
                  <a:schemeClr val="hlink"/>
                </a:solidFill>
              </a:rPr>
              <a:t>MSI</a:t>
            </a:r>
            <a:r>
              <a:rPr lang="en-US" altLang="tr-TR" sz="2800" smtClean="0"/>
              <a:t>, and </a:t>
            </a:r>
            <a:r>
              <a:rPr lang="en-US" altLang="tr-TR" sz="2800" smtClean="0">
                <a:solidFill>
                  <a:schemeClr val="hlink"/>
                </a:solidFill>
              </a:rPr>
              <a:t>LSI</a:t>
            </a:r>
            <a:r>
              <a:rPr lang="en-US" altLang="tr-TR" sz="2800" smtClean="0"/>
              <a:t> circuits. </a:t>
            </a:r>
          </a:p>
          <a:p>
            <a:pPr marL="288925" indent="-288925"/>
            <a:r>
              <a:rPr lang="en-US" altLang="tr-TR" sz="2800" smtClean="0"/>
              <a:t>Today, they are often simply parts within a </a:t>
            </a:r>
            <a:r>
              <a:rPr lang="en-US" altLang="tr-TR" sz="2800" smtClean="0">
                <a:solidFill>
                  <a:schemeClr val="hlink"/>
                </a:solidFill>
              </a:rPr>
              <a:t>VLSI</a:t>
            </a:r>
            <a:r>
              <a:rPr lang="en-US" altLang="tr-TR" sz="2800" smtClean="0"/>
              <a:t> circuit.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39298"/>
                                        </p:tgtEl>
                                        <p:attrNameLst>
                                          <p:attrName>style.visibility</p:attrName>
                                        </p:attrNameLst>
                                      </p:cBhvr>
                                      <p:to>
                                        <p:strVal val="visible"/>
                                      </p:to>
                                    </p:set>
                                    <p:animEffect transition="in" filter="dissolve">
                                      <p:cBhvr>
                                        <p:cTn id="7" dur="500"/>
                                        <p:tgtEl>
                                          <p:spTgt spid="4392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39299">
                                            <p:txEl>
                                              <p:pRg st="0" end="0"/>
                                            </p:txEl>
                                          </p:spTgt>
                                        </p:tgtEl>
                                        <p:attrNameLst>
                                          <p:attrName>style.visibility</p:attrName>
                                        </p:attrNameLst>
                                      </p:cBhvr>
                                      <p:to>
                                        <p:strVal val="visible"/>
                                      </p:to>
                                    </p:set>
                                    <p:animEffect transition="in" filter="dissolve">
                                      <p:cBhvr>
                                        <p:cTn id="12" dur="500"/>
                                        <p:tgtEl>
                                          <p:spTgt spid="43929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39299">
                                            <p:txEl>
                                              <p:pRg st="1" end="1"/>
                                            </p:txEl>
                                          </p:spTgt>
                                        </p:tgtEl>
                                        <p:attrNameLst>
                                          <p:attrName>style.visibility</p:attrName>
                                        </p:attrNameLst>
                                      </p:cBhvr>
                                      <p:to>
                                        <p:strVal val="visible"/>
                                      </p:to>
                                    </p:set>
                                    <p:animEffect transition="in" filter="dissolve">
                                      <p:cBhvr>
                                        <p:cTn id="17" dur="500"/>
                                        <p:tgtEl>
                                          <p:spTgt spid="43929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9299">
                                            <p:txEl>
                                              <p:pRg st="2" end="2"/>
                                            </p:txEl>
                                          </p:spTgt>
                                        </p:tgtEl>
                                        <p:attrNameLst>
                                          <p:attrName>style.visibility</p:attrName>
                                        </p:attrNameLst>
                                      </p:cBhvr>
                                      <p:to>
                                        <p:strVal val="visible"/>
                                      </p:to>
                                    </p:set>
                                    <p:animEffect transition="in" filter="dissolve">
                                      <p:cBhvr>
                                        <p:cTn id="22" dur="500"/>
                                        <p:tgtEl>
                                          <p:spTgt spid="439299">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39299">
                                            <p:txEl>
                                              <p:pRg st="3" end="3"/>
                                            </p:txEl>
                                          </p:spTgt>
                                        </p:tgtEl>
                                        <p:attrNameLst>
                                          <p:attrName>style.visibility</p:attrName>
                                        </p:attrNameLst>
                                      </p:cBhvr>
                                      <p:to>
                                        <p:strVal val="visible"/>
                                      </p:to>
                                    </p:set>
                                    <p:animEffect transition="in" filter="dissolve">
                                      <p:cBhvr>
                                        <p:cTn id="27" dur="500"/>
                                        <p:tgtEl>
                                          <p:spTgt spid="43929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298" grpId="0"/>
      <p:bldP spid="439299" grpId="0" build="p"/>
    </p:bldLst>
  </p:timing>
</p:sld>
</file>

<file path=ppt/slides/slide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8002" name="Slide Number Placeholder 3"/>
          <p:cNvSpPr>
            <a:spLocks noGrp="1"/>
          </p:cNvSpPr>
          <p:nvPr>
            <p:ph type="sldNum" sz="quarter" idx="10"/>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50000"/>
              </a:spcBef>
              <a:buFontTx/>
              <a:buNone/>
            </a:pPr>
            <a:fld id="{EB5AFB1B-E968-4C53-AA4A-81ED437896D8}" type="slidenum">
              <a:rPr kumimoji="0" lang="en-US" altLang="tr-TR" sz="1200" smtClean="0"/>
              <a:pPr>
                <a:spcBef>
                  <a:spcPct val="50000"/>
                </a:spcBef>
                <a:buFontTx/>
                <a:buNone/>
              </a:pPr>
              <a:t>99</a:t>
            </a:fld>
            <a:endParaRPr kumimoji="0" lang="en-US" altLang="tr-TR" sz="1200" smtClean="0"/>
          </a:p>
        </p:txBody>
      </p:sp>
      <p:sp>
        <p:nvSpPr>
          <p:cNvPr id="440322" name="Rectangle 2"/>
          <p:cNvSpPr>
            <a:spLocks noGrp="1" noChangeArrowheads="1"/>
          </p:cNvSpPr>
          <p:nvPr>
            <p:ph type="title"/>
          </p:nvPr>
        </p:nvSpPr>
        <p:spPr/>
        <p:txBody>
          <a:bodyPr/>
          <a:lstStyle/>
          <a:p>
            <a:r>
              <a:rPr lang="en-US" altLang="tr-TR" smtClean="0"/>
              <a:t>Rudimentary Logic Functions</a:t>
            </a:r>
          </a:p>
        </p:txBody>
      </p:sp>
      <p:sp>
        <p:nvSpPr>
          <p:cNvPr id="440323" name="Rectangle 3"/>
          <p:cNvSpPr>
            <a:spLocks noGrp="1" noChangeArrowheads="1"/>
          </p:cNvSpPr>
          <p:nvPr>
            <p:ph type="body" idx="1"/>
          </p:nvPr>
        </p:nvSpPr>
        <p:spPr/>
        <p:txBody>
          <a:bodyPr/>
          <a:lstStyle/>
          <a:p>
            <a:pPr marL="288925" indent="-288925"/>
            <a:r>
              <a:rPr lang="en-US" altLang="tr-TR" sz="2800" smtClean="0"/>
              <a:t>Functions of a single variable X</a:t>
            </a:r>
          </a:p>
          <a:p>
            <a:pPr marL="288925" indent="-288925"/>
            <a:r>
              <a:rPr lang="en-US" altLang="tr-TR" sz="2800" smtClean="0"/>
              <a:t>Can be used on the</a:t>
            </a:r>
            <a:br>
              <a:rPr lang="en-US" altLang="tr-TR" sz="2800" smtClean="0"/>
            </a:br>
            <a:r>
              <a:rPr lang="en-US" altLang="tr-TR" sz="2800" smtClean="0"/>
              <a:t>inputs to functional</a:t>
            </a:r>
            <a:br>
              <a:rPr lang="en-US" altLang="tr-TR" sz="2800" smtClean="0"/>
            </a:br>
            <a:r>
              <a:rPr lang="en-US" altLang="tr-TR" sz="2800" smtClean="0"/>
              <a:t>blocks to implement</a:t>
            </a:r>
            <a:br>
              <a:rPr lang="en-US" altLang="tr-TR" sz="2800" smtClean="0"/>
            </a:br>
            <a:r>
              <a:rPr lang="en-US" altLang="tr-TR" sz="2800" smtClean="0"/>
              <a:t>other than the block’s</a:t>
            </a:r>
            <a:br>
              <a:rPr lang="en-US" altLang="tr-TR" sz="2800" smtClean="0"/>
            </a:br>
            <a:r>
              <a:rPr lang="en-US" altLang="tr-TR" sz="2800" smtClean="0"/>
              <a:t>intended function</a:t>
            </a:r>
          </a:p>
        </p:txBody>
      </p:sp>
      <p:grpSp>
        <p:nvGrpSpPr>
          <p:cNvPr id="440324" name="Group 4"/>
          <p:cNvGrpSpPr>
            <a:grpSpLocks/>
          </p:cNvGrpSpPr>
          <p:nvPr/>
        </p:nvGrpSpPr>
        <p:grpSpPr bwMode="auto">
          <a:xfrm>
            <a:off x="4716463" y="1473200"/>
            <a:ext cx="3844925" cy="2416175"/>
            <a:chOff x="2971" y="928"/>
            <a:chExt cx="2422" cy="1522"/>
          </a:xfrm>
        </p:grpSpPr>
        <p:sp>
          <p:nvSpPr>
            <p:cNvPr id="128052" name="AutoShape 5"/>
            <p:cNvSpPr>
              <a:spLocks noChangeAspect="1" noChangeArrowheads="1" noTextEdit="1"/>
            </p:cNvSpPr>
            <p:nvPr/>
          </p:nvSpPr>
          <p:spPr bwMode="auto">
            <a:xfrm>
              <a:off x="2971" y="928"/>
              <a:ext cx="2422" cy="1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tr-TR"/>
            </a:p>
          </p:txBody>
        </p:sp>
        <p:sp>
          <p:nvSpPr>
            <p:cNvPr id="128053" name="Rectangle 6"/>
            <p:cNvSpPr>
              <a:spLocks noChangeArrowheads="1"/>
            </p:cNvSpPr>
            <p:nvPr/>
          </p:nvSpPr>
          <p:spPr bwMode="auto">
            <a:xfrm>
              <a:off x="3325" y="1110"/>
              <a:ext cx="935"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b="1">
                  <a:solidFill>
                    <a:srgbClr val="000000"/>
                  </a:solidFill>
                  <a:latin typeface="TimesTen" pitchFamily="18" charset="0"/>
                </a:rPr>
                <a:t>Functions of</a:t>
              </a:r>
              <a:endParaRPr kumimoji="0" lang="tr-TR" altLang="tr-TR" sz="1800">
                <a:solidFill>
                  <a:schemeClr val="bg2"/>
                </a:solidFill>
                <a:latin typeface="Arial" panose="020B0604020202020204" pitchFamily="34" charset="0"/>
              </a:endParaRPr>
            </a:p>
          </p:txBody>
        </p:sp>
        <p:sp>
          <p:nvSpPr>
            <p:cNvPr id="128054" name="Rectangle 7"/>
            <p:cNvSpPr>
              <a:spLocks noChangeArrowheads="1"/>
            </p:cNvSpPr>
            <p:nvPr/>
          </p:nvSpPr>
          <p:spPr bwMode="auto">
            <a:xfrm>
              <a:off x="4336" y="1110"/>
              <a:ext cx="313"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b="1">
                  <a:solidFill>
                    <a:srgbClr val="000000"/>
                  </a:solidFill>
                  <a:latin typeface="TimesTen" pitchFamily="18" charset="0"/>
                </a:rPr>
                <a:t>One</a:t>
              </a:r>
              <a:endParaRPr kumimoji="0" lang="tr-TR" altLang="tr-TR" sz="1800">
                <a:solidFill>
                  <a:schemeClr val="bg2"/>
                </a:solidFill>
                <a:latin typeface="Arial" panose="020B0604020202020204" pitchFamily="34" charset="0"/>
              </a:endParaRPr>
            </a:p>
          </p:txBody>
        </p:sp>
        <p:sp>
          <p:nvSpPr>
            <p:cNvPr id="128055" name="Rectangle 8"/>
            <p:cNvSpPr>
              <a:spLocks noChangeArrowheads="1"/>
            </p:cNvSpPr>
            <p:nvPr/>
          </p:nvSpPr>
          <p:spPr bwMode="auto">
            <a:xfrm>
              <a:off x="4729" y="1110"/>
              <a:ext cx="12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b="1">
                  <a:solidFill>
                    <a:srgbClr val="000000"/>
                  </a:solidFill>
                  <a:latin typeface="TimesTen" pitchFamily="18" charset="0"/>
                </a:rPr>
                <a:t>V</a:t>
              </a:r>
              <a:endParaRPr kumimoji="0" lang="tr-TR" altLang="tr-TR" sz="1800">
                <a:solidFill>
                  <a:schemeClr val="bg2"/>
                </a:solidFill>
                <a:latin typeface="Arial" panose="020B0604020202020204" pitchFamily="34" charset="0"/>
              </a:endParaRPr>
            </a:p>
          </p:txBody>
        </p:sp>
        <p:sp>
          <p:nvSpPr>
            <p:cNvPr id="128056" name="Rectangle 9"/>
            <p:cNvSpPr>
              <a:spLocks noChangeArrowheads="1"/>
            </p:cNvSpPr>
            <p:nvPr/>
          </p:nvSpPr>
          <p:spPr bwMode="auto">
            <a:xfrm>
              <a:off x="4845" y="1110"/>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b="1">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28057" name="Rectangle 10"/>
            <p:cNvSpPr>
              <a:spLocks noChangeArrowheads="1"/>
            </p:cNvSpPr>
            <p:nvPr/>
          </p:nvSpPr>
          <p:spPr bwMode="auto">
            <a:xfrm>
              <a:off x="4926" y="1110"/>
              <a:ext cx="215"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b="1">
                  <a:solidFill>
                    <a:srgbClr val="000000"/>
                  </a:solidFill>
                  <a:latin typeface="TimesTen" pitchFamily="18" charset="0"/>
                </a:rPr>
                <a:t>ria</a:t>
              </a:r>
              <a:endParaRPr kumimoji="0" lang="tr-TR" altLang="tr-TR" sz="1800">
                <a:solidFill>
                  <a:schemeClr val="bg2"/>
                </a:solidFill>
                <a:latin typeface="Arial" panose="020B0604020202020204" pitchFamily="34" charset="0"/>
              </a:endParaRPr>
            </a:p>
          </p:txBody>
        </p:sp>
        <p:sp>
          <p:nvSpPr>
            <p:cNvPr id="128058" name="Rectangle 11"/>
            <p:cNvSpPr>
              <a:spLocks noChangeArrowheads="1"/>
            </p:cNvSpPr>
            <p:nvPr/>
          </p:nvSpPr>
          <p:spPr bwMode="auto">
            <a:xfrm>
              <a:off x="5149" y="1110"/>
              <a:ext cx="9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b="1">
                  <a:solidFill>
                    <a:srgbClr val="000000"/>
                  </a:solidFill>
                  <a:latin typeface="TimesTen" pitchFamily="18" charset="0"/>
                </a:rPr>
                <a:t>b</a:t>
              </a:r>
              <a:endParaRPr kumimoji="0" lang="tr-TR" altLang="tr-TR" sz="1800">
                <a:solidFill>
                  <a:schemeClr val="bg2"/>
                </a:solidFill>
                <a:latin typeface="Arial" panose="020B0604020202020204" pitchFamily="34" charset="0"/>
              </a:endParaRPr>
            </a:p>
          </p:txBody>
        </p:sp>
        <p:sp>
          <p:nvSpPr>
            <p:cNvPr id="128059" name="Rectangle 12"/>
            <p:cNvSpPr>
              <a:spLocks noChangeArrowheads="1"/>
            </p:cNvSpPr>
            <p:nvPr/>
          </p:nvSpPr>
          <p:spPr bwMode="auto">
            <a:xfrm>
              <a:off x="5265" y="1110"/>
              <a:ext cx="12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b="1">
                  <a:solidFill>
                    <a:srgbClr val="000000"/>
                  </a:solidFill>
                  <a:latin typeface="TimesTen" pitchFamily="18" charset="0"/>
                </a:rPr>
                <a:t>le</a:t>
              </a:r>
              <a:endParaRPr kumimoji="0" lang="tr-TR" altLang="tr-TR" sz="1800">
                <a:solidFill>
                  <a:schemeClr val="bg2"/>
                </a:solidFill>
                <a:latin typeface="Arial" panose="020B0604020202020204" pitchFamily="34" charset="0"/>
              </a:endParaRPr>
            </a:p>
          </p:txBody>
        </p:sp>
        <p:sp>
          <p:nvSpPr>
            <p:cNvPr id="128060" name="Rectangle 13"/>
            <p:cNvSpPr>
              <a:spLocks noChangeArrowheads="1"/>
            </p:cNvSpPr>
            <p:nvPr/>
          </p:nvSpPr>
          <p:spPr bwMode="auto">
            <a:xfrm>
              <a:off x="3223" y="1500"/>
              <a:ext cx="10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b="1">
                  <a:solidFill>
                    <a:srgbClr val="000000"/>
                  </a:solidFill>
                  <a:latin typeface="Helvetica" panose="020B0604020202020204" pitchFamily="34" charset="0"/>
                </a:rPr>
                <a:t>X</a:t>
              </a:r>
              <a:endParaRPr kumimoji="0" lang="tr-TR" altLang="tr-TR" sz="1800">
                <a:solidFill>
                  <a:schemeClr val="bg2"/>
                </a:solidFill>
                <a:latin typeface="Arial" panose="020B0604020202020204" pitchFamily="34" charset="0"/>
              </a:endParaRPr>
            </a:p>
          </p:txBody>
        </p:sp>
        <p:sp>
          <p:nvSpPr>
            <p:cNvPr id="128061" name="Rectangle 14"/>
            <p:cNvSpPr>
              <a:spLocks noChangeArrowheads="1"/>
            </p:cNvSpPr>
            <p:nvPr/>
          </p:nvSpPr>
          <p:spPr bwMode="auto">
            <a:xfrm>
              <a:off x="3574" y="1500"/>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b="1">
                  <a:solidFill>
                    <a:srgbClr val="000000"/>
                  </a:solidFill>
                  <a:latin typeface="Helvetica" panose="020B0604020202020204" pitchFamily="34" charset="0"/>
                </a:rPr>
                <a:t>F</a:t>
              </a:r>
              <a:endParaRPr kumimoji="0" lang="tr-TR" altLang="tr-TR" sz="1800">
                <a:solidFill>
                  <a:schemeClr val="bg2"/>
                </a:solidFill>
                <a:latin typeface="Arial" panose="020B0604020202020204" pitchFamily="34" charset="0"/>
              </a:endParaRPr>
            </a:p>
          </p:txBody>
        </p:sp>
        <p:sp>
          <p:nvSpPr>
            <p:cNvPr id="128062" name="Rectangle 15"/>
            <p:cNvSpPr>
              <a:spLocks noChangeArrowheads="1"/>
            </p:cNvSpPr>
            <p:nvPr/>
          </p:nvSpPr>
          <p:spPr bwMode="auto">
            <a:xfrm>
              <a:off x="3677" y="1500"/>
              <a:ext cx="27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b="1">
                  <a:solidFill>
                    <a:srgbClr val="000000"/>
                  </a:solidFill>
                  <a:latin typeface="Helvetica" panose="020B0604020202020204" pitchFamily="34" charset="0"/>
                </a:rPr>
                <a:t> = 0</a:t>
              </a:r>
              <a:endParaRPr kumimoji="0" lang="tr-TR" altLang="tr-TR" sz="1800">
                <a:solidFill>
                  <a:schemeClr val="bg2"/>
                </a:solidFill>
                <a:latin typeface="Arial" panose="020B0604020202020204" pitchFamily="34" charset="0"/>
              </a:endParaRPr>
            </a:p>
          </p:txBody>
        </p:sp>
        <p:sp>
          <p:nvSpPr>
            <p:cNvPr id="128063" name="Rectangle 16"/>
            <p:cNvSpPr>
              <a:spLocks noChangeArrowheads="1"/>
            </p:cNvSpPr>
            <p:nvPr/>
          </p:nvSpPr>
          <p:spPr bwMode="auto">
            <a:xfrm>
              <a:off x="4032" y="1500"/>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b="1">
                  <a:solidFill>
                    <a:srgbClr val="000000"/>
                  </a:solidFill>
                  <a:latin typeface="Helvetica" panose="020B0604020202020204" pitchFamily="34" charset="0"/>
                </a:rPr>
                <a:t>F</a:t>
              </a:r>
              <a:endParaRPr kumimoji="0" lang="tr-TR" altLang="tr-TR" sz="1800">
                <a:solidFill>
                  <a:schemeClr val="bg2"/>
                </a:solidFill>
                <a:latin typeface="Arial" panose="020B0604020202020204" pitchFamily="34" charset="0"/>
              </a:endParaRPr>
            </a:p>
          </p:txBody>
        </p:sp>
        <p:sp>
          <p:nvSpPr>
            <p:cNvPr id="128064" name="Rectangle 17"/>
            <p:cNvSpPr>
              <a:spLocks noChangeArrowheads="1"/>
            </p:cNvSpPr>
            <p:nvPr/>
          </p:nvSpPr>
          <p:spPr bwMode="auto">
            <a:xfrm>
              <a:off x="4135" y="1500"/>
              <a:ext cx="2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b="1">
                  <a:solidFill>
                    <a:srgbClr val="000000"/>
                  </a:solidFill>
                  <a:latin typeface="Helvetica" panose="020B0604020202020204" pitchFamily="34" charset="0"/>
                </a:rPr>
                <a:t> = X</a:t>
              </a:r>
              <a:endParaRPr kumimoji="0" lang="tr-TR" altLang="tr-TR" sz="1800">
                <a:solidFill>
                  <a:schemeClr val="bg2"/>
                </a:solidFill>
                <a:latin typeface="Arial" panose="020B0604020202020204" pitchFamily="34" charset="0"/>
              </a:endParaRPr>
            </a:p>
          </p:txBody>
        </p:sp>
        <p:sp>
          <p:nvSpPr>
            <p:cNvPr id="128065" name="Rectangle 18"/>
            <p:cNvSpPr>
              <a:spLocks noChangeArrowheads="1"/>
            </p:cNvSpPr>
            <p:nvPr/>
          </p:nvSpPr>
          <p:spPr bwMode="auto">
            <a:xfrm>
              <a:off x="4475" y="1500"/>
              <a:ext cx="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b="1">
                  <a:solidFill>
                    <a:srgbClr val="000000"/>
                  </a:solidFill>
                  <a:latin typeface="Helvetica" panose="020B0604020202020204" pitchFamily="34" charset="0"/>
                </a:rPr>
                <a:t>F</a:t>
              </a:r>
              <a:endParaRPr kumimoji="0" lang="tr-TR" altLang="tr-TR" sz="1800">
                <a:solidFill>
                  <a:schemeClr val="bg2"/>
                </a:solidFill>
                <a:latin typeface="Arial" panose="020B0604020202020204" pitchFamily="34" charset="0"/>
              </a:endParaRPr>
            </a:p>
          </p:txBody>
        </p:sp>
        <p:sp>
          <p:nvSpPr>
            <p:cNvPr id="128066" name="Rectangle 19"/>
            <p:cNvSpPr>
              <a:spLocks noChangeArrowheads="1"/>
            </p:cNvSpPr>
            <p:nvPr/>
          </p:nvSpPr>
          <p:spPr bwMode="auto">
            <a:xfrm>
              <a:off x="4573" y="1500"/>
              <a:ext cx="1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b="1">
                  <a:solidFill>
                    <a:srgbClr val="000000"/>
                  </a:solidFill>
                  <a:latin typeface="Helvetica" panose="020B0604020202020204" pitchFamily="34" charset="0"/>
                </a:rPr>
                <a:t> =</a:t>
              </a:r>
              <a:endParaRPr kumimoji="0" lang="tr-TR" altLang="tr-TR" sz="1800">
                <a:solidFill>
                  <a:schemeClr val="bg2"/>
                </a:solidFill>
                <a:latin typeface="Arial" panose="020B0604020202020204" pitchFamily="34" charset="0"/>
              </a:endParaRPr>
            </a:p>
          </p:txBody>
        </p:sp>
        <p:sp>
          <p:nvSpPr>
            <p:cNvPr id="128067" name="Rectangle 20"/>
            <p:cNvSpPr>
              <a:spLocks noChangeArrowheads="1"/>
            </p:cNvSpPr>
            <p:nvPr/>
          </p:nvSpPr>
          <p:spPr bwMode="auto">
            <a:xfrm>
              <a:off x="4987" y="1500"/>
              <a:ext cx="36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b="1">
                  <a:solidFill>
                    <a:srgbClr val="000000"/>
                  </a:solidFill>
                  <a:latin typeface="Helvetica" panose="020B0604020202020204" pitchFamily="34" charset="0"/>
                </a:rPr>
                <a:t>F = 1</a:t>
              </a:r>
              <a:endParaRPr kumimoji="0" lang="tr-TR" altLang="tr-TR" sz="1800">
                <a:solidFill>
                  <a:schemeClr val="bg2"/>
                </a:solidFill>
                <a:latin typeface="Arial" panose="020B0604020202020204" pitchFamily="34" charset="0"/>
              </a:endParaRPr>
            </a:p>
          </p:txBody>
        </p:sp>
        <p:sp>
          <p:nvSpPr>
            <p:cNvPr id="128068" name="Rectangle 21"/>
            <p:cNvSpPr>
              <a:spLocks noChangeArrowheads="1"/>
            </p:cNvSpPr>
            <p:nvPr/>
          </p:nvSpPr>
          <p:spPr bwMode="auto">
            <a:xfrm>
              <a:off x="3236" y="1907"/>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28069" name="Rectangle 22"/>
            <p:cNvSpPr>
              <a:spLocks noChangeArrowheads="1"/>
            </p:cNvSpPr>
            <p:nvPr/>
          </p:nvSpPr>
          <p:spPr bwMode="auto">
            <a:xfrm>
              <a:off x="3236" y="2115"/>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28070" name="Rectangle 23"/>
            <p:cNvSpPr>
              <a:spLocks noChangeArrowheads="1"/>
            </p:cNvSpPr>
            <p:nvPr/>
          </p:nvSpPr>
          <p:spPr bwMode="auto">
            <a:xfrm>
              <a:off x="3722" y="1907"/>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28071" name="Rectangle 24"/>
            <p:cNvSpPr>
              <a:spLocks noChangeArrowheads="1"/>
            </p:cNvSpPr>
            <p:nvPr/>
          </p:nvSpPr>
          <p:spPr bwMode="auto">
            <a:xfrm>
              <a:off x="3722" y="2115"/>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28072" name="Rectangle 25"/>
            <p:cNvSpPr>
              <a:spLocks noChangeArrowheads="1"/>
            </p:cNvSpPr>
            <p:nvPr/>
          </p:nvSpPr>
          <p:spPr bwMode="auto">
            <a:xfrm>
              <a:off x="4189" y="1907"/>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28073" name="Rectangle 26"/>
            <p:cNvSpPr>
              <a:spLocks noChangeArrowheads="1"/>
            </p:cNvSpPr>
            <p:nvPr/>
          </p:nvSpPr>
          <p:spPr bwMode="auto">
            <a:xfrm>
              <a:off x="4189" y="2115"/>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28074" name="Rectangle 27"/>
            <p:cNvSpPr>
              <a:spLocks noChangeArrowheads="1"/>
            </p:cNvSpPr>
            <p:nvPr/>
          </p:nvSpPr>
          <p:spPr bwMode="auto">
            <a:xfrm>
              <a:off x="4684" y="1907"/>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28075" name="Rectangle 28"/>
            <p:cNvSpPr>
              <a:spLocks noChangeArrowheads="1"/>
            </p:cNvSpPr>
            <p:nvPr/>
          </p:nvSpPr>
          <p:spPr bwMode="auto">
            <a:xfrm>
              <a:off x="4684" y="2115"/>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28076" name="Rectangle 29"/>
            <p:cNvSpPr>
              <a:spLocks noChangeArrowheads="1"/>
            </p:cNvSpPr>
            <p:nvPr/>
          </p:nvSpPr>
          <p:spPr bwMode="auto">
            <a:xfrm>
              <a:off x="5165" y="1907"/>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28077" name="Rectangle 30"/>
            <p:cNvSpPr>
              <a:spLocks noChangeArrowheads="1"/>
            </p:cNvSpPr>
            <p:nvPr/>
          </p:nvSpPr>
          <p:spPr bwMode="auto">
            <a:xfrm>
              <a:off x="5165" y="2115"/>
              <a:ext cx="8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2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28078" name="Rectangle 31"/>
            <p:cNvSpPr>
              <a:spLocks noChangeArrowheads="1"/>
            </p:cNvSpPr>
            <p:nvPr/>
          </p:nvSpPr>
          <p:spPr bwMode="auto">
            <a:xfrm>
              <a:off x="2972" y="1402"/>
              <a:ext cx="2417" cy="19"/>
            </a:xfrm>
            <a:prstGeom prst="rect">
              <a:avLst/>
            </a:prstGeom>
            <a:solidFill>
              <a:srgbClr val="2CB0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79" name="Rectangle 32"/>
            <p:cNvSpPr>
              <a:spLocks noChangeArrowheads="1"/>
            </p:cNvSpPr>
            <p:nvPr/>
          </p:nvSpPr>
          <p:spPr bwMode="auto">
            <a:xfrm>
              <a:off x="2972" y="1773"/>
              <a:ext cx="2417" cy="10"/>
            </a:xfrm>
            <a:prstGeom prst="rect">
              <a:avLst/>
            </a:prstGeom>
            <a:solidFill>
              <a:srgbClr val="2CB0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80" name="Rectangle 33"/>
            <p:cNvSpPr>
              <a:spLocks noChangeArrowheads="1"/>
            </p:cNvSpPr>
            <p:nvPr/>
          </p:nvSpPr>
          <p:spPr bwMode="auto">
            <a:xfrm>
              <a:off x="2972" y="2428"/>
              <a:ext cx="2417" cy="21"/>
            </a:xfrm>
            <a:prstGeom prst="rect">
              <a:avLst/>
            </a:prstGeom>
            <a:solidFill>
              <a:srgbClr val="2CB0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81" name="Rectangle 34"/>
            <p:cNvSpPr>
              <a:spLocks noChangeArrowheads="1"/>
            </p:cNvSpPr>
            <p:nvPr/>
          </p:nvSpPr>
          <p:spPr bwMode="auto">
            <a:xfrm>
              <a:off x="4807" y="1500"/>
              <a:ext cx="10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2000" b="1">
                  <a:solidFill>
                    <a:srgbClr val="000000"/>
                  </a:solidFill>
                  <a:latin typeface="Helvetica" panose="020B0604020202020204" pitchFamily="34" charset="0"/>
                </a:rPr>
                <a:t>X</a:t>
              </a:r>
              <a:endParaRPr kumimoji="0" lang="tr-TR" altLang="tr-TR" sz="1800">
                <a:solidFill>
                  <a:schemeClr val="bg2"/>
                </a:solidFill>
                <a:latin typeface="Arial" panose="020B0604020202020204" pitchFamily="34" charset="0"/>
              </a:endParaRPr>
            </a:p>
          </p:txBody>
        </p:sp>
        <p:sp>
          <p:nvSpPr>
            <p:cNvPr id="128082" name="Rectangle 35"/>
            <p:cNvSpPr>
              <a:spLocks noChangeArrowheads="1"/>
            </p:cNvSpPr>
            <p:nvPr/>
          </p:nvSpPr>
          <p:spPr bwMode="auto">
            <a:xfrm>
              <a:off x="4822" y="1508"/>
              <a:ext cx="5" cy="11"/>
            </a:xfrm>
            <a:prstGeom prst="rect">
              <a:avLst/>
            </a:prstGeom>
            <a:solidFill>
              <a:srgbClr val="000000"/>
            </a:solidFill>
            <a:ln w="12700">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83" name="Rectangle 36"/>
            <p:cNvSpPr>
              <a:spLocks noChangeArrowheads="1"/>
            </p:cNvSpPr>
            <p:nvPr/>
          </p:nvSpPr>
          <p:spPr bwMode="auto">
            <a:xfrm>
              <a:off x="4819" y="1484"/>
              <a:ext cx="66" cy="11"/>
            </a:xfrm>
            <a:prstGeom prst="rect">
              <a:avLst/>
            </a:prstGeom>
            <a:solidFill>
              <a:srgbClr val="000000"/>
            </a:solidFill>
            <a:ln w="12700">
              <a:solidFill>
                <a:srgbClr val="000000"/>
              </a:solidFill>
              <a:miter lim="800000"/>
              <a:headEnd/>
              <a:tailEnd/>
            </a:ln>
          </p:spPr>
          <p:txBody>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grpSp>
      <p:grpSp>
        <p:nvGrpSpPr>
          <p:cNvPr id="440357" name="Group 37"/>
          <p:cNvGrpSpPr>
            <a:grpSpLocks noChangeAspect="1"/>
          </p:cNvGrpSpPr>
          <p:nvPr/>
        </p:nvGrpSpPr>
        <p:grpSpPr bwMode="auto">
          <a:xfrm>
            <a:off x="2343150" y="4224338"/>
            <a:ext cx="6399213" cy="2241550"/>
            <a:chOff x="1476" y="2661"/>
            <a:chExt cx="4031" cy="1412"/>
          </a:xfrm>
        </p:grpSpPr>
        <p:sp>
          <p:nvSpPr>
            <p:cNvPr id="128007" name="AutoShape 38"/>
            <p:cNvSpPr>
              <a:spLocks noChangeAspect="1" noChangeArrowheads="1" noTextEdit="1"/>
            </p:cNvSpPr>
            <p:nvPr/>
          </p:nvSpPr>
          <p:spPr bwMode="auto">
            <a:xfrm>
              <a:off x="1476" y="2676"/>
              <a:ext cx="3991" cy="1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tr-TR"/>
            </a:p>
          </p:txBody>
        </p:sp>
        <p:sp>
          <p:nvSpPr>
            <p:cNvPr id="128008" name="Line 39"/>
            <p:cNvSpPr>
              <a:spLocks noChangeShapeType="1"/>
            </p:cNvSpPr>
            <p:nvPr/>
          </p:nvSpPr>
          <p:spPr bwMode="auto">
            <a:xfrm>
              <a:off x="1571" y="3072"/>
              <a:ext cx="664"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8009" name="Line 40"/>
            <p:cNvSpPr>
              <a:spLocks noChangeShapeType="1"/>
            </p:cNvSpPr>
            <p:nvPr/>
          </p:nvSpPr>
          <p:spPr bwMode="auto">
            <a:xfrm>
              <a:off x="1571" y="3521"/>
              <a:ext cx="664"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8010" name="Rectangle 41"/>
            <p:cNvSpPr>
              <a:spLocks noChangeArrowheads="1"/>
            </p:cNvSpPr>
            <p:nvPr/>
          </p:nvSpPr>
          <p:spPr bwMode="auto">
            <a:xfrm>
              <a:off x="1478" y="3452"/>
              <a:ext cx="128"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0</a:t>
              </a:r>
              <a:endParaRPr kumimoji="0" lang="tr-TR" altLang="tr-TR" sz="1800">
                <a:solidFill>
                  <a:schemeClr val="bg2"/>
                </a:solidFill>
                <a:latin typeface="Arial" panose="020B0604020202020204" pitchFamily="34" charset="0"/>
              </a:endParaRPr>
            </a:p>
          </p:txBody>
        </p:sp>
        <p:sp>
          <p:nvSpPr>
            <p:cNvPr id="128011" name="Rectangle 42"/>
            <p:cNvSpPr>
              <a:spLocks noChangeArrowheads="1"/>
            </p:cNvSpPr>
            <p:nvPr/>
          </p:nvSpPr>
          <p:spPr bwMode="auto">
            <a:xfrm>
              <a:off x="1478" y="3002"/>
              <a:ext cx="128"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1</a:t>
              </a:r>
              <a:endParaRPr kumimoji="0" lang="tr-TR" altLang="tr-TR" sz="1800">
                <a:solidFill>
                  <a:schemeClr val="bg2"/>
                </a:solidFill>
                <a:latin typeface="Arial" panose="020B0604020202020204" pitchFamily="34" charset="0"/>
              </a:endParaRPr>
            </a:p>
          </p:txBody>
        </p:sp>
        <p:sp>
          <p:nvSpPr>
            <p:cNvPr id="128012" name="Rectangle 43"/>
            <p:cNvSpPr>
              <a:spLocks noChangeArrowheads="1"/>
            </p:cNvSpPr>
            <p:nvPr/>
          </p:nvSpPr>
          <p:spPr bwMode="auto">
            <a:xfrm>
              <a:off x="2267" y="3452"/>
              <a:ext cx="13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F</a:t>
              </a:r>
              <a:endParaRPr kumimoji="0" lang="tr-TR" altLang="tr-TR" sz="1800">
                <a:solidFill>
                  <a:schemeClr val="bg2"/>
                </a:solidFill>
                <a:latin typeface="Arial" panose="020B0604020202020204" pitchFamily="34" charset="0"/>
              </a:endParaRPr>
            </a:p>
          </p:txBody>
        </p:sp>
        <p:sp>
          <p:nvSpPr>
            <p:cNvPr id="128013" name="Rectangle 44"/>
            <p:cNvSpPr>
              <a:spLocks noChangeArrowheads="1"/>
            </p:cNvSpPr>
            <p:nvPr/>
          </p:nvSpPr>
          <p:spPr bwMode="auto">
            <a:xfrm>
              <a:off x="2439" y="3452"/>
              <a:ext cx="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14" name="Rectangle 45"/>
            <p:cNvSpPr>
              <a:spLocks noChangeArrowheads="1"/>
            </p:cNvSpPr>
            <p:nvPr/>
          </p:nvSpPr>
          <p:spPr bwMode="auto">
            <a:xfrm>
              <a:off x="2482" y="3452"/>
              <a:ext cx="164"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 0</a:t>
              </a:r>
              <a:endParaRPr kumimoji="0" lang="tr-TR" altLang="tr-TR" sz="1800">
                <a:solidFill>
                  <a:schemeClr val="bg2"/>
                </a:solidFill>
                <a:latin typeface="Arial" panose="020B0604020202020204" pitchFamily="34" charset="0"/>
              </a:endParaRPr>
            </a:p>
          </p:txBody>
        </p:sp>
        <p:sp>
          <p:nvSpPr>
            <p:cNvPr id="128015" name="Rectangle 46"/>
            <p:cNvSpPr>
              <a:spLocks noChangeArrowheads="1"/>
            </p:cNvSpPr>
            <p:nvPr/>
          </p:nvSpPr>
          <p:spPr bwMode="auto">
            <a:xfrm>
              <a:off x="2267" y="3002"/>
              <a:ext cx="13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F</a:t>
              </a:r>
              <a:endParaRPr kumimoji="0" lang="tr-TR" altLang="tr-TR" sz="1800">
                <a:solidFill>
                  <a:schemeClr val="bg2"/>
                </a:solidFill>
                <a:latin typeface="Arial" panose="020B0604020202020204" pitchFamily="34" charset="0"/>
              </a:endParaRPr>
            </a:p>
          </p:txBody>
        </p:sp>
        <p:sp>
          <p:nvSpPr>
            <p:cNvPr id="128016" name="Rectangle 47"/>
            <p:cNvSpPr>
              <a:spLocks noChangeArrowheads="1"/>
            </p:cNvSpPr>
            <p:nvPr/>
          </p:nvSpPr>
          <p:spPr bwMode="auto">
            <a:xfrm>
              <a:off x="2439" y="3002"/>
              <a:ext cx="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17" name="Rectangle 48"/>
            <p:cNvSpPr>
              <a:spLocks noChangeArrowheads="1"/>
            </p:cNvSpPr>
            <p:nvPr/>
          </p:nvSpPr>
          <p:spPr bwMode="auto">
            <a:xfrm>
              <a:off x="2482" y="3002"/>
              <a:ext cx="164"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 1</a:t>
              </a:r>
              <a:endParaRPr kumimoji="0" lang="tr-TR" altLang="tr-TR" sz="1800">
                <a:solidFill>
                  <a:schemeClr val="bg2"/>
                </a:solidFill>
                <a:latin typeface="Arial" panose="020B0604020202020204" pitchFamily="34" charset="0"/>
              </a:endParaRPr>
            </a:p>
          </p:txBody>
        </p:sp>
        <p:sp>
          <p:nvSpPr>
            <p:cNvPr id="128018" name="Rectangle 49"/>
            <p:cNvSpPr>
              <a:spLocks noChangeArrowheads="1"/>
            </p:cNvSpPr>
            <p:nvPr/>
          </p:nvSpPr>
          <p:spPr bwMode="auto">
            <a:xfrm>
              <a:off x="1885" y="3904"/>
              <a:ext cx="213"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(a)</a:t>
              </a:r>
              <a:endParaRPr kumimoji="0" lang="tr-TR" altLang="tr-TR" sz="1800">
                <a:solidFill>
                  <a:schemeClr val="bg2"/>
                </a:solidFill>
                <a:latin typeface="Arial" panose="020B0604020202020204" pitchFamily="34" charset="0"/>
              </a:endParaRPr>
            </a:p>
          </p:txBody>
        </p:sp>
        <p:sp>
          <p:nvSpPr>
            <p:cNvPr id="128019" name="Freeform 50"/>
            <p:cNvSpPr>
              <a:spLocks/>
            </p:cNvSpPr>
            <p:nvPr/>
          </p:nvSpPr>
          <p:spPr bwMode="auto">
            <a:xfrm>
              <a:off x="3105" y="2852"/>
              <a:ext cx="665" cy="220"/>
            </a:xfrm>
            <a:custGeom>
              <a:avLst/>
              <a:gdLst>
                <a:gd name="T0" fmla="*/ 665 w 665"/>
                <a:gd name="T1" fmla="*/ 220 h 220"/>
                <a:gd name="T2" fmla="*/ 0 w 665"/>
                <a:gd name="T3" fmla="*/ 220 h 220"/>
                <a:gd name="T4" fmla="*/ 0 w 665"/>
                <a:gd name="T5" fmla="*/ 0 h 220"/>
                <a:gd name="T6" fmla="*/ 0 60000 65536"/>
                <a:gd name="T7" fmla="*/ 0 60000 65536"/>
                <a:gd name="T8" fmla="*/ 0 60000 65536"/>
              </a:gdLst>
              <a:ahLst/>
              <a:cxnLst>
                <a:cxn ang="T6">
                  <a:pos x="T0" y="T1"/>
                </a:cxn>
                <a:cxn ang="T7">
                  <a:pos x="T2" y="T3"/>
                </a:cxn>
                <a:cxn ang="T8">
                  <a:pos x="T4" y="T5"/>
                </a:cxn>
              </a:cxnLst>
              <a:rect l="0" t="0" r="r" b="b"/>
              <a:pathLst>
                <a:path w="665" h="220">
                  <a:moveTo>
                    <a:pt x="665" y="220"/>
                  </a:moveTo>
                  <a:lnTo>
                    <a:pt x="0" y="220"/>
                  </a:lnTo>
                  <a:lnTo>
                    <a:pt x="0" y="0"/>
                  </a:lnTo>
                </a:path>
              </a:pathLst>
            </a:custGeom>
            <a:noFill/>
            <a:ln w="1111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28020" name="Freeform 51"/>
            <p:cNvSpPr>
              <a:spLocks/>
            </p:cNvSpPr>
            <p:nvPr/>
          </p:nvSpPr>
          <p:spPr bwMode="auto">
            <a:xfrm>
              <a:off x="3105" y="3521"/>
              <a:ext cx="665" cy="214"/>
            </a:xfrm>
            <a:custGeom>
              <a:avLst/>
              <a:gdLst>
                <a:gd name="T0" fmla="*/ 665 w 665"/>
                <a:gd name="T1" fmla="*/ 0 h 214"/>
                <a:gd name="T2" fmla="*/ 0 w 665"/>
                <a:gd name="T3" fmla="*/ 0 h 214"/>
                <a:gd name="T4" fmla="*/ 0 w 665"/>
                <a:gd name="T5" fmla="*/ 214 h 214"/>
                <a:gd name="T6" fmla="*/ 0 60000 65536"/>
                <a:gd name="T7" fmla="*/ 0 60000 65536"/>
                <a:gd name="T8" fmla="*/ 0 60000 65536"/>
              </a:gdLst>
              <a:ahLst/>
              <a:cxnLst>
                <a:cxn ang="T6">
                  <a:pos x="T0" y="T1"/>
                </a:cxn>
                <a:cxn ang="T7">
                  <a:pos x="T2" y="T3"/>
                </a:cxn>
                <a:cxn ang="T8">
                  <a:pos x="T4" y="T5"/>
                </a:cxn>
              </a:cxnLst>
              <a:rect l="0" t="0" r="r" b="b"/>
              <a:pathLst>
                <a:path w="665" h="214">
                  <a:moveTo>
                    <a:pt x="665" y="0"/>
                  </a:moveTo>
                  <a:lnTo>
                    <a:pt x="0" y="0"/>
                  </a:lnTo>
                  <a:lnTo>
                    <a:pt x="0" y="214"/>
                  </a:lnTo>
                </a:path>
              </a:pathLst>
            </a:custGeom>
            <a:noFill/>
            <a:ln w="1111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tr-TR"/>
            </a:p>
          </p:txBody>
        </p:sp>
        <p:sp>
          <p:nvSpPr>
            <p:cNvPr id="128021" name="Rectangle 52"/>
            <p:cNvSpPr>
              <a:spLocks noChangeArrowheads="1"/>
            </p:cNvSpPr>
            <p:nvPr/>
          </p:nvSpPr>
          <p:spPr bwMode="auto">
            <a:xfrm>
              <a:off x="3802" y="3452"/>
              <a:ext cx="134"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F</a:t>
              </a:r>
              <a:endParaRPr kumimoji="0" lang="tr-TR" altLang="tr-TR" sz="1800">
                <a:solidFill>
                  <a:schemeClr val="bg2"/>
                </a:solidFill>
                <a:latin typeface="Arial" panose="020B0604020202020204" pitchFamily="34" charset="0"/>
              </a:endParaRPr>
            </a:p>
          </p:txBody>
        </p:sp>
        <p:sp>
          <p:nvSpPr>
            <p:cNvPr id="128022" name="Rectangle 53"/>
            <p:cNvSpPr>
              <a:spLocks noChangeArrowheads="1"/>
            </p:cNvSpPr>
            <p:nvPr/>
          </p:nvSpPr>
          <p:spPr bwMode="auto">
            <a:xfrm>
              <a:off x="3974" y="3452"/>
              <a:ext cx="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23" name="Rectangle 54"/>
            <p:cNvSpPr>
              <a:spLocks noChangeArrowheads="1"/>
            </p:cNvSpPr>
            <p:nvPr/>
          </p:nvSpPr>
          <p:spPr bwMode="auto">
            <a:xfrm>
              <a:off x="4016" y="3452"/>
              <a:ext cx="16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 0</a:t>
              </a:r>
              <a:endParaRPr kumimoji="0" lang="tr-TR" altLang="tr-TR" sz="1800">
                <a:solidFill>
                  <a:schemeClr val="bg2"/>
                </a:solidFill>
                <a:latin typeface="Arial" panose="020B0604020202020204" pitchFamily="34" charset="0"/>
              </a:endParaRPr>
            </a:p>
          </p:txBody>
        </p:sp>
        <p:sp>
          <p:nvSpPr>
            <p:cNvPr id="128024" name="Rectangle 55"/>
            <p:cNvSpPr>
              <a:spLocks noChangeArrowheads="1"/>
            </p:cNvSpPr>
            <p:nvPr/>
          </p:nvSpPr>
          <p:spPr bwMode="auto">
            <a:xfrm>
              <a:off x="3802" y="3002"/>
              <a:ext cx="134"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F</a:t>
              </a:r>
              <a:endParaRPr kumimoji="0" lang="tr-TR" altLang="tr-TR" sz="1800">
                <a:solidFill>
                  <a:schemeClr val="bg2"/>
                </a:solidFill>
                <a:latin typeface="Arial" panose="020B0604020202020204" pitchFamily="34" charset="0"/>
              </a:endParaRPr>
            </a:p>
          </p:txBody>
        </p:sp>
        <p:sp>
          <p:nvSpPr>
            <p:cNvPr id="128025" name="Rectangle 56"/>
            <p:cNvSpPr>
              <a:spLocks noChangeArrowheads="1"/>
            </p:cNvSpPr>
            <p:nvPr/>
          </p:nvSpPr>
          <p:spPr bwMode="auto">
            <a:xfrm>
              <a:off x="3974" y="3002"/>
              <a:ext cx="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26" name="Rectangle 57"/>
            <p:cNvSpPr>
              <a:spLocks noChangeArrowheads="1"/>
            </p:cNvSpPr>
            <p:nvPr/>
          </p:nvSpPr>
          <p:spPr bwMode="auto">
            <a:xfrm>
              <a:off x="4016" y="3002"/>
              <a:ext cx="16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 1</a:t>
              </a:r>
              <a:endParaRPr kumimoji="0" lang="tr-TR" altLang="tr-TR" sz="1800">
                <a:solidFill>
                  <a:schemeClr val="bg2"/>
                </a:solidFill>
                <a:latin typeface="Arial" panose="020B0604020202020204" pitchFamily="34" charset="0"/>
              </a:endParaRPr>
            </a:p>
          </p:txBody>
        </p:sp>
        <p:sp>
          <p:nvSpPr>
            <p:cNvPr id="128027" name="Rectangle 58"/>
            <p:cNvSpPr>
              <a:spLocks noChangeArrowheads="1"/>
            </p:cNvSpPr>
            <p:nvPr/>
          </p:nvSpPr>
          <p:spPr bwMode="auto">
            <a:xfrm>
              <a:off x="2778" y="2661"/>
              <a:ext cx="142"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V</a:t>
              </a:r>
              <a:endParaRPr kumimoji="0" lang="tr-TR" altLang="tr-TR" sz="1800">
                <a:solidFill>
                  <a:schemeClr val="bg2"/>
                </a:solidFill>
                <a:latin typeface="Arial" panose="020B0604020202020204" pitchFamily="34" charset="0"/>
              </a:endParaRPr>
            </a:p>
          </p:txBody>
        </p:sp>
        <p:sp>
          <p:nvSpPr>
            <p:cNvPr id="128028" name="Rectangle 59"/>
            <p:cNvSpPr>
              <a:spLocks noChangeArrowheads="1"/>
            </p:cNvSpPr>
            <p:nvPr/>
          </p:nvSpPr>
          <p:spPr bwMode="auto">
            <a:xfrm>
              <a:off x="2876" y="2718"/>
              <a:ext cx="184"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100">
                  <a:solidFill>
                    <a:srgbClr val="000000"/>
                  </a:solidFill>
                  <a:latin typeface="TimesTen" pitchFamily="18" charset="0"/>
                </a:rPr>
                <a:t>CC</a:t>
              </a:r>
              <a:endParaRPr kumimoji="0" lang="tr-TR" altLang="tr-TR" sz="1800">
                <a:solidFill>
                  <a:schemeClr val="bg2"/>
                </a:solidFill>
                <a:latin typeface="Arial" panose="020B0604020202020204" pitchFamily="34" charset="0"/>
              </a:endParaRPr>
            </a:p>
          </p:txBody>
        </p:sp>
        <p:sp>
          <p:nvSpPr>
            <p:cNvPr id="128029" name="Rectangle 60"/>
            <p:cNvSpPr>
              <a:spLocks noChangeArrowheads="1"/>
            </p:cNvSpPr>
            <p:nvPr/>
          </p:nvSpPr>
          <p:spPr bwMode="auto">
            <a:xfrm>
              <a:off x="3004" y="2661"/>
              <a:ext cx="327"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 or V</a:t>
              </a:r>
              <a:endParaRPr kumimoji="0" lang="tr-TR" altLang="tr-TR" sz="1800">
                <a:solidFill>
                  <a:schemeClr val="bg2"/>
                </a:solidFill>
                <a:latin typeface="Arial" panose="020B0604020202020204" pitchFamily="34" charset="0"/>
              </a:endParaRPr>
            </a:p>
          </p:txBody>
        </p:sp>
        <p:sp>
          <p:nvSpPr>
            <p:cNvPr id="128030" name="Rectangle 61"/>
            <p:cNvSpPr>
              <a:spLocks noChangeArrowheads="1"/>
            </p:cNvSpPr>
            <p:nvPr/>
          </p:nvSpPr>
          <p:spPr bwMode="auto">
            <a:xfrm>
              <a:off x="3285" y="2718"/>
              <a:ext cx="184"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100">
                  <a:solidFill>
                    <a:srgbClr val="000000"/>
                  </a:solidFill>
                  <a:latin typeface="TimesTen" pitchFamily="18" charset="0"/>
                </a:rPr>
                <a:t>DD</a:t>
              </a:r>
              <a:endParaRPr kumimoji="0" lang="tr-TR" altLang="tr-TR" sz="1800">
                <a:solidFill>
                  <a:schemeClr val="bg2"/>
                </a:solidFill>
                <a:latin typeface="Arial" panose="020B0604020202020204" pitchFamily="34" charset="0"/>
              </a:endParaRPr>
            </a:p>
          </p:txBody>
        </p:sp>
        <p:sp>
          <p:nvSpPr>
            <p:cNvPr id="128031" name="Line 62"/>
            <p:cNvSpPr>
              <a:spLocks noChangeShapeType="1"/>
            </p:cNvSpPr>
            <p:nvPr/>
          </p:nvSpPr>
          <p:spPr bwMode="auto">
            <a:xfrm>
              <a:off x="2995" y="3735"/>
              <a:ext cx="221"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8032" name="Line 63"/>
            <p:cNvSpPr>
              <a:spLocks noChangeShapeType="1"/>
            </p:cNvSpPr>
            <p:nvPr/>
          </p:nvSpPr>
          <p:spPr bwMode="auto">
            <a:xfrm>
              <a:off x="2995" y="2852"/>
              <a:ext cx="221"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8033" name="Line 64"/>
            <p:cNvSpPr>
              <a:spLocks noChangeShapeType="1"/>
            </p:cNvSpPr>
            <p:nvPr/>
          </p:nvSpPr>
          <p:spPr bwMode="auto">
            <a:xfrm>
              <a:off x="3026" y="3782"/>
              <a:ext cx="158"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8034" name="Line 65"/>
            <p:cNvSpPr>
              <a:spLocks noChangeShapeType="1"/>
            </p:cNvSpPr>
            <p:nvPr/>
          </p:nvSpPr>
          <p:spPr bwMode="auto">
            <a:xfrm>
              <a:off x="3058" y="3829"/>
              <a:ext cx="95"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8035" name="Rectangle 66"/>
            <p:cNvSpPr>
              <a:spLocks noChangeArrowheads="1"/>
            </p:cNvSpPr>
            <p:nvPr/>
          </p:nvSpPr>
          <p:spPr bwMode="auto">
            <a:xfrm>
              <a:off x="3454" y="3904"/>
              <a:ext cx="214"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(b)</a:t>
              </a:r>
              <a:endParaRPr kumimoji="0" lang="tr-TR" altLang="tr-TR" sz="1800">
                <a:solidFill>
                  <a:schemeClr val="bg2"/>
                </a:solidFill>
                <a:latin typeface="Arial" panose="020B0604020202020204" pitchFamily="34" charset="0"/>
              </a:endParaRPr>
            </a:p>
          </p:txBody>
        </p:sp>
        <p:sp>
          <p:nvSpPr>
            <p:cNvPr id="128036" name="Line 67"/>
            <p:cNvSpPr>
              <a:spLocks noChangeShapeType="1"/>
            </p:cNvSpPr>
            <p:nvPr/>
          </p:nvSpPr>
          <p:spPr bwMode="auto">
            <a:xfrm>
              <a:off x="4421" y="3072"/>
              <a:ext cx="665"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8037" name="Rectangle 68"/>
            <p:cNvSpPr>
              <a:spLocks noChangeArrowheads="1"/>
            </p:cNvSpPr>
            <p:nvPr/>
          </p:nvSpPr>
          <p:spPr bwMode="auto">
            <a:xfrm>
              <a:off x="4295" y="3002"/>
              <a:ext cx="142"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X</a:t>
              </a:r>
              <a:endParaRPr kumimoji="0" lang="tr-TR" altLang="tr-TR" sz="1800">
                <a:solidFill>
                  <a:schemeClr val="bg2"/>
                </a:solidFill>
                <a:latin typeface="Arial" panose="020B0604020202020204" pitchFamily="34" charset="0"/>
              </a:endParaRPr>
            </a:p>
          </p:txBody>
        </p:sp>
        <p:sp>
          <p:nvSpPr>
            <p:cNvPr id="128038" name="Rectangle 69"/>
            <p:cNvSpPr>
              <a:spLocks noChangeArrowheads="1"/>
            </p:cNvSpPr>
            <p:nvPr/>
          </p:nvSpPr>
          <p:spPr bwMode="auto">
            <a:xfrm>
              <a:off x="5116" y="3002"/>
              <a:ext cx="134"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F</a:t>
              </a:r>
              <a:endParaRPr kumimoji="0" lang="tr-TR" altLang="tr-TR" sz="1800">
                <a:solidFill>
                  <a:schemeClr val="bg2"/>
                </a:solidFill>
                <a:latin typeface="Arial" panose="020B0604020202020204" pitchFamily="34" charset="0"/>
              </a:endParaRPr>
            </a:p>
          </p:txBody>
        </p:sp>
        <p:sp>
          <p:nvSpPr>
            <p:cNvPr id="128039" name="Rectangle 70"/>
            <p:cNvSpPr>
              <a:spLocks noChangeArrowheads="1"/>
            </p:cNvSpPr>
            <p:nvPr/>
          </p:nvSpPr>
          <p:spPr bwMode="auto">
            <a:xfrm>
              <a:off x="5288" y="3002"/>
              <a:ext cx="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40" name="Rectangle 71"/>
            <p:cNvSpPr>
              <a:spLocks noChangeArrowheads="1"/>
            </p:cNvSpPr>
            <p:nvPr/>
          </p:nvSpPr>
          <p:spPr bwMode="auto">
            <a:xfrm>
              <a:off x="5330" y="3002"/>
              <a:ext cx="177"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 X</a:t>
              </a:r>
              <a:endParaRPr kumimoji="0" lang="tr-TR" altLang="tr-TR" sz="1800">
                <a:solidFill>
                  <a:schemeClr val="bg2"/>
                </a:solidFill>
                <a:latin typeface="Arial" panose="020B0604020202020204" pitchFamily="34" charset="0"/>
              </a:endParaRPr>
            </a:p>
          </p:txBody>
        </p:sp>
        <p:sp>
          <p:nvSpPr>
            <p:cNvPr id="128041" name="Rectangle 72"/>
            <p:cNvSpPr>
              <a:spLocks noChangeArrowheads="1"/>
            </p:cNvSpPr>
            <p:nvPr/>
          </p:nvSpPr>
          <p:spPr bwMode="auto">
            <a:xfrm>
              <a:off x="4739" y="3193"/>
              <a:ext cx="207"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(c)</a:t>
              </a:r>
              <a:endParaRPr kumimoji="0" lang="tr-TR" altLang="tr-TR" sz="1800">
                <a:solidFill>
                  <a:schemeClr val="bg2"/>
                </a:solidFill>
                <a:latin typeface="Arial" panose="020B0604020202020204" pitchFamily="34" charset="0"/>
              </a:endParaRPr>
            </a:p>
          </p:txBody>
        </p:sp>
        <p:sp>
          <p:nvSpPr>
            <p:cNvPr id="128042" name="Line 73"/>
            <p:cNvSpPr>
              <a:spLocks noChangeShapeType="1"/>
            </p:cNvSpPr>
            <p:nvPr/>
          </p:nvSpPr>
          <p:spPr bwMode="auto">
            <a:xfrm>
              <a:off x="4421" y="3662"/>
              <a:ext cx="665"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sp>
          <p:nvSpPr>
            <p:cNvPr id="128043" name="Rectangle 74"/>
            <p:cNvSpPr>
              <a:spLocks noChangeArrowheads="1"/>
            </p:cNvSpPr>
            <p:nvPr/>
          </p:nvSpPr>
          <p:spPr bwMode="auto">
            <a:xfrm>
              <a:off x="4295" y="3595"/>
              <a:ext cx="142"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X</a:t>
              </a:r>
              <a:endParaRPr kumimoji="0" lang="tr-TR" altLang="tr-TR" sz="1800">
                <a:solidFill>
                  <a:schemeClr val="bg2"/>
                </a:solidFill>
                <a:latin typeface="Arial" panose="020B0604020202020204" pitchFamily="34" charset="0"/>
              </a:endParaRPr>
            </a:p>
          </p:txBody>
        </p:sp>
        <p:sp>
          <p:nvSpPr>
            <p:cNvPr id="128044" name="Rectangle 75"/>
            <p:cNvSpPr>
              <a:spLocks noChangeArrowheads="1"/>
            </p:cNvSpPr>
            <p:nvPr/>
          </p:nvSpPr>
          <p:spPr bwMode="auto">
            <a:xfrm>
              <a:off x="5116" y="3595"/>
              <a:ext cx="134"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F</a:t>
              </a:r>
              <a:endParaRPr kumimoji="0" lang="tr-TR" altLang="tr-TR" sz="1800">
                <a:solidFill>
                  <a:schemeClr val="bg2"/>
                </a:solidFill>
                <a:latin typeface="Arial" panose="020B0604020202020204" pitchFamily="34" charset="0"/>
              </a:endParaRPr>
            </a:p>
          </p:txBody>
        </p:sp>
        <p:sp>
          <p:nvSpPr>
            <p:cNvPr id="128045" name="Rectangle 76"/>
            <p:cNvSpPr>
              <a:spLocks noChangeArrowheads="1"/>
            </p:cNvSpPr>
            <p:nvPr/>
          </p:nvSpPr>
          <p:spPr bwMode="auto">
            <a:xfrm>
              <a:off x="5288" y="3595"/>
              <a:ext cx="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endParaRPr kumimoji="0" lang="tr-TR" altLang="tr-TR" sz="1800">
                <a:solidFill>
                  <a:schemeClr val="bg2"/>
                </a:solidFill>
                <a:latin typeface="Arial" panose="020B0604020202020204" pitchFamily="34" charset="0"/>
              </a:endParaRPr>
            </a:p>
          </p:txBody>
        </p:sp>
        <p:sp>
          <p:nvSpPr>
            <p:cNvPr id="128046" name="Rectangle 77"/>
            <p:cNvSpPr>
              <a:spLocks noChangeArrowheads="1"/>
            </p:cNvSpPr>
            <p:nvPr/>
          </p:nvSpPr>
          <p:spPr bwMode="auto">
            <a:xfrm>
              <a:off x="5330" y="3595"/>
              <a:ext cx="177"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 X</a:t>
              </a:r>
              <a:endParaRPr kumimoji="0" lang="tr-TR" altLang="tr-TR" sz="1800">
                <a:solidFill>
                  <a:schemeClr val="bg2"/>
                </a:solidFill>
                <a:latin typeface="Arial" panose="020B0604020202020204" pitchFamily="34" charset="0"/>
              </a:endParaRPr>
            </a:p>
          </p:txBody>
        </p:sp>
        <p:sp>
          <p:nvSpPr>
            <p:cNvPr id="128047" name="Freeform 78"/>
            <p:cNvSpPr>
              <a:spLocks/>
            </p:cNvSpPr>
            <p:nvPr/>
          </p:nvSpPr>
          <p:spPr bwMode="auto">
            <a:xfrm>
              <a:off x="4618" y="3543"/>
              <a:ext cx="191" cy="244"/>
            </a:xfrm>
            <a:custGeom>
              <a:avLst/>
              <a:gdLst>
                <a:gd name="T0" fmla="*/ 0 w 191"/>
                <a:gd name="T1" fmla="*/ 0 h 244"/>
                <a:gd name="T2" fmla="*/ 0 w 191"/>
                <a:gd name="T3" fmla="*/ 244 h 244"/>
                <a:gd name="T4" fmla="*/ 191 w 191"/>
                <a:gd name="T5" fmla="*/ 119 h 244"/>
                <a:gd name="T6" fmla="*/ 0 w 191"/>
                <a:gd name="T7" fmla="*/ 0 h 244"/>
                <a:gd name="T8" fmla="*/ 0 w 191"/>
                <a:gd name="T9" fmla="*/ 0 h 2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244">
                  <a:moveTo>
                    <a:pt x="0" y="0"/>
                  </a:moveTo>
                  <a:lnTo>
                    <a:pt x="0" y="244"/>
                  </a:lnTo>
                  <a:lnTo>
                    <a:pt x="191" y="119"/>
                  </a:lnTo>
                  <a:lnTo>
                    <a:pt x="0" y="0"/>
                  </a:ln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128048" name="Freeform 79"/>
            <p:cNvSpPr>
              <a:spLocks/>
            </p:cNvSpPr>
            <p:nvPr/>
          </p:nvSpPr>
          <p:spPr bwMode="auto">
            <a:xfrm>
              <a:off x="4809" y="3622"/>
              <a:ext cx="79" cy="79"/>
            </a:xfrm>
            <a:custGeom>
              <a:avLst/>
              <a:gdLst>
                <a:gd name="T0" fmla="*/ 237 w 50"/>
                <a:gd name="T1" fmla="*/ 495 h 50"/>
                <a:gd name="T2" fmla="*/ 0 w 50"/>
                <a:gd name="T3" fmla="*/ 250 h 50"/>
                <a:gd name="T4" fmla="*/ 237 w 50"/>
                <a:gd name="T5" fmla="*/ 0 h 50"/>
                <a:gd name="T6" fmla="*/ 495 w 50"/>
                <a:gd name="T7" fmla="*/ 250 h 50"/>
                <a:gd name="T8" fmla="*/ 237 w 50"/>
                <a:gd name="T9" fmla="*/ 495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50">
                  <a:moveTo>
                    <a:pt x="24" y="50"/>
                  </a:moveTo>
                  <a:cubicBezTo>
                    <a:pt x="11" y="50"/>
                    <a:pt x="0" y="39"/>
                    <a:pt x="0" y="25"/>
                  </a:cubicBezTo>
                  <a:cubicBezTo>
                    <a:pt x="0" y="11"/>
                    <a:pt x="10" y="0"/>
                    <a:pt x="24" y="0"/>
                  </a:cubicBezTo>
                  <a:cubicBezTo>
                    <a:pt x="38" y="0"/>
                    <a:pt x="50" y="11"/>
                    <a:pt x="50" y="25"/>
                  </a:cubicBezTo>
                  <a:cubicBezTo>
                    <a:pt x="50" y="39"/>
                    <a:pt x="38" y="50"/>
                    <a:pt x="24" y="50"/>
                  </a:cubicBezTo>
                  <a:close/>
                </a:path>
              </a:pathLst>
            </a:custGeom>
            <a:solidFill>
              <a:srgbClr val="FFFFFF"/>
            </a:solidFill>
            <a:ln w="23813" cap="flat">
              <a:solidFill>
                <a:srgbClr val="000000"/>
              </a:solidFill>
              <a:prstDash val="solid"/>
              <a:miter lim="800000"/>
              <a:headEnd/>
              <a:tailEnd/>
            </a:ln>
          </p:spPr>
          <p:txBody>
            <a:bodyPr/>
            <a:lstStyle/>
            <a:p>
              <a:endParaRPr lang="tr-TR"/>
            </a:p>
          </p:txBody>
        </p:sp>
        <p:sp>
          <p:nvSpPr>
            <p:cNvPr id="128049" name="Rectangle 80"/>
            <p:cNvSpPr>
              <a:spLocks noChangeArrowheads="1"/>
            </p:cNvSpPr>
            <p:nvPr/>
          </p:nvSpPr>
          <p:spPr bwMode="auto">
            <a:xfrm>
              <a:off x="4732" y="3904"/>
              <a:ext cx="213"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Times New Roman" panose="02020603050405020304" pitchFamily="18" charset="0"/>
                </a:defRPr>
              </a:lvl1pPr>
              <a:lvl2pPr marL="742950" indent="-285750">
                <a:spcBef>
                  <a:spcPct val="20000"/>
                </a:spcBef>
                <a:buChar char="–"/>
                <a:defRPr kumimoji="1" sz="2800">
                  <a:solidFill>
                    <a:srgbClr val="FF3300"/>
                  </a:solidFill>
                  <a:latin typeface="Times New Roman" panose="02020603050405020304" pitchFamily="18" charset="0"/>
                </a:defRPr>
              </a:lvl2pPr>
              <a:lvl3pPr marL="1143000" indent="-228600">
                <a:spcBef>
                  <a:spcPct val="20000"/>
                </a:spcBef>
                <a:buChar char="•"/>
                <a:defRPr kumimoji="1" sz="2400">
                  <a:solidFill>
                    <a:schemeClr val="accent2"/>
                  </a:solidFill>
                  <a:latin typeface="Times New Roman" panose="02020603050405020304" pitchFamily="18" charset="0"/>
                </a:defRPr>
              </a:lvl3pPr>
              <a:lvl4pPr marL="1600200" indent="-228600">
                <a:spcBef>
                  <a:spcPct val="20000"/>
                </a:spcBef>
                <a:buChar char="–"/>
                <a:defRPr kumimoji="1" sz="2000">
                  <a:solidFill>
                    <a:schemeClr val="tx1"/>
                  </a:solidFill>
                  <a:latin typeface="Times New Roman" panose="02020603050405020304" pitchFamily="18" charset="0"/>
                </a:defRPr>
              </a:lvl4pPr>
              <a:lvl5pPr marL="2057400" indent="-228600">
                <a:spcBef>
                  <a:spcPct val="20000"/>
                </a:spcBef>
                <a:buChar char="•"/>
                <a:defRPr kumimoji="1"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defRPr>
              </a:lvl9pPr>
            </a:lstStyle>
            <a:p>
              <a:pPr>
                <a:spcBef>
                  <a:spcPct val="0"/>
                </a:spcBef>
                <a:buFontTx/>
                <a:buNone/>
              </a:pPr>
              <a:r>
                <a:rPr kumimoji="0" lang="tr-TR" altLang="tr-TR" sz="1600">
                  <a:solidFill>
                    <a:srgbClr val="000000"/>
                  </a:solidFill>
                  <a:latin typeface="TimesTen" pitchFamily="18" charset="0"/>
                </a:rPr>
                <a:t>(d)</a:t>
              </a:r>
              <a:endParaRPr kumimoji="0" lang="tr-TR" altLang="tr-TR" sz="1800">
                <a:solidFill>
                  <a:schemeClr val="bg2"/>
                </a:solidFill>
                <a:latin typeface="Arial" panose="020B0604020202020204" pitchFamily="34" charset="0"/>
              </a:endParaRPr>
            </a:p>
          </p:txBody>
        </p:sp>
        <p:sp>
          <p:nvSpPr>
            <p:cNvPr id="128050" name="Freeform 81"/>
            <p:cNvSpPr>
              <a:spLocks/>
            </p:cNvSpPr>
            <p:nvPr/>
          </p:nvSpPr>
          <p:spPr bwMode="auto">
            <a:xfrm>
              <a:off x="5359" y="3592"/>
              <a:ext cx="102" cy="1"/>
            </a:xfrm>
            <a:custGeom>
              <a:avLst/>
              <a:gdLst>
                <a:gd name="T0" fmla="*/ 0 w 102"/>
                <a:gd name="T1" fmla="*/ 0 h 1"/>
                <a:gd name="T2" fmla="*/ 102 w 102"/>
                <a:gd name="T3" fmla="*/ 0 h 1"/>
                <a:gd name="T4" fmla="*/ 0 w 102"/>
                <a:gd name="T5" fmla="*/ 0 h 1"/>
                <a:gd name="T6" fmla="*/ 0 60000 65536"/>
                <a:gd name="T7" fmla="*/ 0 60000 65536"/>
                <a:gd name="T8" fmla="*/ 0 60000 65536"/>
              </a:gdLst>
              <a:ahLst/>
              <a:cxnLst>
                <a:cxn ang="T6">
                  <a:pos x="T0" y="T1"/>
                </a:cxn>
                <a:cxn ang="T7">
                  <a:pos x="T2" y="T3"/>
                </a:cxn>
                <a:cxn ang="T8">
                  <a:pos x="T4" y="T5"/>
                </a:cxn>
              </a:cxnLst>
              <a:rect l="0" t="0" r="r" b="b"/>
              <a:pathLst>
                <a:path w="102" h="1">
                  <a:moveTo>
                    <a:pt x="0" y="0"/>
                  </a:moveTo>
                  <a:lnTo>
                    <a:pt x="10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r-TR"/>
            </a:p>
          </p:txBody>
        </p:sp>
        <p:sp>
          <p:nvSpPr>
            <p:cNvPr id="128051" name="Line 82"/>
            <p:cNvSpPr>
              <a:spLocks noChangeShapeType="1"/>
            </p:cNvSpPr>
            <p:nvPr/>
          </p:nvSpPr>
          <p:spPr bwMode="auto">
            <a:xfrm>
              <a:off x="5359" y="3592"/>
              <a:ext cx="102" cy="1"/>
            </a:xfrm>
            <a:prstGeom prst="line">
              <a:avLst/>
            </a:prstGeom>
            <a:noFill/>
            <a:ln w="111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tr-T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40322"/>
                                        </p:tgtEl>
                                        <p:attrNameLst>
                                          <p:attrName>style.visibility</p:attrName>
                                        </p:attrNameLst>
                                      </p:cBhvr>
                                      <p:to>
                                        <p:strVal val="visible"/>
                                      </p:to>
                                    </p:set>
                                    <p:animEffect transition="in" filter="dissolve">
                                      <p:cBhvr>
                                        <p:cTn id="7" dur="500"/>
                                        <p:tgtEl>
                                          <p:spTgt spid="4403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0323">
                                            <p:txEl>
                                              <p:pRg st="0" end="0"/>
                                            </p:txEl>
                                          </p:spTgt>
                                        </p:tgtEl>
                                        <p:attrNameLst>
                                          <p:attrName>style.visibility</p:attrName>
                                        </p:attrNameLst>
                                      </p:cBhvr>
                                      <p:to>
                                        <p:strVal val="visible"/>
                                      </p:to>
                                    </p:set>
                                    <p:animEffect transition="in" filter="dissolve">
                                      <p:cBhvr>
                                        <p:cTn id="12" dur="500"/>
                                        <p:tgtEl>
                                          <p:spTgt spid="44032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40324"/>
                                        </p:tgtEl>
                                        <p:attrNameLst>
                                          <p:attrName>style.visibility</p:attrName>
                                        </p:attrNameLst>
                                      </p:cBhvr>
                                      <p:to>
                                        <p:strVal val="visible"/>
                                      </p:to>
                                    </p:set>
                                    <p:animEffect transition="in" filter="dissolve">
                                      <p:cBhvr>
                                        <p:cTn id="17" dur="500"/>
                                        <p:tgtEl>
                                          <p:spTgt spid="44032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40357"/>
                                        </p:tgtEl>
                                        <p:attrNameLst>
                                          <p:attrName>style.visibility</p:attrName>
                                        </p:attrNameLst>
                                      </p:cBhvr>
                                      <p:to>
                                        <p:strVal val="visible"/>
                                      </p:to>
                                    </p:set>
                                    <p:animEffect transition="in" filter="dissolve">
                                      <p:cBhvr>
                                        <p:cTn id="22" dur="500"/>
                                        <p:tgtEl>
                                          <p:spTgt spid="44035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40323">
                                            <p:txEl>
                                              <p:pRg st="1" end="1"/>
                                            </p:txEl>
                                          </p:spTgt>
                                        </p:tgtEl>
                                        <p:attrNameLst>
                                          <p:attrName>style.visibility</p:attrName>
                                        </p:attrNameLst>
                                      </p:cBhvr>
                                      <p:to>
                                        <p:strVal val="visible"/>
                                      </p:to>
                                    </p:set>
                                    <p:animEffect transition="in" filter="dissolve">
                                      <p:cBhvr>
                                        <p:cTn id="27" dur="500"/>
                                        <p:tgtEl>
                                          <p:spTgt spid="4403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22" grpId="0"/>
      <p:bldP spid="440323" grpId="0" build="p"/>
    </p:bldLst>
  </p:timing>
</p:sld>
</file>

<file path=ppt/theme/theme1.xml><?xml version="1.0" encoding="utf-8"?>
<a:theme xmlns:a="http://schemas.openxmlformats.org/drawingml/2006/main" name="Bahcesehir master slide">
  <a:themeElements>
    <a:clrScheme name="Bahcesehir master slide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fontScheme name="Bahcesehir master slid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tr-TR" sz="1800" b="0" i="0" u="none" strike="noStrike" cap="none" normalizeH="0" baseline="0" smtClean="0">
            <a:ln>
              <a:noFill/>
            </a:ln>
            <a:solidFill>
              <a:schemeClr val="bg2"/>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tr-TR" sz="1800" b="0" i="0" u="none" strike="noStrike" cap="none" normalizeH="0" baseline="0" smtClean="0">
            <a:ln>
              <a:noFill/>
            </a:ln>
            <a:solidFill>
              <a:schemeClr val="bg2"/>
            </a:solidFill>
            <a:effectLst/>
            <a:latin typeface="Arial" pitchFamily="34" charset="0"/>
          </a:defRPr>
        </a:defPPr>
      </a:lstStyle>
    </a:lnDef>
  </a:objectDefaults>
  <a:extraClrSchemeLst>
    <a:extraClrScheme>
      <a:clrScheme name="Bahcesehir master slide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Bahcesehir master slide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Bahcesehir master slide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ahcesehir master slide">
  <a:themeElements>
    <a:clrScheme name="Bahcesehir master slide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fontScheme name="Bahcesehir master slid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tr-TR" sz="1800" b="0" i="0" u="none" strike="noStrike" cap="none" normalizeH="0" baseline="0" smtClean="0">
            <a:ln>
              <a:noFill/>
            </a:ln>
            <a:solidFill>
              <a:schemeClr val="bg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tr-TR" sz="1800" b="0" i="0" u="none" strike="noStrike" cap="none" normalizeH="0" baseline="0" smtClean="0">
            <a:ln>
              <a:noFill/>
            </a:ln>
            <a:solidFill>
              <a:schemeClr val="bg2"/>
            </a:solidFill>
            <a:effectLst/>
            <a:latin typeface="Arial" charset="0"/>
          </a:defRPr>
        </a:defPPr>
      </a:lstStyle>
    </a:lnDef>
  </a:objectDefaults>
  <a:extraClrSchemeLst>
    <a:extraClrScheme>
      <a:clrScheme name="Bahcesehir master slide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Bahcesehir master slide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Bahcesehir master slide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3435</TotalTime>
  <Words>10767</Words>
  <Application>Microsoft Office PowerPoint</Application>
  <PresentationFormat>Letter Paper (8.5x11 in)</PresentationFormat>
  <Paragraphs>3280</Paragraphs>
  <Slides>171</Slides>
  <Notes>34</Notes>
  <HiddenSlides>0</HiddenSlides>
  <MMClips>0</MMClips>
  <ScaleCrop>false</ScaleCrop>
  <HeadingPairs>
    <vt:vector size="8" baseType="variant">
      <vt:variant>
        <vt:lpstr>Fonts Used</vt:lpstr>
      </vt:variant>
      <vt:variant>
        <vt:i4>15</vt:i4>
      </vt:variant>
      <vt:variant>
        <vt:lpstr>Theme</vt:lpstr>
      </vt:variant>
      <vt:variant>
        <vt:i4>2</vt:i4>
      </vt:variant>
      <vt:variant>
        <vt:lpstr>Embedded OLE Servers</vt:lpstr>
      </vt:variant>
      <vt:variant>
        <vt:i4>3</vt:i4>
      </vt:variant>
      <vt:variant>
        <vt:lpstr>Slide Titles</vt:lpstr>
      </vt:variant>
      <vt:variant>
        <vt:i4>171</vt:i4>
      </vt:variant>
    </vt:vector>
  </HeadingPairs>
  <TitlesOfParts>
    <vt:vector size="191" baseType="lpstr">
      <vt:lpstr>Arial</vt:lpstr>
      <vt:lpstr>Comic Sans MS</vt:lpstr>
      <vt:lpstr>CourierPS</vt:lpstr>
      <vt:lpstr>Franklin Gothic Book</vt:lpstr>
      <vt:lpstr>Helvetica</vt:lpstr>
      <vt:lpstr>ITCFranklinGothicStd-Hvy</vt:lpstr>
      <vt:lpstr>MinionPro-Regular</vt:lpstr>
      <vt:lpstr>Monotype Sorts</vt:lpstr>
      <vt:lpstr>Swiss 721 SWA</vt:lpstr>
      <vt:lpstr>Symbol</vt:lpstr>
      <vt:lpstr>Tahoma</vt:lpstr>
      <vt:lpstr>Times</vt:lpstr>
      <vt:lpstr>Times New Roman</vt:lpstr>
      <vt:lpstr>TimesTen</vt:lpstr>
      <vt:lpstr>Wingdings</vt:lpstr>
      <vt:lpstr>Bahcesehir master slide</vt:lpstr>
      <vt:lpstr>1_Bahcesehir master slide</vt:lpstr>
      <vt:lpstr>Equation</vt:lpstr>
      <vt:lpstr>Document</vt:lpstr>
      <vt:lpstr>Microsoft Equation 3.0</vt:lpstr>
      <vt:lpstr>BLM6112 Advanced Computer Architecture</vt:lpstr>
      <vt:lpstr>PowerPoint Presentation</vt:lpstr>
      <vt:lpstr>Informatics</vt:lpstr>
      <vt:lpstr>Informatics - Etymology</vt:lpstr>
      <vt:lpstr>Informatics - Etymology</vt:lpstr>
      <vt:lpstr>Data - Information - Knowledge</vt:lpstr>
      <vt:lpstr>Data - Information - Knowledge</vt:lpstr>
      <vt:lpstr>Converting data into information</vt:lpstr>
      <vt:lpstr>Converting data into information</vt:lpstr>
      <vt:lpstr>Converting data into information</vt:lpstr>
      <vt:lpstr>Converting data into information</vt:lpstr>
      <vt:lpstr>Converting information to knowledge</vt:lpstr>
      <vt:lpstr>Converting information to knowledge</vt:lpstr>
      <vt:lpstr>Converting information to knowledge</vt:lpstr>
      <vt:lpstr>Definition(s) of system</vt:lpstr>
      <vt:lpstr>Definition(s) of system</vt:lpstr>
      <vt:lpstr>Definition(s) of system</vt:lpstr>
      <vt:lpstr>Definition(s) of system</vt:lpstr>
      <vt:lpstr>A systems model</vt:lpstr>
      <vt:lpstr>Information Systems</vt:lpstr>
      <vt:lpstr>Information Technology </vt:lpstr>
      <vt:lpstr>Digital System</vt:lpstr>
      <vt:lpstr>A Digital Computer Example</vt:lpstr>
      <vt:lpstr>Signal</vt:lpstr>
      <vt:lpstr>A typical measurement system</vt:lpstr>
      <vt:lpstr>Transducers</vt:lpstr>
      <vt:lpstr>Analogue signal</vt:lpstr>
      <vt:lpstr>Digital signal</vt:lpstr>
      <vt:lpstr>Signal Encoding: Analog-to Digital Conversion</vt:lpstr>
      <vt:lpstr>Analog-to Digital Conversion</vt:lpstr>
      <vt:lpstr>PowerPoint Presentation</vt:lpstr>
      <vt:lpstr>Sampling</vt:lpstr>
      <vt:lpstr>Sampling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Quantization</vt:lpstr>
      <vt:lpstr>Quantization Levels</vt:lpstr>
      <vt:lpstr>Quantization Zones</vt:lpstr>
      <vt:lpstr>Assigning Codes to Zones</vt:lpstr>
      <vt:lpstr>PowerPoint Presentation</vt:lpstr>
      <vt:lpstr>Quantization Error</vt:lpstr>
      <vt:lpstr>Analog-to-digital Conversion</vt:lpstr>
      <vt:lpstr>Sampling related concepts</vt:lpstr>
      <vt:lpstr>Steps for digitization/reconstruction of a signal</vt:lpstr>
      <vt:lpstr>Digital data: end product of A/D conversion and related concepts</vt:lpstr>
      <vt:lpstr>PowerPoint Presentation</vt:lpstr>
      <vt:lpstr>Data types</vt:lpstr>
      <vt:lpstr>What kinds of data do we need to represent?</vt:lpstr>
      <vt:lpstr>Number Systems – Representation</vt:lpstr>
      <vt:lpstr>Decimal Numbers</vt:lpstr>
      <vt:lpstr>Decimal Numbers</vt:lpstr>
      <vt:lpstr>Unsigned Binary Integers</vt:lpstr>
      <vt:lpstr>Signed Binary Integers  -2s Complement representation-</vt:lpstr>
      <vt:lpstr>Limitations of integer representations</vt:lpstr>
      <vt:lpstr>Real numbers</vt:lpstr>
      <vt:lpstr>Real numbers in binary </vt:lpstr>
      <vt:lpstr>IEEE-754 fp numbers - 1</vt:lpstr>
      <vt:lpstr>IEEE-754 fp numbers - 2</vt:lpstr>
      <vt:lpstr>IEEE-754 fp numbers - 3</vt:lpstr>
      <vt:lpstr>Binary Numbers and Binary Coding</vt:lpstr>
      <vt:lpstr>Non-numeric Binary Codes</vt:lpstr>
      <vt:lpstr>Number of Bits Required</vt:lpstr>
      <vt:lpstr>Number of Elements Represented</vt:lpstr>
      <vt:lpstr>Binary Coded Decimal (BCD)</vt:lpstr>
      <vt:lpstr>Error-Detection Codes</vt:lpstr>
      <vt:lpstr>4-Bit Parity Code Example</vt:lpstr>
      <vt:lpstr>ASCII Character Codes</vt:lpstr>
      <vt:lpstr>ASCII Properties</vt:lpstr>
      <vt:lpstr>UNICODE</vt:lpstr>
      <vt:lpstr>Warning: Conversion or Coding?</vt:lpstr>
      <vt:lpstr>Another use for bits: Logic</vt:lpstr>
      <vt:lpstr>Binary Logic and Gates</vt:lpstr>
      <vt:lpstr>Binary Variables</vt:lpstr>
      <vt:lpstr>Logical Operations</vt:lpstr>
      <vt:lpstr>Notation Examples</vt:lpstr>
      <vt:lpstr>Operator Definitions</vt:lpstr>
      <vt:lpstr>Truth Tables</vt:lpstr>
      <vt:lpstr>Transistor: Building Block of Computers</vt:lpstr>
      <vt:lpstr>Building Functions from Logic Gates</vt:lpstr>
      <vt:lpstr>Basic Logic Gates</vt:lpstr>
      <vt:lpstr>Waveform behavior in time</vt:lpstr>
      <vt:lpstr>Logic Diagrams and Expressions</vt:lpstr>
      <vt:lpstr>Boolean Algebra</vt:lpstr>
      <vt:lpstr>Boolean Operator Precedence</vt:lpstr>
      <vt:lpstr>Example 1: Boolean Algebraic Proof</vt:lpstr>
      <vt:lpstr>Example 2: Boolean Algebraic Proofs</vt:lpstr>
      <vt:lpstr>Example 3: Boolean Algebraic Proofs</vt:lpstr>
      <vt:lpstr>Useful Theorems</vt:lpstr>
      <vt:lpstr>Proof of Simplification</vt:lpstr>
      <vt:lpstr>Proof of DeMorgan’s Laws</vt:lpstr>
      <vt:lpstr>Boolean Function Evaluation</vt:lpstr>
      <vt:lpstr>More than 2 Inputs?</vt:lpstr>
      <vt:lpstr>Functions and Functional Blocks</vt:lpstr>
      <vt:lpstr>Rudimentary Logic Functions</vt:lpstr>
      <vt:lpstr>Multiple-bit Rudimentary Functions</vt:lpstr>
      <vt:lpstr>Enabling Function</vt:lpstr>
      <vt:lpstr>Decoding </vt:lpstr>
      <vt:lpstr>Decoder Examples</vt:lpstr>
      <vt:lpstr>Decoder Expansion - Example</vt:lpstr>
      <vt:lpstr>Decoder with Enable</vt:lpstr>
      <vt:lpstr>Encoding</vt:lpstr>
      <vt:lpstr>Selecting</vt:lpstr>
      <vt:lpstr>Multiplexers</vt:lpstr>
      <vt:lpstr>2-to-1-Line Multiplexer</vt:lpstr>
      <vt:lpstr>Example: 4-to-1-line Multiplexer</vt:lpstr>
      <vt:lpstr>Multiplexer Width Expansion</vt:lpstr>
      <vt:lpstr>Functional Blocks: Addition</vt:lpstr>
      <vt:lpstr>Functional Block: Half-Adder</vt:lpstr>
      <vt:lpstr>Implementations: Half-Adder</vt:lpstr>
      <vt:lpstr>Functional Block: Full-Adder</vt:lpstr>
      <vt:lpstr>Logic Optimization: Full-Adder</vt:lpstr>
      <vt:lpstr>Equations: Full-Adder</vt:lpstr>
      <vt:lpstr>Implementation: Full Adder</vt:lpstr>
      <vt:lpstr>4-bit Ripple-Carry Binary Adder</vt:lpstr>
      <vt:lpstr>2’s Complement Adder/Subtractor</vt:lpstr>
      <vt:lpstr>Combinational vs. Sequential</vt:lpstr>
      <vt:lpstr>Introduction to Sequential Circuits</vt:lpstr>
      <vt:lpstr>R-S Latch: Simple Storage Element</vt:lpstr>
      <vt:lpstr>R-S Latch Summary</vt:lpstr>
      <vt:lpstr>D Latch</vt:lpstr>
      <vt:lpstr>Register</vt:lpstr>
      <vt:lpstr>Representing Multi-bit Values</vt:lpstr>
      <vt:lpstr>Memory</vt:lpstr>
      <vt:lpstr>22 x 3 Memory</vt:lpstr>
      <vt:lpstr>More Memory Details</vt:lpstr>
      <vt:lpstr>State Machine</vt:lpstr>
      <vt:lpstr>Combinational vs. Sequential</vt:lpstr>
      <vt:lpstr>The Clock</vt:lpstr>
      <vt:lpstr>Implementing a Finite State Machine</vt:lpstr>
      <vt:lpstr>Storage: Master-Slave Flipflop</vt:lpstr>
      <vt:lpstr>Storage</vt:lpstr>
      <vt:lpstr>Finite State Machine</vt:lpstr>
      <vt:lpstr>State of Sequential Lock</vt:lpstr>
      <vt:lpstr>State Diagram</vt:lpstr>
      <vt:lpstr>Sequential Circuit Design Procedure</vt:lpstr>
      <vt:lpstr>Example: Sequence Recognizer Procedure</vt:lpstr>
      <vt:lpstr>State Assignment</vt:lpstr>
      <vt:lpstr>Sequence Recognizer Example</vt:lpstr>
      <vt:lpstr>Example: Recognize 1101</vt:lpstr>
      <vt:lpstr>Example: Recognize 1101 ...</vt:lpstr>
      <vt:lpstr>Example: Recognize 1101 ...</vt:lpstr>
      <vt:lpstr>Example: Recognize 1101 ...</vt:lpstr>
      <vt:lpstr>Example: Recognize 1101 ...</vt:lpstr>
      <vt:lpstr>Example: Recognize 1101 ...</vt:lpstr>
      <vt:lpstr>Formulation: Find State Table </vt:lpstr>
      <vt:lpstr>Formulation: Find State Table</vt:lpstr>
      <vt:lpstr>Example: Moore Model for Sequence 1101</vt:lpstr>
      <vt:lpstr>Example: Moore Model ...</vt:lpstr>
      <vt:lpstr>Example: Moore Model ...</vt:lpstr>
      <vt:lpstr>State Assignment – Example 1</vt:lpstr>
      <vt:lpstr>State Assignment – Example 2</vt:lpstr>
      <vt:lpstr>State Assignment – Example 2 ...</vt:lpstr>
      <vt:lpstr>State Assignment – Example 2 ...</vt:lpstr>
      <vt:lpstr>Find Flip-Flop Input and Output Equations:  Example 2 - Assignment 1</vt:lpstr>
      <vt:lpstr>Optimization: Example 2: Assignment 1</vt:lpstr>
      <vt:lpstr>Find Flip-Flop Input and Output Equations:  Example 2 - Assignment 2</vt:lpstr>
      <vt:lpstr>Optimization: Example 2: Assignment 2</vt:lpstr>
      <vt:lpstr>Map Technology</vt:lpstr>
      <vt:lpstr>Mapped Circuit - Final Result</vt:lpstr>
      <vt:lpstr>PowerPoint Presentation</vt:lpstr>
      <vt:lpstr>The chip manufacturing process</vt:lpstr>
      <vt:lpstr>A 12-inch (300 mm) wafer of Intel Core i7 (Courtesy Intel)</vt:lpstr>
      <vt:lpstr>PowerPoint Presentation</vt:lpstr>
      <vt:lpstr>PowerPoint Presentation</vt:lpstr>
      <vt:lpstr>PowerPoint Presentation</vt:lpstr>
      <vt:lpstr>Testing board for the chip</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UTP Cable Connectors</dc:title>
  <dc:creator>N AYDIN</dc:creator>
  <cp:lastModifiedBy>Nizamettin AYDIN</cp:lastModifiedBy>
  <cp:revision>275</cp:revision>
  <dcterms:created xsi:type="dcterms:W3CDTF">2004-11-05T11:30:37Z</dcterms:created>
  <dcterms:modified xsi:type="dcterms:W3CDTF">2021-03-16T19:31:16Z</dcterms:modified>
</cp:coreProperties>
</file>